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9" r:id="rId2"/>
    <p:sldId id="256" r:id="rId3"/>
    <p:sldId id="257" r:id="rId4"/>
    <p:sldId id="277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EA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F28492-08F4-462C-85FE-FB0722B26573}" type="datetimeFigureOut">
              <a:rPr lang="en-IN" smtClean="0"/>
              <a:t>11-01-2024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0679-1CD6-4AB7-96F4-01D346C311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466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388" y="745440"/>
            <a:ext cx="8132227" cy="3559859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308" y="4669316"/>
            <a:ext cx="8132227" cy="135048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74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451"/>
            <a:ext cx="10875953" cy="12146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35467" y="1972101"/>
            <a:ext cx="10848873" cy="40476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347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9496" y="755981"/>
            <a:ext cx="2277552" cy="5338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755981"/>
            <a:ext cx="8230086" cy="5338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271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69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138" y="2243708"/>
            <a:ext cx="9156288" cy="3776091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137" y="838201"/>
            <a:ext cx="9156289" cy="140550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91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197" y="750627"/>
            <a:ext cx="10846556" cy="130415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56961" y="2075250"/>
            <a:ext cx="4571288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9560" y="2075250"/>
            <a:ext cx="4770191" cy="410149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1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649" y="743803"/>
            <a:ext cx="10764271" cy="102536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961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56961" y="2678597"/>
            <a:ext cx="4571287" cy="35067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8633" y="1769166"/>
            <a:ext cx="4571287" cy="815008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8633" y="2678596"/>
            <a:ext cx="4571287" cy="3506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1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61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757766"/>
            <a:ext cx="7240293" cy="354753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2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045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95" y="766636"/>
            <a:ext cx="3951745" cy="151062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400" y="702452"/>
            <a:ext cx="6249988" cy="531734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953" y="2277264"/>
            <a:ext cx="3752747" cy="374253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225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972" y="765850"/>
            <a:ext cx="3995693" cy="177477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05400" y="838200"/>
            <a:ext cx="624998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2552699"/>
            <a:ext cx="3736563" cy="3467099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40137" y="63202"/>
            <a:ext cx="2743200" cy="318221"/>
          </a:xfrm>
        </p:spPr>
        <p:txBody>
          <a:bodyPr/>
          <a:lstStyle/>
          <a:p>
            <a:fld id="{3220A08F-2B1D-4498-A043-7C299B1C2561}" type="datetime1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90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387" y="620202"/>
            <a:ext cx="9956747" cy="14387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467" y="2306781"/>
            <a:ext cx="9956747" cy="3870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137" y="63202"/>
            <a:ext cx="2743200" cy="318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567E9B64-DC09-41C8-9DE3-DA74AF8D2F97}" type="datetime1">
              <a:rPr lang="en-US" smtClean="0"/>
              <a:t>1/11/2024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44016" y="6424761"/>
            <a:ext cx="4059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03951" y="6425816"/>
            <a:ext cx="429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35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3711" y="1132453"/>
            <a:ext cx="8402539" cy="3553163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SEMINAR-1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4000" dirty="0"/>
              <a:t>code : 23OMC107</a:t>
            </a:r>
            <a:br>
              <a:rPr lang="en-US" sz="4000" dirty="0"/>
            </a:b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b="0" i="0" dirty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657225" y="4153022"/>
            <a:ext cx="81605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Faculty Assigned: </a:t>
            </a:r>
            <a:r>
              <a:rPr lang="en-US" sz="2800" b="1" dirty="0"/>
              <a:t>Dr. Umesh Tiwari</a:t>
            </a:r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Student Name: </a:t>
            </a:r>
            <a:r>
              <a:rPr lang="en-US" sz="2800" b="1" dirty="0"/>
              <a:t>Deepankar Sharma</a:t>
            </a: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Registration Number: </a:t>
            </a:r>
            <a:r>
              <a:rPr lang="en-US" sz="2800" b="1" dirty="0"/>
              <a:t>233512013</a:t>
            </a:r>
          </a:p>
          <a:p>
            <a:r>
              <a:rPr lang="en-US" sz="2800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Course: </a:t>
            </a:r>
            <a:r>
              <a:rPr lang="en-US" sz="2800" b="1" dirty="0"/>
              <a:t>MCA</a:t>
            </a:r>
          </a:p>
          <a:p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CD4FAE-4E55-85CE-906D-973FF9181808}"/>
              </a:ext>
            </a:extLst>
          </p:cNvPr>
          <p:cNvSpPr txBox="1"/>
          <p:nvPr/>
        </p:nvSpPr>
        <p:spPr>
          <a:xfrm>
            <a:off x="657225" y="323689"/>
            <a:ext cx="9399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Directorate of Online and Distance Education (DDOE)</a:t>
            </a:r>
            <a:endParaRPr lang="en-IN" sz="2400" dirty="0"/>
          </a:p>
        </p:txBody>
      </p:sp>
      <p:pic>
        <p:nvPicPr>
          <p:cNvPr id="2050" name="Picture 2" descr="Image result for Graphic era">
            <a:extLst>
              <a:ext uri="{FF2B5EF4-FFF2-40B4-BE49-F238E27FC236}">
                <a16:creationId xmlns:a16="http://schemas.microsoft.com/office/drawing/2014/main" id="{692BFA96-A12C-47C0-6AAE-50631DF7D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404" y="4562091"/>
            <a:ext cx="22098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06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482" y="509541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Collaboration &amp;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>
                <a:solidFill>
                  <a:srgbClr val="FFFF00"/>
                </a:solidFill>
              </a:rPr>
              <a:t>Openness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775395" y="2801774"/>
            <a:ext cx="8598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How Google leverages the collective wisdom of internal and external experts to develop Gemini</a:t>
            </a:r>
          </a:p>
          <a:p>
            <a:endParaRPr lang="en-US" sz="2400" dirty="0"/>
          </a:p>
          <a:p>
            <a:r>
              <a:rPr lang="en-US" sz="2400" dirty="0"/>
              <a:t>- How Google works with partners to ensure the robustness and fairness of Gemini models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838735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129" y="602847"/>
            <a:ext cx="10996451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The Road Ahead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608846" y="1923194"/>
            <a:ext cx="1111973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21EA06"/>
                </a:solidFill>
              </a:rPr>
              <a:t>- Google's plans for Gemini:</a:t>
            </a:r>
          </a:p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400" dirty="0"/>
              <a:t>  - Enhance capabilities to handle more complex tasks, such as natural language understanding, computer vision, and multimodal reasoning.</a:t>
            </a:r>
          </a:p>
          <a:p>
            <a:endParaRPr lang="en-US" sz="2400" dirty="0"/>
          </a:p>
          <a:p>
            <a:r>
              <a:rPr lang="en-US" sz="2400" dirty="0"/>
              <a:t>  - Optimize efficiency and reduce resource requirements, such as memory, computation, and energy consumption.</a:t>
            </a:r>
          </a:p>
          <a:p>
            <a:endParaRPr lang="en-US" sz="2400" dirty="0"/>
          </a:p>
          <a:p>
            <a:r>
              <a:rPr lang="en-US" sz="2400" dirty="0"/>
              <a:t>  - Address ethical considerations and ensure responsible use, such as privacy, fairness, accountability, and transparency.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613083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153" y="369582"/>
            <a:ext cx="109497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Conclusion: </a:t>
            </a:r>
            <a:br>
              <a:rPr lang="en-US" sz="6000" dirty="0">
                <a:solidFill>
                  <a:srgbClr val="FFFF00"/>
                </a:solidFill>
              </a:rPr>
            </a:br>
            <a:r>
              <a:rPr lang="en-US" sz="6000" dirty="0">
                <a:solidFill>
                  <a:srgbClr val="FFFF00"/>
                </a:solidFill>
              </a:rPr>
              <a:t>	</a:t>
            </a:r>
            <a:r>
              <a:rPr lang="en-US" sz="4800" dirty="0">
                <a:solidFill>
                  <a:srgbClr val="FFFF00"/>
                </a:solidFill>
              </a:rPr>
              <a:t>A New Era of AI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1338512" y="2388681"/>
            <a:ext cx="1030609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Gemini: a landmark achievement in AI </a:t>
            </a:r>
          </a:p>
          <a:p>
            <a:endParaRPr lang="en-US" sz="2800" dirty="0"/>
          </a:p>
          <a:p>
            <a:r>
              <a:rPr lang="en-US" sz="2800" dirty="0"/>
              <a:t>- Understand the world through multimodal perception</a:t>
            </a:r>
          </a:p>
          <a:p>
            <a:endParaRPr lang="en-US" sz="2800" dirty="0"/>
          </a:p>
          <a:p>
            <a:r>
              <a:rPr lang="en-US" sz="2800" dirty="0"/>
              <a:t> - Interact with the world through natural language and actions</a:t>
            </a:r>
          </a:p>
          <a:p>
            <a:r>
              <a:rPr lang="en-US" sz="2800" dirty="0"/>
              <a:t>  </a:t>
            </a:r>
          </a:p>
          <a:p>
            <a:r>
              <a:rPr lang="en-US" sz="2800" dirty="0"/>
              <a:t>- Learn from the world through self-supervised and reinforcement learning</a:t>
            </a:r>
          </a:p>
        </p:txBody>
      </p:sp>
    </p:spTree>
    <p:extLst>
      <p:ext uri="{BB962C8B-B14F-4D97-AF65-F5344CB8AC3E}">
        <p14:creationId xmlns:p14="http://schemas.microsoft.com/office/powerpoint/2010/main" val="318463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2860" y="2651468"/>
            <a:ext cx="109497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Thank You 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8423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3666" y="2514599"/>
            <a:ext cx="11125169" cy="3324225"/>
          </a:xfrm>
        </p:spPr>
        <p:txBody>
          <a:bodyPr anchor="t">
            <a:normAutofit fontScale="90000"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Google Gemini 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dirty="0"/>
            </a:br>
            <a:r>
              <a:rPr lang="en-US" sz="6000" dirty="0"/>
              <a:t>A Multimodal Revolution in AI</a:t>
            </a:r>
            <a:br>
              <a:rPr lang="en-US" sz="6000" dirty="0"/>
            </a:br>
            <a:br>
              <a:rPr lang="en-US" sz="2200" dirty="0"/>
            </a:br>
            <a:br>
              <a:rPr lang="en-US" sz="2200" dirty="0"/>
            </a:br>
            <a:endParaRPr lang="en-US" sz="2200" dirty="0"/>
          </a:p>
        </p:txBody>
      </p:sp>
      <p:sp>
        <p:nvSpPr>
          <p:cNvPr id="15" name="Slide Number Placeholder 15">
            <a:extLst>
              <a:ext uri="{FF2B5EF4-FFF2-40B4-BE49-F238E27FC236}">
                <a16:creationId xmlns:a16="http://schemas.microsoft.com/office/drawing/2014/main" id="{88486168-E7FD-2302-19A2-F2CC2FFD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9E5C842C-DC10-4733-B3D1-CC1659509371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 dirty="0"/>
          </a:p>
        </p:txBody>
      </p:sp>
      <p:pic>
        <p:nvPicPr>
          <p:cNvPr id="1028" name="Picture 4" descr="DeepMind, le nouvel atout intelligence artificielle de Google">
            <a:extLst>
              <a:ext uri="{FF2B5EF4-FFF2-40B4-BE49-F238E27FC236}">
                <a16:creationId xmlns:a16="http://schemas.microsoft.com/office/drawing/2014/main" id="{60711B8C-B61D-1185-75A9-6CB2FF7BA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535" y="1019176"/>
            <a:ext cx="5324726" cy="267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129" y="602847"/>
            <a:ext cx="8402539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Introduction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b="0" i="0" dirty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358282" y="1655279"/>
            <a:ext cx="816056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b="1" dirty="0">
              <a:solidFill>
                <a:srgbClr val="21EA06"/>
              </a:solidFill>
            </a:endParaRPr>
          </a:p>
          <a:p>
            <a:r>
              <a:rPr lang="en-US" sz="2800" b="1" dirty="0">
                <a:solidFill>
                  <a:srgbClr val="21EA06"/>
                </a:solidFill>
              </a:rPr>
              <a:t>- What is Gemini?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800" dirty="0"/>
              <a:t>  </a:t>
            </a:r>
            <a:r>
              <a:rPr lang="en-US" sz="2400" dirty="0"/>
              <a:t>- Gemini is a family of multimodal large language models developed by Google DeepMind</a:t>
            </a:r>
          </a:p>
          <a:p>
            <a:endParaRPr lang="en-US" sz="2400" dirty="0"/>
          </a:p>
          <a:p>
            <a:r>
              <a:rPr lang="en-US" sz="2400" dirty="0"/>
              <a:t>  - Gemini can understand and generate natural language across different modalities, such as text, speech, and vision</a:t>
            </a:r>
          </a:p>
          <a:p>
            <a:endParaRPr lang="en-US" sz="2400" dirty="0"/>
          </a:p>
          <a:p>
            <a:r>
              <a:rPr lang="en-US" sz="2400" dirty="0"/>
              <a:t>  - Gemini is the successor to </a:t>
            </a:r>
            <a:r>
              <a:rPr lang="en-US" sz="2400" dirty="0" err="1"/>
              <a:t>LaMDA</a:t>
            </a:r>
            <a:r>
              <a:rPr lang="en-US" sz="2400" dirty="0"/>
              <a:t> and </a:t>
            </a:r>
            <a:r>
              <a:rPr lang="en-US" sz="2400" dirty="0" err="1"/>
              <a:t>PaLM</a:t>
            </a:r>
            <a:r>
              <a:rPr lang="en-US" sz="2400" dirty="0"/>
              <a:t> 2  (SOTA)</a:t>
            </a:r>
            <a:endParaRPr lang="en-IN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199D71-C6C9-7FB8-99A5-10F5FA294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446" y="2516634"/>
            <a:ext cx="2726138" cy="40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56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793" y="249622"/>
            <a:ext cx="1078929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What’s special about Gemini?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b="0" i="0" dirty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3C5B3-7575-F6BA-187D-E2BACFD6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90" y="2184738"/>
            <a:ext cx="8775765" cy="442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7821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37" y="397574"/>
            <a:ext cx="784281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Gemini Ultra, Pro, and Nano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246831" y="2267673"/>
            <a:ext cx="10091487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Three innovative models of Gemini, each tailored for different needs and scenarios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- Gemini Ultra: </a:t>
            </a:r>
            <a:r>
              <a:rPr lang="en-US" sz="2400" dirty="0"/>
              <a:t>The ultimate solution for complex and demanding tasks, with the highest performance and capacity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- Gemini Pro: </a:t>
            </a:r>
            <a:r>
              <a:rPr lang="en-US" sz="2400" dirty="0"/>
              <a:t>The versatile solution for diverse and scalable tasks, with a balanced trade-off between power and efficiency</a:t>
            </a:r>
          </a:p>
          <a:p>
            <a:endParaRPr lang="en-US" sz="2400" dirty="0"/>
          </a:p>
          <a:p>
            <a:r>
              <a:rPr lang="en-US" sz="2800" b="1" dirty="0">
                <a:solidFill>
                  <a:srgbClr val="21EA06"/>
                </a:solidFill>
              </a:rPr>
              <a:t>- Gemini Nano: </a:t>
            </a:r>
            <a:r>
              <a:rPr lang="en-US" sz="2400" dirty="0"/>
              <a:t>The efficient solution for simple and on-device tasks, with a minimal footprint and low energy consumption</a:t>
            </a:r>
          </a:p>
        </p:txBody>
      </p:sp>
    </p:spTree>
    <p:extLst>
      <p:ext uri="{BB962C8B-B14F-4D97-AF65-F5344CB8AC3E}">
        <p14:creationId xmlns:p14="http://schemas.microsoft.com/office/powerpoint/2010/main" val="965951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129" y="602847"/>
            <a:ext cx="8402539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Multimodality At Core</a:t>
            </a:r>
            <a:br>
              <a:rPr lang="en-US" sz="6000" dirty="0">
                <a:solidFill>
                  <a:srgbClr val="FFFF00"/>
                </a:solidFill>
              </a:rPr>
            </a:br>
            <a:br>
              <a:rPr lang="en-US" sz="6000" b="0" i="0" dirty="0">
                <a:solidFill>
                  <a:srgbClr val="FFFF00"/>
                </a:solidFill>
                <a:effectLst/>
              </a:rPr>
            </a:b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732129" y="2282221"/>
            <a:ext cx="525501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Gemini can understand, operate across, and combine various information formats</a:t>
            </a:r>
          </a:p>
          <a:p>
            <a:endParaRPr lang="en-US" sz="2800" dirty="0"/>
          </a:p>
          <a:p>
            <a:r>
              <a:rPr lang="en-US" sz="2800" dirty="0"/>
              <a:t>- This enables tasks like reasoning visually across languages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59F44D-4779-E02D-8F9F-DA49FBCDE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931" y="2179497"/>
            <a:ext cx="6203218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9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913" y="897115"/>
            <a:ext cx="10501928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Beyond Text Generation</a:t>
            </a:r>
            <a:endParaRPr lang="en-IN" sz="6000" dirty="0">
              <a:solidFill>
                <a:srgbClr val="FFFF0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957943" y="1915579"/>
            <a:ext cx="536086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	</a:t>
            </a:r>
          </a:p>
          <a:p>
            <a:r>
              <a:rPr lang="en-US" sz="2400" dirty="0"/>
              <a:t>- Translation between languages.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- Generating code based on natural language descriptions.</a:t>
            </a:r>
          </a:p>
          <a:p>
            <a:r>
              <a:rPr lang="en-US" sz="2400" dirty="0"/>
              <a:t> </a:t>
            </a:r>
          </a:p>
          <a:p>
            <a:r>
              <a:rPr lang="en-US" sz="2400" dirty="0"/>
              <a:t>- Creating captions for images and videos.</a:t>
            </a:r>
          </a:p>
          <a:p>
            <a:r>
              <a:rPr lang="en-US" sz="2400" dirty="0"/>
              <a:t>  </a:t>
            </a:r>
          </a:p>
          <a:p>
            <a:r>
              <a:rPr lang="en-US" sz="2400" dirty="0"/>
              <a:t>- Summarizing video content.</a:t>
            </a:r>
          </a:p>
          <a:p>
            <a:r>
              <a:rPr lang="en-US" sz="2400" dirty="0"/>
              <a:t>  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2DBC67-F03C-F5EA-27B0-C7FE410E2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354" y="4085566"/>
            <a:ext cx="2415363" cy="24842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ACEF8-CDD2-D928-204E-9EF474308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4016" y="2443191"/>
            <a:ext cx="2415363" cy="133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0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45" y="376502"/>
            <a:ext cx="11101590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Gemini: flexibility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668999" y="4145634"/>
            <a:ext cx="104624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sz="2400" dirty="0"/>
              <a:t>- Supports various devices and platforms, from data centers to mobile phones</a:t>
            </a:r>
          </a:p>
          <a:p>
            <a:endParaRPr lang="en-US" sz="2400" dirty="0"/>
          </a:p>
          <a:p>
            <a:r>
              <a:rPr lang="en-US" sz="2400" dirty="0"/>
              <a:t>- Optimizes performance and resource utilization, adapting to different hardware capabilities and constraints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E86C6E-33F4-9BE9-DC31-0E7DB9658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9" y="1387828"/>
            <a:ext cx="7159639" cy="296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00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197AE-A96C-7B3C-57E1-F23A841E3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137" y="350920"/>
            <a:ext cx="11332353" cy="3553163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00"/>
                </a:solidFill>
              </a:rPr>
              <a:t>Responsible AI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52E27-946A-E629-9C6C-0F8356C24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bg1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9561A-C48B-C09A-8C2E-D6C11195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B72E2D-4A40-081F-806A-011002266367}"/>
              </a:ext>
            </a:extLst>
          </p:cNvPr>
          <p:cNvSpPr txBox="1"/>
          <p:nvPr/>
        </p:nvSpPr>
        <p:spPr>
          <a:xfrm>
            <a:off x="340137" y="2044492"/>
            <a:ext cx="822977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- Google develops AI responsibly, with Gemini's comprehensive safety evaluations</a:t>
            </a:r>
          </a:p>
          <a:p>
            <a:endParaRPr lang="en-US" sz="2800" dirty="0"/>
          </a:p>
          <a:p>
            <a:r>
              <a:rPr lang="en-US" sz="2800" dirty="0"/>
              <a:t>- Gemini checks for bias and toxicity in AI models and outputs</a:t>
            </a:r>
          </a:p>
          <a:p>
            <a:endParaRPr lang="en-US" sz="2800" dirty="0"/>
          </a:p>
          <a:p>
            <a:r>
              <a:rPr lang="en-US" sz="2800" dirty="0"/>
              <a:t>- Google researches potential risk areas and applies rigorous testing techniques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8013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ylanVTI">
  <a:themeElements>
    <a:clrScheme name="AnalogousFromDarkSeedLeftStep">
      <a:dk1>
        <a:srgbClr val="000000"/>
      </a:dk1>
      <a:lt1>
        <a:srgbClr val="FFFFFF"/>
      </a:lt1>
      <a:dk2>
        <a:srgbClr val="1B2130"/>
      </a:dk2>
      <a:lt2>
        <a:srgbClr val="F0F3F1"/>
      </a:lt2>
      <a:accent1>
        <a:srgbClr val="D937B0"/>
      </a:accent1>
      <a:accent2>
        <a:srgbClr val="AC25C7"/>
      </a:accent2>
      <a:accent3>
        <a:srgbClr val="7B37D9"/>
      </a:accent3>
      <a:accent4>
        <a:srgbClr val="3A3ACC"/>
      </a:accent4>
      <a:accent5>
        <a:srgbClr val="377AD9"/>
      </a:accent5>
      <a:accent6>
        <a:srgbClr val="25ACC7"/>
      </a:accent6>
      <a:hlink>
        <a:srgbClr val="3F5FBF"/>
      </a:hlink>
      <a:folHlink>
        <a:srgbClr val="7F7F7F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602636BD-A055-489B-83EC-AD971B7E5F9C}" vid="{CD33A9BC-C4B5-4F36-8A14-490DC4E38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203</TotalTime>
  <Words>519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Neue Haas Grotesk Text Pro</vt:lpstr>
      <vt:lpstr>DylanVTI</vt:lpstr>
      <vt:lpstr>SEMINAR-1  code : 23OMC107   </vt:lpstr>
      <vt:lpstr>Google Gemini   A Multimodal Revolution in AI   </vt:lpstr>
      <vt:lpstr>Introduction  </vt:lpstr>
      <vt:lpstr>What’s special about Gemini?  </vt:lpstr>
      <vt:lpstr>Gemini Ultra, Pro, and Nano</vt:lpstr>
      <vt:lpstr>Multimodality At Core  </vt:lpstr>
      <vt:lpstr>Beyond Text Generation</vt:lpstr>
      <vt:lpstr>Gemini: flexibility</vt:lpstr>
      <vt:lpstr>Responsible AI</vt:lpstr>
      <vt:lpstr>Collaboration &amp; Openness</vt:lpstr>
      <vt:lpstr>The Road Ahead</vt:lpstr>
      <vt:lpstr>Conclusion:   A New Era of AI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Deepankar Sharma</dc:creator>
  <cp:lastModifiedBy>Deepankar Sharma</cp:lastModifiedBy>
  <cp:revision>5</cp:revision>
  <dcterms:created xsi:type="dcterms:W3CDTF">2024-01-08T16:23:02Z</dcterms:created>
  <dcterms:modified xsi:type="dcterms:W3CDTF">2024-01-11T16:30:14Z</dcterms:modified>
</cp:coreProperties>
</file>