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0" r:id="rId4"/>
    <p:sldId id="281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91" y="1320281"/>
            <a:ext cx="11913218" cy="3988837"/>
          </a:xfrm>
        </p:spPr>
        <p:txBody>
          <a:bodyPr anchor="t"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A brief introduction to</a:t>
            </a:r>
            <a:br>
              <a:rPr lang="en-US" sz="6000" dirty="0"/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10400" dirty="0">
                <a:solidFill>
                  <a:srgbClr val="FFFF00"/>
                </a:solidFill>
              </a:rPr>
              <a:t>Knowledge Graphs</a:t>
            </a:r>
            <a:br>
              <a:rPr lang="en-US" sz="10400" dirty="0">
                <a:solidFill>
                  <a:srgbClr val="FFFF00"/>
                </a:solidFill>
              </a:rPr>
            </a:br>
            <a:br>
              <a:rPr lang="en-US" sz="104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9E2B-8B35-2AA1-F37F-E531D9C090F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0C04-8865-3E00-81BA-09A255B8AFE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026" name="Picture 2" descr="3 Reasons Why We Are Far From Achieving Artificial General Intelligence ...">
            <a:extLst>
              <a:ext uri="{FF2B5EF4-FFF2-40B4-BE49-F238E27FC236}">
                <a16:creationId xmlns:a16="http://schemas.microsoft.com/office/drawing/2014/main" id="{FACC9BE5-F30D-29B5-841E-A37079EC6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4" y="1647793"/>
            <a:ext cx="7500601" cy="451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3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80" y="528202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Looking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51867" y="1426263"/>
            <a:ext cx="6648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Recap: </a:t>
            </a:r>
            <a:r>
              <a:rPr lang="en-US" sz="2400" dirty="0"/>
              <a:t>Knowledge Graphs serve as a powerful tool in organizing and leveraging information for various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A038B-1326-8BB2-6C3B-B43664D06B4E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2050" name="Picture 2" descr="One too many reposts - Imgflip">
            <a:extLst>
              <a:ext uri="{FF2B5EF4-FFF2-40B4-BE49-F238E27FC236}">
                <a16:creationId xmlns:a16="http://schemas.microsoft.com/office/drawing/2014/main" id="{23CC800C-85A2-F9E6-83AA-5464D4C22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"/>
          <a:stretch/>
        </p:blipFill>
        <p:spPr bwMode="auto">
          <a:xfrm>
            <a:off x="7714879" y="1589812"/>
            <a:ext cx="3592803" cy="43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D65DDF-C8BA-0FD4-822B-A4ED8E2825BF}"/>
              </a:ext>
            </a:extLst>
          </p:cNvPr>
          <p:cNvSpPr txBox="1"/>
          <p:nvPr/>
        </p:nvSpPr>
        <p:spPr>
          <a:xfrm>
            <a:off x="451867" y="2830150"/>
            <a:ext cx="6648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4000" b="1" dirty="0" err="1">
                <a:solidFill>
                  <a:schemeClr val="accent6"/>
                </a:solidFill>
              </a:rPr>
              <a:t>Ghar</a:t>
            </a:r>
            <a:r>
              <a:rPr lang="en-US" sz="4000" b="1" dirty="0">
                <a:solidFill>
                  <a:schemeClr val="accent6"/>
                </a:solidFill>
              </a:rPr>
              <a:t> Ja </a:t>
            </a:r>
            <a:r>
              <a:rPr lang="en-US" sz="4000" b="1" dirty="0" err="1">
                <a:solidFill>
                  <a:schemeClr val="accent6"/>
                </a:solidFill>
              </a:rPr>
              <a:t>ke</a:t>
            </a:r>
            <a:r>
              <a:rPr lang="en-US" sz="4000" b="1" dirty="0">
                <a:solidFill>
                  <a:schemeClr val="accent6"/>
                </a:solidFill>
              </a:rPr>
              <a:t>??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0BE1A-804C-CFB1-CC90-0B6A433721C9}"/>
              </a:ext>
            </a:extLst>
          </p:cNvPr>
          <p:cNvSpPr txBox="1"/>
          <p:nvPr/>
        </p:nvSpPr>
        <p:spPr>
          <a:xfrm>
            <a:off x="480403" y="4928129"/>
            <a:ext cx="6648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Future trends: </a:t>
            </a:r>
            <a:r>
              <a:rPr lang="en-US" sz="2400" dirty="0"/>
              <a:t>Explore ongoing advancements, such as the integration of AI and machine learning in Knowledge Graphs.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218C4-5306-CE2D-3025-8E5B9F3BEC42}"/>
              </a:ext>
            </a:extLst>
          </p:cNvPr>
          <p:cNvSpPr txBox="1"/>
          <p:nvPr/>
        </p:nvSpPr>
        <p:spPr>
          <a:xfrm>
            <a:off x="451867" y="3848362"/>
            <a:ext cx="7263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Ontology ,CQL, SPARQL,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rdf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</a:p>
          <a:p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triplets, Neo4j, ……</a:t>
            </a:r>
          </a:p>
        </p:txBody>
      </p:sp>
    </p:spTree>
    <p:extLst>
      <p:ext uri="{BB962C8B-B14F-4D97-AF65-F5344CB8AC3E}">
        <p14:creationId xmlns:p14="http://schemas.microsoft.com/office/powerpoint/2010/main" val="68387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74FDC-430C-6E48-5D28-D77A2B6FD38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24784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02" y="462888"/>
            <a:ext cx="932627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Understanding Knowledge Graphs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80202" y="2084487"/>
            <a:ext cx="4927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A Knowledge Graph is a structured representation of knowledge that captures entities, their attributes, and relationships between them.</a:t>
            </a:r>
          </a:p>
          <a:p>
            <a:endParaRPr lang="en-US" sz="2400" dirty="0"/>
          </a:p>
          <a:p>
            <a:r>
              <a:rPr lang="en-US" sz="2400" dirty="0"/>
              <a:t>Knowledge Graphs play a crucial role in enhancing search engines, recommendation systems, and various other applications.</a:t>
            </a:r>
            <a:endParaRPr lang="en-IN" sz="2400" dirty="0"/>
          </a:p>
        </p:txBody>
      </p:sp>
      <p:pic>
        <p:nvPicPr>
          <p:cNvPr id="1026" name="Picture 2" descr="5 Reasons Knowledge Graph will never bloom | by Dongsheng Wang | Medium">
            <a:extLst>
              <a:ext uri="{FF2B5EF4-FFF2-40B4-BE49-F238E27FC236}">
                <a16:creationId xmlns:a16="http://schemas.microsoft.com/office/drawing/2014/main" id="{762C0923-A669-00A3-93CC-63087C25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57" y="2207334"/>
            <a:ext cx="6294893" cy="39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C65B-A269-B428-A83B-9A7AAD9B745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60685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-77822" y="3429000"/>
            <a:ext cx="8402646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Google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Knowledge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Graph</a:t>
            </a:r>
          </a:p>
        </p:txBody>
      </p:sp>
      <p:pic>
        <p:nvPicPr>
          <p:cNvPr id="2052" name="Picture 4" descr="Leveraging Wikidata To Gain A Google Knowledge Graph Result">
            <a:extLst>
              <a:ext uri="{FF2B5EF4-FFF2-40B4-BE49-F238E27FC236}">
                <a16:creationId xmlns:a16="http://schemas.microsoft.com/office/drawing/2014/main" id="{07D7E055-BF3C-594A-3E9E-63120B03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107003"/>
            <a:ext cx="9027270" cy="50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2A779-F406-F8F0-70D0-BABD91563F9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77785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243191" y="3304837"/>
            <a:ext cx="5233481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Facebook Knowledge Graph</a:t>
            </a:r>
          </a:p>
        </p:txBody>
      </p:sp>
      <p:pic>
        <p:nvPicPr>
          <p:cNvPr id="3076" name="Picture 4" descr="Why Supply Chains Should Be More Socially Engaged - Supply Chain 24/7">
            <a:extLst>
              <a:ext uri="{FF2B5EF4-FFF2-40B4-BE49-F238E27FC236}">
                <a16:creationId xmlns:a16="http://schemas.microsoft.com/office/drawing/2014/main" id="{E14E36FC-5D9D-A6E2-EEB8-4046772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44" y="1"/>
            <a:ext cx="7778656" cy="47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626AF-62D5-D499-2388-70B1850DD3C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87876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88" y="709000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03212" y="1907353"/>
            <a:ext cx="6433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Nodes: </a:t>
            </a:r>
            <a:r>
              <a:rPr lang="en-US" sz="2400" dirty="0"/>
              <a:t>Entities represented in the graph, such as people, places, or concepts.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Edges: </a:t>
            </a:r>
            <a:r>
              <a:rPr lang="en-US" sz="2400" dirty="0"/>
              <a:t>Connections or relationships between nodes, providing context and meaning.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Properties:  </a:t>
            </a:r>
            <a:r>
              <a:rPr lang="en-US" sz="2400" dirty="0"/>
              <a:t>Attributes or characteristics associated with each entity, adding depth to the representation.</a:t>
            </a:r>
          </a:p>
        </p:txBody>
      </p:sp>
      <p:pic>
        <p:nvPicPr>
          <p:cNvPr id="6146" name="Picture 2" descr="Illustration of the structure of a Knowledge Graph | Download ...">
            <a:extLst>
              <a:ext uri="{FF2B5EF4-FFF2-40B4-BE49-F238E27FC236}">
                <a16:creationId xmlns:a16="http://schemas.microsoft.com/office/drawing/2014/main" id="{CABE2A6E-47B7-DC8F-4A64-D4067CC2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57" y="1952892"/>
            <a:ext cx="4618355" cy="42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C9B8A-8295-6210-9A00-DC4570A0CEC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96595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35" y="285606"/>
            <a:ext cx="1132302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Constructing a Knowledge Graph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68234" y="1740302"/>
            <a:ext cx="8766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Data sources: </a:t>
            </a:r>
            <a:r>
              <a:rPr lang="en-US" sz="2800" dirty="0"/>
              <a:t>Gathering information from diverse sources such as databases, text, or web scraping.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Entity extraction: </a:t>
            </a:r>
            <a:r>
              <a:rPr lang="en-US" sz="2800" dirty="0"/>
              <a:t>Identifying entities from the collected data using techniques like Named Entity Recognition (NER).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Relationship extraction: </a:t>
            </a:r>
            <a:r>
              <a:rPr lang="en-US" sz="2800" dirty="0"/>
              <a:t>Determining and establishing connections between entities to create meaningful relationships.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A8184-D037-E1D1-1718-33EB64ABD2D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7808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Applications in Real-World Scenarios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98864" y="1572828"/>
            <a:ext cx="5250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Semantic search: </a:t>
            </a:r>
            <a:r>
              <a:rPr lang="en-US" sz="2400" dirty="0"/>
              <a:t>Enhancing search results by understanding the context and relationships between keywords.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69EED-8BA5-67AC-8B6A-8527F4CB006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BE2A9-0DCD-7055-E404-40626B189DF6}"/>
              </a:ext>
            </a:extLst>
          </p:cNvPr>
          <p:cNvSpPr txBox="1"/>
          <p:nvPr/>
        </p:nvSpPr>
        <p:spPr>
          <a:xfrm>
            <a:off x="6320110" y="3152080"/>
            <a:ext cx="5871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Recommendation systems: </a:t>
            </a:r>
            <a:r>
              <a:rPr lang="en-US" sz="2400" dirty="0"/>
              <a:t>Suggesting relevant content or products based on user preferences and connections in the graph.</a:t>
            </a:r>
          </a:p>
          <a:p>
            <a:endParaRPr lang="en-IN" sz="2400" dirty="0"/>
          </a:p>
        </p:txBody>
      </p:sp>
      <p:pic>
        <p:nvPicPr>
          <p:cNvPr id="12290" name="Picture 2" descr="Movie recommendation based on the knowledge graph | Download Scientific ...">
            <a:extLst>
              <a:ext uri="{FF2B5EF4-FFF2-40B4-BE49-F238E27FC236}">
                <a16:creationId xmlns:a16="http://schemas.microsoft.com/office/drawing/2014/main" id="{37E79627-070D-60CC-268F-FCA17286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25" y="1572828"/>
            <a:ext cx="4455727" cy="24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oogle hands data to US Government in WikiLeaks espionage case">
            <a:extLst>
              <a:ext uri="{FF2B5EF4-FFF2-40B4-BE49-F238E27FC236}">
                <a16:creationId xmlns:a16="http://schemas.microsoft.com/office/drawing/2014/main" id="{73BD170E-331F-32ED-01D1-A66320D3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82" y="4182563"/>
            <a:ext cx="2139210" cy="239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4406A-37D2-A358-983D-05EB65556686}"/>
              </a:ext>
            </a:extLst>
          </p:cNvPr>
          <p:cNvSpPr txBox="1"/>
          <p:nvPr/>
        </p:nvSpPr>
        <p:spPr>
          <a:xfrm>
            <a:off x="3620106" y="450034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650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102444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Integration with LLMs &amp; RAG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2776D-299F-7141-C40B-1DE388A9A4F6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1266" name="Picture 2" descr="Knowledge Graphs &amp; LLMs: Multi-Hop Question Answering">
            <a:extLst>
              <a:ext uri="{FF2B5EF4-FFF2-40B4-BE49-F238E27FC236}">
                <a16:creationId xmlns:a16="http://schemas.microsoft.com/office/drawing/2014/main" id="{303BCFBF-D424-6C7C-F542-9F814D2C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" y="1196345"/>
            <a:ext cx="9753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Overcoming Hurdles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517245" y="1352213"/>
            <a:ext cx="63756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Data quality: </a:t>
            </a:r>
            <a:r>
              <a:rPr lang="en-US" sz="2400" dirty="0"/>
              <a:t>Ensuring accuracy and reliability in the information within the Knowledge Graph.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Scalability: </a:t>
            </a:r>
            <a:r>
              <a:rPr lang="en-US" sz="2400" dirty="0"/>
              <a:t>Handling and processing large volumes of data to maintain efficiency.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Privacy: </a:t>
            </a:r>
            <a:r>
              <a:rPr lang="en-US" sz="2400" dirty="0"/>
              <a:t>Implementing measures to protect sensitive information and adhere to privacy regulations.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18866-ADE6-1218-CC01-75519A10F3E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0242" name="Picture 2" descr="Process of Giving a Viva Voce - QuirkyByte">
            <a:extLst>
              <a:ext uri="{FF2B5EF4-FFF2-40B4-BE49-F238E27FC236}">
                <a16:creationId xmlns:a16="http://schemas.microsoft.com/office/drawing/2014/main" id="{23725E23-6DE7-8E97-B3FE-8405FC6C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9" y="2083941"/>
            <a:ext cx="4763880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0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307</TotalTime>
  <Words>376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DylanVTI</vt:lpstr>
      <vt:lpstr> A brief introduction to  Knowledge Graphs    </vt:lpstr>
      <vt:lpstr>Understanding Knowledge Graphs</vt:lpstr>
      <vt:lpstr>PowerPoint Presentation</vt:lpstr>
      <vt:lpstr>PowerPoint Presentation</vt:lpstr>
      <vt:lpstr>Key Components</vt:lpstr>
      <vt:lpstr>Constructing a Knowledge Graph</vt:lpstr>
      <vt:lpstr>Applications in Real-World Scenarios</vt:lpstr>
      <vt:lpstr>Integration with LLMs &amp; RAG</vt:lpstr>
      <vt:lpstr>Overcoming Hurdles</vt:lpstr>
      <vt:lpstr>Responsible AI</vt:lpstr>
      <vt:lpstr>Looking Ahead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10</cp:revision>
  <dcterms:created xsi:type="dcterms:W3CDTF">2024-01-08T16:23:02Z</dcterms:created>
  <dcterms:modified xsi:type="dcterms:W3CDTF">2024-01-12T10:58:31Z</dcterms:modified>
</cp:coreProperties>
</file>