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9" d="100"/>
          <a:sy n="79" d="100"/>
        </p:scale>
        <p:origin x="86"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1/8/2024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9031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1/8/2024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3834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1/8/2024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7327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1/8/2024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87796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1/8/2024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19519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1/8/2024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14041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1/8/2024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9066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1/8/2024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3302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1/8/2024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0804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1/8/2024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23522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1/8/2024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8090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1/8/2024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07203560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052" y="749809"/>
            <a:ext cx="7209421" cy="2069592"/>
          </a:xfrm>
        </p:spPr>
        <p:txBody>
          <a:bodyPr anchor="t">
            <a:normAutofit/>
          </a:bodyPr>
          <a:lstStyle/>
          <a:p>
            <a:r>
              <a:rPr lang="en-US" sz="2200" dirty="0"/>
              <a:t>Title: Google Gemini: A Multimodal Revolution in AI</a:t>
            </a:r>
            <a:br>
              <a:rPr lang="en-US" sz="2200" dirty="0"/>
            </a:br>
            <a:r>
              <a:rPr lang="en-US" sz="2200" dirty="0"/>
              <a:t>Subtitle: Understanding, Reasoning, and Creating Across Text, Code, Audio, Image, and Video</a:t>
            </a:r>
            <a:br>
              <a:rPr lang="en-US" sz="2200" dirty="0"/>
            </a:br>
            <a:br>
              <a:rPr lang="en-US" sz="2200" dirty="0"/>
            </a:br>
            <a:br>
              <a:rPr lang="en-US" sz="2200" dirty="0"/>
            </a:br>
            <a:r>
              <a:rPr lang="en-US" sz="2200" dirty="0"/>
              <a:t>Company Logo: Google DeepMind</a:t>
            </a:r>
          </a:p>
        </p:txBody>
      </p:sp>
      <p:sp>
        <p:nvSpPr>
          <p:cNvPr id="6" name="Subtitle 2">
            <a:extLst>
              <a:ext uri="{FF2B5EF4-FFF2-40B4-BE49-F238E27FC236}">
                <a16:creationId xmlns:a16="http://schemas.microsoft.com/office/drawing/2014/main" id="{04C94D4B-2E88-0A95-68EA-01BC1B390F71}"/>
              </a:ext>
            </a:extLst>
          </p:cNvPr>
          <p:cNvSpPr>
            <a:spLocks noGrp="1"/>
          </p:cNvSpPr>
          <p:nvPr>
            <p:ph type="subTitle" idx="1"/>
          </p:nvPr>
        </p:nvSpPr>
        <p:spPr>
          <a:xfrm>
            <a:off x="8115299" y="5583382"/>
            <a:ext cx="3176155" cy="711671"/>
          </a:xfrm>
        </p:spPr>
        <p:txBody>
          <a:bodyPr anchor="t"/>
          <a:lstStyle/>
          <a:p>
            <a:endParaRPr lang="en-US" dirty="0"/>
          </a:p>
        </p:txBody>
      </p:sp>
      <p:sp>
        <p:nvSpPr>
          <p:cNvPr id="11" name="Date Placeholder 12">
            <a:extLst>
              <a:ext uri="{FF2B5EF4-FFF2-40B4-BE49-F238E27FC236}">
                <a16:creationId xmlns:a16="http://schemas.microsoft.com/office/drawing/2014/main" id="{9A6D5B61-FFDA-268C-EFD3-5735235AC948}"/>
              </a:ext>
            </a:extLst>
          </p:cNvPr>
          <p:cNvSpPr>
            <a:spLocks noGrp="1"/>
          </p:cNvSpPr>
          <p:nvPr>
            <p:ph type="dt" sz="half" idx="10"/>
          </p:nvPr>
        </p:nvSpPr>
        <p:spPr/>
        <p:txBody>
          <a:bodyPr/>
          <a:lstStyle/>
          <a:p>
            <a:pPr>
              <a:spcAft>
                <a:spcPts val="600"/>
              </a:spcAft>
            </a:pPr>
            <a:fld id="{44CA1D5B-9EEC-4D16-AAED-6E5B3E51F961}" type="datetime1">
              <a:rPr lang="en-US" smtClean="0"/>
              <a:pPr>
                <a:spcAft>
                  <a:spcPts val="600"/>
                </a:spcAft>
              </a:pPr>
              <a:t>1/8/2024</a:t>
            </a:fld>
            <a:endParaRPr lang="en-US"/>
          </a:p>
        </p:txBody>
      </p:sp>
      <p:sp>
        <p:nvSpPr>
          <p:cNvPr id="13" name="Footer Placeholder 13">
            <a:extLst>
              <a:ext uri="{FF2B5EF4-FFF2-40B4-BE49-F238E27FC236}">
                <a16:creationId xmlns:a16="http://schemas.microsoft.com/office/drawing/2014/main" id="{21FB0414-88CA-46E7-C2A6-365E6D86AAF2}"/>
              </a:ext>
            </a:extLst>
          </p:cNvPr>
          <p:cNvSpPr>
            <a:spLocks noGrp="1"/>
          </p:cNvSpPr>
          <p:nvPr>
            <p:ph type="ftr" sz="quarter" idx="11"/>
          </p:nvPr>
        </p:nvSpPr>
        <p:spPr/>
        <p:txBody>
          <a:bodyPr/>
          <a:lstStyle/>
          <a:p>
            <a:pPr>
              <a:spcAft>
                <a:spcPts val="600"/>
              </a:spcAft>
            </a:pPr>
            <a:r>
              <a:rPr lang="en-US"/>
              <a:t>Sample Footer Text</a:t>
            </a:r>
          </a:p>
        </p:txBody>
      </p:sp>
      <p:sp>
        <p:nvSpPr>
          <p:cNvPr id="15" name="Slide Number Placeholder 15">
            <a:extLst>
              <a:ext uri="{FF2B5EF4-FFF2-40B4-BE49-F238E27FC236}">
                <a16:creationId xmlns:a16="http://schemas.microsoft.com/office/drawing/2014/main" id="{88486168-E7FD-2302-19A2-F2CC2FFDB324}"/>
              </a:ext>
            </a:extLst>
          </p:cNvPr>
          <p:cNvSpPr>
            <a:spLocks noGrp="1"/>
          </p:cNvSpPr>
          <p:nvPr>
            <p:ph type="sldNum" sz="quarter" idx="12"/>
          </p:nvPr>
        </p:nvSpPr>
        <p:spPr/>
        <p:txBody>
          <a:bodyPr/>
          <a:lstStyle/>
          <a:p>
            <a:pPr>
              <a:spcAft>
                <a:spcPts val="600"/>
              </a:spcAft>
            </a:pPr>
            <a:fld id="{9E5C842C-DC10-4733-B3D1-CC1659509371}" type="slidenum">
              <a:rPr lang="en-US" smtClean="0"/>
              <a:pPr>
                <a:spcAft>
                  <a:spcPts val="600"/>
                </a:spcAft>
              </a:pPr>
              <a:t>1</a:t>
            </a:fld>
            <a:endParaRPr lang="en-US"/>
          </a:p>
        </p:txBody>
      </p:sp>
      <p:pic>
        <p:nvPicPr>
          <p:cNvPr id="4" name="Picture 3" descr="Network Technology Background">
            <a:extLst>
              <a:ext uri="{FF2B5EF4-FFF2-40B4-BE49-F238E27FC236}">
                <a16:creationId xmlns:a16="http://schemas.microsoft.com/office/drawing/2014/main" id="{ACA41F01-1301-FFD3-75A9-962125C5631E}"/>
              </a:ext>
            </a:extLst>
          </p:cNvPr>
          <p:cNvPicPr>
            <a:picLocks noChangeAspect="1"/>
          </p:cNvPicPr>
          <p:nvPr/>
        </p:nvPicPr>
        <p:blipFill rotWithShape="1">
          <a:blip r:embed="rId2"/>
          <a:srcRect l="31753" r="-2" b="-2"/>
          <a:stretch/>
        </p:blipFill>
        <p:spPr>
          <a:xfrm>
            <a:off x="8796614" y="3429000"/>
            <a:ext cx="1850339" cy="1579282"/>
          </a:xfrm>
          <a:prstGeom prst="rect">
            <a:avLst/>
          </a:prstGeom>
          <a:noFill/>
        </p:spPr>
      </p:pic>
    </p:spTree>
    <p:extLst>
      <p:ext uri="{BB962C8B-B14F-4D97-AF65-F5344CB8AC3E}">
        <p14:creationId xmlns:p14="http://schemas.microsoft.com/office/powerpoint/2010/main" val="307201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Multiple exposures of an underground concrete tunnel">
            <a:extLst>
              <a:ext uri="{FF2B5EF4-FFF2-40B4-BE49-F238E27FC236}">
                <a16:creationId xmlns:a16="http://schemas.microsoft.com/office/drawing/2014/main" id="{8479064E-3207-7009-D565-3BA5BA0997D8}"/>
              </a:ext>
            </a:extLst>
          </p:cNvPr>
          <p:cNvPicPr>
            <a:picLocks noChangeAspect="1"/>
          </p:cNvPicPr>
          <p:nvPr/>
        </p:nvPicPr>
        <p:blipFill rotWithShape="1">
          <a:blip r:embed="rId2"/>
          <a:srcRect l="21794" r="-2" b="-2"/>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a:noFill/>
        </p:spPr>
      </p:pic>
      <p:sp>
        <p:nvSpPr>
          <p:cNvPr id="2" name="Title 1">
            <a:extLst>
              <a:ext uri="{FF2B5EF4-FFF2-40B4-BE49-F238E27FC236}">
                <a16:creationId xmlns:a16="http://schemas.microsoft.com/office/drawing/2014/main" id="{C2B5FC23-B735-494A-1823-182A3A9AC70D}"/>
              </a:ext>
            </a:extLst>
          </p:cNvPr>
          <p:cNvSpPr>
            <a:spLocks noGrp="1"/>
          </p:cNvSpPr>
          <p:nvPr>
            <p:ph type="ctrTitle"/>
          </p:nvPr>
        </p:nvSpPr>
        <p:spPr>
          <a:xfrm>
            <a:off x="312252" y="752136"/>
            <a:ext cx="3944703" cy="3553163"/>
          </a:xfrm>
        </p:spPr>
        <p:txBody>
          <a:bodyPr anchor="t">
            <a:normAutofit/>
          </a:bodyPr>
          <a:lstStyle/>
          <a:p>
            <a:r>
              <a:rPr lang="en-US" sz="1600" b="0" i="0">
                <a:effectLst/>
              </a:rPr>
              <a:t>The Road Ahead: A Continuous Journey of Innovation</a:t>
            </a:r>
            <a:br>
              <a:rPr lang="en-US" sz="1600" b="0" i="0">
                <a:effectLst/>
              </a:rPr>
            </a:br>
            <a:r>
              <a:rPr lang="en-US" sz="1600" b="0" i="0">
                <a:effectLst/>
              </a:rPr>
              <a:t>Image: A roadmap with milestones representing future advancements</a:t>
            </a:r>
            <a:br>
              <a:rPr lang="en-US" sz="1600" b="0" i="0">
                <a:effectLst/>
              </a:rPr>
            </a:br>
            <a:r>
              <a:rPr lang="en-US" sz="1600" b="0" i="0">
                <a:effectLst/>
              </a:rPr>
              <a:t>Briefly discuss Google's plans for continuous improvement and development of Gemini, focusing on areas like:</a:t>
            </a:r>
            <a:br>
              <a:rPr lang="en-US" sz="1600" b="0" i="0">
                <a:effectLst/>
              </a:rPr>
            </a:br>
            <a:r>
              <a:rPr lang="en-US" sz="1600" b="0" i="0">
                <a:effectLst/>
              </a:rPr>
              <a:t>Expanding capabilities to handle even more complex tasks.</a:t>
            </a:r>
            <a:br>
              <a:rPr lang="en-US" sz="1600" b="0" i="0">
                <a:effectLst/>
              </a:rPr>
            </a:br>
            <a:r>
              <a:rPr lang="en-US" sz="1600" b="0" i="0">
                <a:effectLst/>
              </a:rPr>
              <a:t>Improving efficiency and reducing resource requirements.</a:t>
            </a:r>
            <a:br>
              <a:rPr lang="en-US" sz="1600" b="0" i="0">
                <a:effectLst/>
              </a:rPr>
            </a:br>
            <a:r>
              <a:rPr lang="en-US" sz="1600" b="0" i="0">
                <a:effectLst/>
              </a:rPr>
              <a:t>Addressing ethical considerations and ensuring responsible use.</a:t>
            </a:r>
            <a:br>
              <a:rPr lang="en-US" sz="1600" b="0" i="0">
                <a:effectLst/>
              </a:rPr>
            </a:br>
            <a:endParaRPr lang="en-IN" sz="1600"/>
          </a:p>
        </p:txBody>
      </p:sp>
      <p:sp>
        <p:nvSpPr>
          <p:cNvPr id="12" name="Subtitle 2">
            <a:extLst>
              <a:ext uri="{FF2B5EF4-FFF2-40B4-BE49-F238E27FC236}">
                <a16:creationId xmlns:a16="http://schemas.microsoft.com/office/drawing/2014/main" id="{04C94D4B-2E88-0A95-68EA-01BC1B390F71}"/>
              </a:ext>
            </a:extLst>
          </p:cNvPr>
          <p:cNvSpPr>
            <a:spLocks noGrp="1"/>
          </p:cNvSpPr>
          <p:nvPr>
            <p:ph type="subTitle" idx="1"/>
          </p:nvPr>
        </p:nvSpPr>
        <p:spPr>
          <a:xfrm>
            <a:off x="312252" y="4762123"/>
            <a:ext cx="3698627" cy="1257678"/>
          </a:xfrm>
        </p:spPr>
        <p:txBody>
          <a:bodyPr anchor="b"/>
          <a:lstStyle/>
          <a:p>
            <a:endParaRPr lang="en-US" dirty="0"/>
          </a:p>
        </p:txBody>
      </p:sp>
      <p:sp>
        <p:nvSpPr>
          <p:cNvPr id="4" name="Date Placeholder 3">
            <a:extLst>
              <a:ext uri="{FF2B5EF4-FFF2-40B4-BE49-F238E27FC236}">
                <a16:creationId xmlns:a16="http://schemas.microsoft.com/office/drawing/2014/main" id="{1770836D-DDF1-291B-4D47-ED2CC9686722}"/>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1/8/2024</a:t>
            </a:fld>
            <a:endParaRPr lang="en-US"/>
          </a:p>
        </p:txBody>
      </p:sp>
      <p:sp>
        <p:nvSpPr>
          <p:cNvPr id="5" name="Footer Placeholder 4">
            <a:extLst>
              <a:ext uri="{FF2B5EF4-FFF2-40B4-BE49-F238E27FC236}">
                <a16:creationId xmlns:a16="http://schemas.microsoft.com/office/drawing/2014/main" id="{D064E704-E71F-DDED-8B8D-89C0F6C0D3A9}"/>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9C4656CE-4F72-DC3B-9363-ABC9DA1B8C17}"/>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19512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omen in matching clothes">
            <a:extLst>
              <a:ext uri="{FF2B5EF4-FFF2-40B4-BE49-F238E27FC236}">
                <a16:creationId xmlns:a16="http://schemas.microsoft.com/office/drawing/2014/main" id="{39B37013-C00D-1003-7775-8803C4A1EDB0}"/>
              </a:ext>
            </a:extLst>
          </p:cNvPr>
          <p:cNvPicPr>
            <a:picLocks noChangeAspect="1"/>
          </p:cNvPicPr>
          <p:nvPr/>
        </p:nvPicPr>
        <p:blipFill rotWithShape="1">
          <a:blip r:embed="rId2"/>
          <a:srcRect l="13396" r="3126" b="-1"/>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a:noFill/>
        </p:spPr>
      </p:pic>
      <p:sp>
        <p:nvSpPr>
          <p:cNvPr id="2" name="Title 1">
            <a:extLst>
              <a:ext uri="{FF2B5EF4-FFF2-40B4-BE49-F238E27FC236}">
                <a16:creationId xmlns:a16="http://schemas.microsoft.com/office/drawing/2014/main" id="{0F5F2D52-A1A2-74AC-3ABD-02E5B6625C1F}"/>
              </a:ext>
            </a:extLst>
          </p:cNvPr>
          <p:cNvSpPr>
            <a:spLocks noGrp="1"/>
          </p:cNvSpPr>
          <p:nvPr>
            <p:ph type="ctrTitle"/>
          </p:nvPr>
        </p:nvSpPr>
        <p:spPr>
          <a:xfrm>
            <a:off x="312252" y="752136"/>
            <a:ext cx="3944703" cy="3553163"/>
          </a:xfrm>
        </p:spPr>
        <p:txBody>
          <a:bodyPr anchor="t">
            <a:normAutofit/>
          </a:bodyPr>
          <a:lstStyle/>
          <a:p>
            <a:r>
              <a:rPr lang="en-US" sz="1900" b="0" i="0">
                <a:effectLst/>
              </a:rPr>
              <a:t>Conclusion: A New Era of AI</a:t>
            </a:r>
            <a:br>
              <a:rPr lang="en-US" sz="1900" b="0" i="0">
                <a:effectLst/>
              </a:rPr>
            </a:br>
            <a:r>
              <a:rPr lang="en-US" sz="1900" b="0" i="0">
                <a:effectLst/>
              </a:rPr>
              <a:t>Image: A futuristic cityscape symbolizing the transformative potential of AI</a:t>
            </a:r>
            <a:br>
              <a:rPr lang="en-US" sz="1900" b="0" i="0">
                <a:effectLst/>
              </a:rPr>
            </a:br>
            <a:r>
              <a:rPr lang="en-US" sz="1900" b="0" i="0">
                <a:effectLst/>
              </a:rPr>
              <a:t>Reiterate the significance of Gemini as a landmark achievement in AI, paving the way for a future where machines can seamlessly understand and interact with the world around them.</a:t>
            </a:r>
            <a:br>
              <a:rPr lang="en-US" sz="1900" b="0" i="0">
                <a:effectLst/>
              </a:rPr>
            </a:br>
            <a:endParaRPr lang="en-IN" sz="1900"/>
          </a:p>
        </p:txBody>
      </p:sp>
      <p:sp>
        <p:nvSpPr>
          <p:cNvPr id="12" name="Subtitle 2">
            <a:extLst>
              <a:ext uri="{FF2B5EF4-FFF2-40B4-BE49-F238E27FC236}">
                <a16:creationId xmlns:a16="http://schemas.microsoft.com/office/drawing/2014/main" id="{04C94D4B-2E88-0A95-68EA-01BC1B390F71}"/>
              </a:ext>
            </a:extLst>
          </p:cNvPr>
          <p:cNvSpPr>
            <a:spLocks noGrp="1"/>
          </p:cNvSpPr>
          <p:nvPr>
            <p:ph type="subTitle" idx="1"/>
          </p:nvPr>
        </p:nvSpPr>
        <p:spPr>
          <a:xfrm>
            <a:off x="312252" y="4762123"/>
            <a:ext cx="3698627" cy="1257678"/>
          </a:xfrm>
        </p:spPr>
        <p:txBody>
          <a:bodyPr anchor="b"/>
          <a:lstStyle/>
          <a:p>
            <a:endParaRPr lang="en-US" dirty="0"/>
          </a:p>
        </p:txBody>
      </p:sp>
      <p:sp>
        <p:nvSpPr>
          <p:cNvPr id="4" name="Date Placeholder 3">
            <a:extLst>
              <a:ext uri="{FF2B5EF4-FFF2-40B4-BE49-F238E27FC236}">
                <a16:creationId xmlns:a16="http://schemas.microsoft.com/office/drawing/2014/main" id="{A7463975-1678-80F3-758A-FF5E15D36966}"/>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1/8/2024</a:t>
            </a:fld>
            <a:endParaRPr lang="en-US"/>
          </a:p>
        </p:txBody>
      </p:sp>
      <p:sp>
        <p:nvSpPr>
          <p:cNvPr id="5" name="Footer Placeholder 4">
            <a:extLst>
              <a:ext uri="{FF2B5EF4-FFF2-40B4-BE49-F238E27FC236}">
                <a16:creationId xmlns:a16="http://schemas.microsoft.com/office/drawing/2014/main" id="{29275B46-8B78-EE8A-3145-0A519FF74BB6}"/>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408F75E6-10E6-077B-C736-5C26BB17F539}"/>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354329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0EB4-8E6E-6EEF-7F4F-923E3B76C0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91D457-A9D0-AE8F-A26B-1CA7E7293A89}"/>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3BF837B5-A689-A4DE-F202-CCF2622F2CAB}"/>
              </a:ext>
            </a:extLst>
          </p:cNvPr>
          <p:cNvSpPr>
            <a:spLocks noGrp="1"/>
          </p:cNvSpPr>
          <p:nvPr>
            <p:ph type="dt" sz="half" idx="10"/>
          </p:nvPr>
        </p:nvSpPr>
        <p:spPr/>
        <p:txBody>
          <a:bodyPr/>
          <a:lstStyle/>
          <a:p>
            <a:fld id="{0F996519-E62D-4F8C-AE1E-36928EC7D15C}" type="datetime1">
              <a:rPr lang="en-US" smtClean="0"/>
              <a:t>1/8/2024</a:t>
            </a:fld>
            <a:endParaRPr lang="en-US"/>
          </a:p>
        </p:txBody>
      </p:sp>
      <p:sp>
        <p:nvSpPr>
          <p:cNvPr id="5" name="Footer Placeholder 4">
            <a:extLst>
              <a:ext uri="{FF2B5EF4-FFF2-40B4-BE49-F238E27FC236}">
                <a16:creationId xmlns:a16="http://schemas.microsoft.com/office/drawing/2014/main" id="{6D867791-3532-4E95-6370-A14F2396FAD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DFB4D0C-9253-6599-0C6C-82A5FF144460}"/>
              </a:ext>
            </a:extLst>
          </p:cNvPr>
          <p:cNvSpPr>
            <a:spLocks noGrp="1"/>
          </p:cNvSpPr>
          <p:nvPr>
            <p:ph type="sldNum" sz="quarter" idx="12"/>
          </p:nvPr>
        </p:nvSpPr>
        <p:spPr/>
        <p:txBody>
          <a:bodyPr/>
          <a:lstStyle/>
          <a:p>
            <a:fld id="{6E91CC32-6A6B-4E2E-BBA1-6864F305DA26}" type="slidenum">
              <a:rPr lang="en-US" smtClean="0"/>
              <a:t>12</a:t>
            </a:fld>
            <a:endParaRPr lang="en-US"/>
          </a:p>
        </p:txBody>
      </p:sp>
    </p:spTree>
    <p:extLst>
      <p:ext uri="{BB962C8B-B14F-4D97-AF65-F5344CB8AC3E}">
        <p14:creationId xmlns:p14="http://schemas.microsoft.com/office/powerpoint/2010/main" val="156297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4FB4-3670-2AC5-CC0F-5760C546C6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830608-9F39-FD39-A8EF-3F8F0D515ACA}"/>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946381B-DEDD-623F-D77D-9012776BE704}"/>
              </a:ext>
            </a:extLst>
          </p:cNvPr>
          <p:cNvSpPr>
            <a:spLocks noGrp="1"/>
          </p:cNvSpPr>
          <p:nvPr>
            <p:ph type="dt" sz="half" idx="10"/>
          </p:nvPr>
        </p:nvSpPr>
        <p:spPr/>
        <p:txBody>
          <a:bodyPr/>
          <a:lstStyle/>
          <a:p>
            <a:fld id="{0F996519-E62D-4F8C-AE1E-36928EC7D15C}" type="datetime1">
              <a:rPr lang="en-US" smtClean="0"/>
              <a:t>1/8/2024</a:t>
            </a:fld>
            <a:endParaRPr lang="en-US"/>
          </a:p>
        </p:txBody>
      </p:sp>
      <p:sp>
        <p:nvSpPr>
          <p:cNvPr id="5" name="Footer Placeholder 4">
            <a:extLst>
              <a:ext uri="{FF2B5EF4-FFF2-40B4-BE49-F238E27FC236}">
                <a16:creationId xmlns:a16="http://schemas.microsoft.com/office/drawing/2014/main" id="{707F43B2-113D-28E7-61DD-860A4E2AF36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6CCD4EE-2775-6A5C-3B11-47571778E6AE}"/>
              </a:ext>
            </a:extLst>
          </p:cNvPr>
          <p:cNvSpPr>
            <a:spLocks noGrp="1"/>
          </p:cNvSpPr>
          <p:nvPr>
            <p:ph type="sldNum" sz="quarter" idx="12"/>
          </p:nvPr>
        </p:nvSpPr>
        <p:spPr/>
        <p:txBody>
          <a:bodyPr/>
          <a:lstStyle/>
          <a:p>
            <a:fld id="{6E91CC32-6A6B-4E2E-BBA1-6864F305DA26}" type="slidenum">
              <a:rPr lang="en-US" smtClean="0"/>
              <a:t>13</a:t>
            </a:fld>
            <a:endParaRPr lang="en-US"/>
          </a:p>
        </p:txBody>
      </p:sp>
    </p:spTree>
    <p:extLst>
      <p:ext uri="{BB962C8B-B14F-4D97-AF65-F5344CB8AC3E}">
        <p14:creationId xmlns:p14="http://schemas.microsoft.com/office/powerpoint/2010/main" val="81917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97AE-A96C-7B3C-57E1-F23A841E3C4E}"/>
              </a:ext>
            </a:extLst>
          </p:cNvPr>
          <p:cNvSpPr>
            <a:spLocks noGrp="1"/>
          </p:cNvSpPr>
          <p:nvPr>
            <p:ph type="ctrTitle"/>
          </p:nvPr>
        </p:nvSpPr>
        <p:spPr>
          <a:xfrm>
            <a:off x="312253" y="752136"/>
            <a:ext cx="3936726" cy="3553163"/>
          </a:xfrm>
        </p:spPr>
        <p:txBody>
          <a:bodyPr anchor="t">
            <a:normAutofit/>
          </a:bodyPr>
          <a:lstStyle/>
          <a:p>
            <a:r>
              <a:rPr lang="en-US" sz="1900" b="0" i="0">
                <a:effectLst/>
              </a:rPr>
              <a:t>Introduction</a:t>
            </a:r>
            <a:br>
              <a:rPr lang="en-US" sz="1900" b="0" i="0">
                <a:effectLst/>
              </a:rPr>
            </a:br>
            <a:r>
              <a:rPr lang="en-US" sz="1900" b="0" i="0">
                <a:effectLst/>
              </a:rPr>
              <a:t>Image: A collage showcasing different types of data - text, code, audio, image, and video</a:t>
            </a:r>
            <a:br>
              <a:rPr lang="en-US" sz="1900" b="0" i="0">
                <a:effectLst/>
              </a:rPr>
            </a:br>
            <a:r>
              <a:rPr lang="en-US" sz="1900" b="0" i="0">
                <a:effectLst/>
              </a:rPr>
              <a:t>What is Gemini? Briefly introduce Gemini as a family of multimodal large language models developed by Google DeepMind. Highlight its position as the successor to LaMDA and PaLM 2.</a:t>
            </a:r>
            <a:br>
              <a:rPr lang="en-US" sz="1900" b="0" i="0">
                <a:effectLst/>
              </a:rPr>
            </a:br>
            <a:endParaRPr lang="en-IN" sz="1900"/>
          </a:p>
        </p:txBody>
      </p:sp>
      <p:sp>
        <p:nvSpPr>
          <p:cNvPr id="17" name="Subtitle 2">
            <a:extLst>
              <a:ext uri="{FF2B5EF4-FFF2-40B4-BE49-F238E27FC236}">
                <a16:creationId xmlns:a16="http://schemas.microsoft.com/office/drawing/2014/main" id="{04C94D4B-2E88-0A95-68EA-01BC1B390F71}"/>
              </a:ext>
            </a:extLst>
          </p:cNvPr>
          <p:cNvSpPr>
            <a:spLocks noGrp="1"/>
          </p:cNvSpPr>
          <p:nvPr>
            <p:ph type="subTitle" idx="1"/>
          </p:nvPr>
        </p:nvSpPr>
        <p:spPr>
          <a:xfrm>
            <a:off x="312252" y="4762123"/>
            <a:ext cx="3698627" cy="1257678"/>
          </a:xfrm>
        </p:spPr>
        <p:txBody>
          <a:bodyPr anchor="b"/>
          <a:lstStyle/>
          <a:p>
            <a:endParaRPr lang="en-US" dirty="0"/>
          </a:p>
        </p:txBody>
      </p:sp>
      <p:sp>
        <p:nvSpPr>
          <p:cNvPr id="4" name="Date Placeholder 3">
            <a:extLst>
              <a:ext uri="{FF2B5EF4-FFF2-40B4-BE49-F238E27FC236}">
                <a16:creationId xmlns:a16="http://schemas.microsoft.com/office/drawing/2014/main" id="{CE0CBBD7-A80F-811D-293A-FEB562FE78DD}"/>
              </a:ext>
            </a:extLst>
          </p:cNvPr>
          <p:cNvSpPr>
            <a:spLocks noGrp="1"/>
          </p:cNvSpPr>
          <p:nvPr>
            <p:ph type="dt" sz="half" idx="10"/>
          </p:nvPr>
        </p:nvSpPr>
        <p:spPr/>
        <p:txBody>
          <a:bodyPr>
            <a:normAutofit/>
          </a:bodyPr>
          <a:lstStyle/>
          <a:p>
            <a:pPr>
              <a:spcAft>
                <a:spcPts val="600"/>
              </a:spcAft>
            </a:pPr>
            <a:fld id="{0F996519-E62D-4F8C-AE1E-36928EC7D15C}" type="datetime1">
              <a:rPr lang="en-US" smtClean="0"/>
              <a:pPr>
                <a:spcAft>
                  <a:spcPts val="600"/>
                </a:spcAft>
              </a:pPr>
              <a:t>1/8/2024</a:t>
            </a:fld>
            <a:endParaRPr lang="en-US"/>
          </a:p>
        </p:txBody>
      </p:sp>
      <p:sp>
        <p:nvSpPr>
          <p:cNvPr id="5" name="Footer Placeholder 4">
            <a:extLst>
              <a:ext uri="{FF2B5EF4-FFF2-40B4-BE49-F238E27FC236}">
                <a16:creationId xmlns:a16="http://schemas.microsoft.com/office/drawing/2014/main" id="{6FF52E27-946A-E629-9C6C-0F8356C241DF}"/>
              </a:ext>
            </a:extLst>
          </p:cNvPr>
          <p:cNvSpPr>
            <a:spLocks noGrp="1"/>
          </p:cNvSpPr>
          <p:nvPr>
            <p:ph type="ftr" sz="quarter" idx="11"/>
          </p:nvPr>
        </p:nvSpPr>
        <p:spPr/>
        <p:txBody>
          <a:bodyPr>
            <a:normAutofit/>
          </a:bodyPr>
          <a:lstStyle/>
          <a:p>
            <a:pPr>
              <a:spcAft>
                <a:spcPts val="600"/>
              </a:spcAft>
            </a:pPr>
            <a:r>
              <a:rPr lang="en-US">
                <a:solidFill>
                  <a:schemeClr val="bg1"/>
                </a:solidFill>
              </a:rPr>
              <a:t>Sample Footer Text</a:t>
            </a:r>
          </a:p>
        </p:txBody>
      </p:sp>
      <p:sp>
        <p:nvSpPr>
          <p:cNvPr id="6" name="Slide Number Placeholder 5">
            <a:extLst>
              <a:ext uri="{FF2B5EF4-FFF2-40B4-BE49-F238E27FC236}">
                <a16:creationId xmlns:a16="http://schemas.microsoft.com/office/drawing/2014/main" id="{43D9561A-C48B-C09A-8C2E-D6C1119506B5}"/>
              </a:ext>
            </a:extLst>
          </p:cNvPr>
          <p:cNvSpPr>
            <a:spLocks noGrp="1"/>
          </p:cNvSpPr>
          <p:nvPr>
            <p:ph type="sldNum" sz="quarter" idx="12"/>
          </p:nvPr>
        </p:nvSpPr>
        <p:spPr/>
        <p:txBody>
          <a:bodyPr>
            <a:normAutofit/>
          </a:bodyPr>
          <a:lstStyle/>
          <a:p>
            <a:pPr>
              <a:spcAft>
                <a:spcPts val="600"/>
              </a:spcAft>
            </a:pPr>
            <a:fld id="{6E91CC32-6A6B-4E2E-BBA1-6864F305DA26}" type="slidenum">
              <a:rPr lang="en-US">
                <a:solidFill>
                  <a:schemeClr val="bg1"/>
                </a:solidFill>
              </a:rPr>
              <a:pPr>
                <a:spcAft>
                  <a:spcPts val="600"/>
                </a:spcAft>
              </a:pPr>
              <a:t>2</a:t>
            </a:fld>
            <a:endParaRPr lang="en-US">
              <a:solidFill>
                <a:schemeClr val="bg1"/>
              </a:solidFill>
            </a:endParaRPr>
          </a:p>
        </p:txBody>
      </p:sp>
      <p:pic>
        <p:nvPicPr>
          <p:cNvPr id="8" name="Picture 7" descr="Sound wave pattern on pixilated monitor">
            <a:extLst>
              <a:ext uri="{FF2B5EF4-FFF2-40B4-BE49-F238E27FC236}">
                <a16:creationId xmlns:a16="http://schemas.microsoft.com/office/drawing/2014/main" id="{DBB9C1E1-0367-9E9F-1734-FAB35EE86B0A}"/>
              </a:ext>
            </a:extLst>
          </p:cNvPr>
          <p:cNvPicPr>
            <a:picLocks noChangeAspect="1"/>
          </p:cNvPicPr>
          <p:nvPr/>
        </p:nvPicPr>
        <p:blipFill rotWithShape="1">
          <a:blip r:embed="rId2"/>
          <a:srcRect l="15781" r="24885" b="-1"/>
          <a:stretch/>
        </p:blipFill>
        <p:spPr>
          <a:xfrm>
            <a:off x="6272752" y="838200"/>
            <a:ext cx="4592612" cy="5166683"/>
          </a:xfrm>
          <a:prstGeom prst="rect">
            <a:avLst/>
          </a:prstGeom>
          <a:noFill/>
        </p:spPr>
      </p:pic>
    </p:spTree>
    <p:extLst>
      <p:ext uri="{BB962C8B-B14F-4D97-AF65-F5344CB8AC3E}">
        <p14:creationId xmlns:p14="http://schemas.microsoft.com/office/powerpoint/2010/main" val="606856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lack and white spheres suspended in mid-air">
            <a:extLst>
              <a:ext uri="{FF2B5EF4-FFF2-40B4-BE49-F238E27FC236}">
                <a16:creationId xmlns:a16="http://schemas.microsoft.com/office/drawing/2014/main" id="{47B13D93-526B-C315-6002-49A2F153A655}"/>
              </a:ext>
            </a:extLst>
          </p:cNvPr>
          <p:cNvPicPr>
            <a:picLocks noChangeAspect="1"/>
          </p:cNvPicPr>
          <p:nvPr/>
        </p:nvPicPr>
        <p:blipFill rotWithShape="1">
          <a:blip r:embed="rId2"/>
          <a:srcRect r="2" b="43100"/>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a:noFill/>
        </p:spPr>
      </p:pic>
      <p:sp>
        <p:nvSpPr>
          <p:cNvPr id="2" name="Title 1">
            <a:extLst>
              <a:ext uri="{FF2B5EF4-FFF2-40B4-BE49-F238E27FC236}">
                <a16:creationId xmlns:a16="http://schemas.microsoft.com/office/drawing/2014/main" id="{608C7251-BDC6-18EB-76B2-22077F4671EC}"/>
              </a:ext>
            </a:extLst>
          </p:cNvPr>
          <p:cNvSpPr>
            <a:spLocks noGrp="1"/>
          </p:cNvSpPr>
          <p:nvPr>
            <p:ph type="ctrTitle"/>
          </p:nvPr>
        </p:nvSpPr>
        <p:spPr>
          <a:xfrm>
            <a:off x="312252" y="752136"/>
            <a:ext cx="3944703" cy="3553163"/>
          </a:xfrm>
        </p:spPr>
        <p:txBody>
          <a:bodyPr anchor="t">
            <a:normAutofit/>
          </a:bodyPr>
          <a:lstStyle/>
          <a:p>
            <a:r>
              <a:rPr lang="en-US" sz="1200" b="0" i="0">
                <a:effectLst/>
              </a:rPr>
              <a:t>Unveiling the Trifecta: Gemini Ultra, Pro, and Nano</a:t>
            </a:r>
            <a:br>
              <a:rPr lang="en-US" sz="1200" b="0" i="0">
                <a:effectLst/>
              </a:rPr>
            </a:br>
            <a:r>
              <a:rPr lang="en-US" sz="1200" b="0" i="0">
                <a:effectLst/>
              </a:rPr>
              <a:t>Image: Three circles representing Gemini Ultra, Pro, and Nano, each with icons indicating their respective strengths</a:t>
            </a:r>
            <a:br>
              <a:rPr lang="en-US" sz="1200" b="0" i="0">
                <a:effectLst/>
              </a:rPr>
            </a:br>
            <a:r>
              <a:rPr lang="en-US" sz="1200" b="0" i="0">
                <a:effectLst/>
              </a:rPr>
              <a:t>Explain the three variants of Gemini:</a:t>
            </a:r>
            <a:br>
              <a:rPr lang="en-US" sz="1200" b="0" i="0">
                <a:effectLst/>
              </a:rPr>
            </a:br>
            <a:r>
              <a:rPr lang="en-US" sz="1200" b="0" i="0">
                <a:effectLst/>
              </a:rPr>
              <a:t>Ultra: For highly complex tasks, boasting the most capability and size.</a:t>
            </a:r>
            <a:br>
              <a:rPr lang="en-US" sz="1200" b="0" i="0">
                <a:effectLst/>
              </a:rPr>
            </a:br>
            <a:r>
              <a:rPr lang="en-US" sz="1200" b="0" i="0">
                <a:effectLst/>
              </a:rPr>
              <a:t>Pro: Best for scaling across a wide range of tasks, offering a balance of power and efficiency.</a:t>
            </a:r>
            <a:br>
              <a:rPr lang="en-US" sz="1200" b="0" i="0">
                <a:effectLst/>
              </a:rPr>
            </a:br>
            <a:r>
              <a:rPr lang="en-US" sz="1200" b="0" i="0">
                <a:effectLst/>
              </a:rPr>
              <a:t>Nano: Most efficient model for on-device tasks, designed for lightweight applications.</a:t>
            </a:r>
            <a:br>
              <a:rPr lang="en-US" sz="1200" b="0" i="0">
                <a:effectLst/>
              </a:rPr>
            </a:br>
            <a:endParaRPr lang="en-IN" sz="1200"/>
          </a:p>
        </p:txBody>
      </p:sp>
      <p:sp>
        <p:nvSpPr>
          <p:cNvPr id="12" name="Subtitle 2">
            <a:extLst>
              <a:ext uri="{FF2B5EF4-FFF2-40B4-BE49-F238E27FC236}">
                <a16:creationId xmlns:a16="http://schemas.microsoft.com/office/drawing/2014/main" id="{04C94D4B-2E88-0A95-68EA-01BC1B390F71}"/>
              </a:ext>
            </a:extLst>
          </p:cNvPr>
          <p:cNvSpPr>
            <a:spLocks noGrp="1"/>
          </p:cNvSpPr>
          <p:nvPr>
            <p:ph type="subTitle" idx="1"/>
          </p:nvPr>
        </p:nvSpPr>
        <p:spPr>
          <a:xfrm>
            <a:off x="312252" y="4762123"/>
            <a:ext cx="3698627" cy="1257678"/>
          </a:xfrm>
        </p:spPr>
        <p:txBody>
          <a:bodyPr anchor="b"/>
          <a:lstStyle/>
          <a:p>
            <a:endParaRPr lang="en-US" dirty="0"/>
          </a:p>
        </p:txBody>
      </p:sp>
      <p:sp>
        <p:nvSpPr>
          <p:cNvPr id="4" name="Date Placeholder 3">
            <a:extLst>
              <a:ext uri="{FF2B5EF4-FFF2-40B4-BE49-F238E27FC236}">
                <a16:creationId xmlns:a16="http://schemas.microsoft.com/office/drawing/2014/main" id="{5BC0E2CD-C6B9-85C0-9A52-F65A19F704B4}"/>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1/8/2024</a:t>
            </a:fld>
            <a:endParaRPr lang="en-US"/>
          </a:p>
        </p:txBody>
      </p:sp>
      <p:sp>
        <p:nvSpPr>
          <p:cNvPr id="5" name="Footer Placeholder 4">
            <a:extLst>
              <a:ext uri="{FF2B5EF4-FFF2-40B4-BE49-F238E27FC236}">
                <a16:creationId xmlns:a16="http://schemas.microsoft.com/office/drawing/2014/main" id="{9F5E6310-6215-BA15-83F0-6799ED5ED8C3}"/>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B36FC6FB-D032-9800-F32A-FA0601529E32}"/>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217901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D1A68C9-265D-7856-D1A8-4B0C69443CAD}"/>
              </a:ext>
            </a:extLst>
          </p:cNvPr>
          <p:cNvPicPr>
            <a:picLocks noChangeAspect="1"/>
          </p:cNvPicPr>
          <p:nvPr/>
        </p:nvPicPr>
        <p:blipFill rotWithShape="1">
          <a:blip r:embed="rId2"/>
          <a:srcRect t="12460" r="2" b="2"/>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a:noFill/>
        </p:spPr>
      </p:pic>
      <p:sp>
        <p:nvSpPr>
          <p:cNvPr id="2" name="Title 1">
            <a:extLst>
              <a:ext uri="{FF2B5EF4-FFF2-40B4-BE49-F238E27FC236}">
                <a16:creationId xmlns:a16="http://schemas.microsoft.com/office/drawing/2014/main" id="{850742A3-0B6C-CF18-505E-CADB2F1D2AFB}"/>
              </a:ext>
            </a:extLst>
          </p:cNvPr>
          <p:cNvSpPr>
            <a:spLocks noGrp="1"/>
          </p:cNvSpPr>
          <p:nvPr>
            <p:ph type="ctrTitle"/>
          </p:nvPr>
        </p:nvSpPr>
        <p:spPr>
          <a:xfrm>
            <a:off x="312252" y="752136"/>
            <a:ext cx="3944703" cy="3553163"/>
          </a:xfrm>
        </p:spPr>
        <p:txBody>
          <a:bodyPr anchor="t">
            <a:normAutofit/>
          </a:bodyPr>
          <a:lstStyle/>
          <a:p>
            <a:r>
              <a:rPr lang="en-US" sz="1600" b="0" i="0">
                <a:effectLst/>
              </a:rPr>
              <a:t>Multimodality at its Core</a:t>
            </a:r>
            <a:br>
              <a:rPr lang="en-US" sz="1600" b="0" i="0">
                <a:effectLst/>
              </a:rPr>
            </a:br>
            <a:r>
              <a:rPr lang="en-US" sz="1600" b="0" i="0">
                <a:effectLst/>
              </a:rPr>
              <a:t>Image: A diagram illustrating how Gemini seamlessly integrates and processes different types of data</a:t>
            </a:r>
            <a:br>
              <a:rPr lang="en-US" sz="1600" b="0" i="0">
                <a:effectLst/>
              </a:rPr>
            </a:br>
            <a:r>
              <a:rPr lang="en-US" sz="1600" b="0" i="0">
                <a:effectLst/>
              </a:rPr>
              <a:t>Emphasize Gemini's ability to understand, operate across, and combine various information formats, including text, code, audio, image, and video.</a:t>
            </a:r>
            <a:br>
              <a:rPr lang="en-US" sz="1600" b="0" i="0">
                <a:effectLst/>
              </a:rPr>
            </a:br>
            <a:r>
              <a:rPr lang="en-US" sz="1600" b="0" i="0">
                <a:effectLst/>
              </a:rPr>
              <a:t>Briefly explain how this enables tasks like reasoning visually across languages.</a:t>
            </a:r>
            <a:br>
              <a:rPr lang="en-US" sz="1600" b="0" i="0">
                <a:effectLst/>
              </a:rPr>
            </a:br>
            <a:endParaRPr lang="en-IN" sz="1600"/>
          </a:p>
        </p:txBody>
      </p:sp>
      <p:sp>
        <p:nvSpPr>
          <p:cNvPr id="12" name="Subtitle 2">
            <a:extLst>
              <a:ext uri="{FF2B5EF4-FFF2-40B4-BE49-F238E27FC236}">
                <a16:creationId xmlns:a16="http://schemas.microsoft.com/office/drawing/2014/main" id="{04C94D4B-2E88-0A95-68EA-01BC1B390F71}"/>
              </a:ext>
            </a:extLst>
          </p:cNvPr>
          <p:cNvSpPr>
            <a:spLocks noGrp="1"/>
          </p:cNvSpPr>
          <p:nvPr>
            <p:ph type="subTitle" idx="1"/>
          </p:nvPr>
        </p:nvSpPr>
        <p:spPr>
          <a:xfrm>
            <a:off x="312252" y="4762123"/>
            <a:ext cx="3698627" cy="1257678"/>
          </a:xfrm>
        </p:spPr>
        <p:txBody>
          <a:bodyPr anchor="b"/>
          <a:lstStyle/>
          <a:p>
            <a:endParaRPr lang="en-US" dirty="0"/>
          </a:p>
        </p:txBody>
      </p:sp>
      <p:sp>
        <p:nvSpPr>
          <p:cNvPr id="4" name="Date Placeholder 3">
            <a:extLst>
              <a:ext uri="{FF2B5EF4-FFF2-40B4-BE49-F238E27FC236}">
                <a16:creationId xmlns:a16="http://schemas.microsoft.com/office/drawing/2014/main" id="{ACBEB3A4-68DD-8F7C-4E9D-EE73A7E8A449}"/>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1/8/2024</a:t>
            </a:fld>
            <a:endParaRPr lang="en-US"/>
          </a:p>
        </p:txBody>
      </p:sp>
      <p:sp>
        <p:nvSpPr>
          <p:cNvPr id="5" name="Footer Placeholder 4">
            <a:extLst>
              <a:ext uri="{FF2B5EF4-FFF2-40B4-BE49-F238E27FC236}">
                <a16:creationId xmlns:a16="http://schemas.microsoft.com/office/drawing/2014/main" id="{D49258C8-E26D-4FFD-2BF8-15BF28676454}"/>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69EA4681-1132-0331-5ACC-92DE35BCF171}"/>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3039934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9624-3058-5D2E-DA0F-B1920E015E99}"/>
              </a:ext>
            </a:extLst>
          </p:cNvPr>
          <p:cNvSpPr>
            <a:spLocks noGrp="1"/>
          </p:cNvSpPr>
          <p:nvPr>
            <p:ph type="title"/>
          </p:nvPr>
        </p:nvSpPr>
        <p:spPr>
          <a:xfrm>
            <a:off x="308389" y="750626"/>
            <a:ext cx="5015852" cy="1805607"/>
          </a:xfrm>
        </p:spPr>
        <p:txBody>
          <a:bodyPr anchor="t">
            <a:normAutofit/>
          </a:bodyPr>
          <a:lstStyle/>
          <a:p>
            <a:r>
              <a:rPr lang="en-US" sz="1100" b="0" i="0">
                <a:effectLst/>
              </a:rPr>
              <a:t>Beyond Text Generation: A Spectrum of Capabilities</a:t>
            </a:r>
            <a:br>
              <a:rPr lang="en-US" sz="1100" b="0" i="0">
                <a:effectLst/>
              </a:rPr>
            </a:br>
            <a:r>
              <a:rPr lang="en-US" sz="1100" b="0" i="0">
                <a:effectLst/>
              </a:rPr>
              <a:t>Images: Icons representing different capabilities - translation, code generation, image captioning, video summarization, etc.</a:t>
            </a:r>
            <a:br>
              <a:rPr lang="en-US" sz="1100" b="0" i="0">
                <a:effectLst/>
              </a:rPr>
            </a:br>
            <a:r>
              <a:rPr lang="en-US" sz="1100" b="0" i="0">
                <a:effectLst/>
              </a:rPr>
              <a:t>Showcase Gemini's diverse skillset beyond text generation, including:</a:t>
            </a:r>
            <a:br>
              <a:rPr lang="en-US" sz="1100" b="0" i="0">
                <a:effectLst/>
              </a:rPr>
            </a:br>
            <a:r>
              <a:rPr lang="en-US" sz="1100" b="0" i="0">
                <a:effectLst/>
              </a:rPr>
              <a:t>Translation between languages.</a:t>
            </a:r>
            <a:br>
              <a:rPr lang="en-US" sz="1100" b="0" i="0">
                <a:effectLst/>
              </a:rPr>
            </a:br>
            <a:r>
              <a:rPr lang="en-US" sz="1100" b="0" i="0">
                <a:effectLst/>
              </a:rPr>
              <a:t>Generating code based on natural language descriptions.</a:t>
            </a:r>
            <a:br>
              <a:rPr lang="en-US" sz="1100" b="0" i="0">
                <a:effectLst/>
              </a:rPr>
            </a:br>
            <a:r>
              <a:rPr lang="en-US" sz="1100" b="0" i="0">
                <a:effectLst/>
              </a:rPr>
              <a:t>Creating captions for images and videos.</a:t>
            </a:r>
            <a:br>
              <a:rPr lang="en-US" sz="1100" b="0" i="0">
                <a:effectLst/>
              </a:rPr>
            </a:br>
            <a:r>
              <a:rPr lang="en-US" sz="1100" b="0" i="0">
                <a:effectLst/>
              </a:rPr>
              <a:t>Summarizing video content.</a:t>
            </a:r>
            <a:br>
              <a:rPr lang="en-US" sz="1100" b="0" i="0">
                <a:effectLst/>
              </a:rPr>
            </a:br>
            <a:r>
              <a:rPr lang="en-US" sz="1100" b="0" i="0">
                <a:effectLst/>
              </a:rPr>
              <a:t>Answering questions in an informative way, even if they are open ended, challenging, or strange.</a:t>
            </a:r>
            <a:br>
              <a:rPr lang="en-US" sz="1100" b="0" i="0">
                <a:effectLst/>
              </a:rPr>
            </a:br>
            <a:endParaRPr lang="en-IN" sz="1100"/>
          </a:p>
        </p:txBody>
      </p:sp>
      <p:sp>
        <p:nvSpPr>
          <p:cNvPr id="4" name="Date Placeholder 3">
            <a:extLst>
              <a:ext uri="{FF2B5EF4-FFF2-40B4-BE49-F238E27FC236}">
                <a16:creationId xmlns:a16="http://schemas.microsoft.com/office/drawing/2014/main" id="{6D9674A8-8829-E27B-588D-4AFEB70C97EE}"/>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1/8/2024</a:t>
            </a:fld>
            <a:endParaRPr lang="en-US"/>
          </a:p>
        </p:txBody>
      </p:sp>
      <p:pic>
        <p:nvPicPr>
          <p:cNvPr id="8" name="Picture 7" descr="Sphere of mesh and nodes">
            <a:extLst>
              <a:ext uri="{FF2B5EF4-FFF2-40B4-BE49-F238E27FC236}">
                <a16:creationId xmlns:a16="http://schemas.microsoft.com/office/drawing/2014/main" id="{6FC8C824-A380-6182-4E47-590B5EAC6E65}"/>
              </a:ext>
            </a:extLst>
          </p:cNvPr>
          <p:cNvPicPr>
            <a:picLocks noChangeAspect="1"/>
          </p:cNvPicPr>
          <p:nvPr/>
        </p:nvPicPr>
        <p:blipFill rotWithShape="1">
          <a:blip r:embed="rId2"/>
          <a:srcRect l="32161" r="1172"/>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a:noFill/>
        </p:spPr>
      </p:pic>
      <p:sp>
        <p:nvSpPr>
          <p:cNvPr id="5" name="Footer Placeholder 4">
            <a:extLst>
              <a:ext uri="{FF2B5EF4-FFF2-40B4-BE49-F238E27FC236}">
                <a16:creationId xmlns:a16="http://schemas.microsoft.com/office/drawing/2014/main" id="{2A7514E9-4601-B0D6-7050-C584B64D0E4C}"/>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6E0193B9-228F-3378-81D2-381157605466}"/>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01292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i-Fi logo art">
            <a:extLst>
              <a:ext uri="{FF2B5EF4-FFF2-40B4-BE49-F238E27FC236}">
                <a16:creationId xmlns:a16="http://schemas.microsoft.com/office/drawing/2014/main" id="{82DAE1A9-3528-8644-40B2-101360706797}"/>
              </a:ext>
            </a:extLst>
          </p:cNvPr>
          <p:cNvPicPr>
            <a:picLocks noChangeAspect="1"/>
          </p:cNvPicPr>
          <p:nvPr/>
        </p:nvPicPr>
        <p:blipFill rotWithShape="1">
          <a:blip r:embed="rId2"/>
          <a:srcRect l="9650" r="8336" b="1"/>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a:noFill/>
        </p:spPr>
      </p:pic>
      <p:sp>
        <p:nvSpPr>
          <p:cNvPr id="2" name="Title 1">
            <a:extLst>
              <a:ext uri="{FF2B5EF4-FFF2-40B4-BE49-F238E27FC236}">
                <a16:creationId xmlns:a16="http://schemas.microsoft.com/office/drawing/2014/main" id="{6C5DF2F7-F67A-FA8F-8A5D-307CA3779F17}"/>
              </a:ext>
            </a:extLst>
          </p:cNvPr>
          <p:cNvSpPr>
            <a:spLocks noGrp="1"/>
          </p:cNvSpPr>
          <p:nvPr>
            <p:ph type="ctrTitle"/>
          </p:nvPr>
        </p:nvSpPr>
        <p:spPr>
          <a:xfrm>
            <a:off x="312252" y="752136"/>
            <a:ext cx="3944703" cy="3553163"/>
          </a:xfrm>
        </p:spPr>
        <p:txBody>
          <a:bodyPr anchor="t">
            <a:normAutofit/>
          </a:bodyPr>
          <a:lstStyle/>
          <a:p>
            <a:r>
              <a:rPr lang="en-US" sz="1900" b="0" i="0" dirty="0">
                <a:effectLst/>
              </a:rPr>
              <a:t>Efficiency and Flexibility: Running Everywhere</a:t>
            </a:r>
            <a:br>
              <a:rPr lang="en-US" sz="1900" b="0" i="0" dirty="0">
                <a:effectLst/>
              </a:rPr>
            </a:br>
            <a:r>
              <a:rPr lang="en-US" sz="1900" b="0" i="0" dirty="0">
                <a:effectLst/>
              </a:rPr>
              <a:t>Image: A spectrum showing Gemini running on various devices, from data centers to mobile phones</a:t>
            </a:r>
            <a:br>
              <a:rPr lang="en-US" sz="1900" b="0" i="0" dirty="0">
                <a:effectLst/>
              </a:rPr>
            </a:br>
            <a:r>
              <a:rPr lang="en-US" sz="1900" b="0" i="0" dirty="0">
                <a:effectLst/>
              </a:rPr>
              <a:t>Highlight Gemini's flexibility and efficiency, allowing it to run on a wide range of devices, from powerful data centers to resource-constrained mobile phones.</a:t>
            </a:r>
            <a:br>
              <a:rPr lang="en-US" sz="1900" b="0" i="0" dirty="0">
                <a:effectLst/>
              </a:rPr>
            </a:br>
            <a:endParaRPr lang="en-IN" sz="1900" dirty="0"/>
          </a:p>
        </p:txBody>
      </p:sp>
      <p:sp>
        <p:nvSpPr>
          <p:cNvPr id="12" name="Subtitle 2">
            <a:extLst>
              <a:ext uri="{FF2B5EF4-FFF2-40B4-BE49-F238E27FC236}">
                <a16:creationId xmlns:a16="http://schemas.microsoft.com/office/drawing/2014/main" id="{04C94D4B-2E88-0A95-68EA-01BC1B390F71}"/>
              </a:ext>
            </a:extLst>
          </p:cNvPr>
          <p:cNvSpPr>
            <a:spLocks noGrp="1"/>
          </p:cNvSpPr>
          <p:nvPr>
            <p:ph type="subTitle" idx="1"/>
          </p:nvPr>
        </p:nvSpPr>
        <p:spPr>
          <a:xfrm>
            <a:off x="312252" y="4762123"/>
            <a:ext cx="3698627" cy="1257678"/>
          </a:xfrm>
        </p:spPr>
        <p:txBody>
          <a:bodyPr anchor="b"/>
          <a:lstStyle/>
          <a:p>
            <a:endParaRPr lang="en-US" dirty="0"/>
          </a:p>
        </p:txBody>
      </p:sp>
      <p:sp>
        <p:nvSpPr>
          <p:cNvPr id="4" name="Date Placeholder 3">
            <a:extLst>
              <a:ext uri="{FF2B5EF4-FFF2-40B4-BE49-F238E27FC236}">
                <a16:creationId xmlns:a16="http://schemas.microsoft.com/office/drawing/2014/main" id="{C309CC58-D1BC-68F7-2A20-2E68FC2BADD5}"/>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1/8/2024</a:t>
            </a:fld>
            <a:endParaRPr lang="en-US"/>
          </a:p>
        </p:txBody>
      </p:sp>
      <p:sp>
        <p:nvSpPr>
          <p:cNvPr id="5" name="Footer Placeholder 4">
            <a:extLst>
              <a:ext uri="{FF2B5EF4-FFF2-40B4-BE49-F238E27FC236}">
                <a16:creationId xmlns:a16="http://schemas.microsoft.com/office/drawing/2014/main" id="{0E02516D-AB87-890E-6A8F-D17927005AAC}"/>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BE4D09C0-2EEF-E7F9-04EF-474FF1E5CC19}"/>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105544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DFAA-155F-6F34-8186-6D44D16499AF}"/>
              </a:ext>
            </a:extLst>
          </p:cNvPr>
          <p:cNvSpPr>
            <a:spLocks noGrp="1"/>
          </p:cNvSpPr>
          <p:nvPr>
            <p:ph type="title"/>
          </p:nvPr>
        </p:nvSpPr>
        <p:spPr/>
        <p:txBody>
          <a:bodyPr>
            <a:normAutofit fontScale="90000"/>
          </a:bodyPr>
          <a:lstStyle/>
          <a:p>
            <a:r>
              <a:rPr lang="en-US" b="0" i="0" dirty="0">
                <a:solidFill>
                  <a:srgbClr val="E3E3E3"/>
                </a:solidFill>
                <a:effectLst/>
                <a:latin typeface="Google Sans"/>
              </a:rPr>
              <a:t>Safety First: Unwavering Commitment to Responsible AI</a:t>
            </a:r>
            <a:br>
              <a:rPr lang="en-US" b="0" i="0" dirty="0">
                <a:solidFill>
                  <a:srgbClr val="E3E3E3"/>
                </a:solidFill>
                <a:effectLst/>
                <a:latin typeface="Google Sans"/>
              </a:rPr>
            </a:br>
            <a:r>
              <a:rPr lang="en-US" b="0" i="0" dirty="0">
                <a:solidFill>
                  <a:srgbClr val="E3E3E3"/>
                </a:solidFill>
                <a:effectLst/>
                <a:latin typeface="Google Sans"/>
              </a:rPr>
              <a:t>Image: A shield icon representing safety and security</a:t>
            </a:r>
            <a:br>
              <a:rPr lang="en-US" b="0" i="0" dirty="0">
                <a:solidFill>
                  <a:srgbClr val="E3E3E3"/>
                </a:solidFill>
                <a:effectLst/>
                <a:latin typeface="Google Sans"/>
              </a:rPr>
            </a:br>
            <a:r>
              <a:rPr lang="en-US" b="0" i="0" dirty="0">
                <a:solidFill>
                  <a:srgbClr val="E3E3E3"/>
                </a:solidFill>
                <a:effectLst/>
                <a:latin typeface="Google Sans"/>
              </a:rPr>
              <a:t>Underscore Google's commitment to responsible AI development, highlighting Gemini's comprehensive safety evaluations, including bias and toxicity checks.</a:t>
            </a:r>
            <a:br>
              <a:rPr lang="en-US" b="0" i="0" dirty="0">
                <a:solidFill>
                  <a:srgbClr val="E3E3E3"/>
                </a:solidFill>
                <a:effectLst/>
                <a:latin typeface="Google Sans"/>
              </a:rPr>
            </a:br>
            <a:r>
              <a:rPr lang="en-US" b="0" i="0" dirty="0">
                <a:solidFill>
                  <a:srgbClr val="E3E3E3"/>
                </a:solidFill>
                <a:effectLst/>
                <a:latin typeface="Google Sans"/>
              </a:rPr>
              <a:t>Briefly mention the research into potential risk areas and the application of rigorous testing techniques.</a:t>
            </a:r>
            <a:br>
              <a:rPr lang="en-US" b="0" i="0" dirty="0">
                <a:solidFill>
                  <a:srgbClr val="E3E3E3"/>
                </a:solidFill>
                <a:effectLst/>
                <a:latin typeface="Google Sans"/>
              </a:rPr>
            </a:br>
            <a:br>
              <a:rPr lang="en-US" b="0" i="0" dirty="0">
                <a:solidFill>
                  <a:srgbClr val="E3E3E3"/>
                </a:solidFill>
                <a:effectLst/>
                <a:latin typeface="Google Sans"/>
              </a:rPr>
            </a:br>
            <a:endParaRPr lang="en-IN" dirty="0"/>
          </a:p>
        </p:txBody>
      </p:sp>
      <p:sp>
        <p:nvSpPr>
          <p:cNvPr id="3" name="Content Placeholder 2">
            <a:extLst>
              <a:ext uri="{FF2B5EF4-FFF2-40B4-BE49-F238E27FC236}">
                <a16:creationId xmlns:a16="http://schemas.microsoft.com/office/drawing/2014/main" id="{7A93CA10-86F6-7A97-99CE-46508626B1C8}"/>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3FB0CCD-CD02-37F5-B865-B68DA18B6BF6}"/>
              </a:ext>
            </a:extLst>
          </p:cNvPr>
          <p:cNvSpPr>
            <a:spLocks noGrp="1"/>
          </p:cNvSpPr>
          <p:nvPr>
            <p:ph type="dt" sz="half" idx="10"/>
          </p:nvPr>
        </p:nvSpPr>
        <p:spPr/>
        <p:txBody>
          <a:bodyPr/>
          <a:lstStyle/>
          <a:p>
            <a:fld id="{0F996519-E62D-4F8C-AE1E-36928EC7D15C}" type="datetime1">
              <a:rPr lang="en-US" smtClean="0"/>
              <a:t>1/8/2024</a:t>
            </a:fld>
            <a:endParaRPr lang="en-US"/>
          </a:p>
        </p:txBody>
      </p:sp>
      <p:sp>
        <p:nvSpPr>
          <p:cNvPr id="5" name="Footer Placeholder 4">
            <a:extLst>
              <a:ext uri="{FF2B5EF4-FFF2-40B4-BE49-F238E27FC236}">
                <a16:creationId xmlns:a16="http://schemas.microsoft.com/office/drawing/2014/main" id="{2F0D9693-F298-60F5-2C67-30A6AB0CA33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32E536-0F71-471C-B3B6-46C9FA9D9E2D}"/>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283051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ight bulb on yellow background with sketched light beams and cord">
            <a:extLst>
              <a:ext uri="{FF2B5EF4-FFF2-40B4-BE49-F238E27FC236}">
                <a16:creationId xmlns:a16="http://schemas.microsoft.com/office/drawing/2014/main" id="{63EA3457-00BB-4ACD-B593-944993B2015B}"/>
              </a:ext>
            </a:extLst>
          </p:cNvPr>
          <p:cNvPicPr>
            <a:picLocks noChangeAspect="1"/>
          </p:cNvPicPr>
          <p:nvPr/>
        </p:nvPicPr>
        <p:blipFill rotWithShape="1">
          <a:blip r:embed="rId2"/>
          <a:srcRect l="27945"/>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a:noFill/>
        </p:spPr>
      </p:pic>
      <p:sp>
        <p:nvSpPr>
          <p:cNvPr id="2" name="Title 1">
            <a:extLst>
              <a:ext uri="{FF2B5EF4-FFF2-40B4-BE49-F238E27FC236}">
                <a16:creationId xmlns:a16="http://schemas.microsoft.com/office/drawing/2014/main" id="{9001B658-FEA9-249E-F3A4-5CFC1700302A}"/>
              </a:ext>
            </a:extLst>
          </p:cNvPr>
          <p:cNvSpPr>
            <a:spLocks noGrp="1"/>
          </p:cNvSpPr>
          <p:nvPr>
            <p:ph type="ctrTitle"/>
          </p:nvPr>
        </p:nvSpPr>
        <p:spPr>
          <a:xfrm>
            <a:off x="312252" y="752136"/>
            <a:ext cx="3944703" cy="3553163"/>
          </a:xfrm>
        </p:spPr>
        <p:txBody>
          <a:bodyPr anchor="t">
            <a:normAutofit/>
          </a:bodyPr>
          <a:lstStyle/>
          <a:p>
            <a:r>
              <a:rPr lang="en-US" sz="1600" b="0" i="0">
                <a:effectLst/>
              </a:rPr>
              <a:t>Collaboration and Openness: Building the Future Together</a:t>
            </a:r>
            <a:br>
              <a:rPr lang="en-US" sz="1600" b="0" i="0">
                <a:effectLst/>
              </a:rPr>
            </a:br>
            <a:r>
              <a:rPr lang="en-US" sz="1600" b="0" i="0">
                <a:effectLst/>
              </a:rPr>
              <a:t>Image: A diverse group of people working together around a table</a:t>
            </a:r>
            <a:br>
              <a:rPr lang="en-US" sz="1600" b="0" i="0">
                <a:effectLst/>
              </a:rPr>
            </a:br>
            <a:r>
              <a:rPr lang="en-US" sz="1600" b="0" i="0">
                <a:effectLst/>
              </a:rPr>
              <a:t>Emphasize Google's collaborative approach to Gemini's development, involving teams across Google and external experts.</a:t>
            </a:r>
            <a:br>
              <a:rPr lang="en-US" sz="1600" b="0" i="0">
                <a:effectLst/>
              </a:rPr>
            </a:br>
            <a:r>
              <a:rPr lang="en-US" sz="1600" b="0" i="0">
                <a:effectLst/>
              </a:rPr>
              <a:t>Mention the ongoing work with partners to stress-test models and identify blind spots.</a:t>
            </a:r>
            <a:br>
              <a:rPr lang="en-US" sz="1600" b="0" i="0">
                <a:effectLst/>
              </a:rPr>
            </a:br>
            <a:br>
              <a:rPr lang="en-US" sz="1600"/>
            </a:br>
            <a:endParaRPr lang="en-IN" sz="1600"/>
          </a:p>
        </p:txBody>
      </p:sp>
      <p:sp>
        <p:nvSpPr>
          <p:cNvPr id="12" name="Subtitle 2">
            <a:extLst>
              <a:ext uri="{FF2B5EF4-FFF2-40B4-BE49-F238E27FC236}">
                <a16:creationId xmlns:a16="http://schemas.microsoft.com/office/drawing/2014/main" id="{04C94D4B-2E88-0A95-68EA-01BC1B390F71}"/>
              </a:ext>
            </a:extLst>
          </p:cNvPr>
          <p:cNvSpPr>
            <a:spLocks noGrp="1"/>
          </p:cNvSpPr>
          <p:nvPr>
            <p:ph type="subTitle" idx="1"/>
          </p:nvPr>
        </p:nvSpPr>
        <p:spPr>
          <a:xfrm>
            <a:off x="312252" y="4762123"/>
            <a:ext cx="3698627" cy="1257678"/>
          </a:xfrm>
        </p:spPr>
        <p:txBody>
          <a:bodyPr anchor="b"/>
          <a:lstStyle/>
          <a:p>
            <a:endParaRPr lang="en-US" dirty="0"/>
          </a:p>
        </p:txBody>
      </p:sp>
      <p:sp>
        <p:nvSpPr>
          <p:cNvPr id="4" name="Date Placeholder 3">
            <a:extLst>
              <a:ext uri="{FF2B5EF4-FFF2-40B4-BE49-F238E27FC236}">
                <a16:creationId xmlns:a16="http://schemas.microsoft.com/office/drawing/2014/main" id="{804A3B9D-44B0-87BF-D624-4E0251986277}"/>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1/8/2024</a:t>
            </a:fld>
            <a:endParaRPr lang="en-US"/>
          </a:p>
        </p:txBody>
      </p:sp>
      <p:sp>
        <p:nvSpPr>
          <p:cNvPr id="5" name="Footer Placeholder 4">
            <a:extLst>
              <a:ext uri="{FF2B5EF4-FFF2-40B4-BE49-F238E27FC236}">
                <a16:creationId xmlns:a16="http://schemas.microsoft.com/office/drawing/2014/main" id="{AFE24221-83BF-9820-6F8E-829A9EEF9C25}"/>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4CFB703C-E066-156C-21A5-724C256DC7F4}"/>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173533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65D2-D64F-F243-EE97-ED3E14A8566C}"/>
              </a:ext>
            </a:extLst>
          </p:cNvPr>
          <p:cNvSpPr>
            <a:spLocks noGrp="1"/>
          </p:cNvSpPr>
          <p:nvPr>
            <p:ph type="title"/>
          </p:nvPr>
        </p:nvSpPr>
        <p:spPr>
          <a:xfrm>
            <a:off x="310896" y="838200"/>
            <a:ext cx="5016177" cy="5364823"/>
          </a:xfrm>
        </p:spPr>
        <p:txBody>
          <a:bodyPr anchor="b">
            <a:normAutofit/>
          </a:bodyPr>
          <a:lstStyle/>
          <a:p>
            <a:r>
              <a:rPr lang="en-US" sz="1800" b="0" i="0">
                <a:solidFill>
                  <a:schemeClr val="bg1"/>
                </a:solidFill>
                <a:effectLst/>
              </a:rPr>
              <a:t>Unveiling the Potential: Real-World Applications</a:t>
            </a:r>
            <a:br>
              <a:rPr lang="en-US" sz="1800" b="0" i="0">
                <a:solidFill>
                  <a:schemeClr val="bg1"/>
                </a:solidFill>
                <a:effectLst/>
              </a:rPr>
            </a:br>
            <a:r>
              <a:rPr lang="en-US" sz="1800" b="0" i="0">
                <a:solidFill>
                  <a:schemeClr val="bg1"/>
                </a:solidFill>
                <a:effectLst/>
              </a:rPr>
              <a:t>Images: Showcasing various applications of Gemini across different fields - education, healthcare, creative industries, etc.</a:t>
            </a:r>
            <a:br>
              <a:rPr lang="en-US" sz="1800" b="0" i="0">
                <a:solidFill>
                  <a:schemeClr val="bg1"/>
                </a:solidFill>
                <a:effectLst/>
              </a:rPr>
            </a:br>
            <a:r>
              <a:rPr lang="en-US" sz="1800" b="0" i="0">
                <a:solidFill>
                  <a:schemeClr val="bg1"/>
                </a:solidFill>
                <a:effectLst/>
              </a:rPr>
              <a:t>Provide some concrete examples of how Gemini is being used in real-world scenarios, such as:</a:t>
            </a:r>
            <a:br>
              <a:rPr lang="en-US" sz="1800" b="0" i="0">
                <a:solidFill>
                  <a:schemeClr val="bg1"/>
                </a:solidFill>
                <a:effectLst/>
              </a:rPr>
            </a:br>
            <a:r>
              <a:rPr lang="en-US" sz="1800" b="0" i="0">
                <a:solidFill>
                  <a:schemeClr val="bg1"/>
                </a:solidFill>
                <a:effectLst/>
              </a:rPr>
              <a:t>Personalized learning experiences in education.</a:t>
            </a:r>
            <a:br>
              <a:rPr lang="en-US" sz="1800" b="0" i="0">
                <a:solidFill>
                  <a:schemeClr val="bg1"/>
                </a:solidFill>
                <a:effectLst/>
              </a:rPr>
            </a:br>
            <a:r>
              <a:rPr lang="en-US" sz="1800" b="0" i="0">
                <a:solidFill>
                  <a:schemeClr val="bg1"/>
                </a:solidFill>
                <a:effectLst/>
              </a:rPr>
              <a:t>Medical diagnosis and treatment assistance in healthcare.</a:t>
            </a:r>
            <a:br>
              <a:rPr lang="en-US" sz="1800" b="0" i="0">
                <a:solidFill>
                  <a:schemeClr val="bg1"/>
                </a:solidFill>
                <a:effectLst/>
              </a:rPr>
            </a:br>
            <a:r>
              <a:rPr lang="en-US" sz="1800" b="0" i="0">
                <a:solidFill>
                  <a:schemeClr val="bg1"/>
                </a:solidFill>
                <a:effectLst/>
              </a:rPr>
              <a:t>Content creation and editing tools in the creative industries.</a:t>
            </a:r>
            <a:br>
              <a:rPr lang="en-US" sz="1800" b="0" i="0">
                <a:solidFill>
                  <a:schemeClr val="bg1"/>
                </a:solidFill>
                <a:effectLst/>
              </a:rPr>
            </a:br>
            <a:r>
              <a:rPr lang="en-US" sz="1800" b="0" i="0">
                <a:solidFill>
                  <a:schemeClr val="bg1"/>
                </a:solidFill>
                <a:effectLst/>
              </a:rPr>
              <a:t>Customer service chatbots and virtual assistants.</a:t>
            </a:r>
            <a:br>
              <a:rPr lang="en-US" sz="1800" b="0" i="0">
                <a:solidFill>
                  <a:schemeClr val="bg1"/>
                </a:solidFill>
                <a:effectLst/>
              </a:rPr>
            </a:br>
            <a:endParaRPr lang="en-IN" sz="1800">
              <a:solidFill>
                <a:schemeClr val="bg1"/>
              </a:solidFill>
            </a:endParaRPr>
          </a:p>
        </p:txBody>
      </p:sp>
      <p:sp>
        <p:nvSpPr>
          <p:cNvPr id="4" name="Date Placeholder 3">
            <a:extLst>
              <a:ext uri="{FF2B5EF4-FFF2-40B4-BE49-F238E27FC236}">
                <a16:creationId xmlns:a16="http://schemas.microsoft.com/office/drawing/2014/main" id="{45EA1F9A-B8AD-71A0-5E45-BEDED491CF05}"/>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1/8/2024</a:t>
            </a:fld>
            <a:endParaRPr lang="en-US">
              <a:solidFill>
                <a:schemeClr val="bg1"/>
              </a:solidFill>
            </a:endParaRPr>
          </a:p>
        </p:txBody>
      </p:sp>
      <p:sp>
        <p:nvSpPr>
          <p:cNvPr id="11" name="Content Placeholder 2">
            <a:extLst>
              <a:ext uri="{FF2B5EF4-FFF2-40B4-BE49-F238E27FC236}">
                <a16:creationId xmlns:a16="http://schemas.microsoft.com/office/drawing/2014/main" id="{78469A58-7580-1D9F-14EB-6F9CD55D5352}"/>
              </a:ext>
            </a:extLst>
          </p:cNvPr>
          <p:cNvSpPr>
            <a:spLocks noGrp="1"/>
          </p:cNvSpPr>
          <p:nvPr>
            <p:ph idx="1"/>
          </p:nvPr>
        </p:nvSpPr>
        <p:spPr>
          <a:xfrm>
            <a:off x="6885354" y="709672"/>
            <a:ext cx="4354857" cy="5278821"/>
          </a:xfrm>
        </p:spPr>
        <p:txBody>
          <a:bodyPr anchor="t">
            <a:normAutofit/>
          </a:bodyPr>
          <a:lstStyle/>
          <a:p>
            <a:pPr marL="0" indent="0">
              <a:buNone/>
            </a:pPr>
            <a:endParaRPr lang="en-US" dirty="0"/>
          </a:p>
        </p:txBody>
      </p:sp>
      <p:sp>
        <p:nvSpPr>
          <p:cNvPr id="5" name="Footer Placeholder 4">
            <a:extLst>
              <a:ext uri="{FF2B5EF4-FFF2-40B4-BE49-F238E27FC236}">
                <a16:creationId xmlns:a16="http://schemas.microsoft.com/office/drawing/2014/main" id="{43F8F086-6092-A095-0091-5913F9C8C781}"/>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chemeClr val="bg1"/>
                </a:solidFill>
              </a:rPr>
              <a:t>Sample Footer Text</a:t>
            </a:r>
          </a:p>
        </p:txBody>
      </p:sp>
      <p:sp>
        <p:nvSpPr>
          <p:cNvPr id="6" name="Slide Number Placeholder 5">
            <a:extLst>
              <a:ext uri="{FF2B5EF4-FFF2-40B4-BE49-F238E27FC236}">
                <a16:creationId xmlns:a16="http://schemas.microsoft.com/office/drawing/2014/main" id="{ABAD7B45-7080-6653-F31C-7A2C321C0D9D}"/>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9</a:t>
            </a:fld>
            <a:endParaRPr lang="en-US"/>
          </a:p>
        </p:txBody>
      </p:sp>
    </p:spTree>
    <p:extLst>
      <p:ext uri="{BB962C8B-B14F-4D97-AF65-F5344CB8AC3E}">
        <p14:creationId xmlns:p14="http://schemas.microsoft.com/office/powerpoint/2010/main" val="892661218"/>
      </p:ext>
    </p:extLst>
  </p:cSld>
  <p:clrMapOvr>
    <a:masterClrMapping/>
  </p:clrMapOvr>
</p:sld>
</file>

<file path=ppt/theme/theme1.xml><?xml version="1.0" encoding="utf-8"?>
<a:theme xmlns:a="http://schemas.openxmlformats.org/drawingml/2006/main" name="Dylan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764</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Google Sans</vt:lpstr>
      <vt:lpstr>Neue Haas Grotesk Text Pro</vt:lpstr>
      <vt:lpstr>DylanVTI</vt:lpstr>
      <vt:lpstr>Title: Google Gemini: A Multimodal Revolution in AI Subtitle: Understanding, Reasoning, and Creating Across Text, Code, Audio, Image, and Video   Company Logo: Google DeepMind</vt:lpstr>
      <vt:lpstr>Introduction Image: A collage showcasing different types of data - text, code, audio, image, and video What is Gemini? Briefly introduce Gemini as a family of multimodal large language models developed by Google DeepMind. Highlight its position as the successor to LaMDA and PaLM 2. </vt:lpstr>
      <vt:lpstr>Unveiling the Trifecta: Gemini Ultra, Pro, and Nano Image: Three circles representing Gemini Ultra, Pro, and Nano, each with icons indicating their respective strengths Explain the three variants of Gemini: Ultra: For highly complex tasks, boasting the most capability and size. Pro: Best for scaling across a wide range of tasks, offering a balance of power and efficiency. Nano: Most efficient model for on-device tasks, designed for lightweight applications. </vt:lpstr>
      <vt:lpstr>Multimodality at its Core Image: A diagram illustrating how Gemini seamlessly integrates and processes different types of data Emphasize Gemini's ability to understand, operate across, and combine various information formats, including text, code, audio, image, and video. Briefly explain how this enables tasks like reasoning visually across languages. </vt:lpstr>
      <vt:lpstr>Beyond Text Generation: A Spectrum of Capabilities Images: Icons representing different capabilities - translation, code generation, image captioning, video summarization, etc. Showcase Gemini's diverse skillset beyond text generation, including: Translation between languages. Generating code based on natural language descriptions. Creating captions for images and videos. Summarizing video content. Answering questions in an informative way, even if they are open ended, challenging, or strange. </vt:lpstr>
      <vt:lpstr>Efficiency and Flexibility: Running Everywhere Image: A spectrum showing Gemini running on various devices, from data centers to mobile phones Highlight Gemini's flexibility and efficiency, allowing it to run on a wide range of devices, from powerful data centers to resource-constrained mobile phones. </vt:lpstr>
      <vt:lpstr>Safety First: Unwavering Commitment to Responsible AI Image: A shield icon representing safety and security Underscore Google's commitment to responsible AI development, highlighting Gemini's comprehensive safety evaluations, including bias and toxicity checks. Briefly mention the research into potential risk areas and the application of rigorous testing techniques.  </vt:lpstr>
      <vt:lpstr>Collaboration and Openness: Building the Future Together Image: A diverse group of people working together around a table Emphasize Google's collaborative approach to Gemini's development, involving teams across Google and external experts. Mention the ongoing work with partners to stress-test models and identify blind spots.  </vt:lpstr>
      <vt:lpstr>Unveiling the Potential: Real-World Applications Images: Showcasing various applications of Gemini across different fields - education, healthcare, creative industries, etc. Provide some concrete examples of how Gemini is being used in real-world scenarios, such as: Personalized learning experiences in education. Medical diagnosis and treatment assistance in healthcare. Content creation and editing tools in the creative industries. Customer service chatbots and virtual assistants. </vt:lpstr>
      <vt:lpstr>The Road Ahead: A Continuous Journey of Innovation Image: A roadmap with milestones representing future advancements Briefly discuss Google's plans for continuous improvement and development of Gemini, focusing on areas like: Expanding capabilities to handle even more complex tasks. Improving efficiency and reducing resource requirements. Addressing ethical considerations and ensuring responsible use. </vt:lpstr>
      <vt:lpstr>Conclusion: A New Era of AI Image: A futuristic cityscape symbolizing the transformative potential of AI Reiterate the significance of Gemini as a landmark achievement in AI, paving the way for a future where machines can seamlessly understand and interact with the world around them.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Deepankar Sharma</dc:creator>
  <cp:lastModifiedBy>Deepankar Sharma</cp:lastModifiedBy>
  <cp:revision>1</cp:revision>
  <dcterms:created xsi:type="dcterms:W3CDTF">2024-01-08T16:23:02Z</dcterms:created>
  <dcterms:modified xsi:type="dcterms:W3CDTF">2024-01-08T16:46:05Z</dcterms:modified>
</cp:coreProperties>
</file>