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8"/>
  </p:notesMasterIdLst>
  <p:sldIdLst>
    <p:sldId id="257" r:id="rId2"/>
    <p:sldId id="264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3"/>
    <p:restoredTop sz="93488"/>
  </p:normalViewPr>
  <p:slideViewPr>
    <p:cSldViewPr snapToGrid="0">
      <p:cViewPr varScale="1">
        <p:scale>
          <a:sx n="122" d="100"/>
          <a:sy n="122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ADA9-9017-554A-BAA7-43CBCCBEDE1D}" type="datetimeFigureOut">
              <a:rPr lang="en-SE" smtClean="0"/>
              <a:t>2023-07-07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1835-FEF8-A244-825E-359CE635735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00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B1835-FEF8-A244-825E-359CE6357357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644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4A671E-4EB9-4130-1283-7B390D1B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169452"/>
            <a:ext cx="10583117" cy="2056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Cycling Trip Generation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AEEF17-B60B-6A36-8A6D-E022FD4F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785" y="2402945"/>
            <a:ext cx="3776415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data driven estimation with the purpose to be generalizable over the Netherlands.</a:t>
            </a:r>
          </a:p>
        </p:txBody>
      </p:sp>
      <p:grpSp>
        <p:nvGrpSpPr>
          <p:cNvPr id="114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98777E-AB5B-E650-5451-7E5895BA8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5" r="33552"/>
          <a:stretch/>
        </p:blipFill>
        <p:spPr>
          <a:xfrm>
            <a:off x="6117820" y="2395474"/>
            <a:ext cx="4539688" cy="3733616"/>
          </a:xfrm>
          <a:prstGeom prst="rect">
            <a:avLst/>
          </a:prstGeom>
        </p:spPr>
      </p:pic>
      <p:grpSp>
        <p:nvGrpSpPr>
          <p:cNvPr id="118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0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37CA2B23-77E9-1074-265E-F31EE2533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835593D-54B3-573C-D89B-9739DCE0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7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763CC-75DD-8AD3-1DE3-CF44FCD6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 fontScale="90000"/>
          </a:bodyPr>
          <a:lstStyle/>
          <a:p>
            <a:r>
              <a:rPr lang="en-SE" dirty="0"/>
              <a:t>Need for Cycling: when and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FF48-5704-EA3F-FB0E-05244C21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en-SE" sz="1800" dirty="0"/>
              <a:t>Individual mode choice for cycling increasingly relevant, but not well understood or predictable. </a:t>
            </a:r>
          </a:p>
          <a:p>
            <a:r>
              <a:rPr lang="en-SE" sz="1800" dirty="0"/>
              <a:t>Goal: building new non-parametric estimation models on enriched ODiN dataset, providing local estimations and simulation capabilities. </a:t>
            </a:r>
          </a:p>
        </p:txBody>
      </p:sp>
      <p:pic>
        <p:nvPicPr>
          <p:cNvPr id="5" name="Picture 4" descr="Moving bus">
            <a:extLst>
              <a:ext uri="{FF2B5EF4-FFF2-40B4-BE49-F238E27FC236}">
                <a16:creationId xmlns:a16="http://schemas.microsoft.com/office/drawing/2014/main" id="{2C0E1D32-CDB3-8B91-3017-4AD8F0078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25" r="6273" b="-1"/>
          <a:stretch/>
        </p:blipFill>
        <p:spPr>
          <a:xfrm>
            <a:off x="6046247" y="15178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2266E239-6D73-DF0D-585A-07A79606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FB7E6DF-E2FF-3F9B-A0CD-06AF3C07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FEB4-F331-2FD3-8C9B-FE9C7154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7E39-1707-2B88-7524-5C70D67E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Stack ODiN data for 2018, 2019 and 2022</a:t>
            </a:r>
          </a:p>
          <a:p>
            <a:pPr lvl="1"/>
            <a:r>
              <a:rPr lang="en-SE" dirty="0"/>
              <a:t>Filter out intrazonal and long-chained trips</a:t>
            </a:r>
          </a:p>
          <a:p>
            <a:r>
              <a:rPr lang="en-SE" dirty="0"/>
              <a:t>Enrich data</a:t>
            </a:r>
          </a:p>
          <a:p>
            <a:pPr lvl="1"/>
            <a:r>
              <a:rPr lang="en-SE" dirty="0"/>
              <a:t>Weather data from KNMI (control for wind/rain)</a:t>
            </a:r>
          </a:p>
          <a:p>
            <a:pPr lvl="1"/>
            <a:r>
              <a:rPr lang="en-SE" dirty="0"/>
              <a:t>Trip alternative data from GraphHopper (car/bike/transit/walking)</a:t>
            </a:r>
          </a:p>
          <a:p>
            <a:pPr lvl="1"/>
            <a:r>
              <a:rPr lang="en-SE" dirty="0"/>
              <a:t>Isochrone population reach and area reach from Graphhopper</a:t>
            </a:r>
          </a:p>
          <a:p>
            <a:pPr lvl="1"/>
            <a:r>
              <a:rPr lang="en-SE" dirty="0"/>
              <a:t>Parking information (average cost for PC4-area)</a:t>
            </a:r>
          </a:p>
          <a:p>
            <a:r>
              <a:rPr lang="en-SE" dirty="0"/>
              <a:t> Calibrate MLR, Gradient Boosting and basic FFNN</a:t>
            </a:r>
          </a:p>
          <a:p>
            <a:endParaRPr lang="en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033E43-6EF4-3D44-39A7-F8E75335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D52EFCF-4E89-343E-6645-9450268B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4E77-5D14-EDDA-3C89-03BECBA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ADE3-1F89-0E4D-BFAF-26207CA8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 Explaining power for different models</a:t>
            </a:r>
          </a:p>
          <a:p>
            <a:pPr lvl="1"/>
            <a:r>
              <a:rPr lang="en-SE" dirty="0"/>
              <a:t> Accuracy of models based on R2, precision, recall and F1-score</a:t>
            </a:r>
          </a:p>
          <a:p>
            <a:pPr lvl="1"/>
            <a:r>
              <a:rPr lang="en-SE" dirty="0"/>
              <a:t> Possibility: not independent generation</a:t>
            </a:r>
          </a:p>
          <a:p>
            <a:r>
              <a:rPr lang="en-SE" dirty="0"/>
              <a:t> Dashboard with either PC4-areas or 1km2 grid</a:t>
            </a:r>
          </a:p>
          <a:p>
            <a:r>
              <a:rPr lang="en-SE" dirty="0"/>
              <a:t> Adjustable parameters for zone</a:t>
            </a:r>
          </a:p>
          <a:p>
            <a:r>
              <a:rPr lang="en-SE" dirty="0"/>
              <a:t> Simple prototype on next slide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63E9DB-63A1-4A5A-0A40-49624EEC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38F2974-F529-22FB-0BB3-B2DD1D61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1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A5A3A-E317-8BF2-22CB-10FE0636ADE0}"/>
              </a:ext>
            </a:extLst>
          </p:cNvPr>
          <p:cNvSpPr/>
          <p:nvPr/>
        </p:nvSpPr>
        <p:spPr>
          <a:xfrm>
            <a:off x="1371600" y="1009650"/>
            <a:ext cx="93345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6F339-C52D-E1C0-499D-A4B4AA410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5" r="36770"/>
          <a:stretch/>
        </p:blipFill>
        <p:spPr>
          <a:xfrm>
            <a:off x="1563796" y="1797416"/>
            <a:ext cx="3702237" cy="33565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CAA6733-21EB-36AC-4424-E39FF24F07D3}"/>
              </a:ext>
            </a:extLst>
          </p:cNvPr>
          <p:cNvSpPr/>
          <p:nvPr/>
        </p:nvSpPr>
        <p:spPr>
          <a:xfrm>
            <a:off x="3338604" y="3582369"/>
            <a:ext cx="77638" cy="776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13F78D-89B1-D16A-197E-79970062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97" y="1296051"/>
            <a:ext cx="6656056" cy="39463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kern="1200" dirty="0">
                <a:solidFill>
                  <a:schemeClr val="tx2"/>
                </a:solidFill>
                <a:latin typeface="Montserrat" pitchFamily="2" charset="77"/>
              </a:rPr>
              <a:t>Cycling Trip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D271B-D127-F3C6-9644-1F423602C1D4}"/>
              </a:ext>
            </a:extLst>
          </p:cNvPr>
          <p:cNvSpPr/>
          <p:nvPr/>
        </p:nvSpPr>
        <p:spPr>
          <a:xfrm>
            <a:off x="5835934" y="2600792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5183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C64330-CCCC-EC46-8717-7608690A3E84}"/>
              </a:ext>
            </a:extLst>
          </p:cNvPr>
          <p:cNvSpPr txBox="1">
            <a:spLocks/>
          </p:cNvSpPr>
          <p:nvPr/>
        </p:nvSpPr>
        <p:spPr>
          <a:xfrm>
            <a:off x="5835934" y="2091622"/>
            <a:ext cx="2615048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Population within km</a:t>
            </a:r>
            <a:r>
              <a:rPr lang="en-US" sz="1000" baseline="30000" dirty="0">
                <a:latin typeface="Montserrat" pitchFamily="2" charset="77"/>
              </a:rPr>
              <a:t>2</a:t>
            </a:r>
            <a:r>
              <a:rPr lang="en-US" sz="1000" dirty="0">
                <a:latin typeface="Montserrat" pitchFamily="2" charset="77"/>
              </a:rPr>
              <a:t> cell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C1162-2C4F-C627-6737-B4C9812B479F}"/>
              </a:ext>
            </a:extLst>
          </p:cNvPr>
          <p:cNvSpPr/>
          <p:nvPr/>
        </p:nvSpPr>
        <p:spPr>
          <a:xfrm>
            <a:off x="5835934" y="3504597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27F17A-FF2B-357E-A954-3351E5BFA81C}"/>
              </a:ext>
            </a:extLst>
          </p:cNvPr>
          <p:cNvSpPr txBox="1">
            <a:spLocks/>
          </p:cNvSpPr>
          <p:nvPr/>
        </p:nvSpPr>
        <p:spPr>
          <a:xfrm>
            <a:off x="5835934" y="2995427"/>
            <a:ext cx="2615048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% with driving </a:t>
            </a:r>
            <a:r>
              <a:rPr lang="en-US" sz="1000" dirty="0" err="1">
                <a:latin typeface="Montserrat" pitchFamily="2" charset="77"/>
              </a:rPr>
              <a:t>licence</a:t>
            </a:r>
            <a:endParaRPr lang="en-US" sz="1000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1A28F-4D06-FDA2-F126-4853B04323DF}"/>
              </a:ext>
            </a:extLst>
          </p:cNvPr>
          <p:cNvSpPr/>
          <p:nvPr/>
        </p:nvSpPr>
        <p:spPr>
          <a:xfrm>
            <a:off x="5835934" y="4440938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47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E4C9281-B68B-CB8F-26BB-E3DC72DADB2F}"/>
              </a:ext>
            </a:extLst>
          </p:cNvPr>
          <p:cNvSpPr txBox="1">
            <a:spLocks/>
          </p:cNvSpPr>
          <p:nvPr/>
        </p:nvSpPr>
        <p:spPr>
          <a:xfrm>
            <a:off x="5835933" y="3931768"/>
            <a:ext cx="2424367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Transit quality (in % of max)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E876040-C172-9A1C-6F46-3F0C20A9070C}"/>
              </a:ext>
            </a:extLst>
          </p:cNvPr>
          <p:cNvSpPr txBox="1">
            <a:spLocks/>
          </p:cNvSpPr>
          <p:nvPr/>
        </p:nvSpPr>
        <p:spPr>
          <a:xfrm>
            <a:off x="5835932" y="5052779"/>
            <a:ext cx="2424367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i="1" dirty="0">
                <a:latin typeface="Montserrat" pitchFamily="2" charset="77"/>
              </a:rPr>
              <a:t>… and other variables, including statistical information of neighboring cells.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DFC5A8D-E189-7FBD-60F2-EE5789F3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89D9FAC-EAC2-CE2F-758C-0A07FD01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9C915FD-ACB7-446F-22F8-F7FE51D8C7DA}"/>
              </a:ext>
            </a:extLst>
          </p:cNvPr>
          <p:cNvSpPr/>
          <p:nvPr/>
        </p:nvSpPr>
        <p:spPr>
          <a:xfrm>
            <a:off x="8019184" y="2600792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€ 0.53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7627B9-683D-F53D-2365-3C002F1826E5}"/>
              </a:ext>
            </a:extLst>
          </p:cNvPr>
          <p:cNvSpPr txBox="1">
            <a:spLocks/>
          </p:cNvSpPr>
          <p:nvPr/>
        </p:nvSpPr>
        <p:spPr>
          <a:xfrm>
            <a:off x="8019184" y="2091622"/>
            <a:ext cx="2615048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Average hourly parking cost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431267-B7CF-C027-5007-3BF07F24427E}"/>
              </a:ext>
            </a:extLst>
          </p:cNvPr>
          <p:cNvSpPr/>
          <p:nvPr/>
        </p:nvSpPr>
        <p:spPr>
          <a:xfrm>
            <a:off x="8019184" y="3504597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837 000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A0C2306-CD70-B1A8-4431-70B5E3457759}"/>
              </a:ext>
            </a:extLst>
          </p:cNvPr>
          <p:cNvSpPr txBox="1">
            <a:spLocks/>
          </p:cNvSpPr>
          <p:nvPr/>
        </p:nvSpPr>
        <p:spPr>
          <a:xfrm>
            <a:off x="8019184" y="2995427"/>
            <a:ext cx="2615048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Population reachable by bike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29E71D-AB8F-AD09-2278-5CC99ED3D5A1}"/>
              </a:ext>
            </a:extLst>
          </p:cNvPr>
          <p:cNvSpPr/>
          <p:nvPr/>
        </p:nvSpPr>
        <p:spPr>
          <a:xfrm>
            <a:off x="8019184" y="4440938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10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40CCC70-CC93-0A0D-44EA-66784F3BC85A}"/>
              </a:ext>
            </a:extLst>
          </p:cNvPr>
          <p:cNvSpPr txBox="1">
            <a:spLocks/>
          </p:cNvSpPr>
          <p:nvPr/>
        </p:nvSpPr>
        <p:spPr>
          <a:xfrm>
            <a:off x="8019183" y="3931768"/>
            <a:ext cx="2424367" cy="50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latin typeface="Montserrat" pitchFamily="2" charset="77"/>
              </a:rPr>
              <a:t>MM of daily rain predicted.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6349084-8DD4-3280-4E32-638E7B407903}"/>
              </a:ext>
            </a:extLst>
          </p:cNvPr>
          <p:cNvSpPr txBox="1">
            <a:spLocks/>
          </p:cNvSpPr>
          <p:nvPr/>
        </p:nvSpPr>
        <p:spPr>
          <a:xfrm>
            <a:off x="1911614" y="5052779"/>
            <a:ext cx="2424367" cy="2729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u="sng" dirty="0">
                <a:latin typeface="Montserrat" pitchFamily="2" charset="77"/>
              </a:rPr>
              <a:t>Switch to mode isochrone 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FD3F0-766C-ED1A-9C7D-7D130D90E67B}"/>
              </a:ext>
            </a:extLst>
          </p:cNvPr>
          <p:cNvSpPr/>
          <p:nvPr/>
        </p:nvSpPr>
        <p:spPr>
          <a:xfrm>
            <a:off x="8019183" y="1328587"/>
            <a:ext cx="1854467" cy="394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3039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5E7F99-8F05-F4FF-4325-3DAAFD9B475E}"/>
              </a:ext>
            </a:extLst>
          </p:cNvPr>
          <p:cNvSpPr txBox="1">
            <a:spLocks/>
          </p:cNvSpPr>
          <p:nvPr/>
        </p:nvSpPr>
        <p:spPr>
          <a:xfrm>
            <a:off x="5773459" y="1324560"/>
            <a:ext cx="1916941" cy="400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dirty="0">
                <a:latin typeface="Montserrat" pitchFamily="2" charset="77"/>
              </a:rPr>
              <a:t>Estimated daily cycling trips departing from zone:</a:t>
            </a:r>
          </a:p>
        </p:txBody>
      </p:sp>
    </p:spTree>
    <p:extLst>
      <p:ext uri="{BB962C8B-B14F-4D97-AF65-F5344CB8AC3E}">
        <p14:creationId xmlns:p14="http://schemas.microsoft.com/office/powerpoint/2010/main" val="134320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77D1-910D-7B09-F86A-18C828AC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42A7-A903-4CC2-7160-F112EA96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 Evaluate proposal with supervisors</a:t>
            </a:r>
          </a:p>
          <a:p>
            <a:r>
              <a:rPr lang="en-SE" dirty="0"/>
              <a:t>Discuss feasability with supervisors.</a:t>
            </a:r>
          </a:p>
          <a:p>
            <a:pPr lvl="1"/>
            <a:r>
              <a:rPr lang="en-SE" dirty="0"/>
              <a:t> Absolute generation (generated with ODiN compensation) vs relative modal split. Interesting to add? Too challenging?</a:t>
            </a:r>
          </a:p>
          <a:p>
            <a:r>
              <a:rPr lang="en-SE" dirty="0"/>
              <a:t> Green-light meeting.</a:t>
            </a:r>
          </a:p>
          <a:p>
            <a:r>
              <a:rPr lang="en-SE" dirty="0"/>
              <a:t> Start collecting and enriching data</a:t>
            </a:r>
          </a:p>
          <a:p>
            <a:endParaRPr lang="en-S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ED0495-01CB-C406-93A7-B2250D97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85" y="5851940"/>
            <a:ext cx="924560" cy="92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0EC47-5D02-EDA9-43A6-860A3DEB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3" y="6183346"/>
            <a:ext cx="1227963" cy="3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5025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286</Words>
  <Application>Microsoft Macintosh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Montserrat</vt:lpstr>
      <vt:lpstr>Posterama</vt:lpstr>
      <vt:lpstr>ExploreVTI</vt:lpstr>
      <vt:lpstr>Cycling Trip Generation</vt:lpstr>
      <vt:lpstr>Need for Cycling: when and where?</vt:lpstr>
      <vt:lpstr>Project Plan</vt:lpstr>
      <vt:lpstr>Output</vt:lpstr>
      <vt:lpstr>Cycling Trip Generation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DUTT Initial Results</dc:title>
  <dc:creator>Ivo Cornelis de Geus</dc:creator>
  <cp:lastModifiedBy>Ivo Cornelis de Geus</cp:lastModifiedBy>
  <cp:revision>7</cp:revision>
  <dcterms:created xsi:type="dcterms:W3CDTF">2023-06-27T08:38:03Z</dcterms:created>
  <dcterms:modified xsi:type="dcterms:W3CDTF">2023-07-07T07:24:19Z</dcterms:modified>
</cp:coreProperties>
</file>