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6780-F145-4590-A1FB-D9D8BB55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B916B9-C09F-446E-B475-D138D244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D0434-A1BB-4F72-AC7C-C7D04734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29A76-F128-4D7F-8601-0BA0EBE9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5A9A7C-9DB5-4B83-99D3-5B9BA015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8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CFCCD-5398-47F8-9852-52623BF3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13809-C948-40D1-A9F3-7DC95579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37375-D83B-45C8-8BD3-2CE214CE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BF803-156F-4540-9EC0-732081B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DF85E-2730-45BB-ACFB-3FC75AE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1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660AED-81E2-4DCB-9D87-71DB0477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F491FA-4F81-4B56-B77F-493A81F5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F9735-249C-44E2-970D-E0F1CE0C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237F5F-ECFF-4F24-BF3D-AF51B3B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432CF0-D46B-4266-98DC-7EE2B181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1A4E0-34B1-42AB-9DB2-57A4FE10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AAB07-C30E-4782-B556-724EE953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6A03E-896D-4913-9F8C-4D44B1A0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0320A-E93D-4FCC-BFE7-B8DAB5F1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10AF6-0D3F-48FF-BC61-1DB8B4F5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6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7502F-50E1-4F4B-B71E-7E9272F0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975FC6-8167-4EDF-952C-959A90A1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236A3-1279-4D12-8A9D-04E2C86F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D8BA1-A51E-41C2-9E87-2A062208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CA456-FF6E-4E62-B181-31D99485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2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36C06-F39B-4EF4-AFFC-68A616E4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20379-7C97-4CF0-B1B6-ACC84C022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88A061-4285-4F51-A961-156AFAB2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991231-0D14-45BA-BD12-B2C39A90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0EC526-A72C-4FBF-92BB-A7FFDB4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40ABB-08A6-4B1B-8378-5E5E460D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47E4F-1307-4D70-83B0-A91B88DD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9AD53A-76ED-4F2A-ADAA-2010FE30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6C84DB-81FF-437E-8400-892311EF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5C479-4C3D-4069-B757-43D4F7392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BB755C-12E4-42C2-88EC-F17C495A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DFF3E7-8431-4B16-B54F-C7542C4E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933E5B-C688-463C-A9FF-97DE848E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317B20-AE22-4A64-9F8A-2D89F2A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6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E20C5-FA65-4304-97DD-1C94201C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2AA6B-040E-4FD3-892B-C825890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E320A-65E9-4B4E-88E9-4F000299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9C16A1-2407-4184-8DE9-DA0BBB5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8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603720-C3E3-45E5-ADF4-6D5E69B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1D4FE6-6F23-417C-9E03-96E82E9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263DD9-BE8F-49E2-89C6-A9DD81B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90433-7029-4C36-8FA7-7DB034E4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A4F7E-713A-4A73-ACA9-D134F83E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B694C-1B0D-4BD7-BBE5-D8E7E707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38AB3A-56BB-4539-A391-845BD067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C5E6A6-B3AF-4184-B0D9-D7184A9B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4971A2-A95C-468B-9872-225AF2A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ACDB-BA4C-4270-8364-31736EFF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0E4FB9-EC9C-43FD-9480-FF4E904AA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4C6997-5B4E-4867-94ED-B6E831700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70615D-ED4D-4B72-B10D-B537A946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C157FC-7C24-4088-9891-F4A24BC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BAD45-27D9-42C8-AA4B-3568D82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7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F578C0-D0FC-470D-8A2B-B6E5E29A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0650C7-0594-4289-BD9D-054F8DFC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1176E9-35C9-4FBB-94C3-E3B834660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33E9-D873-4199-B2E6-70BA189500D3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F0FC5-CC74-42B4-91ED-FA020B49F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F3BC9-4FBD-4550-AC54-A0797C3E0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E817-5F2E-4323-9D21-964D27395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D6FC2C-7703-4D07-91F9-6C675E03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99065"/>
              </p:ext>
            </p:extLst>
          </p:nvPr>
        </p:nvGraphicFramePr>
        <p:xfrm>
          <a:off x="142613" y="719666"/>
          <a:ext cx="11954313" cy="263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404">
                  <a:extLst>
                    <a:ext uri="{9D8B030D-6E8A-4147-A177-3AD203B41FA5}">
                      <a16:colId xmlns:a16="http://schemas.microsoft.com/office/drawing/2014/main" val="3289640102"/>
                    </a:ext>
                  </a:extLst>
                </a:gridCol>
                <a:gridCol w="1635853">
                  <a:extLst>
                    <a:ext uri="{9D8B030D-6E8A-4147-A177-3AD203B41FA5}">
                      <a16:colId xmlns:a16="http://schemas.microsoft.com/office/drawing/2014/main" val="2057591676"/>
                    </a:ext>
                  </a:extLst>
                </a:gridCol>
                <a:gridCol w="1543574">
                  <a:extLst>
                    <a:ext uri="{9D8B030D-6E8A-4147-A177-3AD203B41FA5}">
                      <a16:colId xmlns:a16="http://schemas.microsoft.com/office/drawing/2014/main" val="293545104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3550092294"/>
                    </a:ext>
                  </a:extLst>
                </a:gridCol>
                <a:gridCol w="1468074">
                  <a:extLst>
                    <a:ext uri="{9D8B030D-6E8A-4147-A177-3AD203B41FA5}">
                      <a16:colId xmlns:a16="http://schemas.microsoft.com/office/drawing/2014/main" val="3350679035"/>
                    </a:ext>
                  </a:extLst>
                </a:gridCol>
                <a:gridCol w="2172749">
                  <a:extLst>
                    <a:ext uri="{9D8B030D-6E8A-4147-A177-3AD203B41FA5}">
                      <a16:colId xmlns:a16="http://schemas.microsoft.com/office/drawing/2014/main" val="3510192123"/>
                    </a:ext>
                  </a:extLst>
                </a:gridCol>
                <a:gridCol w="2172749">
                  <a:extLst>
                    <a:ext uri="{9D8B030D-6E8A-4147-A177-3AD203B41FA5}">
                      <a16:colId xmlns:a16="http://schemas.microsoft.com/office/drawing/2014/main" val="216336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Algorithm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Byzantine</a:t>
                      </a:r>
                    </a:p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Fault Tolerance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Communication </a:t>
                      </a:r>
                      <a:r>
                        <a:rPr lang="en-US" b="1" dirty="0" err="1">
                          <a:effectLst/>
                        </a:rPr>
                        <a:t>Complexoity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Reputation Mechanism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Reputation Classification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Node Removal Mechanism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Privacy-Preserving Verification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2338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>
                          <a:effectLst/>
                        </a:rPr>
                        <a:t>1/3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O(n²)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926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CA-PBFT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>
                          <a:effectLst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Static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74888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RB-BFT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>
                          <a:effectLst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Static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6370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P-V 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>
                          <a:effectLst/>
                        </a:rPr>
                        <a:t>1/3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7187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ZK-BFT (proposed)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>
                          <a:effectLst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Dynamic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187199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D6FC2C-7703-4D07-91F9-6C675E03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5193"/>
              </p:ext>
            </p:extLst>
          </p:nvPr>
        </p:nvGraphicFramePr>
        <p:xfrm>
          <a:off x="-343949" y="786778"/>
          <a:ext cx="12633820" cy="35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547">
                  <a:extLst>
                    <a:ext uri="{9D8B030D-6E8A-4147-A177-3AD203B41FA5}">
                      <a16:colId xmlns:a16="http://schemas.microsoft.com/office/drawing/2014/main" val="3289640102"/>
                    </a:ext>
                  </a:extLst>
                </a:gridCol>
                <a:gridCol w="1409668">
                  <a:extLst>
                    <a:ext uri="{9D8B030D-6E8A-4147-A177-3AD203B41FA5}">
                      <a16:colId xmlns:a16="http://schemas.microsoft.com/office/drawing/2014/main" val="2057591676"/>
                    </a:ext>
                  </a:extLst>
                </a:gridCol>
                <a:gridCol w="1746570">
                  <a:extLst>
                    <a:ext uri="{9D8B030D-6E8A-4147-A177-3AD203B41FA5}">
                      <a16:colId xmlns:a16="http://schemas.microsoft.com/office/drawing/2014/main" val="293545104"/>
                    </a:ext>
                  </a:extLst>
                </a:gridCol>
                <a:gridCol w="2269408">
                  <a:extLst>
                    <a:ext uri="{9D8B030D-6E8A-4147-A177-3AD203B41FA5}">
                      <a16:colId xmlns:a16="http://schemas.microsoft.com/office/drawing/2014/main" val="3550092294"/>
                    </a:ext>
                  </a:extLst>
                </a:gridCol>
                <a:gridCol w="4060271">
                  <a:extLst>
                    <a:ext uri="{9D8B030D-6E8A-4147-A177-3AD203B41FA5}">
                      <a16:colId xmlns:a16="http://schemas.microsoft.com/office/drawing/2014/main" val="3350679035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51019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Tolerance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r>
                        <a:rPr lang="en-US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CompleNoity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Reputation Parameters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Mechanism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r>
                        <a:rPr lang="en-US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ENoclusion</a:t>
                      </a: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Criteria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2338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TW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node election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926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TW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behavior, Malicious behavior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node election, but must pass the credit rating vote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value &lt;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74888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RB-BFT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TW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behavior, Overtime behavior, and Malicious behavior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node and replica node reputation score distribution, using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YesRF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selection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Reputation &lt; 0.4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63703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P-Yes PBFT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TW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participation, Negative participation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YesRF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select primary node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7187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ZK-BFT (proposed)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TW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Positive, Neutral, and Negative interactions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WRS and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YesRF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select primary node, supervisory node, and replica node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187199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199</Words>
  <Application>Microsoft Office PowerPoint</Application>
  <PresentationFormat>寬螢幕</PresentationFormat>
  <Paragraphs>78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鎬澤 鍾</dc:creator>
  <cp:lastModifiedBy>鎬澤 鍾</cp:lastModifiedBy>
  <cp:revision>12</cp:revision>
  <dcterms:created xsi:type="dcterms:W3CDTF">2024-08-11T20:24:38Z</dcterms:created>
  <dcterms:modified xsi:type="dcterms:W3CDTF">2024-08-15T10:18:08Z</dcterms:modified>
</cp:coreProperties>
</file>