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468" r:id="rId1"/>
  </p:sldMasterIdLst>
  <p:notesMasterIdLst>
    <p:notesMasterId r:id="rId16"/>
  </p:notesMasterIdLst>
  <p:sldIdLst>
    <p:sldId id="368" r:id="rId2"/>
    <p:sldId id="307" r:id="rId3"/>
    <p:sldId id="426" r:id="rId4"/>
    <p:sldId id="425" r:id="rId5"/>
    <p:sldId id="421" r:id="rId6"/>
    <p:sldId id="423" r:id="rId7"/>
    <p:sldId id="430" r:id="rId8"/>
    <p:sldId id="429" r:id="rId9"/>
    <p:sldId id="427" r:id="rId10"/>
    <p:sldId id="428" r:id="rId11"/>
    <p:sldId id="431" r:id="rId12"/>
    <p:sldId id="433" r:id="rId13"/>
    <p:sldId id="432" r:id="rId14"/>
    <p:sldId id="31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68"/>
    <a:srgbClr val="4D4D4D"/>
    <a:srgbClr val="777777"/>
    <a:srgbClr val="000000"/>
    <a:srgbClr val="24B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6190" autoAdjust="0"/>
  </p:normalViewPr>
  <p:slideViewPr>
    <p:cSldViewPr snapToGrid="0">
      <p:cViewPr>
        <p:scale>
          <a:sx n="59" d="100"/>
          <a:sy n="59" d="100"/>
        </p:scale>
        <p:origin x="100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elfonso Nogueira" userId="258744d3-1a61-4978-8179-52532ea48c03" providerId="ADAL" clId="{8CF50952-26E0-4A64-B3FD-4A52A98EE3EF}"/>
    <pc:docChg chg="undo custSel modSld sldOrd">
      <pc:chgData name="Idelfonso Nogueira" userId="258744d3-1a61-4978-8179-52532ea48c03" providerId="ADAL" clId="{8CF50952-26E0-4A64-B3FD-4A52A98EE3EF}" dt="2023-09-19T08:18:29.581" v="260" actId="1076"/>
      <pc:docMkLst>
        <pc:docMk/>
      </pc:docMkLst>
      <pc:sldChg chg="modSp mod">
        <pc:chgData name="Idelfonso Nogueira" userId="258744d3-1a61-4978-8179-52532ea48c03" providerId="ADAL" clId="{8CF50952-26E0-4A64-B3FD-4A52A98EE3EF}" dt="2023-09-19T07:48:44.055" v="114" actId="120"/>
        <pc:sldMkLst>
          <pc:docMk/>
          <pc:sldMk cId="2370013119" sldId="307"/>
        </pc:sldMkLst>
        <pc:spChg chg="mod">
          <ac:chgData name="Idelfonso Nogueira" userId="258744d3-1a61-4978-8179-52532ea48c03" providerId="ADAL" clId="{8CF50952-26E0-4A64-B3FD-4A52A98EE3EF}" dt="2023-09-19T07:48:44.055" v="114" actId="120"/>
          <ac:spMkLst>
            <pc:docMk/>
            <pc:sldMk cId="2370013119" sldId="307"/>
            <ac:spMk id="2" creationId="{00000000-0000-0000-0000-000000000000}"/>
          </ac:spMkLst>
        </pc:spChg>
      </pc:sldChg>
      <pc:sldChg chg="modSp mod">
        <pc:chgData name="Idelfonso Nogueira" userId="258744d3-1a61-4978-8179-52532ea48c03" providerId="ADAL" clId="{8CF50952-26E0-4A64-B3FD-4A52A98EE3EF}" dt="2023-09-19T07:59:06.177" v="159" actId="120"/>
        <pc:sldMkLst>
          <pc:docMk/>
          <pc:sldMk cId="3791752514" sldId="421"/>
        </pc:sldMkLst>
        <pc:spChg chg="mod">
          <ac:chgData name="Idelfonso Nogueira" userId="258744d3-1a61-4978-8179-52532ea48c03" providerId="ADAL" clId="{8CF50952-26E0-4A64-B3FD-4A52A98EE3EF}" dt="2023-09-19T07:59:06.177" v="159" actId="120"/>
          <ac:spMkLst>
            <pc:docMk/>
            <pc:sldMk cId="3791752514" sldId="421"/>
            <ac:spMk id="2" creationId="{00000000-0000-0000-0000-000000000000}"/>
          </ac:spMkLst>
        </pc:spChg>
      </pc:sldChg>
      <pc:sldChg chg="modSp mod modNotesTx">
        <pc:chgData name="Idelfonso Nogueira" userId="258744d3-1a61-4978-8179-52532ea48c03" providerId="ADAL" clId="{8CF50952-26E0-4A64-B3FD-4A52A98EE3EF}" dt="2023-09-19T08:09:53.336" v="177" actId="20577"/>
        <pc:sldMkLst>
          <pc:docMk/>
          <pc:sldMk cId="3828613432" sldId="425"/>
        </pc:sldMkLst>
        <pc:spChg chg="mod">
          <ac:chgData name="Idelfonso Nogueira" userId="258744d3-1a61-4978-8179-52532ea48c03" providerId="ADAL" clId="{8CF50952-26E0-4A64-B3FD-4A52A98EE3EF}" dt="2023-09-19T07:55:28.248" v="148" actId="120"/>
          <ac:spMkLst>
            <pc:docMk/>
            <pc:sldMk cId="3828613432" sldId="425"/>
            <ac:spMk id="2" creationId="{00000000-0000-0000-0000-000000000000}"/>
          </ac:spMkLst>
        </pc:spChg>
        <pc:spChg chg="mod">
          <ac:chgData name="Idelfonso Nogueira" userId="258744d3-1a61-4978-8179-52532ea48c03" providerId="ADAL" clId="{8CF50952-26E0-4A64-B3FD-4A52A98EE3EF}" dt="2023-09-19T07:54:22.412" v="146" actId="20577"/>
          <ac:spMkLst>
            <pc:docMk/>
            <pc:sldMk cId="3828613432" sldId="425"/>
            <ac:spMk id="20" creationId="{C23602C0-81E0-7440-E829-A8F10D6313E3}"/>
          </ac:spMkLst>
        </pc:spChg>
        <pc:spChg chg="mod">
          <ac:chgData name="Idelfonso Nogueira" userId="258744d3-1a61-4978-8179-52532ea48c03" providerId="ADAL" clId="{8CF50952-26E0-4A64-B3FD-4A52A98EE3EF}" dt="2023-09-19T08:09:53.336" v="177" actId="20577"/>
          <ac:spMkLst>
            <pc:docMk/>
            <pc:sldMk cId="3828613432" sldId="425"/>
            <ac:spMk id="27" creationId="{0E22816F-56A6-C4C4-DB6C-89938ABD512C}"/>
          </ac:spMkLst>
        </pc:spChg>
        <pc:spChg chg="mod">
          <ac:chgData name="Idelfonso Nogueira" userId="258744d3-1a61-4978-8179-52532ea48c03" providerId="ADAL" clId="{8CF50952-26E0-4A64-B3FD-4A52A98EE3EF}" dt="2023-09-19T07:57:39.368" v="158" actId="20577"/>
          <ac:spMkLst>
            <pc:docMk/>
            <pc:sldMk cId="3828613432" sldId="425"/>
            <ac:spMk id="33" creationId="{192F200A-0E77-F987-13A9-CFB5CFB4598A}"/>
          </ac:spMkLst>
        </pc:spChg>
      </pc:sldChg>
      <pc:sldChg chg="modSp mod">
        <pc:chgData name="Idelfonso Nogueira" userId="258744d3-1a61-4978-8179-52532ea48c03" providerId="ADAL" clId="{8CF50952-26E0-4A64-B3FD-4A52A98EE3EF}" dt="2023-09-19T07:52:57.827" v="145" actId="20577"/>
        <pc:sldMkLst>
          <pc:docMk/>
          <pc:sldMk cId="597055384" sldId="426"/>
        </pc:sldMkLst>
        <pc:spChg chg="mod">
          <ac:chgData name="Idelfonso Nogueira" userId="258744d3-1a61-4978-8179-52532ea48c03" providerId="ADAL" clId="{8CF50952-26E0-4A64-B3FD-4A52A98EE3EF}" dt="2023-09-19T07:50:50.532" v="115" actId="120"/>
          <ac:spMkLst>
            <pc:docMk/>
            <pc:sldMk cId="597055384" sldId="426"/>
            <ac:spMk id="2" creationId="{00000000-0000-0000-0000-000000000000}"/>
          </ac:spMkLst>
        </pc:spChg>
        <pc:spChg chg="mod">
          <ac:chgData name="Idelfonso Nogueira" userId="258744d3-1a61-4978-8179-52532ea48c03" providerId="ADAL" clId="{8CF50952-26E0-4A64-B3FD-4A52A98EE3EF}" dt="2023-09-19T07:52:57.827" v="145" actId="20577"/>
          <ac:spMkLst>
            <pc:docMk/>
            <pc:sldMk cId="597055384" sldId="426"/>
            <ac:spMk id="3" creationId="{00000000-0000-0000-0000-000000000000}"/>
          </ac:spMkLst>
        </pc:spChg>
      </pc:sldChg>
      <pc:sldChg chg="modSp mod">
        <pc:chgData name="Idelfonso Nogueira" userId="258744d3-1a61-4978-8179-52532ea48c03" providerId="ADAL" clId="{8CF50952-26E0-4A64-B3FD-4A52A98EE3EF}" dt="2023-09-19T08:17:38.580" v="259" actId="20577"/>
        <pc:sldMkLst>
          <pc:docMk/>
          <pc:sldMk cId="3874115665" sldId="427"/>
        </pc:sldMkLst>
        <pc:spChg chg="mod">
          <ac:chgData name="Idelfonso Nogueira" userId="258744d3-1a61-4978-8179-52532ea48c03" providerId="ADAL" clId="{8CF50952-26E0-4A64-B3FD-4A52A98EE3EF}" dt="2023-09-19T08:17:38.580" v="259" actId="20577"/>
          <ac:spMkLst>
            <pc:docMk/>
            <pc:sldMk cId="3874115665" sldId="427"/>
            <ac:spMk id="6" creationId="{D947E011-5419-A0C3-A96B-928ECB596360}"/>
          </ac:spMkLst>
        </pc:spChg>
      </pc:sldChg>
      <pc:sldChg chg="addSp modSp mod modNotesTx">
        <pc:chgData name="Idelfonso Nogueira" userId="258744d3-1a61-4978-8179-52532ea48c03" providerId="ADAL" clId="{8CF50952-26E0-4A64-B3FD-4A52A98EE3EF}" dt="2023-09-19T08:18:29.581" v="260" actId="1076"/>
        <pc:sldMkLst>
          <pc:docMk/>
          <pc:sldMk cId="250584075" sldId="428"/>
        </pc:sldMkLst>
        <pc:spChg chg="mod">
          <ac:chgData name="Idelfonso Nogueira" userId="258744d3-1a61-4978-8179-52532ea48c03" providerId="ADAL" clId="{8CF50952-26E0-4A64-B3FD-4A52A98EE3EF}" dt="2023-09-18T22:19:14.076" v="0" actId="20577"/>
          <ac:spMkLst>
            <pc:docMk/>
            <pc:sldMk cId="250584075" sldId="428"/>
            <ac:spMk id="5" creationId="{78AB708F-4541-D511-11A2-EC8E8EF2BFB2}"/>
          </ac:spMkLst>
        </pc:spChg>
        <pc:spChg chg="add mod">
          <ac:chgData name="Idelfonso Nogueira" userId="258744d3-1a61-4978-8179-52532ea48c03" providerId="ADAL" clId="{8CF50952-26E0-4A64-B3FD-4A52A98EE3EF}" dt="2023-09-19T08:18:29.581" v="260" actId="1076"/>
          <ac:spMkLst>
            <pc:docMk/>
            <pc:sldMk cId="250584075" sldId="428"/>
            <ac:spMk id="14" creationId="{3A5D5B0E-6EBD-29BF-1462-38D95B26F09D}"/>
          </ac:spMkLst>
        </pc:spChg>
      </pc:sldChg>
      <pc:sldChg chg="modSp mod ord">
        <pc:chgData name="Idelfonso Nogueira" userId="258744d3-1a61-4978-8179-52532ea48c03" providerId="ADAL" clId="{8CF50952-26E0-4A64-B3FD-4A52A98EE3EF}" dt="2023-09-19T08:16:07.564" v="258" actId="20577"/>
        <pc:sldMkLst>
          <pc:docMk/>
          <pc:sldMk cId="440794480" sldId="429"/>
        </pc:sldMkLst>
        <pc:spChg chg="mod">
          <ac:chgData name="Idelfonso Nogueira" userId="258744d3-1a61-4978-8179-52532ea48c03" providerId="ADAL" clId="{8CF50952-26E0-4A64-B3FD-4A52A98EE3EF}" dt="2023-09-18T22:22:13.411" v="23" actId="20577"/>
          <ac:spMkLst>
            <pc:docMk/>
            <pc:sldMk cId="440794480" sldId="429"/>
            <ac:spMk id="2" creationId="{00000000-0000-0000-0000-000000000000}"/>
          </ac:spMkLst>
        </pc:spChg>
        <pc:spChg chg="mod">
          <ac:chgData name="Idelfonso Nogueira" userId="258744d3-1a61-4978-8179-52532ea48c03" providerId="ADAL" clId="{8CF50952-26E0-4A64-B3FD-4A52A98EE3EF}" dt="2023-09-19T08:15:49.685" v="247" actId="1076"/>
          <ac:spMkLst>
            <pc:docMk/>
            <pc:sldMk cId="440794480" sldId="429"/>
            <ac:spMk id="13" creationId="{3DF410F5-207D-7154-8C10-789F65604562}"/>
          </ac:spMkLst>
        </pc:spChg>
        <pc:spChg chg="mod">
          <ac:chgData name="Idelfonso Nogueira" userId="258744d3-1a61-4978-8179-52532ea48c03" providerId="ADAL" clId="{8CF50952-26E0-4A64-B3FD-4A52A98EE3EF}" dt="2023-09-19T08:15:53.719" v="248" actId="1076"/>
          <ac:spMkLst>
            <pc:docMk/>
            <pc:sldMk cId="440794480" sldId="429"/>
            <ac:spMk id="15" creationId="{79ACEF24-F4DC-4978-2611-C5E17ED862AA}"/>
          </ac:spMkLst>
        </pc:spChg>
        <pc:spChg chg="mod">
          <ac:chgData name="Idelfonso Nogueira" userId="258744d3-1a61-4978-8179-52532ea48c03" providerId="ADAL" clId="{8CF50952-26E0-4A64-B3FD-4A52A98EE3EF}" dt="2023-09-19T08:16:07.564" v="258" actId="20577"/>
          <ac:spMkLst>
            <pc:docMk/>
            <pc:sldMk cId="440794480" sldId="429"/>
            <ac:spMk id="21" creationId="{74E4B69B-4F22-C349-9117-A9538F2D413F}"/>
          </ac:spMkLst>
        </pc:spChg>
      </pc:sldChg>
      <pc:sldChg chg="modSp mod ord">
        <pc:chgData name="Idelfonso Nogueira" userId="258744d3-1a61-4978-8179-52532ea48c03" providerId="ADAL" clId="{8CF50952-26E0-4A64-B3FD-4A52A98EE3EF}" dt="2023-09-19T08:15:02.887" v="233" actId="20577"/>
        <pc:sldMkLst>
          <pc:docMk/>
          <pc:sldMk cId="1230037324" sldId="430"/>
        </pc:sldMkLst>
        <pc:spChg chg="mod">
          <ac:chgData name="Idelfonso Nogueira" userId="258744d3-1a61-4978-8179-52532ea48c03" providerId="ADAL" clId="{8CF50952-26E0-4A64-B3FD-4A52A98EE3EF}" dt="2023-09-18T22:22:22.392" v="24" actId="20577"/>
          <ac:spMkLst>
            <pc:docMk/>
            <pc:sldMk cId="1230037324" sldId="430"/>
            <ac:spMk id="8" creationId="{850AE453-B11E-DE28-C882-96EA1BE36B18}"/>
          </ac:spMkLst>
        </pc:spChg>
        <pc:spChg chg="mod">
          <ac:chgData name="Idelfonso Nogueira" userId="258744d3-1a61-4978-8179-52532ea48c03" providerId="ADAL" clId="{8CF50952-26E0-4A64-B3FD-4A52A98EE3EF}" dt="2023-09-19T08:15:02.887" v="233" actId="20577"/>
          <ac:spMkLst>
            <pc:docMk/>
            <pc:sldMk cId="1230037324" sldId="430"/>
            <ac:spMk id="14" creationId="{CD8302A4-A69E-03A1-7D18-7E0F4E14DA1F}"/>
          </ac:spMkLst>
        </pc:spChg>
      </pc:sldChg>
      <pc:sldChg chg="modNotesTx">
        <pc:chgData name="Idelfonso Nogueira" userId="258744d3-1a61-4978-8179-52532ea48c03" providerId="ADAL" clId="{8CF50952-26E0-4A64-B3FD-4A52A98EE3EF}" dt="2023-09-18T22:21:49.283" v="20"/>
        <pc:sldMkLst>
          <pc:docMk/>
          <pc:sldMk cId="3684886904" sldId="4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556C-8A4D-41CE-9719-77A6348BB26B}" type="datetimeFigureOut">
              <a:rPr lang="pt-BR" smtClean="0"/>
              <a:pPr/>
              <a:t>18/09/2023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B2B46-F5DE-4867-8485-F6BA5D29B79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social-sciences/systematic-revie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ciencedirect.com/topics/social-sciences/augmented-reality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136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Make a link of abstraction and chemical engineering teaching, for example heat transfer, mass transfer….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Source: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This study presents a 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3" tooltip="Learn more about systematic review from ScienceDirect's AI-generated Topic Pages"/>
              </a:rPr>
              <a:t>systematic review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of the literature on the use of 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 tooltip="Learn more about augmented reality from ScienceDirect's AI-generated Topic Pages"/>
              </a:rPr>
              <a:t>augmented reality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technology to support science, technology, engineering and mathematics (STEM) learning. It synthesizes a set of 28 publications from 2010 to 2017.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99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Make a link of abstraction and chemical engineering teaching, for example heat transfer, mass transfer….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7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latin typeface="ElsevierGulliver"/>
              </a:rPr>
              <a:t>Researchers need to design features that allow students to acquire basic competences related with STEM disciplines, and future applications need to include metacognitive scaffolding and experimental support for inquiry-based learning activities.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17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Make a link of abstraction and chemical engineering teaching, for example heat transfer, mass transfer….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76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4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68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03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A bibliometrics analysis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Bibliometrix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) was done. Initially we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listed more than 200 publications related to the terms "augmented reality,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"engineering", and "education" on the Web of Science and Scopus platforms. After this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stage, to contemplate only works related to chemical engineering, it was decided to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refine the search and use the terms "augmented reality", "chemical engineering", and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"education". In this sense, Figure 1, 11 publications were found addressing the topics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of this work. The reduced number of publications in the field of chemical engineering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reveals a gap and a need for studies in this field.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16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Table 1 presents the central studies found in the area, the year of publication, their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respective platforms, and applications in augmented reality. Some of the 11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publications in the sample are not included in the table because they are far from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topic of interest (4), duplicated (1), or are about taxonomy (1).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97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Table 1 presents the central studies found in the area, the year of publication, their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respective platforms, and applications in augmented reality. Some of the 11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publications in the sample are not included in the table because they are far from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topic of interest (4), duplicated (1), or are about taxonomy (1).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1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Make a link of abstraction and chemical engineering teaching, for example heat transfer, mass transfer….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Table 1 presents the central studies found in the area, the year of publication, their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respective platforms, and applications in augmented reality. Some of the 11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publications in the sample are not included in the table because they are far from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topic of interest (4), duplicated (1), or are about taxonomy (1).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2B46-F5DE-4867-8485-F6BA5D29B79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3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402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527"/>
            <a:ext cx="10972800" cy="1143000"/>
          </a:xfrm>
        </p:spPr>
        <p:txBody>
          <a:bodyPr/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0653-8A9E-4C23-88EC-9975C9C02925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Realidade Aumentada na Arquitetura, Engenharia, Construção e Operação (AECO) -  Lorena Moreira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1B50AF-7739-DDA8-C959-721CF75AB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78920" y="6291034"/>
            <a:ext cx="445046" cy="4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9393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202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0653-8A9E-4C23-88EC-9975C9C02925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Realidade Aumentada na Arquitetura, Engenharia, Construção e Operação (AECO) -  Lorena Moreira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1801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0653-8A9E-4C23-88EC-9975C9C02925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Realidade Aumentada na Arquitetura, Engenharia, Construção e Operação (AECO) -  Lorena Moreira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48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0653-8A9E-4C23-88EC-9975C9C02925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Realidade Aumentada na Arquitetura, Engenharia, Construção e Operação (AECO) -  Lorena Moreira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925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0653-8A9E-4C23-88EC-9975C9C02925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Realidade Aumentada na Arquitetura, Engenharia, Construção e Operação (AECO) -  Lorena Moreira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749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0653-8A9E-4C23-88EC-9975C9C02925}" type="datetime1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 flipV="1">
            <a:off x="0" y="853984"/>
            <a:ext cx="12185276" cy="12078"/>
          </a:xfrm>
          <a:prstGeom prst="line">
            <a:avLst/>
          </a:prstGeom>
          <a:ln w="28575" cmpd="sng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531493" y="0"/>
            <a:ext cx="660507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8405883" y="3220994"/>
            <a:ext cx="6858002" cy="4160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Augmented Reality for Chemical Engineering Education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95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6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495" y="2409606"/>
            <a:ext cx="4610923" cy="1005079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pt-BR" sz="3200" b="1" dirty="0">
                <a:ln w="12700">
                  <a:solidFill>
                    <a:schemeClr val="tx1"/>
                  </a:solidFill>
                  <a:prstDash val="solid"/>
                </a:ln>
                <a:latin typeface="Arial"/>
                <a:cs typeface="Arial"/>
              </a:rPr>
            </a:br>
            <a:r>
              <a:rPr lang="en-US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Augmented Reality for Chemical Engineering Education</a:t>
            </a:r>
            <a:br>
              <a:rPr lang="pt-BR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3200" b="1" dirty="0">
              <a:ln w="12700">
                <a:solidFill>
                  <a:schemeClr val="tx1"/>
                </a:solidFill>
                <a:prstDash val="solid"/>
              </a:ln>
              <a:latin typeface="Arial"/>
              <a:cs typeface="Arial"/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283778" y="4877154"/>
            <a:ext cx="5656357" cy="400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b="1" dirty="0">
                <a:latin typeface="Arial"/>
                <a:ea typeface="+mj-ea"/>
                <a:cs typeface="Arial"/>
              </a:rPr>
              <a:t>Lorena C. de S. Moreira - </a:t>
            </a:r>
            <a:r>
              <a:rPr lang="pt-PT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Carine M. Rebello - Hanna Knuutila - Idelfonso B. R. Nogueira</a:t>
            </a:r>
            <a:endParaRPr lang="pt-BR" b="1" dirty="0">
              <a:latin typeface="Arial"/>
              <a:ea typeface="+mj-ea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19698" y="0"/>
            <a:ext cx="43723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com instruments">
            <a:extLst>
              <a:ext uri="{FF2B5EF4-FFF2-40B4-BE49-F238E27FC236}">
                <a16:creationId xmlns:a16="http://schemas.microsoft.com/office/drawing/2014/main" id="{C08222C7-1763-B9CE-4E03-0E30D4B50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35" y="1952216"/>
            <a:ext cx="5715000" cy="4286250"/>
          </a:xfrm>
          <a:prstGeom prst="rect">
            <a:avLst/>
          </a:prstGeom>
          <a:noFill/>
          <a:ln>
            <a:solidFill>
              <a:srgbClr val="21596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93AD3B-5DFA-4FF5-0329-ACC35B9E2F3F}"/>
              </a:ext>
            </a:extLst>
          </p:cNvPr>
          <p:cNvSpPr txBox="1"/>
          <p:nvPr/>
        </p:nvSpPr>
        <p:spPr>
          <a:xfrm>
            <a:off x="10106313" y="5992245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Ecom instruments</a:t>
            </a:r>
          </a:p>
        </p:txBody>
      </p:sp>
    </p:spTree>
    <p:extLst>
      <p:ext uri="{BB962C8B-B14F-4D97-AF65-F5344CB8AC3E}">
        <p14:creationId xmlns:p14="http://schemas.microsoft.com/office/powerpoint/2010/main" val="4786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Analysis: The Role of ICTs</a:t>
            </a: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CD1F13B-0457-E8CE-4FE2-1CF3D160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93" y="1087874"/>
            <a:ext cx="3295888" cy="2036921"/>
          </a:xfrm>
          <a:prstGeom prst="rect">
            <a:avLst/>
          </a:prstGeom>
        </p:spPr>
      </p:pic>
      <p:sp>
        <p:nvSpPr>
          <p:cNvPr id="4" name="Text 3">
            <a:extLst>
              <a:ext uri="{FF2B5EF4-FFF2-40B4-BE49-F238E27FC236}">
                <a16:creationId xmlns:a16="http://schemas.microsoft.com/office/drawing/2014/main" id="{3D27DF74-CF37-E95D-C036-FC65BCB316CF}"/>
              </a:ext>
            </a:extLst>
          </p:cNvPr>
          <p:cNvSpPr/>
          <p:nvPr/>
        </p:nvSpPr>
        <p:spPr>
          <a:xfrm>
            <a:off x="513993" y="3565736"/>
            <a:ext cx="2788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Increased Motivation</a:t>
            </a:r>
            <a:endParaRPr lang="en-US" sz="2187" b="1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78AB708F-4541-D511-11A2-EC8E8EF2BFB2}"/>
              </a:ext>
            </a:extLst>
          </p:cNvPr>
          <p:cNvSpPr/>
          <p:nvPr/>
        </p:nvSpPr>
        <p:spPr>
          <a:xfrm>
            <a:off x="513993" y="4374577"/>
            <a:ext cx="339397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Studies show that using AR in education leads to higher student engagement and motivation levels, especially in complex topics.*</a:t>
            </a:r>
            <a:endParaRPr lang="en-US" sz="175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EC2AAA5C-77C1-E696-7865-796EDCA00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137" y="1087874"/>
            <a:ext cx="3296007" cy="2037040"/>
          </a:xfrm>
          <a:prstGeom prst="rect">
            <a:avLst/>
          </a:prstGeom>
        </p:spPr>
      </p:pic>
      <p:sp>
        <p:nvSpPr>
          <p:cNvPr id="8" name="Text 5">
            <a:extLst>
              <a:ext uri="{FF2B5EF4-FFF2-40B4-BE49-F238E27FC236}">
                <a16:creationId xmlns:a16="http://schemas.microsoft.com/office/drawing/2014/main" id="{9DA578C9-02F7-00E8-8945-305B724121A8}"/>
              </a:ext>
            </a:extLst>
          </p:cNvPr>
          <p:cNvSpPr/>
          <p:nvPr/>
        </p:nvSpPr>
        <p:spPr>
          <a:xfrm>
            <a:off x="4143137" y="340256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Enhanced Learning Experience</a:t>
            </a:r>
            <a:endParaRPr lang="en-US" sz="2187" b="1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EB71CCB-82B6-20BC-01EE-8482223B102A}"/>
              </a:ext>
            </a:extLst>
          </p:cNvPr>
          <p:cNvSpPr/>
          <p:nvPr/>
        </p:nvSpPr>
        <p:spPr>
          <a:xfrm>
            <a:off x="4143137" y="4319111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AR provides a more immersive and interactive learning experience, allowing students to manipulate and explore virtual objects in a real-world context.</a:t>
            </a:r>
            <a:endParaRPr lang="en-US" sz="175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9122F0B5-3221-F947-9FC7-23423D0A4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087874"/>
            <a:ext cx="3296007" cy="2037040"/>
          </a:xfrm>
          <a:prstGeom prst="rect">
            <a:avLst/>
          </a:prstGeom>
        </p:spPr>
      </p:pic>
      <p:sp>
        <p:nvSpPr>
          <p:cNvPr id="11" name="Text 7">
            <a:extLst>
              <a:ext uri="{FF2B5EF4-FFF2-40B4-BE49-F238E27FC236}">
                <a16:creationId xmlns:a16="http://schemas.microsoft.com/office/drawing/2014/main" id="{2EAF6B25-13FA-E8CA-5424-187055E45D5E}"/>
              </a:ext>
            </a:extLst>
          </p:cNvPr>
          <p:cNvSpPr/>
          <p:nvPr/>
        </p:nvSpPr>
        <p:spPr>
          <a:xfrm>
            <a:off x="7772400" y="340256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Improved Mastery of Concepts</a:t>
            </a:r>
            <a:endParaRPr lang="en-US" sz="2187" b="1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8CB07263-5A84-5003-CA67-5EBD3754E276}"/>
              </a:ext>
            </a:extLst>
          </p:cNvPr>
          <p:cNvSpPr/>
          <p:nvPr/>
        </p:nvSpPr>
        <p:spPr>
          <a:xfrm>
            <a:off x="7772400" y="4319111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AR enables students to visualize abstract concepts and complex processes, thus improving their understanding and mastery of the subject matter.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D5B0E-6EBD-29BF-1462-38D95B26F09D}"/>
              </a:ext>
            </a:extLst>
          </p:cNvPr>
          <p:cNvSpPr txBox="1"/>
          <p:nvPr/>
        </p:nvSpPr>
        <p:spPr>
          <a:xfrm>
            <a:off x="78564" y="6543672"/>
            <a:ext cx="10306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Söhne"/>
              </a:rPr>
              <a:t>*Ibanez, M. B., &amp; Delgado-</a:t>
            </a:r>
            <a:r>
              <a:rPr lang="en-US" sz="1200" b="0" i="0" dirty="0" err="1">
                <a:effectLst/>
                <a:latin typeface="Söhne"/>
              </a:rPr>
              <a:t>Kloos</a:t>
            </a:r>
            <a:r>
              <a:rPr lang="en-US" sz="1200" b="0" i="0" dirty="0">
                <a:effectLst/>
                <a:latin typeface="Söhne"/>
              </a:rPr>
              <a:t>, C. (2018). Augmented reality for STEM learning: A systematic review. </a:t>
            </a:r>
            <a:r>
              <a:rPr lang="en-US" sz="1200" b="0" i="1" dirty="0">
                <a:effectLst/>
                <a:latin typeface="Söhne"/>
              </a:rPr>
              <a:t>Computers &amp; Education</a:t>
            </a:r>
            <a:r>
              <a:rPr lang="en-US" sz="1200" b="0" i="0" dirty="0">
                <a:effectLst/>
                <a:latin typeface="Söhne"/>
              </a:rPr>
              <a:t>, </a:t>
            </a:r>
            <a:r>
              <a:rPr lang="en-US" sz="1200" b="0" i="1" dirty="0">
                <a:effectLst/>
                <a:latin typeface="Söhne"/>
              </a:rPr>
              <a:t>123</a:t>
            </a:r>
            <a:r>
              <a:rPr lang="en-US" sz="1200" b="0" i="0" dirty="0">
                <a:effectLst/>
                <a:latin typeface="Söhne"/>
              </a:rPr>
              <a:t>, 109-123.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5058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Analysis: Challenges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C017F43-4C8D-2DDD-3C48-B02F50E2B686}"/>
              </a:ext>
            </a:extLst>
          </p:cNvPr>
          <p:cNvSpPr/>
          <p:nvPr/>
        </p:nvSpPr>
        <p:spPr>
          <a:xfrm>
            <a:off x="535764" y="111294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Challenges of Implementing AR in Chemical Engineering Education</a:t>
            </a:r>
            <a:endParaRPr lang="en-US" sz="4374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B442644-55C2-4BD6-FA6D-8E3719C27F79}"/>
              </a:ext>
            </a:extLst>
          </p:cNvPr>
          <p:cNvSpPr/>
          <p:nvPr/>
        </p:nvSpPr>
        <p:spPr>
          <a:xfrm>
            <a:off x="535764" y="300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28B742E-2EEF-0A1D-9AEB-BFC7457E12B2}"/>
              </a:ext>
            </a:extLst>
          </p:cNvPr>
          <p:cNvSpPr/>
          <p:nvPr/>
        </p:nvSpPr>
        <p:spPr>
          <a:xfrm>
            <a:off x="709476" y="3050211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B1C61D2D-DE8D-87C0-99C9-05223E3C3379}"/>
              </a:ext>
            </a:extLst>
          </p:cNvPr>
          <p:cNvSpPr/>
          <p:nvPr/>
        </p:nvSpPr>
        <p:spPr>
          <a:xfrm>
            <a:off x="1257878" y="308485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with Curriculum</a:t>
            </a:r>
            <a:endParaRPr lang="en-US" sz="2187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949A74EB-596A-7A31-B683-3C5E4C95F135}"/>
              </a:ext>
            </a:extLst>
          </p:cNvPr>
          <p:cNvSpPr/>
          <p:nvPr/>
        </p:nvSpPr>
        <p:spPr>
          <a:xfrm>
            <a:off x="1257878" y="4001401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AR-based tools should be aligned with the curriculum and learning objectives to be effective in enhancing student learning.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81A837CF-959D-3269-3566-0844B98885ED}"/>
              </a:ext>
            </a:extLst>
          </p:cNvPr>
          <p:cNvSpPr/>
          <p:nvPr/>
        </p:nvSpPr>
        <p:spPr>
          <a:xfrm>
            <a:off x="4127999" y="300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6F9284ED-A857-D8A2-5AAF-DBAAFE7BA757}"/>
              </a:ext>
            </a:extLst>
          </p:cNvPr>
          <p:cNvSpPr/>
          <p:nvPr/>
        </p:nvSpPr>
        <p:spPr>
          <a:xfrm>
            <a:off x="4275041" y="3050211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374C301-C9D4-6970-AC19-3FA0E97DDC07}"/>
              </a:ext>
            </a:extLst>
          </p:cNvPr>
          <p:cNvSpPr/>
          <p:nvPr/>
        </p:nvSpPr>
        <p:spPr>
          <a:xfrm>
            <a:off x="4850113" y="3084858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Development Skills</a:t>
            </a:r>
            <a:endParaRPr lang="en-US" sz="2187" dirty="0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3BD66148-3D1F-7520-D518-AF1F301DF99C}"/>
              </a:ext>
            </a:extLst>
          </p:cNvPr>
          <p:cNvSpPr/>
          <p:nvPr/>
        </p:nvSpPr>
        <p:spPr>
          <a:xfrm>
            <a:off x="4850113" y="3654215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The development of AR-based tools requires specialized skills that may not be available in all educational institutions.</a:t>
            </a:r>
            <a:endParaRPr lang="en-US" sz="175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8384A7BA-DE9B-CBF5-5511-78FCA1CC3D16}"/>
              </a:ext>
            </a:extLst>
          </p:cNvPr>
          <p:cNvSpPr/>
          <p:nvPr/>
        </p:nvSpPr>
        <p:spPr>
          <a:xfrm>
            <a:off x="7720233" y="300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473FFAB2-931D-E04F-724F-0A47C634E905}"/>
              </a:ext>
            </a:extLst>
          </p:cNvPr>
          <p:cNvSpPr/>
          <p:nvPr/>
        </p:nvSpPr>
        <p:spPr>
          <a:xfrm>
            <a:off x="7878705" y="305021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5" name="Text 13">
            <a:extLst>
              <a:ext uri="{FF2B5EF4-FFF2-40B4-BE49-F238E27FC236}">
                <a16:creationId xmlns:a16="http://schemas.microsoft.com/office/drawing/2014/main" id="{DABC2857-0A93-1182-0E7D-FCBE05066D1A}"/>
              </a:ext>
            </a:extLst>
          </p:cNvPr>
          <p:cNvSpPr/>
          <p:nvPr/>
        </p:nvSpPr>
        <p:spPr>
          <a:xfrm>
            <a:off x="8442347" y="308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Cost</a:t>
            </a:r>
            <a:endParaRPr lang="en-US" sz="2187" dirty="0"/>
          </a:p>
        </p:txBody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8571777F-C21C-98AF-6071-12AD2441614F}"/>
              </a:ext>
            </a:extLst>
          </p:cNvPr>
          <p:cNvSpPr/>
          <p:nvPr/>
        </p:nvSpPr>
        <p:spPr>
          <a:xfrm>
            <a:off x="8442347" y="3654215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The development and implementation of AR-based tools can be costly and may require significant investments in hardware and software.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0654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843F6F9E-2A9C-BE6B-13E8-54DAEB8A1A40}"/>
              </a:ext>
            </a:extLst>
          </p:cNvPr>
          <p:cNvSpPr/>
          <p:nvPr/>
        </p:nvSpPr>
        <p:spPr>
          <a:xfrm>
            <a:off x="361712" y="95440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Future Directions for AR-Based Tools in Chemical Engineering Education</a:t>
            </a:r>
            <a:endParaRPr lang="en-US" sz="4374" dirty="0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ECAE3383-61D0-6863-1409-CEAEADD5579F}"/>
              </a:ext>
            </a:extLst>
          </p:cNvPr>
          <p:cNvSpPr/>
          <p:nvPr/>
        </p:nvSpPr>
        <p:spPr>
          <a:xfrm>
            <a:off x="361593" y="2565322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21BF92A5-8654-D3FC-7B12-D6B9F2BA54D4}"/>
              </a:ext>
            </a:extLst>
          </p:cNvPr>
          <p:cNvSpPr/>
          <p:nvPr/>
        </p:nvSpPr>
        <p:spPr>
          <a:xfrm>
            <a:off x="597575" y="280130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Personalized Learning</a:t>
            </a:r>
            <a:endParaRPr lang="en-US" sz="2187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FB646B3D-3B0E-8566-B7ED-1130B5D44DAE}"/>
              </a:ext>
            </a:extLst>
          </p:cNvPr>
          <p:cNvSpPr/>
          <p:nvPr/>
        </p:nvSpPr>
        <p:spPr>
          <a:xfrm>
            <a:off x="597575" y="3717847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AR-based tools can be customized to meet the individual needs and learning styles of each student, enhancing their learning experiences and outcomes.</a:t>
            </a:r>
            <a:endParaRPr lang="en-US" sz="175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1A6B3C7B-E982-ABA1-D07C-49D87E867228}"/>
              </a:ext>
            </a:extLst>
          </p:cNvPr>
          <p:cNvSpPr/>
          <p:nvPr/>
        </p:nvSpPr>
        <p:spPr>
          <a:xfrm>
            <a:off x="3953828" y="2565322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89DE970-BB6B-B86F-8447-D942FAF14E76}"/>
              </a:ext>
            </a:extLst>
          </p:cNvPr>
          <p:cNvSpPr/>
          <p:nvPr/>
        </p:nvSpPr>
        <p:spPr>
          <a:xfrm>
            <a:off x="4189809" y="280130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Collaborative Learning</a:t>
            </a:r>
            <a:endParaRPr lang="en-US" sz="2187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1A7EBD27-9F4D-DBC7-35A2-2898637A226A}"/>
              </a:ext>
            </a:extLst>
          </p:cNvPr>
          <p:cNvSpPr/>
          <p:nvPr/>
        </p:nvSpPr>
        <p:spPr>
          <a:xfrm>
            <a:off x="4189809" y="3717847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AR-based tools can be used to facilitate collaborative learning activities, enabling students to work together to solve complex problems and share knowledge and expertise.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B856F965-E002-D006-724E-140EE80ACB12}"/>
              </a:ext>
            </a:extLst>
          </p:cNvPr>
          <p:cNvSpPr/>
          <p:nvPr/>
        </p:nvSpPr>
        <p:spPr>
          <a:xfrm>
            <a:off x="7546062" y="2565322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D84AD4FB-C3A4-1389-9391-454B890D4AF6}"/>
              </a:ext>
            </a:extLst>
          </p:cNvPr>
          <p:cNvSpPr/>
          <p:nvPr/>
        </p:nvSpPr>
        <p:spPr>
          <a:xfrm>
            <a:off x="7782044" y="280130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Emerging AR Technologies</a:t>
            </a:r>
            <a:endParaRPr lang="en-US" sz="2187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1028FC02-9CC6-6EBF-67BD-53647034D958}"/>
              </a:ext>
            </a:extLst>
          </p:cNvPr>
          <p:cNvSpPr/>
          <p:nvPr/>
        </p:nvSpPr>
        <p:spPr>
          <a:xfrm>
            <a:off x="7782044" y="3717847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New AR technologies such as spatial computing and mixed reality offer exciting possibilities for enhancing chemical engineering education.</a:t>
            </a:r>
            <a:endParaRPr lang="en-US" sz="175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086CBCC-D432-5261-C0A3-79B874F2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Analysis: Final Remarks</a:t>
            </a:r>
          </a:p>
        </p:txBody>
      </p:sp>
    </p:spTree>
    <p:extLst>
      <p:ext uri="{BB962C8B-B14F-4D97-AF65-F5344CB8AC3E}">
        <p14:creationId xmlns:p14="http://schemas.microsoft.com/office/powerpoint/2010/main" val="368488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36B3DED3-FF6B-F776-7B52-68B4287E24D3}"/>
              </a:ext>
            </a:extLst>
          </p:cNvPr>
          <p:cNvSpPr/>
          <p:nvPr/>
        </p:nvSpPr>
        <p:spPr>
          <a:xfrm>
            <a:off x="121378" y="60959"/>
            <a:ext cx="11401764" cy="12406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84"/>
              </a:lnSpc>
              <a:buNone/>
            </a:pPr>
            <a:r>
              <a:rPr lang="en-US" sz="2800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Ongoing project: AR Applications in Heat Transfer and Fluid Flow teaching</a:t>
            </a:r>
            <a:endParaRPr lang="en-US" sz="28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58CAD44F-DCC8-B30D-F499-68B3DCA46DA4}"/>
              </a:ext>
            </a:extLst>
          </p:cNvPr>
          <p:cNvSpPr/>
          <p:nvPr/>
        </p:nvSpPr>
        <p:spPr>
          <a:xfrm>
            <a:off x="5466517" y="1294448"/>
            <a:ext cx="39648" cy="5502593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A37A7557-4035-50FD-2A08-724F4E0C222B}"/>
              </a:ext>
            </a:extLst>
          </p:cNvPr>
          <p:cNvSpPr/>
          <p:nvPr/>
        </p:nvSpPr>
        <p:spPr>
          <a:xfrm>
            <a:off x="5709583" y="1652886"/>
            <a:ext cx="694611" cy="39648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4" name="Shape 5">
            <a:extLst>
              <a:ext uri="{FF2B5EF4-FFF2-40B4-BE49-F238E27FC236}">
                <a16:creationId xmlns:a16="http://schemas.microsoft.com/office/drawing/2014/main" id="{61AE7FB6-27CC-4FEB-EE41-3B5FD3960DA7}"/>
              </a:ext>
            </a:extLst>
          </p:cNvPr>
          <p:cNvSpPr/>
          <p:nvPr/>
        </p:nvSpPr>
        <p:spPr>
          <a:xfrm>
            <a:off x="5262979" y="1449467"/>
            <a:ext cx="446603" cy="44660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2383">
            <a:solidFill>
              <a:srgbClr val="303B69"/>
            </a:solidFill>
            <a:prstDash val="solid"/>
          </a:ln>
        </p:spPr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FB084EF7-7564-8E06-5544-3A09DF6FAEFA}"/>
              </a:ext>
            </a:extLst>
          </p:cNvPr>
          <p:cNvSpPr/>
          <p:nvPr/>
        </p:nvSpPr>
        <p:spPr>
          <a:xfrm>
            <a:off x="5417641" y="1486615"/>
            <a:ext cx="137160" cy="3721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0"/>
              </a:lnSpc>
              <a:buNone/>
            </a:pPr>
            <a:r>
              <a:rPr lang="en-US" sz="2344" dirty="0">
                <a:solidFill>
                  <a:schemeClr val="bg1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344" dirty="0">
              <a:solidFill>
                <a:schemeClr val="bg1"/>
              </a:solidFill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17DA038F-F1DC-E6C6-07C0-E9C5402261E9}"/>
              </a:ext>
            </a:extLst>
          </p:cNvPr>
          <p:cNvSpPr/>
          <p:nvPr/>
        </p:nvSpPr>
        <p:spPr>
          <a:xfrm>
            <a:off x="6577965" y="1492925"/>
            <a:ext cx="1984891" cy="310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2"/>
              </a:lnSpc>
              <a:buNone/>
            </a:pPr>
            <a:r>
              <a:rPr lang="en-US" sz="195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Heat Transfer</a:t>
            </a:r>
            <a:endParaRPr lang="en-US" sz="1954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778E4292-0656-6968-A4B4-108652B9118F}"/>
              </a:ext>
            </a:extLst>
          </p:cNvPr>
          <p:cNvSpPr/>
          <p:nvPr/>
        </p:nvSpPr>
        <p:spPr>
          <a:xfrm>
            <a:off x="6577965" y="2001560"/>
            <a:ext cx="3622477" cy="1587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1"/>
              </a:lnSpc>
              <a:buNone/>
            </a:pPr>
            <a:r>
              <a:rPr lang="en-US" sz="1563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AR can be used to simulate and visualize heat transfer processes, allowing students to explore the effects of different parameters on the heat transfer rate.</a:t>
            </a:r>
            <a:endParaRPr lang="en-US" sz="1563" dirty="0"/>
          </a:p>
        </p:txBody>
      </p:sp>
      <p:sp>
        <p:nvSpPr>
          <p:cNvPr id="18" name="Shape 9">
            <a:extLst>
              <a:ext uri="{FF2B5EF4-FFF2-40B4-BE49-F238E27FC236}">
                <a16:creationId xmlns:a16="http://schemas.microsoft.com/office/drawing/2014/main" id="{08C3F7E4-1012-3799-DEFA-94E99062CB6E}"/>
              </a:ext>
            </a:extLst>
          </p:cNvPr>
          <p:cNvSpPr/>
          <p:nvPr/>
        </p:nvSpPr>
        <p:spPr>
          <a:xfrm>
            <a:off x="4568369" y="2645272"/>
            <a:ext cx="694611" cy="39648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19" name="Shape 10">
            <a:extLst>
              <a:ext uri="{FF2B5EF4-FFF2-40B4-BE49-F238E27FC236}">
                <a16:creationId xmlns:a16="http://schemas.microsoft.com/office/drawing/2014/main" id="{DC700A27-FCA2-39EF-30AA-3C5FA63BA389}"/>
              </a:ext>
            </a:extLst>
          </p:cNvPr>
          <p:cNvSpPr/>
          <p:nvPr/>
        </p:nvSpPr>
        <p:spPr>
          <a:xfrm>
            <a:off x="5262979" y="2441853"/>
            <a:ext cx="446603" cy="44660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2383">
            <a:solidFill>
              <a:srgbClr val="303B69"/>
            </a:solidFill>
            <a:prstDash val="solid"/>
          </a:ln>
        </p:spPr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B51D142D-7122-FF79-63E2-5D5BE025DC1A}"/>
              </a:ext>
            </a:extLst>
          </p:cNvPr>
          <p:cNvSpPr/>
          <p:nvPr/>
        </p:nvSpPr>
        <p:spPr>
          <a:xfrm>
            <a:off x="5394781" y="2479001"/>
            <a:ext cx="182880" cy="3721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0"/>
              </a:lnSpc>
              <a:buNone/>
            </a:pPr>
            <a:r>
              <a:rPr lang="en-US" sz="2344" dirty="0">
                <a:solidFill>
                  <a:schemeClr val="bg1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344" dirty="0">
              <a:solidFill>
                <a:schemeClr val="bg1"/>
              </a:solidFill>
            </a:endParaRPr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4E3D16C2-667F-21F7-5ACB-76BCC26E7633}"/>
              </a:ext>
            </a:extLst>
          </p:cNvPr>
          <p:cNvSpPr/>
          <p:nvPr/>
        </p:nvSpPr>
        <p:spPr>
          <a:xfrm>
            <a:off x="2409706" y="2485311"/>
            <a:ext cx="1984891" cy="310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42"/>
              </a:lnSpc>
              <a:buNone/>
            </a:pPr>
            <a:r>
              <a:rPr lang="en-US" sz="195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Fluid Flow</a:t>
            </a:r>
            <a:endParaRPr lang="en-US" sz="1954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94F12F95-5846-00A3-941A-9D10426D67A0}"/>
              </a:ext>
            </a:extLst>
          </p:cNvPr>
          <p:cNvSpPr/>
          <p:nvPr/>
        </p:nvSpPr>
        <p:spPr>
          <a:xfrm>
            <a:off x="772239" y="2993946"/>
            <a:ext cx="3622358" cy="1587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01"/>
              </a:lnSpc>
              <a:buNone/>
            </a:pPr>
            <a:r>
              <a:rPr lang="en-US" sz="1563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AR can be used to visualize and manipulate fluid flow patterns, enabling students to better understand the behavior of fluids in different situations.</a:t>
            </a:r>
            <a:endParaRPr lang="en-US" sz="1563" dirty="0"/>
          </a:p>
        </p:txBody>
      </p:sp>
      <p:sp>
        <p:nvSpPr>
          <p:cNvPr id="28" name="Shape 14">
            <a:extLst>
              <a:ext uri="{FF2B5EF4-FFF2-40B4-BE49-F238E27FC236}">
                <a16:creationId xmlns:a16="http://schemas.microsoft.com/office/drawing/2014/main" id="{3A454A7F-FBC9-F5FA-C04F-196808EE0F82}"/>
              </a:ext>
            </a:extLst>
          </p:cNvPr>
          <p:cNvSpPr/>
          <p:nvPr/>
        </p:nvSpPr>
        <p:spPr>
          <a:xfrm>
            <a:off x="5709583" y="4344651"/>
            <a:ext cx="694611" cy="39648"/>
          </a:xfrm>
          <a:prstGeom prst="rect">
            <a:avLst/>
          </a:prstGeom>
          <a:solidFill>
            <a:srgbClr val="303B69"/>
          </a:solidFill>
          <a:ln/>
        </p:spPr>
      </p:sp>
      <p:sp>
        <p:nvSpPr>
          <p:cNvPr id="29" name="Shape 15">
            <a:extLst>
              <a:ext uri="{FF2B5EF4-FFF2-40B4-BE49-F238E27FC236}">
                <a16:creationId xmlns:a16="http://schemas.microsoft.com/office/drawing/2014/main" id="{8486B138-F3C9-15E8-565A-8A795054869A}"/>
              </a:ext>
            </a:extLst>
          </p:cNvPr>
          <p:cNvSpPr/>
          <p:nvPr/>
        </p:nvSpPr>
        <p:spPr>
          <a:xfrm>
            <a:off x="5262979" y="4141233"/>
            <a:ext cx="446603" cy="44660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2383">
            <a:solidFill>
              <a:srgbClr val="303B69"/>
            </a:solidFill>
            <a:prstDash val="solid"/>
          </a:ln>
        </p:spPr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52BF61AD-4F26-8228-68DE-155C6648B3B6}"/>
              </a:ext>
            </a:extLst>
          </p:cNvPr>
          <p:cNvSpPr/>
          <p:nvPr/>
        </p:nvSpPr>
        <p:spPr>
          <a:xfrm>
            <a:off x="5402401" y="4178380"/>
            <a:ext cx="167640" cy="3721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30"/>
              </a:lnSpc>
              <a:buNone/>
            </a:pPr>
            <a:r>
              <a:rPr lang="en-US" sz="2344" dirty="0">
                <a:solidFill>
                  <a:schemeClr val="bg1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344" dirty="0">
              <a:solidFill>
                <a:schemeClr val="bg1"/>
              </a:solidFill>
            </a:endParaRPr>
          </a:p>
        </p:txBody>
      </p:sp>
      <p:sp>
        <p:nvSpPr>
          <p:cNvPr id="31" name="Text 17">
            <a:extLst>
              <a:ext uri="{FF2B5EF4-FFF2-40B4-BE49-F238E27FC236}">
                <a16:creationId xmlns:a16="http://schemas.microsoft.com/office/drawing/2014/main" id="{03721E97-5103-2BFD-49D2-04CA856110AE}"/>
              </a:ext>
            </a:extLst>
          </p:cNvPr>
          <p:cNvSpPr/>
          <p:nvPr/>
        </p:nvSpPr>
        <p:spPr>
          <a:xfrm>
            <a:off x="6577965" y="4184690"/>
            <a:ext cx="3116580" cy="310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2"/>
              </a:lnSpc>
              <a:buNone/>
            </a:pPr>
            <a:r>
              <a:rPr lang="en-US" sz="195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AR Platform Development</a:t>
            </a:r>
            <a:endParaRPr lang="en-US" sz="1954" dirty="0"/>
          </a:p>
        </p:txBody>
      </p:sp>
      <p:sp>
        <p:nvSpPr>
          <p:cNvPr id="32" name="Text 18">
            <a:extLst>
              <a:ext uri="{FF2B5EF4-FFF2-40B4-BE49-F238E27FC236}">
                <a16:creationId xmlns:a16="http://schemas.microsoft.com/office/drawing/2014/main" id="{C7E77016-DC09-851C-CF6F-DA4308EB247B}"/>
              </a:ext>
            </a:extLst>
          </p:cNvPr>
          <p:cNvSpPr/>
          <p:nvPr/>
        </p:nvSpPr>
        <p:spPr>
          <a:xfrm>
            <a:off x="6577965" y="4693325"/>
            <a:ext cx="3622477" cy="1905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1"/>
              </a:lnSpc>
              <a:buNone/>
            </a:pPr>
            <a:r>
              <a:rPr lang="en-US" sz="1563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We are currently developing an AR platform for teaching heat transfer and fluid flow topics in chemical engineering, integrating AR technologies with the latest pedagogical practices.</a:t>
            </a:r>
            <a:endParaRPr lang="en-US" sz="1563" dirty="0"/>
          </a:p>
        </p:txBody>
      </p:sp>
    </p:spTree>
    <p:extLst>
      <p:ext uri="{BB962C8B-B14F-4D97-AF65-F5344CB8AC3E}">
        <p14:creationId xmlns:p14="http://schemas.microsoft.com/office/powerpoint/2010/main" val="233791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8FD59B4-A783-4AA3-AE9C-232E5C9242E6}"/>
              </a:ext>
            </a:extLst>
          </p:cNvPr>
          <p:cNvSpPr/>
          <p:nvPr/>
        </p:nvSpPr>
        <p:spPr>
          <a:xfrm>
            <a:off x="1" y="2363274"/>
            <a:ext cx="11540971" cy="19897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16326"/>
            <a:ext cx="11540972" cy="251267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pt-BR" sz="2800" b="1" spc="100" dirty="0">
                <a:ln w="18000">
                  <a:noFill/>
                  <a:prstDash val="solid"/>
                </a:ln>
                <a:latin typeface="Arial"/>
                <a:ea typeface="+mn-ea"/>
                <a:cs typeface="Arial"/>
              </a:rPr>
              <a:t>Please let us know if you have any questions</a:t>
            </a:r>
            <a:b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</a:br>
            <a:b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</a:br>
            <a:br>
              <a:rPr lang="pt-BR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</a:br>
            <a:r>
              <a:rPr lang="pt-P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Idelfonso B. R. Nogueira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721159" y="3524679"/>
            <a:ext cx="4098654" cy="366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err="1">
                <a:solidFill>
                  <a:schemeClr val="bg1"/>
                </a:solidFill>
                <a:latin typeface="Arial"/>
                <a:cs typeface="Arial"/>
              </a:rPr>
              <a:t>idelfonso.b.d.r.nogueira@ntnu.no</a:t>
            </a: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1938A0-4702-DA13-7C47-235635C70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02"/>
          <a:stretch/>
        </p:blipFill>
        <p:spPr>
          <a:xfrm>
            <a:off x="3645805" y="6045664"/>
            <a:ext cx="4249361" cy="4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2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0750" y="1916405"/>
            <a:ext cx="11181806" cy="1657593"/>
          </a:xfrm>
        </p:spPr>
        <p:txBody>
          <a:bodyPr>
            <a:noAutofit/>
          </a:bodyPr>
          <a:lstStyle/>
          <a:p>
            <a:pPr algn="just"/>
            <a:endParaRPr lang="pt-BR"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 i="0" dirty="0">
                <a:solidFill>
                  <a:srgbClr val="0070C0"/>
                </a:solidFill>
                <a:effectLst/>
                <a:latin typeface="ArialMT"/>
              </a:rPr>
              <a:t>"Educational systems have not kept pace with the changing nature of work,</a:t>
            </a:r>
            <a:br>
              <a:rPr lang="en-US" sz="2000" b="1" i="0" dirty="0">
                <a:solidFill>
                  <a:srgbClr val="0070C0"/>
                </a:solidFill>
                <a:effectLst/>
                <a:latin typeface="ArialMT"/>
              </a:rPr>
            </a:br>
            <a:r>
              <a:rPr lang="en-US" sz="2000" b="1" i="0" dirty="0">
                <a:solidFill>
                  <a:srgbClr val="0070C0"/>
                </a:solidFill>
                <a:effectLst/>
                <a:latin typeface="ArialMT"/>
              </a:rPr>
              <a:t>resulting in many employers saying they cannot find enough workers with the skills</a:t>
            </a:r>
            <a:br>
              <a:rPr lang="en-US" sz="2000" b="1" i="0" dirty="0">
                <a:solidFill>
                  <a:srgbClr val="0070C0"/>
                </a:solidFill>
                <a:effectLst/>
                <a:latin typeface="ArialMT"/>
              </a:rPr>
            </a:br>
            <a:r>
              <a:rPr lang="en-US" sz="2000" b="1" i="0" dirty="0">
                <a:solidFill>
                  <a:srgbClr val="0070C0"/>
                </a:solidFill>
                <a:effectLst/>
                <a:latin typeface="ArialMT"/>
              </a:rPr>
              <a:t>they need.“</a:t>
            </a:r>
            <a:r>
              <a:rPr lang="en-US" sz="2400" b="1" i="0" baseline="30000" dirty="0">
                <a:solidFill>
                  <a:srgbClr val="0070C0"/>
                </a:solidFill>
                <a:effectLst/>
                <a:latin typeface="ArialMT"/>
              </a:rPr>
              <a:t>*</a:t>
            </a:r>
            <a:endParaRPr lang="pt-BR" sz="2000" b="1" baseline="30000" dirty="0">
              <a:solidFill>
                <a:srgbClr val="0070C0"/>
              </a:solidFill>
              <a:latin typeface="Arial"/>
              <a:cs typeface="Arial"/>
            </a:endParaRPr>
          </a:p>
          <a:p>
            <a:pPr algn="just"/>
            <a:endParaRPr lang="pt-BR"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algn="just"/>
            <a:endParaRPr lang="pt-BR"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algn="just"/>
            <a:endParaRPr lang="pt-BR" sz="2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algn="just"/>
            <a:endParaRPr lang="pt-BR" sz="20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9DE266-24D4-B9ED-7C38-6BF422C1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6399" y="4053840"/>
            <a:ext cx="2378843" cy="2094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415300-5AD7-BB53-4012-5EF0A540AD5E}"/>
              </a:ext>
            </a:extLst>
          </p:cNvPr>
          <p:cNvSpPr txBox="1"/>
          <p:nvPr/>
        </p:nvSpPr>
        <p:spPr>
          <a:xfrm>
            <a:off x="163286" y="6148255"/>
            <a:ext cx="6143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ArialMT"/>
              </a:rPr>
              <a:t>*Manyika, J. Technology, jobs, and the future of work. 2017. Report</a:t>
            </a:r>
            <a:r>
              <a:rPr lang="en-US" dirty="0"/>
              <a:t> </a:t>
            </a:r>
            <a:br>
              <a:rPr lang="en-US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7001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Introduction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4550" y="1785952"/>
            <a:ext cx="9354206" cy="3286096"/>
          </a:xfrm>
        </p:spPr>
        <p:txBody>
          <a:bodyPr>
            <a:noAutofit/>
          </a:bodyPr>
          <a:lstStyle/>
          <a:p>
            <a:pPr algn="just"/>
            <a:endParaRPr lang="pt-BR" sz="1800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 Information and Communications Technologies used in education, as a reflection of social evolution, started to present themselves as an important support to the development of teaching activities.</a:t>
            </a:r>
          </a:p>
          <a:p>
            <a:pPr marL="0" indent="0" algn="just">
              <a:buNone/>
            </a:pPr>
            <a:endParaRPr lang="pt-BR" sz="1800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</a:rPr>
              <a:t>Augmented reality (AR) is considered a major technology in this context.</a:t>
            </a:r>
            <a:endParaRPr lang="pt-BR" sz="1800" dirty="0">
              <a:latin typeface="Arial" panose="020B0604020202020204" pitchFamily="34" charset="0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marL="685800" lvl="1" indent="-342900" algn="just"/>
            <a:endParaRPr lang="pt-BR" sz="1800" dirty="0">
              <a:latin typeface="Arial"/>
              <a:cs typeface="Arial"/>
            </a:endParaRPr>
          </a:p>
          <a:p>
            <a:pPr marL="685800" lvl="1" indent="-342900"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9DE266-24D4-B9ED-7C38-6BF422C1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6399" y="4053840"/>
            <a:ext cx="2378843" cy="209441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251B967-C186-6B1F-D5D8-5B4D95CB4BC5}"/>
              </a:ext>
            </a:extLst>
          </p:cNvPr>
          <p:cNvSpPr txBox="1">
            <a:spLocks/>
          </p:cNvSpPr>
          <p:nvPr/>
        </p:nvSpPr>
        <p:spPr>
          <a:xfrm>
            <a:off x="1035620" y="4328160"/>
            <a:ext cx="6635180" cy="1677127"/>
          </a:xfrm>
          <a:prstGeom prst="rect">
            <a:avLst/>
          </a:prstGeom>
          <a:ln w="19050">
            <a:solidFill>
              <a:srgbClr val="21596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en-US" sz="1800" dirty="0">
              <a:solidFill>
                <a:srgbClr val="215968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buFont typeface="Arial"/>
              <a:buNone/>
            </a:pPr>
            <a:r>
              <a:rPr lang="en-US" sz="1800" dirty="0">
                <a:solidFill>
                  <a:srgbClr val="215968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This work provides a literature overview regarding Augmented Reality in Chemical Engineering Education, identifying existing studies on teaching chemical engineering using AR technology.</a:t>
            </a:r>
          </a:p>
          <a:p>
            <a:pPr marL="0" indent="0" algn="just">
              <a:buFont typeface="Arial"/>
              <a:buNone/>
            </a:pPr>
            <a:r>
              <a:rPr lang="en-US" sz="1800" dirty="0">
                <a:solidFill>
                  <a:srgbClr val="215968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pt-BR" sz="1800" dirty="0">
              <a:solidFill>
                <a:srgbClr val="215968"/>
              </a:solidFill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marL="685800" lvl="1" indent="-342900" algn="just"/>
            <a:endParaRPr lang="pt-BR" sz="1800" dirty="0">
              <a:latin typeface="Arial"/>
              <a:cs typeface="Arial"/>
            </a:endParaRPr>
          </a:p>
          <a:p>
            <a:pPr marL="685800" lvl="1" indent="-342900"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  <a:p>
            <a:pPr algn="just"/>
            <a:endParaRPr lang="pt-B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05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Method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7EA9F06-4DBF-4FF7-7316-7F0AFA73DA27}"/>
              </a:ext>
            </a:extLst>
          </p:cNvPr>
          <p:cNvSpPr/>
          <p:nvPr/>
        </p:nvSpPr>
        <p:spPr>
          <a:xfrm>
            <a:off x="317615" y="1329046"/>
            <a:ext cx="3667125" cy="5210378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4BCC106-7593-D909-3C3C-4F8D98C14001}"/>
              </a:ext>
            </a:extLst>
          </p:cNvPr>
          <p:cNvSpPr/>
          <p:nvPr/>
        </p:nvSpPr>
        <p:spPr>
          <a:xfrm>
            <a:off x="4146663" y="1329045"/>
            <a:ext cx="3619502" cy="5210378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EC92F1B-EF17-B8A3-810E-84691CDA938F}"/>
              </a:ext>
            </a:extLst>
          </p:cNvPr>
          <p:cNvSpPr/>
          <p:nvPr/>
        </p:nvSpPr>
        <p:spPr>
          <a:xfrm>
            <a:off x="7949439" y="1320858"/>
            <a:ext cx="3409956" cy="5218565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Rectangle: Rounded Corners 4">
            <a:extLst>
              <a:ext uri="{FF2B5EF4-FFF2-40B4-BE49-F238E27FC236}">
                <a16:creationId xmlns:a16="http://schemas.microsoft.com/office/drawing/2014/main" id="{3735CFDC-2AD7-E640-827F-CDDB736C6C6F}"/>
              </a:ext>
            </a:extLst>
          </p:cNvPr>
          <p:cNvSpPr/>
          <p:nvPr/>
        </p:nvSpPr>
        <p:spPr>
          <a:xfrm>
            <a:off x="441438" y="1768515"/>
            <a:ext cx="3400425" cy="619125"/>
          </a:xfrm>
          <a:prstGeom prst="round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7DF3DE87-D406-FFFD-55DC-EBCFAB8D7326}"/>
              </a:ext>
            </a:extLst>
          </p:cNvPr>
          <p:cNvSpPr txBox="1"/>
          <p:nvPr/>
        </p:nvSpPr>
        <p:spPr>
          <a:xfrm>
            <a:off x="1689214" y="1893412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solidFill>
                  <a:schemeClr val="bg1"/>
                </a:solidFill>
              </a:rPr>
              <a:t>Set goal</a:t>
            </a: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C23602C0-81E0-7440-E829-A8F10D6313E3}"/>
              </a:ext>
            </a:extLst>
          </p:cNvPr>
          <p:cNvSpPr/>
          <p:nvPr/>
        </p:nvSpPr>
        <p:spPr>
          <a:xfrm>
            <a:off x="427338" y="2584405"/>
            <a:ext cx="3400425" cy="16621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Set protocol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Define the research questions;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Define search strategy;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Define selection criteria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D8CB2760-51E0-559A-DBBD-34FCAAABA893}"/>
              </a:ext>
            </a:extLst>
          </p:cNvPr>
          <p:cNvSpPr/>
          <p:nvPr/>
        </p:nvSpPr>
        <p:spPr>
          <a:xfrm>
            <a:off x="441438" y="4488853"/>
            <a:ext cx="3400426" cy="8445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Bibliometric analysis with terms augmented reality, engineering, and education</a:t>
            </a: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904A6B83-25BF-9AA7-F9AC-8DB61E5B599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27551" y="2387640"/>
            <a:ext cx="0" cy="196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0">
            <a:extLst>
              <a:ext uri="{FF2B5EF4-FFF2-40B4-BE49-F238E27FC236}">
                <a16:creationId xmlns:a16="http://schemas.microsoft.com/office/drawing/2014/main" id="{07F4096F-FA6B-A03F-209F-B8C887B93DC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156145" y="5341729"/>
            <a:ext cx="0" cy="24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">
            <a:extLst>
              <a:ext uri="{FF2B5EF4-FFF2-40B4-BE49-F238E27FC236}">
                <a16:creationId xmlns:a16="http://schemas.microsoft.com/office/drawing/2014/main" id="{424FCF3E-58FE-B5D1-CB6C-648A23DD7463}"/>
              </a:ext>
            </a:extLst>
          </p:cNvPr>
          <p:cNvSpPr txBox="1"/>
          <p:nvPr/>
        </p:nvSpPr>
        <p:spPr>
          <a:xfrm>
            <a:off x="317615" y="1329045"/>
            <a:ext cx="1714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Planning</a:t>
            </a:r>
          </a:p>
        </p:txBody>
      </p:sp>
      <p:sp>
        <p:nvSpPr>
          <p:cNvPr id="25" name="Rectangle: Rounded Corners 32">
            <a:extLst>
              <a:ext uri="{FF2B5EF4-FFF2-40B4-BE49-F238E27FC236}">
                <a16:creationId xmlns:a16="http://schemas.microsoft.com/office/drawing/2014/main" id="{499545A5-2745-B06E-3969-FBD56F1C62BB}"/>
              </a:ext>
            </a:extLst>
          </p:cNvPr>
          <p:cNvSpPr/>
          <p:nvPr/>
        </p:nvSpPr>
        <p:spPr>
          <a:xfrm>
            <a:off x="4413368" y="1758990"/>
            <a:ext cx="3086097" cy="61912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Identify primary studies</a:t>
            </a:r>
          </a:p>
        </p:txBody>
      </p:sp>
      <p:sp>
        <p:nvSpPr>
          <p:cNvPr id="26" name="Rectangle: Rounded Corners 33">
            <a:extLst>
              <a:ext uri="{FF2B5EF4-FFF2-40B4-BE49-F238E27FC236}">
                <a16:creationId xmlns:a16="http://schemas.microsoft.com/office/drawing/2014/main" id="{1FF998E4-1127-DD3A-CFF4-CE47647C6A13}"/>
              </a:ext>
            </a:extLst>
          </p:cNvPr>
          <p:cNvSpPr/>
          <p:nvPr/>
        </p:nvSpPr>
        <p:spPr>
          <a:xfrm>
            <a:off x="4403841" y="2662019"/>
            <a:ext cx="3086097" cy="10943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Select primary studies (use of selection and quality criteria)</a:t>
            </a:r>
          </a:p>
        </p:txBody>
      </p:sp>
      <p:sp>
        <p:nvSpPr>
          <p:cNvPr id="27" name="Rectangle: Rounded Corners 34">
            <a:extLst>
              <a:ext uri="{FF2B5EF4-FFF2-40B4-BE49-F238E27FC236}">
                <a16:creationId xmlns:a16="http://schemas.microsoft.com/office/drawing/2014/main" id="{0E22816F-56A6-C4C4-DB6C-89938ABD512C}"/>
              </a:ext>
            </a:extLst>
          </p:cNvPr>
          <p:cNvSpPr/>
          <p:nvPr/>
        </p:nvSpPr>
        <p:spPr>
          <a:xfrm>
            <a:off x="4413368" y="4066422"/>
            <a:ext cx="3086097" cy="6191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Extract important data</a:t>
            </a:r>
          </a:p>
        </p:txBody>
      </p:sp>
      <p:sp>
        <p:nvSpPr>
          <p:cNvPr id="28" name="Rectangle: Rounded Corners 36">
            <a:extLst>
              <a:ext uri="{FF2B5EF4-FFF2-40B4-BE49-F238E27FC236}">
                <a16:creationId xmlns:a16="http://schemas.microsoft.com/office/drawing/2014/main" id="{727CC5C0-5712-1E48-FF16-82C75060CB86}"/>
              </a:ext>
            </a:extLst>
          </p:cNvPr>
          <p:cNvSpPr/>
          <p:nvPr/>
        </p:nvSpPr>
        <p:spPr>
          <a:xfrm>
            <a:off x="4413368" y="5045114"/>
            <a:ext cx="3086097" cy="138689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Interpret results</a:t>
            </a:r>
          </a:p>
          <a:p>
            <a:pPr algn="ctr"/>
            <a:r>
              <a:rPr lang="en-US" sz="18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Comparison between samples from engineering and chemical engineering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39">
            <a:extLst>
              <a:ext uri="{FF2B5EF4-FFF2-40B4-BE49-F238E27FC236}">
                <a16:creationId xmlns:a16="http://schemas.microsoft.com/office/drawing/2014/main" id="{9AD2A3C3-312D-7B84-A40B-F6ED16C709B2}"/>
              </a:ext>
            </a:extLst>
          </p:cNvPr>
          <p:cNvCxnSpPr>
            <a:cxnSpLocks/>
          </p:cNvCxnSpPr>
          <p:nvPr/>
        </p:nvCxnSpPr>
        <p:spPr>
          <a:xfrm flipH="1">
            <a:off x="5956416" y="2378115"/>
            <a:ext cx="1" cy="28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6">
            <a:extLst>
              <a:ext uri="{FF2B5EF4-FFF2-40B4-BE49-F238E27FC236}">
                <a16:creationId xmlns:a16="http://schemas.microsoft.com/office/drawing/2014/main" id="{E635CC0F-45FD-646D-6168-EB30C87B238C}"/>
              </a:ext>
            </a:extLst>
          </p:cNvPr>
          <p:cNvCxnSpPr>
            <a:cxnSpLocks/>
          </p:cNvCxnSpPr>
          <p:nvPr/>
        </p:nvCxnSpPr>
        <p:spPr>
          <a:xfrm>
            <a:off x="5956417" y="3753942"/>
            <a:ext cx="0" cy="312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8">
            <a:extLst>
              <a:ext uri="{FF2B5EF4-FFF2-40B4-BE49-F238E27FC236}">
                <a16:creationId xmlns:a16="http://schemas.microsoft.com/office/drawing/2014/main" id="{7A8D715B-96F7-0378-38A8-607C8BB27EB9}"/>
              </a:ext>
            </a:extLst>
          </p:cNvPr>
          <p:cNvCxnSpPr>
            <a:cxnSpLocks/>
          </p:cNvCxnSpPr>
          <p:nvPr/>
        </p:nvCxnSpPr>
        <p:spPr>
          <a:xfrm>
            <a:off x="5956418" y="4685547"/>
            <a:ext cx="0" cy="359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0">
            <a:extLst>
              <a:ext uri="{FF2B5EF4-FFF2-40B4-BE49-F238E27FC236}">
                <a16:creationId xmlns:a16="http://schemas.microsoft.com/office/drawing/2014/main" id="{CBF99660-AB33-8DAE-8F04-56C02AA54F1E}"/>
              </a:ext>
            </a:extLst>
          </p:cNvPr>
          <p:cNvSpPr txBox="1"/>
          <p:nvPr/>
        </p:nvSpPr>
        <p:spPr>
          <a:xfrm>
            <a:off x="4160950" y="1344553"/>
            <a:ext cx="1714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Driving</a:t>
            </a:r>
          </a:p>
        </p:txBody>
      </p:sp>
      <p:sp>
        <p:nvSpPr>
          <p:cNvPr id="33" name="TextBox 58">
            <a:extLst>
              <a:ext uri="{FF2B5EF4-FFF2-40B4-BE49-F238E27FC236}">
                <a16:creationId xmlns:a16="http://schemas.microsoft.com/office/drawing/2014/main" id="{192F200A-0E77-F987-13A9-CFB5CFB4598A}"/>
              </a:ext>
            </a:extLst>
          </p:cNvPr>
          <p:cNvSpPr txBox="1"/>
          <p:nvPr/>
        </p:nvSpPr>
        <p:spPr>
          <a:xfrm>
            <a:off x="7987538" y="1320858"/>
            <a:ext cx="2981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Results</a:t>
            </a:r>
          </a:p>
        </p:txBody>
      </p:sp>
      <p:sp>
        <p:nvSpPr>
          <p:cNvPr id="34" name="Rectangle: Rounded Corners 60">
            <a:extLst>
              <a:ext uri="{FF2B5EF4-FFF2-40B4-BE49-F238E27FC236}">
                <a16:creationId xmlns:a16="http://schemas.microsoft.com/office/drawing/2014/main" id="{AE503322-8707-FF0B-D8F9-1C83ADE01326}"/>
              </a:ext>
            </a:extLst>
          </p:cNvPr>
          <p:cNvSpPr/>
          <p:nvPr/>
        </p:nvSpPr>
        <p:spPr>
          <a:xfrm>
            <a:off x="8130419" y="1792326"/>
            <a:ext cx="3086097" cy="6191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Evaluate the results of the reports</a:t>
            </a:r>
          </a:p>
        </p:txBody>
      </p:sp>
      <p:sp>
        <p:nvSpPr>
          <p:cNvPr id="35" name="Rectangle: Rounded Corners 61">
            <a:extLst>
              <a:ext uri="{FF2B5EF4-FFF2-40B4-BE49-F238E27FC236}">
                <a16:creationId xmlns:a16="http://schemas.microsoft.com/office/drawing/2014/main" id="{1E2FBC19-C2C6-80AC-EC43-04EE31DAAC6C}"/>
              </a:ext>
            </a:extLst>
          </p:cNvPr>
          <p:cNvSpPr/>
          <p:nvPr/>
        </p:nvSpPr>
        <p:spPr>
          <a:xfrm>
            <a:off x="8111368" y="4077613"/>
            <a:ext cx="3086097" cy="6191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Develop and disseminate the results</a:t>
            </a:r>
          </a:p>
        </p:txBody>
      </p:sp>
      <p:sp>
        <p:nvSpPr>
          <p:cNvPr id="42" name="Rectangle: Rounded Corners 7">
            <a:extLst>
              <a:ext uri="{FF2B5EF4-FFF2-40B4-BE49-F238E27FC236}">
                <a16:creationId xmlns:a16="http://schemas.microsoft.com/office/drawing/2014/main" id="{6030614B-A837-C8A3-D60B-3BB9B45C4644}"/>
              </a:ext>
            </a:extLst>
          </p:cNvPr>
          <p:cNvSpPr/>
          <p:nvPr/>
        </p:nvSpPr>
        <p:spPr>
          <a:xfrm>
            <a:off x="455932" y="5587498"/>
            <a:ext cx="3400426" cy="84451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Bibliometric analysis with terms augmented reality, chemical engineering  and education</a:t>
            </a:r>
          </a:p>
        </p:txBody>
      </p:sp>
      <p:cxnSp>
        <p:nvCxnSpPr>
          <p:cNvPr id="44" name="Straight Arrow Connector 10">
            <a:extLst>
              <a:ext uri="{FF2B5EF4-FFF2-40B4-BE49-F238E27FC236}">
                <a16:creationId xmlns:a16="http://schemas.microsoft.com/office/drawing/2014/main" id="{5DD36C6E-FC66-366F-45CB-2E8673BE3420}"/>
              </a:ext>
            </a:extLst>
          </p:cNvPr>
          <p:cNvCxnSpPr>
            <a:cxnSpLocks/>
          </p:cNvCxnSpPr>
          <p:nvPr/>
        </p:nvCxnSpPr>
        <p:spPr>
          <a:xfrm>
            <a:off x="2110143" y="4246518"/>
            <a:ext cx="0" cy="242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BF0F7AB8-72A1-30F9-4237-398212459BC1}"/>
              </a:ext>
            </a:extLst>
          </p:cNvPr>
          <p:cNvSpPr/>
          <p:nvPr/>
        </p:nvSpPr>
        <p:spPr>
          <a:xfrm>
            <a:off x="3984740" y="3555122"/>
            <a:ext cx="255189" cy="461665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215968"/>
                </a:solidFill>
              </a:ln>
            </a:endParaRPr>
          </a:p>
        </p:txBody>
      </p:sp>
      <p:sp>
        <p:nvSpPr>
          <p:cNvPr id="51" name="Seta: para a Direita 50">
            <a:extLst>
              <a:ext uri="{FF2B5EF4-FFF2-40B4-BE49-F238E27FC236}">
                <a16:creationId xmlns:a16="http://schemas.microsoft.com/office/drawing/2014/main" id="{EEFF6808-6C1B-7FA1-EAFA-B44032559FF4}"/>
              </a:ext>
            </a:extLst>
          </p:cNvPr>
          <p:cNvSpPr/>
          <p:nvPr/>
        </p:nvSpPr>
        <p:spPr>
          <a:xfrm>
            <a:off x="7766165" y="3604757"/>
            <a:ext cx="255189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215968"/>
                </a:solidFill>
              </a:ln>
            </a:endParaRPr>
          </a:p>
        </p:txBody>
      </p:sp>
      <p:cxnSp>
        <p:nvCxnSpPr>
          <p:cNvPr id="52" name="Straight Arrow Connector 39">
            <a:extLst>
              <a:ext uri="{FF2B5EF4-FFF2-40B4-BE49-F238E27FC236}">
                <a16:creationId xmlns:a16="http://schemas.microsoft.com/office/drawing/2014/main" id="{97EA55D2-3E4A-60CC-8B6E-C1B7D165456A}"/>
              </a:ext>
            </a:extLst>
          </p:cNvPr>
          <p:cNvCxnSpPr>
            <a:cxnSpLocks/>
          </p:cNvCxnSpPr>
          <p:nvPr/>
        </p:nvCxnSpPr>
        <p:spPr>
          <a:xfrm>
            <a:off x="9668329" y="2411451"/>
            <a:ext cx="0" cy="280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33">
            <a:extLst>
              <a:ext uri="{FF2B5EF4-FFF2-40B4-BE49-F238E27FC236}">
                <a16:creationId xmlns:a16="http://schemas.microsoft.com/office/drawing/2014/main" id="{545927F2-8B64-32E8-A614-6193175C5277}"/>
              </a:ext>
            </a:extLst>
          </p:cNvPr>
          <p:cNvSpPr/>
          <p:nvPr/>
        </p:nvSpPr>
        <p:spPr>
          <a:xfrm>
            <a:off x="8128468" y="2690161"/>
            <a:ext cx="3086097" cy="10943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1"/>
                </a:solidFill>
                <a:latin typeface="Calibri"/>
                <a:ea typeface="+mn-ea"/>
                <a:cs typeface="+mn-cs"/>
              </a:rPr>
              <a:t>Characterization of AR chemical engineering Studies</a:t>
            </a:r>
            <a:endParaRPr lang="pt-BR" sz="1800" kern="120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Arrow Connector 39">
            <a:extLst>
              <a:ext uri="{FF2B5EF4-FFF2-40B4-BE49-F238E27FC236}">
                <a16:creationId xmlns:a16="http://schemas.microsoft.com/office/drawing/2014/main" id="{53671743-D273-B6E4-B960-4617C893E5D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654416" y="3784465"/>
            <a:ext cx="1" cy="293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1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Results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8864" y="2891187"/>
            <a:ext cx="3069019" cy="21782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reduced number of publications in chemical engineering reveals a gap and a need for studies in this field.</a:t>
            </a:r>
            <a:endParaRPr lang="pt-BR" sz="2000" dirty="0">
              <a:latin typeface="Arial" panose="020B0604020202020204" pitchFamily="34" charset="0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  <a:p>
            <a:pPr marL="685800" lvl="1" indent="-342900" algn="ctr"/>
            <a:endParaRPr lang="pt-BR" sz="2000" dirty="0">
              <a:latin typeface="Arial"/>
              <a:cs typeface="Arial"/>
            </a:endParaRPr>
          </a:p>
          <a:p>
            <a:pPr marL="685800" lvl="1" indent="-342900" algn="ctr"/>
            <a:endParaRPr lang="pt-BR" sz="2000" dirty="0">
              <a:latin typeface="Arial"/>
              <a:cs typeface="Arial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  <a:p>
            <a:pPr algn="ctr"/>
            <a:endParaRPr lang="pt-BR" sz="2000" dirty="0">
              <a:latin typeface="Arial"/>
              <a:cs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7C3584-7320-34E4-B2B1-96D2C171DA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87" y="1098257"/>
            <a:ext cx="7242527" cy="49833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92F568-D678-4800-433C-DA04F96D02D3}"/>
              </a:ext>
            </a:extLst>
          </p:cNvPr>
          <p:cNvSpPr txBox="1"/>
          <p:nvPr/>
        </p:nvSpPr>
        <p:spPr>
          <a:xfrm>
            <a:off x="4618695" y="5927759"/>
            <a:ext cx="6520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Comparison between samples from Engineering and Chemical Engineering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9175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Results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3380" y="1042064"/>
            <a:ext cx="10068910" cy="4646534"/>
          </a:xfrm>
        </p:spPr>
        <p:txBody>
          <a:bodyPr>
            <a:noAutofit/>
          </a:bodyPr>
          <a:lstStyle/>
          <a:p>
            <a:pPr algn="just"/>
            <a:endParaRPr lang="pt-BR" sz="2000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1 presents the central studies found in the area, the year of publication, their respective AR platforms, and applications.</a:t>
            </a:r>
            <a:endParaRPr lang="pt-BR" sz="2000" dirty="0"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  <a:cs typeface="Arial"/>
            </a:endParaRPr>
          </a:p>
          <a:p>
            <a:pPr algn="just"/>
            <a:endParaRPr lang="pt-BR" sz="2000" dirty="0">
              <a:latin typeface="Arial"/>
              <a:cs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92F568-D678-4800-433C-DA04F96D02D3}"/>
              </a:ext>
            </a:extLst>
          </p:cNvPr>
          <p:cNvSpPr txBox="1"/>
          <p:nvPr/>
        </p:nvSpPr>
        <p:spPr>
          <a:xfrm>
            <a:off x="1040523" y="5367353"/>
            <a:ext cx="9732577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1 – AR Chemical Engineering studies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3D1E505-266D-EE06-75C1-BF41D89CC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12953"/>
              </p:ext>
            </p:extLst>
          </p:nvPr>
        </p:nvGraphicFramePr>
        <p:xfrm>
          <a:off x="1040523" y="2304134"/>
          <a:ext cx="9732578" cy="30632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678">
                  <a:extLst>
                    <a:ext uri="{9D8B030D-6E8A-4147-A177-3AD203B41FA5}">
                      <a16:colId xmlns:a16="http://schemas.microsoft.com/office/drawing/2014/main" val="1645939286"/>
                    </a:ext>
                  </a:extLst>
                </a:gridCol>
                <a:gridCol w="757825">
                  <a:extLst>
                    <a:ext uri="{9D8B030D-6E8A-4147-A177-3AD203B41FA5}">
                      <a16:colId xmlns:a16="http://schemas.microsoft.com/office/drawing/2014/main" val="2430599689"/>
                    </a:ext>
                  </a:extLst>
                </a:gridCol>
                <a:gridCol w="3140788">
                  <a:extLst>
                    <a:ext uri="{9D8B030D-6E8A-4147-A177-3AD203B41FA5}">
                      <a16:colId xmlns:a16="http://schemas.microsoft.com/office/drawing/2014/main" val="2847357617"/>
                    </a:ext>
                  </a:extLst>
                </a:gridCol>
                <a:gridCol w="4186287">
                  <a:extLst>
                    <a:ext uri="{9D8B030D-6E8A-4147-A177-3AD203B41FA5}">
                      <a16:colId xmlns:a16="http://schemas.microsoft.com/office/drawing/2014/main" val="1460096141"/>
                    </a:ext>
                  </a:extLst>
                </a:gridCol>
              </a:tblGrid>
              <a:tr h="2408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err="1">
                          <a:effectLst/>
                        </a:rPr>
                        <a:t>Authors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</a:rPr>
                        <a:t>Year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err="1">
                          <a:effectLst/>
                        </a:rPr>
                        <a:t>Platforms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>
                          <a:effectLst/>
                        </a:rPr>
                        <a:t>AR Chemical </a:t>
                      </a:r>
                      <a:r>
                        <a:rPr lang="pt-BR" sz="1400" dirty="0" err="1">
                          <a:effectLst/>
                        </a:rPr>
                        <a:t>Engineering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r>
                        <a:rPr lang="pt-BR" sz="1400" dirty="0" err="1">
                          <a:effectLst/>
                        </a:rPr>
                        <a:t>Application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32946"/>
                  </a:ext>
                </a:extLst>
              </a:tr>
              <a:tr h="273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Low et al. 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2022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EON-XR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Industrial equipment 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6085"/>
                  </a:ext>
                </a:extLst>
              </a:tr>
              <a:tr h="855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Solmaz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GB" sz="1400" dirty="0">
                          <a:effectLst/>
                        </a:rPr>
                        <a:t>et al. 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2022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ProBuilder</a:t>
                      </a:r>
                      <a:r>
                        <a:rPr lang="en-US" sz="1400" dirty="0">
                          <a:effectLst/>
                        </a:rPr>
                        <a:t> + PIXYZ + </a:t>
                      </a:r>
                      <a:r>
                        <a:rPr lang="en-US" sz="1400" dirty="0" err="1">
                          <a:effectLst/>
                        </a:rPr>
                        <a:t>OpenFOAM</a:t>
                      </a:r>
                      <a:r>
                        <a:rPr lang="en-US" sz="1400" dirty="0">
                          <a:effectLst/>
                        </a:rPr>
                        <a:t> + COMSOL + SALOME + Blender + Unity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Fluid dynamics simulations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00682"/>
                  </a:ext>
                </a:extLst>
              </a:tr>
              <a:tr h="564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1400" dirty="0" err="1">
                          <a:effectLst/>
                        </a:rPr>
                        <a:t>Solmaz</a:t>
                      </a:r>
                      <a:r>
                        <a:rPr lang="en-GB" sz="1400" dirty="0">
                          <a:effectLst/>
                        </a:rPr>
                        <a:t> et al. 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>
                          <a:effectLst/>
                        </a:rPr>
                        <a:t>2021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err="1">
                          <a:effectLst/>
                        </a:rPr>
                        <a:t>Pubchem</a:t>
                      </a:r>
                      <a:r>
                        <a:rPr lang="pt-BR" sz="1400" dirty="0">
                          <a:effectLst/>
                        </a:rPr>
                        <a:t> + </a:t>
                      </a:r>
                      <a:r>
                        <a:rPr lang="pt-BR" sz="1400" dirty="0" err="1">
                          <a:effectLst/>
                        </a:rPr>
                        <a:t>Pymol</a:t>
                      </a:r>
                      <a:r>
                        <a:rPr lang="pt-BR" sz="1400" dirty="0">
                          <a:effectLst/>
                        </a:rPr>
                        <a:t> + Blender + Unity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Liquid-soap synthesis, from reaction mechanism to industrial production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39055"/>
                  </a:ext>
                </a:extLst>
              </a:tr>
              <a:tr h="564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Barrett et al. 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2018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ZeroMQ library + OpenCV + Unity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Chemical reactor system simulation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31089"/>
                  </a:ext>
                </a:extLst>
              </a:tr>
              <a:tr h="564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Ismail </a:t>
                      </a:r>
                      <a:r>
                        <a:rPr lang="en-GB" sz="1400" dirty="0">
                          <a:effectLst/>
                        </a:rPr>
                        <a:t>et al. 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2017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SOP, Vuforia, Unity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Laboratory experimentation activities 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5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05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Results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850AE453-B11E-DE28-C882-96EA1BE36B18}"/>
              </a:ext>
            </a:extLst>
          </p:cNvPr>
          <p:cNvSpPr/>
          <p:nvPr/>
        </p:nvSpPr>
        <p:spPr>
          <a:xfrm>
            <a:off x="459564" y="11494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AR Platforms Used in Chemical Engineering</a:t>
            </a:r>
            <a:endParaRPr lang="en-US" sz="4374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7C9FC30B-166A-B8E7-CF58-9D3FCB9EC750}"/>
              </a:ext>
            </a:extLst>
          </p:cNvPr>
          <p:cNvSpPr/>
          <p:nvPr/>
        </p:nvSpPr>
        <p:spPr>
          <a:xfrm>
            <a:off x="459564" y="309360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Unity</a:t>
            </a:r>
            <a:endParaRPr lang="en-US" sz="2624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1D464B8B-A8F7-593B-387E-BD4EEB0ECF2A}"/>
              </a:ext>
            </a:extLst>
          </p:cNvPr>
          <p:cNvSpPr/>
          <p:nvPr/>
        </p:nvSpPr>
        <p:spPr>
          <a:xfrm>
            <a:off x="459564" y="3732252"/>
            <a:ext cx="3156347" cy="2755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Unity is a cross-platform game engine widely used for developing AR-based tools.</a:t>
            </a:r>
            <a:endParaRPr lang="en-US" sz="17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04E7F0FC-2D93-1C0B-5115-9F459D8EE978}"/>
              </a:ext>
            </a:extLst>
          </p:cNvPr>
          <p:cNvSpPr/>
          <p:nvPr/>
        </p:nvSpPr>
        <p:spPr>
          <a:xfrm>
            <a:off x="4165503" y="309360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Vuforia</a:t>
            </a:r>
            <a:endParaRPr lang="en-US" sz="2624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38D719E-E32A-1F1C-2CDE-E0ACD5C2DF1F}"/>
              </a:ext>
            </a:extLst>
          </p:cNvPr>
          <p:cNvSpPr/>
          <p:nvPr/>
        </p:nvSpPr>
        <p:spPr>
          <a:xfrm>
            <a:off x="4165503" y="3732252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Vuforia is an AR development platform that allows developers to build AR applications for mobile devices. </a:t>
            </a:r>
            <a:endParaRPr lang="en-US" sz="175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CF1E1622-41FB-4793-6B0F-F513EDB6780A}"/>
              </a:ext>
            </a:extLst>
          </p:cNvPr>
          <p:cNvSpPr/>
          <p:nvPr/>
        </p:nvSpPr>
        <p:spPr>
          <a:xfrm>
            <a:off x="7871443" y="309360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ARToolKit</a:t>
            </a:r>
            <a:endParaRPr lang="en-US" sz="2624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CD8302A4-A69E-03A1-7D18-7E0F4E14DA1F}"/>
              </a:ext>
            </a:extLst>
          </p:cNvPr>
          <p:cNvSpPr/>
          <p:nvPr/>
        </p:nvSpPr>
        <p:spPr>
          <a:xfrm>
            <a:off x="7871443" y="3732252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ARToolKit is an open-source low-cost AR tool.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3003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Analysis: AR in Chemical Engineering</a:t>
            </a: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B3F75BE-F32E-FE99-3CE4-98E095DE4D7E}"/>
              </a:ext>
            </a:extLst>
          </p:cNvPr>
          <p:cNvSpPr/>
          <p:nvPr/>
        </p:nvSpPr>
        <p:spPr>
          <a:xfrm>
            <a:off x="437793" y="1171796"/>
            <a:ext cx="6797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latin typeface="Fraunces" pitchFamily="34" charset="0"/>
                <a:ea typeface="Fraunces" pitchFamily="34" charset="-122"/>
                <a:cs typeface="Fraunces" pitchFamily="34" charset="-120"/>
              </a:rPr>
              <a:t>Current State of Research</a:t>
            </a:r>
            <a:endParaRPr lang="en-US" sz="4374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3DF410F5-207D-7154-8C10-789F65604562}"/>
              </a:ext>
            </a:extLst>
          </p:cNvPr>
          <p:cNvSpPr/>
          <p:nvPr/>
        </p:nvSpPr>
        <p:spPr>
          <a:xfrm>
            <a:off x="437793" y="2310509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F2A354B7-EDA8-2355-C579-3708A22BEF0D}"/>
              </a:ext>
            </a:extLst>
          </p:cNvPr>
          <p:cNvSpPr/>
          <p:nvPr/>
        </p:nvSpPr>
        <p:spPr>
          <a:xfrm>
            <a:off x="673775" y="254649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Number of Publications</a:t>
            </a:r>
            <a:endParaRPr lang="en-US" sz="2187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79ACEF24-F4DC-4978-2611-C5E17ED862AA}"/>
              </a:ext>
            </a:extLst>
          </p:cNvPr>
          <p:cNvSpPr/>
          <p:nvPr/>
        </p:nvSpPr>
        <p:spPr>
          <a:xfrm>
            <a:off x="673775" y="3115848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conducted a bibliometric analysis of publications related to the use of AR in chemical engineering education and identified 11 relevant studies.</a:t>
            </a:r>
            <a:endParaRPr lang="en-US" sz="1750" dirty="0"/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55EC5AE4-3755-964E-1DCA-29E16B8A19B3}"/>
              </a:ext>
            </a:extLst>
          </p:cNvPr>
          <p:cNvSpPr/>
          <p:nvPr/>
        </p:nvSpPr>
        <p:spPr>
          <a:xfrm>
            <a:off x="4030028" y="2310509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E14151E3-744E-58F2-CEBE-C0E5E56E29C0}"/>
              </a:ext>
            </a:extLst>
          </p:cNvPr>
          <p:cNvSpPr/>
          <p:nvPr/>
        </p:nvSpPr>
        <p:spPr>
          <a:xfrm>
            <a:off x="4266009" y="2546491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Most Used Platform</a:t>
            </a:r>
            <a:endParaRPr lang="en-US" sz="2187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12F3D3D3-6258-D40D-89B3-AD2CA85F5879}"/>
              </a:ext>
            </a:extLst>
          </p:cNvPr>
          <p:cNvSpPr/>
          <p:nvPr/>
        </p:nvSpPr>
        <p:spPr>
          <a:xfrm>
            <a:off x="4266009" y="3115848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Unity is currently the most widely used platform for developing AR-based educational tools in chemical engineering.</a:t>
            </a:r>
            <a:endParaRPr lang="en-US" sz="1750" dirty="0"/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14E512C8-3F75-7399-8235-A480113E369B}"/>
              </a:ext>
            </a:extLst>
          </p:cNvPr>
          <p:cNvSpPr/>
          <p:nvPr/>
        </p:nvSpPr>
        <p:spPr>
          <a:xfrm>
            <a:off x="7622262" y="2310509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6AD5514C-0DCC-1757-671C-93F49FA0D1CE}"/>
              </a:ext>
            </a:extLst>
          </p:cNvPr>
          <p:cNvSpPr/>
          <p:nvPr/>
        </p:nvSpPr>
        <p:spPr>
          <a:xfrm>
            <a:off x="7858244" y="2546491"/>
            <a:ext cx="28981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Applications of AR in Chemical Engineering</a:t>
            </a:r>
            <a:endParaRPr lang="en-US" sz="2187" dirty="0"/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74E4B69B-4F22-C349-9117-A9538F2D413F}"/>
              </a:ext>
            </a:extLst>
          </p:cNvPr>
          <p:cNvSpPr/>
          <p:nvPr/>
        </p:nvSpPr>
        <p:spPr>
          <a:xfrm>
            <a:off x="7858244" y="381022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 direct reports of application of AR in Chemical Engineering education were found.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4079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5828"/>
            <a:ext cx="11523306" cy="823915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Analysis: The Role of ICTs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7E011-5419-A0C3-A96B-928ECB596360}"/>
              </a:ext>
            </a:extLst>
          </p:cNvPr>
          <p:cNvSpPr txBox="1"/>
          <p:nvPr/>
        </p:nvSpPr>
        <p:spPr>
          <a:xfrm>
            <a:off x="250372" y="1839686"/>
            <a:ext cx="11052109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000" b="1" i="0" dirty="0">
                <a:effectLst/>
                <a:latin typeface="Söhne"/>
              </a:rPr>
              <a:t>The Emergence of Modern Devices in Education:</a:t>
            </a:r>
            <a:endParaRPr lang="en-US" sz="2000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Over the past two decades, there has been a </a:t>
            </a:r>
            <a:r>
              <a:rPr lang="en-US" sz="2000" b="1" i="0" dirty="0">
                <a:effectLst/>
                <a:latin typeface="Söhne"/>
              </a:rPr>
              <a:t>profound shift</a:t>
            </a:r>
            <a:r>
              <a:rPr lang="en-US" sz="2000" b="0" i="0" dirty="0">
                <a:effectLst/>
                <a:latin typeface="Söhne"/>
              </a:rPr>
              <a:t> in the educational landscape due to ICTs.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The classroom dynamic has evolved from blackboards and chalk to </a:t>
            </a:r>
            <a:r>
              <a:rPr lang="en-US" sz="2000" b="1" i="0" dirty="0">
                <a:effectLst/>
                <a:latin typeface="Söhne"/>
              </a:rPr>
              <a:t>interactive whiteboards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1" i="0" dirty="0">
                <a:effectLst/>
                <a:latin typeface="Söhne"/>
              </a:rPr>
              <a:t>tablets</a:t>
            </a:r>
            <a:r>
              <a:rPr lang="en-US" sz="2000" b="0" i="0" dirty="0">
                <a:effectLst/>
                <a:latin typeface="Söhne"/>
              </a:rPr>
              <a:t>, and </a:t>
            </a:r>
            <a:r>
              <a:rPr lang="en-US" sz="2000" b="1" i="0" dirty="0">
                <a:effectLst/>
                <a:latin typeface="Söhne"/>
              </a:rPr>
              <a:t>online collaboration tools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Distance learning, e-learning platforms, and massive open online courses have democratized education, making it </a:t>
            </a:r>
            <a:r>
              <a:rPr lang="en-US" sz="2000" b="1" i="0" dirty="0">
                <a:effectLst/>
                <a:latin typeface="Söhne"/>
              </a:rPr>
              <a:t>accessible</a:t>
            </a:r>
            <a:r>
              <a:rPr lang="en-US" sz="2000" b="0" i="0" dirty="0">
                <a:effectLst/>
                <a:latin typeface="Söhne"/>
              </a:rPr>
              <a:t> anywhere.</a:t>
            </a:r>
          </a:p>
        </p:txBody>
      </p:sp>
    </p:spTree>
    <p:extLst>
      <p:ext uri="{BB962C8B-B14F-4D97-AF65-F5344CB8AC3E}">
        <p14:creationId xmlns:p14="http://schemas.microsoft.com/office/powerpoint/2010/main" val="387411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48192</TotalTime>
  <Words>1498</Words>
  <Application>Microsoft Office PowerPoint</Application>
  <PresentationFormat>Widescreen</PresentationFormat>
  <Paragraphs>185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ArialMT</vt:lpstr>
      <vt:lpstr>Calibri</vt:lpstr>
      <vt:lpstr>ElsevierGulliver</vt:lpstr>
      <vt:lpstr>Epilogue</vt:lpstr>
      <vt:lpstr>Fraunces</vt:lpstr>
      <vt:lpstr>Söhne</vt:lpstr>
      <vt:lpstr>Times New Roman</vt:lpstr>
      <vt:lpstr>Office Theme</vt:lpstr>
      <vt:lpstr> Augmented Reality for Chemical Engineering Education </vt:lpstr>
      <vt:lpstr>Introduction</vt:lpstr>
      <vt:lpstr>Introduction</vt:lpstr>
      <vt:lpstr>Method</vt:lpstr>
      <vt:lpstr>Results</vt:lpstr>
      <vt:lpstr>Results</vt:lpstr>
      <vt:lpstr>Results</vt:lpstr>
      <vt:lpstr>Analysis: AR in Chemical Engineering</vt:lpstr>
      <vt:lpstr>Analysis: The Role of ICTs</vt:lpstr>
      <vt:lpstr>Analysis: The Role of ICTs</vt:lpstr>
      <vt:lpstr>Analysis: Challenges</vt:lpstr>
      <vt:lpstr>Analysis: Final Remarks</vt:lpstr>
      <vt:lpstr>PowerPoint Presentation</vt:lpstr>
      <vt:lpstr>Please let us know if you have any questions   Idelfonso B. R. Nogueira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Resgate histórico da praça central da unicamp em realidade aumentada</dc:title>
  <dc:creator>LORENA CLAUDIA DE SOUZA MOREIRA</dc:creator>
  <cp:lastModifiedBy>Idelfonso Nogueira</cp:lastModifiedBy>
  <cp:revision>858</cp:revision>
  <dcterms:created xsi:type="dcterms:W3CDTF">2014-06-25T17:23:44Z</dcterms:created>
  <dcterms:modified xsi:type="dcterms:W3CDTF">2023-09-19T08:18:38Z</dcterms:modified>
</cp:coreProperties>
</file>