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5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1" r:id="rId24"/>
    <p:sldId id="260" r:id="rId25"/>
    <p:sldId id="261" r:id="rId26"/>
    <p:sldId id="262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4369-76C4-9442-A082-018F264D8CE9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22CE-1CF2-AD4C-B39D-82D9C201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0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4369-76C4-9442-A082-018F264D8CE9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22CE-1CF2-AD4C-B39D-82D9C201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4369-76C4-9442-A082-018F264D8CE9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22CE-1CF2-AD4C-B39D-82D9C201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2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4369-76C4-9442-A082-018F264D8CE9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22CE-1CF2-AD4C-B39D-82D9C201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4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4369-76C4-9442-A082-018F264D8CE9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22CE-1CF2-AD4C-B39D-82D9C201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6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4369-76C4-9442-A082-018F264D8CE9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22CE-1CF2-AD4C-B39D-82D9C201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4369-76C4-9442-A082-018F264D8CE9}" type="datetimeFigureOut">
              <a:rPr lang="en-US" smtClean="0"/>
              <a:t>8/2/17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22CE-1CF2-AD4C-B39D-82D9C201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4369-76C4-9442-A082-018F264D8CE9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22CE-1CF2-AD4C-B39D-82D9C201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3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4369-76C4-9442-A082-018F264D8CE9}" type="datetimeFigureOut">
              <a:rPr lang="en-US" smtClean="0"/>
              <a:t>8/2/17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22CE-1CF2-AD4C-B39D-82D9C201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6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4369-76C4-9442-A082-018F264D8CE9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22CE-1CF2-AD4C-B39D-82D9C201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7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4369-76C4-9442-A082-018F264D8CE9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22CE-1CF2-AD4C-B39D-82D9C201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4369-76C4-9442-A082-018F264D8CE9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22CE-1CF2-AD4C-B39D-82D9C201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.ytimg.com/vi/aWOjJ5oFpuo/maxresdefault.jpg" TargetMode="External"/><Relationship Id="rId3" Type="http://schemas.openxmlformats.org/officeDocument/2006/relationships/hyperlink" Target="https://www.opengl.org/img/opengl_logo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A Java Application for Music Visualization Through Amplitude, Frequency Extraction, and 2-D Java Graphics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Isaac Delgado</a:t>
            </a:r>
          </a:p>
          <a:p>
            <a:r>
              <a:rPr lang="en-US" sz="2700" i="1" dirty="0" smtClean="0"/>
              <a:t>Mentor</a:t>
            </a:r>
            <a:r>
              <a:rPr lang="en-US" sz="2700" dirty="0" smtClean="0"/>
              <a:t>: </a:t>
            </a:r>
            <a:r>
              <a:rPr lang="en-US" sz="2700" dirty="0"/>
              <a:t>Ismail </a:t>
            </a:r>
            <a:r>
              <a:rPr lang="en-US" sz="2700" dirty="0" err="1"/>
              <a:t>Alihan</a:t>
            </a:r>
            <a:r>
              <a:rPr lang="en-US" sz="2700" dirty="0"/>
              <a:t> </a:t>
            </a:r>
            <a:r>
              <a:rPr lang="en-US" sz="2700" dirty="0" err="1"/>
              <a:t>Hadimlioglu</a:t>
            </a:r>
            <a:r>
              <a:rPr lang="en-US" sz="2700" dirty="0"/>
              <a:t>, MSc.</a:t>
            </a:r>
            <a:br>
              <a:rPr lang="en-US" sz="2700" dirty="0"/>
            </a:br>
            <a:endParaRPr lang="en-US" sz="27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3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Process</a:t>
            </a:r>
          </a:p>
          <a:p>
            <a:pPr lvl="1"/>
            <a:r>
              <a:rPr lang="en-US" dirty="0" smtClean="0"/>
              <a:t>C++;</a:t>
            </a:r>
          </a:p>
          <a:p>
            <a:pPr lvl="1"/>
            <a:r>
              <a:rPr lang="en-US" dirty="0" err="1" smtClean="0"/>
              <a:t>OpenGl</a:t>
            </a:r>
            <a:r>
              <a:rPr lang="en-US" dirty="0" smtClean="0"/>
              <a:t>; 3-D Graphics</a:t>
            </a:r>
          </a:p>
          <a:p>
            <a:pPr lvl="1"/>
            <a:r>
              <a:rPr lang="en-US" dirty="0" smtClean="0"/>
              <a:t>Java; 2-D graphics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7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 Design</a:t>
            </a:r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; Integrated Development Environment (IDE)</a:t>
            </a:r>
          </a:p>
          <a:p>
            <a:pPr lvl="1"/>
            <a:r>
              <a:rPr lang="en-US" dirty="0" smtClean="0"/>
              <a:t>3 Audio tracks were used</a:t>
            </a:r>
          </a:p>
          <a:p>
            <a:pPr lvl="2"/>
            <a:r>
              <a:rPr lang="en-US" dirty="0" smtClean="0"/>
              <a:t>C-Scale with Skips (C-E-G-B-D-B-G-E-C)</a:t>
            </a:r>
          </a:p>
          <a:p>
            <a:pPr lvl="2"/>
            <a:r>
              <a:rPr lang="en-US" dirty="0" smtClean="0"/>
              <a:t>Octave Change</a:t>
            </a:r>
          </a:p>
          <a:p>
            <a:pPr lvl="2"/>
            <a:r>
              <a:rPr lang="en-US" dirty="0" smtClean="0"/>
              <a:t>Chopin-Nocturne in E-flat major Op. 9, No.2</a:t>
            </a:r>
          </a:p>
          <a:p>
            <a:pPr lvl="1"/>
            <a:r>
              <a:rPr lang="en-US" dirty="0" smtClean="0"/>
              <a:t>I tried to implement Fast-Fourier Transformation (FFT)</a:t>
            </a:r>
            <a:r>
              <a:rPr lang="mr-IN" dirty="0" smtClean="0"/>
              <a:t>…</a:t>
            </a:r>
            <a:r>
              <a:rPr lang="en-US" dirty="0" smtClean="0"/>
              <a:t>.couldn't do it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; Spectrogram and using FFT functions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9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1552"/>
          </a:xfrm>
        </p:spPr>
        <p:txBody>
          <a:bodyPr/>
          <a:lstStyle/>
          <a:p>
            <a:r>
              <a:rPr lang="en-US" dirty="0" smtClean="0"/>
              <a:t>C-Scale with Skips</a:t>
            </a:r>
            <a:endParaRPr lang="en-US" dirty="0"/>
          </a:p>
        </p:txBody>
      </p:sp>
      <p:pic>
        <p:nvPicPr>
          <p:cNvPr id="4" name="Picture 3" descr="C-ScaleSkip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3" y="2291753"/>
            <a:ext cx="4693656" cy="4125201"/>
          </a:xfrm>
          <a:prstGeom prst="rect">
            <a:avLst/>
          </a:prstGeom>
        </p:spPr>
      </p:pic>
      <p:pic>
        <p:nvPicPr>
          <p:cNvPr id="5" name="Picture 4" descr="C_ScaleSkips_LineGra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07" y="2681029"/>
            <a:ext cx="4866093" cy="32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05358"/>
          </a:xfrm>
        </p:spPr>
        <p:txBody>
          <a:bodyPr/>
          <a:lstStyle/>
          <a:p>
            <a:r>
              <a:rPr lang="en-US" dirty="0" smtClean="0"/>
              <a:t>Octave Change</a:t>
            </a:r>
            <a:endParaRPr lang="en-US" dirty="0"/>
          </a:p>
        </p:txBody>
      </p:sp>
      <p:pic>
        <p:nvPicPr>
          <p:cNvPr id="5" name="Picture 4" descr="OctaveChangeSpectr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556" y="2305559"/>
            <a:ext cx="5211383" cy="4085167"/>
          </a:xfrm>
          <a:prstGeom prst="rect">
            <a:avLst/>
          </a:prstGeom>
        </p:spPr>
      </p:pic>
      <p:pic>
        <p:nvPicPr>
          <p:cNvPr id="6" name="Picture 5" descr="OctaveChange_LineGra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55" y="2497667"/>
            <a:ext cx="4506615" cy="369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6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63941"/>
          </a:xfrm>
        </p:spPr>
        <p:txBody>
          <a:bodyPr/>
          <a:lstStyle/>
          <a:p>
            <a:pPr marL="342900" lvl="2" indent="-342900"/>
            <a:r>
              <a:rPr lang="en-US" dirty="0"/>
              <a:t>Chopin-Nocturne in E-flat major Op. 9, No.2</a:t>
            </a:r>
          </a:p>
          <a:p>
            <a:endParaRPr lang="en-US" dirty="0"/>
          </a:p>
        </p:txBody>
      </p:sp>
      <p:pic>
        <p:nvPicPr>
          <p:cNvPr id="4" name="Picture 3" descr="NocturneSpectr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66" y="2588333"/>
            <a:ext cx="5009444" cy="3757083"/>
          </a:xfrm>
          <a:prstGeom prst="rect">
            <a:avLst/>
          </a:prstGeom>
        </p:spPr>
      </p:pic>
      <p:pic>
        <p:nvPicPr>
          <p:cNvPr id="5" name="Picture 4" descr="Nocturne_LineGra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096" y="2822222"/>
            <a:ext cx="5554078" cy="34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52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Structure</a:t>
            </a:r>
            <a:endParaRPr lang="en-US" dirty="0"/>
          </a:p>
        </p:txBody>
      </p:sp>
      <p:pic>
        <p:nvPicPr>
          <p:cNvPr id="4" name="Picture 3" descr="UML_GeneralClass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3" y="2797984"/>
            <a:ext cx="7569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8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User Interface (GUI)</a:t>
            </a:r>
            <a:endParaRPr lang="en-US" dirty="0"/>
          </a:p>
        </p:txBody>
      </p:sp>
      <p:pic>
        <p:nvPicPr>
          <p:cNvPr id="4" name="Picture 3" descr="GU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09" y="2236834"/>
            <a:ext cx="7979214" cy="43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8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Application Structure</a:t>
            </a:r>
            <a:endParaRPr lang="en-US" dirty="0"/>
          </a:p>
        </p:txBody>
      </p:sp>
      <p:pic>
        <p:nvPicPr>
          <p:cNvPr id="4" name="Picture 3" descr="UML_Class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6026"/>
            <a:ext cx="7922355" cy="45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61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MainWindow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  <p:pic>
        <p:nvPicPr>
          <p:cNvPr id="7" name="Picture 6" descr="Screen Shot 2017-08-02 at 8.24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25" y="2262642"/>
            <a:ext cx="7196102" cy="41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7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UpdateGUI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3" descr="Screen Shot 2017-08-02 at 8.25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19" y="2175018"/>
            <a:ext cx="5374429" cy="46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7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 &amp; Discussion</a:t>
            </a:r>
            <a:endParaRPr lang="en-US" dirty="0"/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842300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63" y="1864082"/>
            <a:ext cx="8229600" cy="4525963"/>
          </a:xfrm>
        </p:spPr>
        <p:txBody>
          <a:bodyPr/>
          <a:lstStyle/>
          <a:p>
            <a:r>
              <a:rPr lang="en-US" dirty="0" err="1" smtClean="0"/>
              <a:t>gravityThread</a:t>
            </a:r>
            <a:endParaRPr lang="en-US" dirty="0"/>
          </a:p>
        </p:txBody>
      </p:sp>
      <p:pic>
        <p:nvPicPr>
          <p:cNvPr id="4" name="Picture 3" descr="Screen Shot 2017-08-02 at 8.25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68" y="2378063"/>
            <a:ext cx="6784166" cy="41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8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8-02 at 8.25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19" y="2098472"/>
            <a:ext cx="6272587" cy="4472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frequencyThread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8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Frequency filtering Numbers</a:t>
            </a:r>
          </a:p>
          <a:p>
            <a:pPr lvl="1"/>
            <a:r>
              <a:rPr lang="en-US" dirty="0" smtClean="0"/>
              <a:t>Lowest Hz = 172, Highest Hz = 22000</a:t>
            </a:r>
          </a:p>
          <a:p>
            <a:pPr lvl="1"/>
            <a:r>
              <a:rPr lang="en-US" dirty="0" smtClean="0"/>
              <a:t>22000 - 172 = 21828</a:t>
            </a:r>
          </a:p>
          <a:p>
            <a:pPr lvl="3"/>
            <a:r>
              <a:rPr lang="en-US" dirty="0"/>
              <a:t>21828 / 40 = </a:t>
            </a:r>
            <a:r>
              <a:rPr lang="en-US" dirty="0" smtClean="0"/>
              <a:t>545.7</a:t>
            </a:r>
          </a:p>
          <a:p>
            <a:pPr lvl="1"/>
            <a:r>
              <a:rPr lang="en-US" dirty="0" smtClean="0"/>
              <a:t>21828 + 12 = 21840</a:t>
            </a:r>
          </a:p>
          <a:p>
            <a:pPr lvl="3"/>
            <a:r>
              <a:rPr lang="en-US" dirty="0" smtClean="0"/>
              <a:t>21840 / 40 = 546</a:t>
            </a:r>
          </a:p>
          <a:p>
            <a:pPr lvl="1"/>
            <a:r>
              <a:rPr lang="en-US" dirty="0" smtClean="0"/>
              <a:t>172 / 546 = 0.315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0 ///can’t have this</a:t>
            </a:r>
          </a:p>
          <a:p>
            <a:pPr lvl="1"/>
            <a:r>
              <a:rPr lang="en-US" dirty="0" smtClean="0"/>
              <a:t>546 / 2 = 273 , thus 273/546 = 0.5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1</a:t>
            </a:r>
          </a:p>
          <a:p>
            <a:pPr lvl="1"/>
            <a:r>
              <a:rPr lang="en-US" dirty="0" smtClean="0"/>
              <a:t>172 / 50 = 3.44 </a:t>
            </a:r>
            <a:r>
              <a:rPr lang="en-US" dirty="0" smtClean="0">
                <a:sym typeface="Wingdings"/>
              </a:rPr>
              <a:t> to get smaller frequency behavior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1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CircleGenerator</a:t>
            </a:r>
            <a:endParaRPr lang="en-US" dirty="0"/>
          </a:p>
        </p:txBody>
      </p:sp>
      <p:pic>
        <p:nvPicPr>
          <p:cNvPr id="4" name="Picture 3" descr="Screen Shot 2017-08-02 at 8.25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14" y="2255959"/>
            <a:ext cx="7923886" cy="328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1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Was able to visualize change in amplitude </a:t>
            </a:r>
          </a:p>
          <a:p>
            <a:r>
              <a:rPr lang="en-US" dirty="0" smtClean="0"/>
              <a:t>Gravity-Random is better than just </a:t>
            </a:r>
            <a:r>
              <a:rPr lang="en-US" dirty="0"/>
              <a:t>R</a:t>
            </a:r>
            <a:r>
              <a:rPr lang="en-US" dirty="0" smtClean="0"/>
              <a:t>andom effect</a:t>
            </a:r>
          </a:p>
          <a:p>
            <a:r>
              <a:rPr lang="en-US" dirty="0" smtClean="0"/>
              <a:t>Frequency effect, no concrete conclusion, however successful seeing frequency change</a:t>
            </a:r>
          </a:p>
          <a:p>
            <a:pPr lvl="1"/>
            <a:r>
              <a:rPr lang="en-US" dirty="0"/>
              <a:t>There could have been so much more done with frequency</a:t>
            </a:r>
          </a:p>
          <a:p>
            <a:pPr lvl="1"/>
            <a:r>
              <a:rPr lang="en-US" dirty="0"/>
              <a:t>Although challenging to implement</a:t>
            </a:r>
          </a:p>
          <a:p>
            <a:pPr lvl="1"/>
            <a:r>
              <a:rPr lang="en-US" dirty="0"/>
              <a:t>Not synchronized with </a:t>
            </a:r>
            <a:r>
              <a:rPr lang="en-US" dirty="0" smtClean="0"/>
              <a:t>music</a:t>
            </a:r>
          </a:p>
          <a:p>
            <a:r>
              <a:rPr lang="en-US" dirty="0" smtClean="0"/>
              <a:t>Even though I captured change, I did not get meaningful change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72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Visualization requirements</a:t>
            </a:r>
          </a:p>
          <a:p>
            <a:r>
              <a:rPr lang="en-US" dirty="0" smtClean="0"/>
              <a:t>Tools and Literature Available</a:t>
            </a:r>
          </a:p>
          <a:p>
            <a:r>
              <a:rPr lang="en-US" dirty="0" smtClean="0"/>
              <a:t>Reviewed application design and structure, and its outcome</a:t>
            </a:r>
          </a:p>
          <a:p>
            <a:r>
              <a:rPr lang="en-US" dirty="0" smtClean="0"/>
              <a:t>Application is a precursor to future music visualizing systems</a:t>
            </a:r>
            <a:endParaRPr lang="en-US" dirty="0"/>
          </a:p>
          <a:p>
            <a:pPr lvl="1"/>
            <a:r>
              <a:rPr lang="en-US" dirty="0" smtClean="0"/>
              <a:t>Help uncover the relationship between music education and intelligence</a:t>
            </a:r>
          </a:p>
        </p:txBody>
      </p:sp>
    </p:spTree>
    <p:extLst>
      <p:ext uri="{BB962C8B-B14F-4D97-AF65-F5344CB8AC3E}">
        <p14:creationId xmlns:p14="http://schemas.microsoft.com/office/powerpoint/2010/main" val="4184687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OpenGL</a:t>
            </a:r>
            <a:endParaRPr lang="en-US" dirty="0"/>
          </a:p>
          <a:p>
            <a:r>
              <a:rPr lang="en-US" dirty="0" smtClean="0"/>
              <a:t>Frequency needs to handled more gracefully	</a:t>
            </a:r>
          </a:p>
          <a:p>
            <a:pPr lvl="1"/>
            <a:r>
              <a:rPr lang="en-US" dirty="0"/>
              <a:t>NO TEXT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Better algorithms</a:t>
            </a:r>
          </a:p>
          <a:p>
            <a:pPr lvl="1"/>
            <a:r>
              <a:rPr lang="en-US" dirty="0" smtClean="0"/>
              <a:t>Deeper Music Theory and composer ideology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32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Images in Order of Appearance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hlinkClick r:id="rId2"/>
              </a:rPr>
              <a:t>https://i.ytimg.com/vi/aWOjJ5oFpuo/</a:t>
            </a:r>
            <a:r>
              <a:rPr lang="en-US" sz="2500" dirty="0" smtClean="0">
                <a:hlinkClick r:id="rId2"/>
              </a:rPr>
              <a:t>maxresdefault.jpg</a:t>
            </a:r>
            <a:endParaRPr lang="en-US" sz="2500" dirty="0" smtClean="0"/>
          </a:p>
          <a:p>
            <a:r>
              <a:rPr lang="en-US" sz="2500" dirty="0">
                <a:hlinkClick r:id="rId3"/>
              </a:rPr>
              <a:t>https://www.opengl.org/img/</a:t>
            </a:r>
            <a:r>
              <a:rPr lang="en-US" sz="2500" dirty="0" smtClean="0">
                <a:hlinkClick r:id="rId3"/>
              </a:rPr>
              <a:t>opengl_logo.png</a:t>
            </a:r>
            <a:endParaRPr lang="en-US" sz="2500" dirty="0" smtClean="0"/>
          </a:p>
          <a:p>
            <a:r>
              <a:rPr lang="en-US" sz="2500" dirty="0"/>
              <a:t>https://</a:t>
            </a:r>
            <a:r>
              <a:rPr lang="en-US" sz="2500" dirty="0" err="1"/>
              <a:t>www.wired.com</a:t>
            </a:r>
            <a:r>
              <a:rPr lang="en-US" sz="2500" dirty="0"/>
              <a:t>/</a:t>
            </a:r>
            <a:r>
              <a:rPr lang="en-US" sz="2500" dirty="0" err="1"/>
              <a:t>wp</a:t>
            </a:r>
            <a:r>
              <a:rPr lang="en-US" sz="2500" dirty="0"/>
              <a:t>-content/uploads/blogs/</a:t>
            </a:r>
            <a:r>
              <a:rPr lang="en-US" sz="2500" dirty="0" err="1"/>
              <a:t>wiredenterprise</a:t>
            </a:r>
            <a:r>
              <a:rPr lang="en-US" sz="2500" dirty="0"/>
              <a:t>/</a:t>
            </a:r>
            <a:r>
              <a:rPr lang="en-US" sz="2500" dirty="0" err="1"/>
              <a:t>wp</a:t>
            </a:r>
            <a:r>
              <a:rPr lang="en-US" sz="2500" dirty="0"/>
              <a:t>-content/uploads//2012/04/java_logo2.jpg</a:t>
            </a:r>
          </a:p>
        </p:txBody>
      </p:sp>
    </p:spTree>
    <p:extLst>
      <p:ext uri="{BB962C8B-B14F-4D97-AF65-F5344CB8AC3E}">
        <p14:creationId xmlns:p14="http://schemas.microsoft.com/office/powerpoint/2010/main" val="102613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Music Study</a:t>
            </a:r>
          </a:p>
          <a:p>
            <a:pPr lvl="1"/>
            <a:r>
              <a:rPr lang="en-US" dirty="0" smtClean="0"/>
              <a:t>Music Theory, Musicology</a:t>
            </a:r>
          </a:p>
          <a:p>
            <a:pPr lvl="1"/>
            <a:r>
              <a:rPr lang="en-US" dirty="0" smtClean="0"/>
              <a:t>Physical (wave forms)</a:t>
            </a:r>
          </a:p>
          <a:p>
            <a:pPr lvl="1"/>
            <a:r>
              <a:rPr lang="en-US" dirty="0" smtClean="0"/>
              <a:t>Psychology (emotion, perception, etc.)</a:t>
            </a:r>
          </a:p>
          <a:p>
            <a:r>
              <a:rPr lang="en-US" dirty="0" smtClean="0"/>
              <a:t>Glenn </a:t>
            </a:r>
            <a:r>
              <a:rPr lang="en-US" dirty="0" err="1" smtClean="0"/>
              <a:t>Schellenberg</a:t>
            </a:r>
            <a:r>
              <a:rPr lang="en-US" dirty="0"/>
              <a:t>-</a:t>
            </a:r>
            <a:r>
              <a:rPr lang="en-US" dirty="0" smtClean="0"/>
              <a:t>“Music Lessons Enhance IQ”</a:t>
            </a:r>
          </a:p>
          <a:p>
            <a:r>
              <a:rPr lang="en-US" dirty="0" smtClean="0"/>
              <a:t>Visualization adds another dimension to Music</a:t>
            </a:r>
          </a:p>
          <a:p>
            <a:r>
              <a:rPr lang="en-US" dirty="0" smtClean="0"/>
              <a:t>Visualization helps us understand music</a:t>
            </a:r>
          </a:p>
          <a:p>
            <a:pPr lvl="1"/>
            <a:r>
              <a:rPr lang="en-US" dirty="0" smtClean="0"/>
              <a:t>Understand correlation with intelligence</a:t>
            </a:r>
          </a:p>
          <a:p>
            <a:pPr lvl="1"/>
            <a:r>
              <a:rPr lang="en-US" dirty="0" smtClean="0"/>
              <a:t>Understand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1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Music </a:t>
            </a:r>
            <a:r>
              <a:rPr lang="en-US" dirty="0"/>
              <a:t>A</a:t>
            </a:r>
            <a:r>
              <a:rPr lang="en-US" dirty="0" smtClean="0"/>
              <a:t>pplication we must understand Music</a:t>
            </a:r>
          </a:p>
          <a:p>
            <a:pPr lvl="1"/>
            <a:r>
              <a:rPr lang="en-US" dirty="0" smtClean="0"/>
              <a:t>Logical Structure (octave change, patterns)</a:t>
            </a:r>
          </a:p>
          <a:p>
            <a:pPr lvl="1"/>
            <a:r>
              <a:rPr lang="en-US" dirty="0" smtClean="0"/>
              <a:t>Psychological structure (emotion, perception)</a:t>
            </a:r>
          </a:p>
          <a:p>
            <a:r>
              <a:rPr lang="en-US" dirty="0" smtClean="0"/>
              <a:t>Diana Deutsch “The Psychology of Music”</a:t>
            </a:r>
          </a:p>
          <a:p>
            <a:r>
              <a:rPr lang="en-US" dirty="0" err="1" smtClean="0"/>
              <a:t>Catterall</a:t>
            </a:r>
            <a:r>
              <a:rPr lang="en-US" dirty="0" smtClean="0"/>
              <a:t> &amp; Rauscher “</a:t>
            </a:r>
            <a:r>
              <a:rPr lang="en-US" dirty="0"/>
              <a:t>Unpacking the impact of music on intelligence 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orrelation </a:t>
            </a:r>
            <a:r>
              <a:rPr lang="en-US" b="1" dirty="0" smtClean="0"/>
              <a:t>DOES NOT IMPLY</a:t>
            </a:r>
            <a:r>
              <a:rPr lang="en-US" dirty="0" smtClean="0"/>
              <a:t> causation </a:t>
            </a:r>
          </a:p>
        </p:txBody>
      </p:sp>
    </p:spTree>
    <p:extLst>
      <p:ext uri="{BB962C8B-B14F-4D97-AF65-F5344CB8AC3E}">
        <p14:creationId xmlns:p14="http://schemas.microsoft.com/office/powerpoint/2010/main" val="19531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Adobe After Effects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/kJCYPShh758?t=1m</a:t>
            </a:r>
            <a:endParaRPr lang="en-US" dirty="0" smtClean="0"/>
          </a:p>
          <a:p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Forefront of major </a:t>
            </a:r>
            <a:r>
              <a:rPr lang="en-US" dirty="0"/>
              <a:t>a</a:t>
            </a:r>
            <a:r>
              <a:rPr lang="en-US" dirty="0" smtClean="0"/>
              <a:t>pplications today</a:t>
            </a:r>
          </a:p>
          <a:p>
            <a:pPr lvl="2"/>
            <a:r>
              <a:rPr lang="en-US" dirty="0" smtClean="0"/>
              <a:t>Microsoft Office, Facebook, MySQL</a:t>
            </a:r>
          </a:p>
          <a:p>
            <a:pPr lvl="1"/>
            <a:r>
              <a:rPr lang="en-US" dirty="0" smtClean="0"/>
              <a:t>OpenGL</a:t>
            </a:r>
          </a:p>
          <a:p>
            <a:pPr lvl="2"/>
            <a:r>
              <a:rPr lang="en-US" dirty="0" smtClean="0"/>
              <a:t>Powerful, flexible,</a:t>
            </a:r>
            <a:r>
              <a:rPr lang="mr-IN" dirty="0" smtClean="0"/>
              <a:t>…</a:t>
            </a:r>
            <a:r>
              <a:rPr lang="en-US" dirty="0" smtClean="0"/>
              <a:t>..scary</a:t>
            </a:r>
          </a:p>
        </p:txBody>
      </p:sp>
      <p:pic>
        <p:nvPicPr>
          <p:cNvPr id="7" name="Picture 6" descr="openg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78" y="4869589"/>
            <a:ext cx="4036678" cy="17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3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xresdefa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395"/>
            <a:ext cx="9144000" cy="603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8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Lighter</a:t>
            </a:r>
          </a:p>
          <a:p>
            <a:pPr lvl="1"/>
            <a:r>
              <a:rPr lang="en-US" dirty="0" smtClean="0"/>
              <a:t>Less powerful than C++ but safer</a:t>
            </a:r>
          </a:p>
          <a:p>
            <a:pPr lvl="2"/>
            <a:r>
              <a:rPr lang="en-US" dirty="0" smtClean="0"/>
              <a:t>Does not let you touch memory</a:t>
            </a:r>
          </a:p>
          <a:p>
            <a:pPr lvl="1"/>
            <a:r>
              <a:rPr lang="en-US" dirty="0" smtClean="0"/>
              <a:t>JVM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JavaFX</a:t>
            </a:r>
            <a:endParaRPr lang="en-US" dirty="0" smtClean="0"/>
          </a:p>
          <a:p>
            <a:pPr lvl="2"/>
            <a:r>
              <a:rPr lang="en-US" dirty="0" smtClean="0"/>
              <a:t>Application development </a:t>
            </a:r>
            <a:r>
              <a:rPr lang="en-US" dirty="0" smtClean="0"/>
              <a:t>ease</a:t>
            </a:r>
          </a:p>
          <a:p>
            <a:pPr lvl="2"/>
            <a:r>
              <a:rPr lang="en-US" dirty="0" err="1" smtClean="0"/>
              <a:t>AudioSpectrumListener</a:t>
            </a:r>
            <a:endParaRPr lang="en-US" dirty="0"/>
          </a:p>
        </p:txBody>
      </p:sp>
      <p:pic>
        <p:nvPicPr>
          <p:cNvPr id="4" name="Picture 3" descr="java_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06" y="3581003"/>
            <a:ext cx="2633998" cy="16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6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“The Structure Of Music: a listener’s guide” by Robert </a:t>
            </a:r>
            <a:r>
              <a:rPr lang="en-US" dirty="0" smtClean="0"/>
              <a:t>Erickson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elody is </a:t>
            </a:r>
            <a:r>
              <a:rPr lang="en-US" dirty="0"/>
              <a:t>a body in motion. </a:t>
            </a:r>
          </a:p>
          <a:p>
            <a:r>
              <a:rPr lang="en-US" dirty="0"/>
              <a:t>Jones &amp; </a:t>
            </a:r>
            <a:r>
              <a:rPr lang="en-US" dirty="0" err="1" smtClean="0"/>
              <a:t>Nevile</a:t>
            </a:r>
            <a:r>
              <a:rPr lang="en-US" dirty="0" smtClean="0"/>
              <a:t>, Physical Relationships</a:t>
            </a:r>
            <a:endParaRPr lang="en-US" dirty="0"/>
          </a:p>
          <a:p>
            <a:pPr lvl="1"/>
            <a:r>
              <a:rPr lang="en-US" dirty="0" smtClean="0"/>
              <a:t>Frequency-Shape; (</a:t>
            </a:r>
            <a:r>
              <a:rPr lang="en-US" dirty="0"/>
              <a:t>higher frequency the smaller the object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Amplitude-Brightness; (higher amplitude </a:t>
            </a:r>
            <a:r>
              <a:rPr lang="en-US" dirty="0"/>
              <a:t>the brighter the </a:t>
            </a:r>
            <a:r>
              <a:rPr lang="en-US" dirty="0" smtClean="0"/>
              <a:t>object)</a:t>
            </a:r>
            <a:endParaRPr lang="en-US" dirty="0"/>
          </a:p>
          <a:p>
            <a:r>
              <a:rPr lang="en-US" dirty="0" smtClean="0"/>
              <a:t>Synesthesia</a:t>
            </a:r>
            <a:endParaRPr lang="en-US" dirty="0"/>
          </a:p>
          <a:p>
            <a:pPr lvl="1"/>
            <a:r>
              <a:rPr lang="en-US" dirty="0"/>
              <a:t>seeing or attributing colors to specific musical tones </a:t>
            </a:r>
            <a:endParaRPr lang="en-US" dirty="0" smtClean="0"/>
          </a:p>
          <a:p>
            <a:r>
              <a:rPr lang="en-US" dirty="0" err="1"/>
              <a:t>Klemenc</a:t>
            </a:r>
            <a:r>
              <a:rPr lang="en-US" dirty="0"/>
              <a:t>, B., </a:t>
            </a:r>
            <a:r>
              <a:rPr lang="en-US" dirty="0" err="1"/>
              <a:t>Ciuha</a:t>
            </a:r>
            <a:r>
              <a:rPr lang="en-US" dirty="0"/>
              <a:t>, P. </a:t>
            </a:r>
            <a:r>
              <a:rPr lang="en-US" dirty="0" err="1"/>
              <a:t>Subelj</a:t>
            </a:r>
            <a:r>
              <a:rPr lang="en-US" dirty="0"/>
              <a:t>, L., &amp; </a:t>
            </a:r>
            <a:r>
              <a:rPr lang="en-US" dirty="0" err="1"/>
              <a:t>Bajec</a:t>
            </a:r>
            <a:r>
              <a:rPr lang="en-US" dirty="0"/>
              <a:t>, M. 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a system of colors that will harmonize the colors with harmonized </a:t>
            </a:r>
            <a:r>
              <a:rPr lang="en-US" dirty="0" smtClean="0"/>
              <a:t>notes</a:t>
            </a:r>
            <a:endParaRPr lang="en-US" dirty="0"/>
          </a:p>
          <a:p>
            <a:r>
              <a:rPr lang="en-US" dirty="0"/>
              <a:t>Craig Stuart </a:t>
            </a:r>
            <a:r>
              <a:rPr lang="en-US" dirty="0" smtClean="0"/>
              <a:t>Sapp; used color for identifying changes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05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8-02 at 7.33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309"/>
            <a:ext cx="9144000" cy="59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8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688</Words>
  <Application>Microsoft Macintosh PowerPoint</Application>
  <PresentationFormat>On-screen Show (4:3)</PresentationFormat>
  <Paragraphs>126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 Java Application for Music Visualization Through Amplitude, Frequency Extraction, and 2-D Java Graphics </vt:lpstr>
      <vt:lpstr>Overview</vt:lpstr>
      <vt:lpstr>Introduction</vt:lpstr>
      <vt:lpstr>Literature Review</vt:lpstr>
      <vt:lpstr>Literature Review</vt:lpstr>
      <vt:lpstr>PowerPoint Presentation</vt:lpstr>
      <vt:lpstr>Literature Review</vt:lpstr>
      <vt:lpstr>Literature Review</vt:lpstr>
      <vt:lpstr>PowerPoint Presentation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Evaluation &amp; Discussion</vt:lpstr>
      <vt:lpstr>Conclusion</vt:lpstr>
      <vt:lpstr>Future Work</vt:lpstr>
      <vt:lpstr>Images in Order of Appearance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Java Application for Music Visualization Through Amplitude, Frequency Extraction, and 2-D Java Graphics </dc:title>
  <dc:creator>Isaac Delgado</dc:creator>
  <cp:lastModifiedBy>Isaac Delgado</cp:lastModifiedBy>
  <cp:revision>21</cp:revision>
  <dcterms:created xsi:type="dcterms:W3CDTF">2017-08-02T10:55:27Z</dcterms:created>
  <dcterms:modified xsi:type="dcterms:W3CDTF">2017-08-02T15:51:32Z</dcterms:modified>
</cp:coreProperties>
</file>