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87" r:id="rId5"/>
    <p:sldId id="256" r:id="rId6"/>
    <p:sldId id="257" r:id="rId7"/>
    <p:sldId id="263" r:id="rId8"/>
    <p:sldId id="260" r:id="rId9"/>
    <p:sldId id="262" r:id="rId10"/>
    <p:sldId id="264" r:id="rId11"/>
    <p:sldId id="265" r:id="rId12"/>
    <p:sldId id="26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Imagine you are on your daily commute and you decided to take the tricycle under a scorching sun. While you are along the way, the tricycle driver</a:t>
            </a:r>
            <a:endParaRPr lang="en-PH" altLang="en-US"/>
          </a:p>
          <a:p>
            <a:r>
              <a:rPr lang="en-PH" altLang="en-US"/>
              <a:t>suddenly entered a heated road rage and sped up the vehicle, which compromised your safety.</a:t>
            </a:r>
            <a:endParaRPr lang="en-PH" altLang="en-US"/>
          </a:p>
          <a:p>
            <a:endParaRPr lang="en-PH" altLang="en-US"/>
          </a:p>
          <a:p>
            <a:r>
              <a:rPr lang="en-PH" altLang="en-US"/>
              <a:t>Some of you would say you’d let it pass or report it to the LTO. but is it really that simple? Is the driver even linked to the tricycle you rode?</a:t>
            </a:r>
            <a:endParaRPr lang="en-PH"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Imagine you are on your daily commute and you decided to take the tricycle under a scorching sun. While you are along the way, the tricycle driver</a:t>
            </a:r>
            <a:endParaRPr lang="en-PH" altLang="en-US"/>
          </a:p>
          <a:p>
            <a:r>
              <a:rPr lang="en-PH" altLang="en-US"/>
              <a:t>suddenly entered a heated road rage and sped up the vehicle, which compromised your safety.</a:t>
            </a:r>
            <a:endParaRPr lang="en-PH" altLang="en-US"/>
          </a:p>
          <a:p>
            <a:endParaRPr lang="en-PH" altLang="en-US"/>
          </a:p>
          <a:p>
            <a:r>
              <a:rPr lang="en-PH" altLang="en-US"/>
              <a:t>Some of you would say you’d let it pass or report it to the LTO. but is it really that simple? Is the driver even linked to the tricycle you rode?</a:t>
            </a:r>
            <a:endParaRPr lang="en-PH"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PH" altLang="en-US"/>
          </a:p>
          <a:p>
            <a:r>
              <a:rPr lang="en-PH" altLang="en-US"/>
              <a:t>(3)</a:t>
            </a:r>
            <a:endParaRPr lang="en-PH" altLang="en-US"/>
          </a:p>
          <a:p>
            <a:r>
              <a:rPr lang="en-PH" altLang="en-US"/>
              <a:t>-or </a:t>
            </a:r>
            <a:r>
              <a:rPr lang="en-PH" altLang="en-US">
                <a:latin typeface="Arial" panose="020B0604020202020204" pitchFamily="34" charset="0"/>
                <a:cs typeface="Arial" panose="020B0604020202020204" pitchFamily="34" charset="0"/>
                <a:sym typeface="+mn-ea"/>
              </a:rPr>
              <a:t>Tricycle Operators and Drivers' Association, which, as</a:t>
            </a:r>
            <a:r>
              <a:rPr lang="en-PH" altLang="en-US"/>
              <a:t> defined by Senator Grace Poe in her explanatory note for the act providing a Magna Carta for tricycle operators and drivers, is </a:t>
            </a:r>
            <a:r>
              <a:rPr lang="en-PH" altLang="en-US">
                <a:latin typeface="Arial" panose="020B0604020202020204" pitchFamily="34" charset="0"/>
                <a:cs typeface="Arial" panose="020B0604020202020204" pitchFamily="34" charset="0"/>
                <a:sym typeface="+mn-ea"/>
              </a:rPr>
              <a:t>the organization of tricycle operators and drivers in a given local government unit. (Senate S. 1751).</a:t>
            </a:r>
            <a:endParaRPr lang="en-PH" altLang="en-US">
              <a:latin typeface="Arial" panose="020B0604020202020204" pitchFamily="34" charset="0"/>
              <a:cs typeface="Arial" panose="020B0604020202020204" pitchFamily="34" charset="0"/>
              <a:sym typeface="+mn-ea"/>
            </a:endParaRPr>
          </a:p>
          <a:p>
            <a:endParaRPr lang="en-PH" altLang="en-US">
              <a:latin typeface="Arial" panose="020B0604020202020204" pitchFamily="34" charset="0"/>
              <a:cs typeface="Arial" panose="020B0604020202020204" pitchFamily="34" charset="0"/>
              <a:sym typeface="+mn-ea"/>
            </a:endParaRPr>
          </a:p>
          <a:p>
            <a:r>
              <a:rPr lang="en-PH" altLang="en-US">
                <a:latin typeface="Arial" panose="020B0604020202020204" pitchFamily="34" charset="0"/>
                <a:cs typeface="Arial" panose="020B0604020202020204" pitchFamily="34" charset="0"/>
                <a:sym typeface="+mn-ea"/>
              </a:rPr>
              <a:t>-Explain tricycle TODAs in my Bungad and Veterans.</a:t>
            </a:r>
            <a:endParaRPr lang="en-PH" altLang="en-US">
              <a:latin typeface="Arial" panose="020B0604020202020204" pitchFamily="34" charset="0"/>
              <a:cs typeface="Arial" panose="020B0604020202020204" pitchFamily="34" charset="0"/>
              <a:sym typeface="+mn-ea"/>
            </a:endParaRPr>
          </a:p>
          <a:p>
            <a:endParaRPr lang="en-PH" altLang="en-US"/>
          </a:p>
          <a:p>
            <a:r>
              <a:rPr lang="en-PH" altLang="en-US">
                <a:sym typeface="+mn-ea"/>
              </a:rPr>
              <a:t>-Every legally registered tricycle is recognized with its three-integer body number that identifies to which operator it belongs to. The number varies</a:t>
            </a:r>
            <a:endParaRPr lang="en-PH" altLang="en-US"/>
          </a:p>
          <a:p>
            <a:r>
              <a:rPr lang="en-PH" altLang="en-US">
                <a:sym typeface="+mn-ea"/>
              </a:rPr>
              <a:t>depending on the number of tricycles are in the Toda. </a:t>
            </a:r>
            <a:endParaRPr lang="en-PH" altLang="en-US"/>
          </a:p>
          <a:p>
            <a:endParaRPr lang="en-PH" altLang="en-US">
              <a:latin typeface="Arial" panose="020B0604020202020204" pitchFamily="34" charset="0"/>
              <a:cs typeface="Arial" panose="020B0604020202020204" pitchFamily="34" charset="0"/>
              <a:sym typeface="+mn-ea"/>
            </a:endParaRPr>
          </a:p>
          <a:p>
            <a:r>
              <a:rPr lang="en-PH" altLang="en-US"/>
              <a:t>-In Veterans Village Toda in Project 7, for example, we have 300 total registered tricycles. Which means that from 001, the last tricycle that was registred has the number 300.</a:t>
            </a:r>
            <a:endParaRPr lang="en-PH" altLang="en-US"/>
          </a:p>
          <a:p>
            <a:endParaRPr lang="en-PH" altLang="en-US"/>
          </a:p>
          <a:p>
            <a:r>
              <a:rPr lang="en-PH" altLang="en-US"/>
              <a:t>-In Bungad, we have a total of 40 registered tricycles. So you know that the last one has a body number 040.</a:t>
            </a:r>
            <a:endParaRPr lang="en-PH" altLang="en-US"/>
          </a:p>
          <a:p>
            <a:endParaRPr lang="en-PH" altLang="en-US"/>
          </a:p>
          <a:p>
            <a:endParaRPr lang="en-PH" altLang="en-US"/>
          </a:p>
          <a:p>
            <a:endParaRPr lang="en-PH" altLang="en-US"/>
          </a:p>
          <a:p>
            <a:endParaRPr lang="en-PH" altLang="en-US"/>
          </a:p>
          <a:p>
            <a:endParaRPr lang="en-PH"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latin typeface="Arial" panose="020B0604020202020204" pitchFamily="34" charset="0"/>
                <a:cs typeface="Arial" panose="020B0604020202020204" pitchFamily="34" charset="0"/>
                <a:sym typeface="+mn-ea"/>
              </a:rPr>
              <a:t>Let’s define some of the words before proceeding. </a:t>
            </a:r>
            <a:endParaRPr lang="en-PH" altLang="en-US">
              <a:latin typeface="Arial" panose="020B0604020202020204" pitchFamily="34" charset="0"/>
              <a:cs typeface="Arial" panose="020B0604020202020204" pitchFamily="34" charset="0"/>
              <a:sym typeface="+mn-ea"/>
            </a:endParaRP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PH" altLang="en-US"/>
          </a:p>
          <a:p>
            <a:r>
              <a:rPr lang="en-PH" altLang="en-US">
                <a:sym typeface="+mn-ea"/>
              </a:rPr>
              <a:t>-A Motorcycle driver dies after being hit by tricycle (October 05, 2022) - Marchel Espina, Digicast Negros.</a:t>
            </a:r>
            <a:endParaRPr lang="en-PH" altLang="en-US">
              <a:sym typeface="+mn-ea"/>
            </a:endParaRPr>
          </a:p>
          <a:p>
            <a:endParaRPr lang="en-PH" altLang="en-US"/>
          </a:p>
          <a:p>
            <a:r>
              <a:rPr lang="en-PH" altLang="en-US">
                <a:sym typeface="+mn-ea"/>
              </a:rPr>
              <a:t>-A </a:t>
            </a:r>
            <a:r>
              <a:rPr lang="en-US">
                <a:sym typeface="+mn-ea"/>
              </a:rPr>
              <a:t>Tricycle Driver Accidentally Side Swept Poor Cyclist</a:t>
            </a:r>
            <a:r>
              <a:rPr lang="en-PH" altLang="en-US">
                <a:sym typeface="+mn-ea"/>
              </a:rPr>
              <a:t> (March 10, 2022) -Jay Nelz, Newspaper.ph</a:t>
            </a:r>
            <a:endParaRPr lang="en-PH" altLang="en-US">
              <a:sym typeface="+mn-ea"/>
            </a:endParaRPr>
          </a:p>
          <a:p>
            <a:endParaRPr lang="en-PH" altLang="en-US"/>
          </a:p>
          <a:p>
            <a:r>
              <a:rPr lang="en-PH" altLang="en-US">
                <a:sym typeface="+mn-ea"/>
              </a:rPr>
              <a:t>-A tricycle driver who played dead after his speeding vehicle hit a motorcycle (Mach 24, 2021) - Josh Medina, Kami News.</a:t>
            </a:r>
            <a:endParaRPr lang="en-PH" altLang="en-US">
              <a:sym typeface="+mn-ea"/>
            </a:endParaRPr>
          </a:p>
          <a:p>
            <a:endParaRPr lang="en-PH" altLang="en-US"/>
          </a:p>
          <a:p>
            <a:r>
              <a:rPr lang="en-PH" altLang="en-US">
                <a:sym typeface="+mn-ea"/>
              </a:rPr>
              <a:t>-Accordnig to John, a foreigner, in a letter to “Live in the Philippines.com,””tricycle drivers keep charging us “foreigner price. 50% or even 100% more than usual price for Filipinos” (October 02, 2015) - Bob Martin.</a:t>
            </a:r>
            <a:endParaRPr lang="en-PH" alt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(2)</a:t>
            </a:r>
            <a:endParaRPr lang="en-US"/>
          </a:p>
          <a:p>
            <a:r>
              <a:rPr lang="en-US"/>
              <a:t>Explain the process in TRU for complain reports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(0)</a:t>
            </a:r>
            <a:endParaRPr lang="en-PH" altLang="en-US"/>
          </a:p>
          <a:p>
            <a:r>
              <a:rPr lang="en-PH" altLang="en-US"/>
              <a:t>HashMap and Hashtable store key and value pairs in a hash table. When using a </a:t>
            </a:r>
            <a:r>
              <a:rPr lang="en-US" altLang="en-PH"/>
              <a:t>them</a:t>
            </a:r>
            <a:r>
              <a:rPr lang="en-PH" altLang="en-US"/>
              <a:t>, we specify an object that is used as a key and the value that you want to be linked to that key. The key is then hashed, and the resulting hash code is used as the index at which the value is stored within the table.</a:t>
            </a:r>
            <a:endParaRPr lang="en-PH" altLang="en-US"/>
          </a:p>
          <a:p>
            <a:r>
              <a:rPr lang="en-PH" altLang="en-US"/>
              <a:t>-Perfect for the profiling system intended to link the tricycle body number, acting as the key, with the tricycle driver, acting as the value.</a:t>
            </a:r>
            <a:endParaRPr lang="en-PH" altLang="en-US"/>
          </a:p>
          <a:p>
            <a:endParaRPr lang="en-PH" altLang="en-US"/>
          </a:p>
          <a:p>
            <a:r>
              <a:rPr lang="en-PH" altLang="en-US"/>
              <a:t>(2)</a:t>
            </a:r>
            <a:endParaRPr lang="en-PH" altLang="en-US"/>
          </a:p>
          <a:p>
            <a:r>
              <a:rPr lang="en-PH" altLang="en-US"/>
              <a:t> A thread is a small set of instructions designed to be scheduled and executed by the CPU independently of the parent process. For example, a program may have an open thread waiting for a specific event to occur or running a separate job, allowing the main program to perform other tasks.</a:t>
            </a:r>
            <a:endParaRPr lang="en-PH" altLang="en-US"/>
          </a:p>
          <a:p>
            <a:endParaRPr lang="en-PH" altLang="en-US"/>
          </a:p>
          <a:p>
            <a:r>
              <a:rPr lang="en-PH" altLang="en-US"/>
              <a:t>(3)</a:t>
            </a:r>
            <a:endParaRPr lang="en-PH" altLang="en-US"/>
          </a:p>
          <a:p>
            <a:r>
              <a:rPr lang="en-PH" altLang="en-US"/>
              <a:t>Since HashMap is not synchronized, therefore it's faster and uses less memory than Hashtable. Generally, unsynchronized objects are faster than synchronized ones in a single threaded application.</a:t>
            </a:r>
            <a:endParaRPr lang="en-PH" altLang="en-US"/>
          </a:p>
          <a:p>
            <a:endParaRPr lang="en-PH" altLang="en-US"/>
          </a:p>
          <a:p>
            <a:endParaRPr lang="en-PH" altLang="en-US"/>
          </a:p>
          <a:p>
            <a:r>
              <a:rPr lang="en-PH" altLang="en-US"/>
              <a:t>(4)</a:t>
            </a:r>
            <a:endParaRPr lang="en-PH" altLang="en-US"/>
          </a:p>
          <a:p>
            <a:r>
              <a:rPr lang="en-PH" altLang="en-US"/>
              <a:t>Tricycle body numbers with no drivers (passive registration, awaiting for new driver from the operator)</a:t>
            </a:r>
            <a:endParaRPr lang="en-PH" altLang="en-US"/>
          </a:p>
          <a:p>
            <a:endParaRPr lang="en-PH" altLang="en-US"/>
          </a:p>
          <a:p>
            <a:r>
              <a:rPr lang="en-PH" altLang="en-US"/>
              <a:t>(5)</a:t>
            </a:r>
            <a:endParaRPr lang="en-PH" altLang="en-US"/>
          </a:p>
          <a:p>
            <a:r>
              <a:rPr lang="en-PH" altLang="en-US"/>
              <a:t>A legacy system is outdated computing software and/or hardware that is still in use. The system still meets the needs it was originally designed for, but doesn't allow for growth.</a:t>
            </a:r>
            <a:endParaRPr lang="en-PH" altLang="en-US"/>
          </a:p>
          <a:p>
            <a:endParaRPr lang="en-PH" altLang="en-US"/>
          </a:p>
          <a:p>
            <a:r>
              <a:rPr lang="en-PH" altLang="en-US"/>
              <a:t>As such:</a:t>
            </a:r>
            <a:endParaRPr lang="en-PH" altLang="en-US"/>
          </a:p>
          <a:p>
            <a:r>
              <a:rPr lang="en-PH" altLang="en-US"/>
              <a:t>According to Josh Brown in Stack Overflow (2022), Since synchronization is not an issue, HashMap is recommended. If synchronization becomes an issue, instead of using hashtable, look at ConcurrentHashMap.</a:t>
            </a:r>
            <a:endParaRPr lang="en-PH" altLang="en-US"/>
          </a:p>
          <a:p>
            <a:endParaRPr lang="en-PH" altLang="en-US"/>
          </a:p>
          <a:p>
            <a:r>
              <a:rPr lang="en-PH" altLang="en-US"/>
              <a:t>Additionally, in my program, printing the driver directory, the list of active drivers and their tricycle body numbers in an ordered list.</a:t>
            </a:r>
            <a:endParaRPr lang="en-PH" altLang="en-US"/>
          </a:p>
          <a:p>
            <a:endParaRPr lang="en-PH" altLang="en-US"/>
          </a:p>
          <a:p>
            <a:r>
              <a:rPr lang="en-PH" altLang="en-US"/>
              <a:t>-HashMap allows such via its subclass called Linked HashMap. </a:t>
            </a:r>
            <a:endParaRPr lang="en-PH" altLang="en-US"/>
          </a:p>
          <a:p>
            <a:r>
              <a:rPr lang="en-PH" altLang="en-US"/>
              <a:t>-allows predictable iteration order (which is insertion order by default),</a:t>
            </a:r>
            <a:endParaRPr lang="en-PH" altLang="en-US"/>
          </a:p>
          <a:p>
            <a:endParaRPr lang="en-PH"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P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3583305" y="2766060"/>
            <a:ext cx="5024755" cy="1325880"/>
          </a:xfrm>
        </p:spPr>
        <p:txBody>
          <a:bodyPr/>
          <a:p>
            <a:r>
              <a:rPr lang="en-PH" altLang="en-US" b="1" dirty="0">
                <a:latin typeface="Arial Black" panose="020B0A04020102020204" charset="0"/>
                <a:cs typeface="Arial Black" panose="020B0A04020102020204" charset="0"/>
              </a:rPr>
              <a:t>THE PROGRAM.</a:t>
            </a:r>
            <a:endParaRPr lang="en-PH" altLang="en-US" b="1" dirty="0">
              <a:latin typeface="Arial Black" panose="020B0A04020102020204" charset="0"/>
              <a:cs typeface="Arial Black" panose="020B0A040201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818515" y="1530350"/>
            <a:ext cx="10554970" cy="4838700"/>
          </a:xfrm>
          <a:prstGeom prst="rect">
            <a:avLst/>
          </a:prstGeom>
        </p:spPr>
      </p:pic>
      <p:sp>
        <p:nvSpPr>
          <p:cNvPr id="6" name="Title 5"/>
          <p:cNvSpPr>
            <a:spLocks noGrp="1"/>
          </p:cNvSpPr>
          <p:nvPr>
            <p:ph type="title"/>
          </p:nvPr>
        </p:nvSpPr>
        <p:spPr>
          <a:xfrm>
            <a:off x="3295015" y="350520"/>
            <a:ext cx="5601335" cy="1325880"/>
          </a:xfrm>
        </p:spPr>
        <p:txBody>
          <a:bodyPr/>
          <a:p>
            <a:r>
              <a:rPr lang="en-PH" altLang="en-US" sz="4800" b="1">
                <a:latin typeface="Arial" panose="020B0604020202020204" pitchFamily="34" charset="0"/>
                <a:cs typeface="Arial" panose="020B0604020202020204" pitchFamily="34" charset="0"/>
              </a:rPr>
              <a:t>The Main Method</a:t>
            </a:r>
            <a:endParaRPr lang="en-PH" altLang="en-US" sz="4800" b="1">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3654425" y="0"/>
            <a:ext cx="5544185" cy="1325880"/>
          </a:xfrm>
        </p:spPr>
        <p:txBody>
          <a:bodyPr>
            <a:normAutofit fontScale="90000"/>
          </a:bodyPr>
          <a:p>
            <a:r>
              <a:rPr lang="en-PH" altLang="en-US" sz="4800" b="1">
                <a:latin typeface="Arial" panose="020B0604020202020204" pitchFamily="34" charset="0"/>
                <a:cs typeface="Arial" panose="020B0604020202020204" pitchFamily="34" charset="0"/>
              </a:rPr>
              <a:t>The Main Menu (1/2)</a:t>
            </a:r>
            <a:endParaRPr lang="en-PH" altLang="en-US" sz="4800" b="1">
              <a:latin typeface="Arial" panose="020B0604020202020204" pitchFamily="34" charset="0"/>
              <a:cs typeface="Arial" panose="020B0604020202020204" pitchFamily="34" charset="0"/>
            </a:endParaRPr>
          </a:p>
        </p:txBody>
      </p:sp>
      <p:pic>
        <p:nvPicPr>
          <p:cNvPr id="3" name="Content Placeholder 2"/>
          <p:cNvPicPr>
            <a:picLocks noChangeAspect="1"/>
          </p:cNvPicPr>
          <p:nvPr>
            <p:ph idx="1"/>
          </p:nvPr>
        </p:nvPicPr>
        <p:blipFill>
          <a:blip r:embed="rId1"/>
          <a:stretch>
            <a:fillRect/>
          </a:stretch>
        </p:blipFill>
        <p:spPr>
          <a:xfrm>
            <a:off x="1541780" y="1136650"/>
            <a:ext cx="9108440" cy="53549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3324225" y="873125"/>
            <a:ext cx="5544185" cy="1325880"/>
          </a:xfrm>
        </p:spPr>
        <p:txBody>
          <a:bodyPr>
            <a:normAutofit fontScale="90000"/>
          </a:bodyPr>
          <a:p>
            <a:r>
              <a:rPr lang="en-PH" altLang="en-US" sz="4800" b="1">
                <a:latin typeface="Arial" panose="020B0604020202020204" pitchFamily="34" charset="0"/>
                <a:cs typeface="Arial" panose="020B0604020202020204" pitchFamily="34" charset="0"/>
              </a:rPr>
              <a:t>The Main Menu (2/2)</a:t>
            </a:r>
            <a:endParaRPr lang="en-PH" altLang="en-US" sz="4800" b="1">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530860" y="2199005"/>
            <a:ext cx="10878185" cy="35826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12775" y="365125"/>
            <a:ext cx="7285990" cy="6111240"/>
          </a:xfrm>
          <a:prstGeom prst="rect">
            <a:avLst/>
          </a:prstGeom>
        </p:spPr>
      </p:pic>
      <p:sp>
        <p:nvSpPr>
          <p:cNvPr id="6" name="Title 5"/>
          <p:cNvSpPr>
            <a:spLocks noGrp="1"/>
          </p:cNvSpPr>
          <p:nvPr/>
        </p:nvSpPr>
        <p:spPr>
          <a:xfrm>
            <a:off x="8464550" y="2766060"/>
            <a:ext cx="3375660" cy="1325880"/>
          </a:xfrm>
          <a:prstGeom prst="rect">
            <a:avLst/>
          </a:prstGeom>
        </p:spPr>
        <p:txBody>
          <a:bodyPr vert="horz" lIns="91440" tIns="45720" rIns="91440" bIns="45720" rtlCol="0" anchor="ctr">
            <a:normAutofit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altLang="en-US" sz="4800" b="1">
                <a:latin typeface="Arial" panose="020B0604020202020204" pitchFamily="34" charset="0"/>
                <a:cs typeface="Arial" panose="020B0604020202020204" pitchFamily="34" charset="0"/>
              </a:rPr>
              <a:t>The Map</a:t>
            </a:r>
            <a:endParaRPr lang="en-PH" altLang="en-US" sz="4800" b="1">
              <a:latin typeface="Arial" panose="020B0604020202020204" pitchFamily="34" charset="0"/>
              <a:cs typeface="Arial" panose="020B0604020202020204" pitchFamily="34" charset="0"/>
            </a:endParaRPr>
          </a:p>
          <a:p>
            <a:pPr algn="ctr"/>
            <a:r>
              <a:rPr lang="en-PH" altLang="en-US" sz="4800" b="1">
                <a:latin typeface="Arial" panose="020B0604020202020204" pitchFamily="34" charset="0"/>
                <a:cs typeface="Arial" panose="020B0604020202020204" pitchFamily="34" charset="0"/>
              </a:rPr>
              <a:t> Method</a:t>
            </a:r>
            <a:endParaRPr lang="en-PH" altLang="en-US" sz="4800" b="1">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537210" y="312420"/>
            <a:ext cx="8257540" cy="6232525"/>
          </a:xfrm>
          <a:prstGeom prst="rect">
            <a:avLst/>
          </a:prstGeom>
        </p:spPr>
      </p:pic>
      <p:sp>
        <p:nvSpPr>
          <p:cNvPr id="6" name="Title 5"/>
          <p:cNvSpPr>
            <a:spLocks noGrp="1"/>
          </p:cNvSpPr>
          <p:nvPr/>
        </p:nvSpPr>
        <p:spPr>
          <a:xfrm>
            <a:off x="9027795" y="2766060"/>
            <a:ext cx="3375660" cy="1325880"/>
          </a:xfrm>
          <a:prstGeom prst="rect">
            <a:avLst/>
          </a:prstGeom>
        </p:spPr>
        <p:txBody>
          <a:bodyPr vert="horz" lIns="91440" tIns="45720" rIns="91440" bIns="45720" rtlCol="0" anchor="ctr">
            <a:normAutofit fontScale="5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altLang="en-US" sz="4800" b="1">
                <a:latin typeface="Arial" panose="020B0604020202020204" pitchFamily="34" charset="0"/>
                <a:cs typeface="Arial" panose="020B0604020202020204" pitchFamily="34" charset="0"/>
              </a:rPr>
              <a:t>The Admin</a:t>
            </a:r>
            <a:endParaRPr lang="en-PH" altLang="en-US" sz="4800" b="1">
              <a:latin typeface="Arial" panose="020B0604020202020204" pitchFamily="34" charset="0"/>
              <a:cs typeface="Arial" panose="020B0604020202020204" pitchFamily="34" charset="0"/>
            </a:endParaRPr>
          </a:p>
          <a:p>
            <a:pPr algn="ctr"/>
            <a:r>
              <a:rPr lang="en-PH" altLang="en-US" sz="4800" b="1">
                <a:latin typeface="Arial" panose="020B0604020202020204" pitchFamily="34" charset="0"/>
                <a:cs typeface="Arial" panose="020B0604020202020204" pitchFamily="34" charset="0"/>
              </a:rPr>
              <a:t> Verification </a:t>
            </a:r>
            <a:endParaRPr lang="en-PH" altLang="en-US" sz="4800" b="1">
              <a:latin typeface="Arial" panose="020B0604020202020204" pitchFamily="34" charset="0"/>
              <a:cs typeface="Arial" panose="020B0604020202020204" pitchFamily="34" charset="0"/>
            </a:endParaRPr>
          </a:p>
          <a:p>
            <a:pPr algn="ctr"/>
            <a:r>
              <a:rPr lang="en-PH" altLang="en-US" sz="4800" b="1">
                <a:latin typeface="Arial" panose="020B0604020202020204" pitchFamily="34" charset="0"/>
                <a:cs typeface="Arial" panose="020B0604020202020204" pitchFamily="34" charset="0"/>
              </a:rPr>
              <a:t>	Method</a:t>
            </a:r>
            <a:endParaRPr lang="en-PH" altLang="en-US" sz="4800" b="1">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83310" y="1436370"/>
            <a:ext cx="10025380" cy="5112385"/>
          </a:xfrm>
          <a:prstGeom prst="rect">
            <a:avLst/>
          </a:prstGeom>
        </p:spPr>
      </p:pic>
      <p:sp>
        <p:nvSpPr>
          <p:cNvPr id="6" name="Title 5"/>
          <p:cNvSpPr>
            <a:spLocks noGrp="1"/>
          </p:cNvSpPr>
          <p:nvPr>
            <p:ph type="title"/>
          </p:nvPr>
        </p:nvSpPr>
        <p:spPr>
          <a:xfrm>
            <a:off x="600075" y="208915"/>
            <a:ext cx="10991850" cy="1325880"/>
          </a:xfrm>
        </p:spPr>
        <p:txBody>
          <a:bodyPr>
            <a:normAutofit fontScale="90000"/>
          </a:bodyPr>
          <a:p>
            <a:r>
              <a:rPr lang="en-PH" altLang="en-US" sz="4800" b="1">
                <a:latin typeface="Arial" panose="020B0604020202020204" pitchFamily="34" charset="0"/>
                <a:cs typeface="Arial" panose="020B0604020202020204" pitchFamily="34" charset="0"/>
              </a:rPr>
              <a:t>Admin - Choose Which Toda Method (1/2)</a:t>
            </a:r>
            <a:endParaRPr lang="en-PH" altLang="en-US" sz="4800" b="1">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92150" y="462280"/>
            <a:ext cx="11387455" cy="1325880"/>
          </a:xfrm>
        </p:spPr>
        <p:txBody>
          <a:bodyPr>
            <a:normAutofit fontScale="90000"/>
          </a:bodyPr>
          <a:p>
            <a:r>
              <a:rPr lang="en-PH" altLang="en-US" sz="4800" b="1">
                <a:latin typeface="Arial" panose="020B0604020202020204" pitchFamily="34" charset="0"/>
                <a:cs typeface="Arial" panose="020B0604020202020204" pitchFamily="34" charset="0"/>
              </a:rPr>
              <a:t>Admin - Choose Which Toda Method (2/2)</a:t>
            </a:r>
            <a:endParaRPr lang="en-PH" altLang="en-US" sz="4800" b="1">
              <a:latin typeface="Arial" panose="020B0604020202020204" pitchFamily="34" charset="0"/>
              <a:cs typeface="Arial" panose="020B0604020202020204" pitchFamily="34" charset="0"/>
            </a:endParaRPr>
          </a:p>
        </p:txBody>
      </p:sp>
      <p:pic>
        <p:nvPicPr>
          <p:cNvPr id="3" name="Content Placeholder 2"/>
          <p:cNvPicPr>
            <a:picLocks noChangeAspect="1"/>
          </p:cNvPicPr>
          <p:nvPr>
            <p:ph idx="1"/>
          </p:nvPr>
        </p:nvPicPr>
        <p:blipFill>
          <a:blip r:embed="rId1"/>
          <a:stretch>
            <a:fillRect/>
          </a:stretch>
        </p:blipFill>
        <p:spPr>
          <a:xfrm>
            <a:off x="544830" y="1788160"/>
            <a:ext cx="11102340" cy="3571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6" name="Title 5"/>
          <p:cNvSpPr>
            <a:spLocks noGrp="1"/>
          </p:cNvSpPr>
          <p:nvPr/>
        </p:nvSpPr>
        <p:spPr>
          <a:xfrm>
            <a:off x="9111615" y="2400300"/>
            <a:ext cx="2614295" cy="205803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PH" altLang="en-US" sz="4800" b="1">
                <a:latin typeface="Arial" panose="020B0604020202020204" pitchFamily="34" charset="0"/>
                <a:cs typeface="Arial" panose="020B0604020202020204" pitchFamily="34" charset="0"/>
              </a:rPr>
              <a:t>The Admin</a:t>
            </a:r>
            <a:endParaRPr lang="en-PH" altLang="en-US" sz="4800" b="1">
              <a:latin typeface="Arial" panose="020B0604020202020204" pitchFamily="34" charset="0"/>
              <a:cs typeface="Arial" panose="020B0604020202020204" pitchFamily="34" charset="0"/>
            </a:endParaRPr>
          </a:p>
          <a:p>
            <a:pPr algn="ctr"/>
            <a:r>
              <a:rPr lang="en-PH" altLang="en-US" sz="4800" b="1">
                <a:latin typeface="Arial" panose="020B0604020202020204" pitchFamily="34" charset="0"/>
                <a:cs typeface="Arial" panose="020B0604020202020204" pitchFamily="34" charset="0"/>
              </a:rPr>
              <a:t>Access Method (1/6)</a:t>
            </a:r>
            <a:endParaRPr lang="en-PH" altLang="en-US" sz="4800" b="1">
              <a:latin typeface="Arial" panose="020B0604020202020204" pitchFamily="34" charset="0"/>
              <a:cs typeface="Arial" panose="020B0604020202020204" pitchFamily="34" charset="0"/>
            </a:endParaRPr>
          </a:p>
          <a:p>
            <a:pPr algn="ctr"/>
            <a:endParaRPr lang="en-PH" altLang="en-US" sz="4800" b="1">
              <a:latin typeface="Arial" panose="020B0604020202020204" pitchFamily="34" charset="0"/>
              <a:cs typeface="Arial" panose="020B0604020202020204" pitchFamily="34" charset="0"/>
            </a:endParaRPr>
          </a:p>
        </p:txBody>
      </p:sp>
      <p:pic>
        <p:nvPicPr>
          <p:cNvPr id="7" name="Content Placeholder 6"/>
          <p:cNvPicPr>
            <a:picLocks noChangeAspect="1"/>
          </p:cNvPicPr>
          <p:nvPr>
            <p:ph idx="1"/>
          </p:nvPr>
        </p:nvPicPr>
        <p:blipFill>
          <a:blip r:embed="rId1"/>
          <a:stretch>
            <a:fillRect/>
          </a:stretch>
        </p:blipFill>
        <p:spPr>
          <a:xfrm>
            <a:off x="218440" y="739775"/>
            <a:ext cx="8893175" cy="51015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838200" y="1376680"/>
            <a:ext cx="10202545" cy="5064760"/>
          </a:xfrm>
          <a:prstGeom prst="rect">
            <a:avLst/>
          </a:prstGeom>
        </p:spPr>
      </p:pic>
      <p:sp>
        <p:nvSpPr>
          <p:cNvPr id="6" name="Title 5"/>
          <p:cNvSpPr>
            <a:spLocks noGrp="1"/>
          </p:cNvSpPr>
          <p:nvPr/>
        </p:nvSpPr>
        <p:spPr>
          <a:xfrm>
            <a:off x="-90805" y="119380"/>
            <a:ext cx="12373610" cy="2058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PH" altLang="en-US" sz="4800" b="1">
                <a:latin typeface="Arial" panose="020B0604020202020204" pitchFamily="34" charset="0"/>
                <a:cs typeface="Arial" panose="020B0604020202020204" pitchFamily="34" charset="0"/>
              </a:rPr>
              <a:t>The Admin Access Method (2/6)</a:t>
            </a:r>
            <a:endParaRPr lang="en-PH" altLang="en-US" sz="4800" b="1">
              <a:latin typeface="Arial" panose="020B0604020202020204" pitchFamily="34" charset="0"/>
              <a:cs typeface="Arial" panose="020B0604020202020204" pitchFamily="34" charset="0"/>
            </a:endParaRPr>
          </a:p>
          <a:p>
            <a:pPr algn="ctr"/>
            <a:endParaRPr lang="en-PH" altLang="en-US" sz="4800" b="1">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4435475" y="2766060"/>
            <a:ext cx="3321050" cy="1325880"/>
          </a:xfrm>
        </p:spPr>
        <p:txBody>
          <a:bodyPr/>
          <a:p>
            <a:r>
              <a:rPr lang="en-PH" altLang="en-US" b="1" dirty="0">
                <a:latin typeface="Arial Black" panose="020B0A04020102020204" charset="0"/>
                <a:cs typeface="Arial Black" panose="020B0A04020102020204" charset="0"/>
              </a:rPr>
              <a:t>IMAGINE.</a:t>
            </a:r>
            <a:endParaRPr lang="en-US" b="1" dirty="0">
              <a:latin typeface="Arial Black" panose="020B0A04020102020204" charset="0"/>
              <a:cs typeface="Arial Black" panose="020B0A040201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nvSpPr>
        <p:spPr>
          <a:xfrm>
            <a:off x="-90805" y="119380"/>
            <a:ext cx="12373610" cy="2058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PH" altLang="en-US" sz="4800" b="1">
                <a:latin typeface="Arial" panose="020B0604020202020204" pitchFamily="34" charset="0"/>
                <a:cs typeface="Arial" panose="020B0604020202020204" pitchFamily="34" charset="0"/>
              </a:rPr>
              <a:t>The Admin Access Method (3/6)</a:t>
            </a:r>
            <a:endParaRPr lang="en-PH" altLang="en-US" sz="4800" b="1">
              <a:latin typeface="Arial" panose="020B0604020202020204" pitchFamily="34" charset="0"/>
              <a:cs typeface="Arial" panose="020B0604020202020204" pitchFamily="34" charset="0"/>
            </a:endParaRPr>
          </a:p>
          <a:p>
            <a:pPr algn="ctr"/>
            <a:endParaRPr lang="en-PH" altLang="en-US" sz="4800" b="1">
              <a:latin typeface="Arial" panose="020B0604020202020204" pitchFamily="34" charset="0"/>
              <a:cs typeface="Arial" panose="020B0604020202020204" pitchFamily="34" charset="0"/>
            </a:endParaRPr>
          </a:p>
        </p:txBody>
      </p:sp>
      <p:pic>
        <p:nvPicPr>
          <p:cNvPr id="3" name="Content Placeholder 2"/>
          <p:cNvPicPr>
            <a:picLocks noChangeAspect="1"/>
          </p:cNvPicPr>
          <p:nvPr>
            <p:ph idx="1"/>
          </p:nvPr>
        </p:nvPicPr>
        <p:blipFill>
          <a:blip r:embed="rId1"/>
          <a:stretch>
            <a:fillRect/>
          </a:stretch>
        </p:blipFill>
        <p:spPr>
          <a:xfrm>
            <a:off x="1429385" y="1211580"/>
            <a:ext cx="9333230" cy="53422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nvSpPr>
        <p:spPr>
          <a:xfrm>
            <a:off x="-90805" y="119380"/>
            <a:ext cx="12373610" cy="2058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PH" altLang="en-US" sz="4800" b="1">
                <a:latin typeface="Arial" panose="020B0604020202020204" pitchFamily="34" charset="0"/>
                <a:cs typeface="Arial" panose="020B0604020202020204" pitchFamily="34" charset="0"/>
              </a:rPr>
              <a:t>The Admin Access Method (4/6)</a:t>
            </a:r>
            <a:endParaRPr lang="en-PH" altLang="en-US" sz="4800" b="1">
              <a:latin typeface="Arial" panose="020B0604020202020204" pitchFamily="34" charset="0"/>
              <a:cs typeface="Arial" panose="020B0604020202020204" pitchFamily="34" charset="0"/>
            </a:endParaRPr>
          </a:p>
          <a:p>
            <a:pPr algn="ctr"/>
            <a:endParaRPr lang="en-PH" altLang="en-US" sz="4800" b="1">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1400810" y="1252855"/>
            <a:ext cx="9390380" cy="53257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nvSpPr>
        <p:spPr>
          <a:xfrm>
            <a:off x="-90805" y="119380"/>
            <a:ext cx="12373610" cy="2058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PH" altLang="en-US" sz="4800" b="1">
                <a:latin typeface="Arial" panose="020B0604020202020204" pitchFamily="34" charset="0"/>
                <a:cs typeface="Arial" panose="020B0604020202020204" pitchFamily="34" charset="0"/>
              </a:rPr>
              <a:t>The Admin Access Method (5/6)</a:t>
            </a:r>
            <a:endParaRPr lang="en-PH" altLang="en-US" sz="4800" b="1">
              <a:latin typeface="Arial" panose="020B0604020202020204" pitchFamily="34" charset="0"/>
              <a:cs typeface="Arial" panose="020B0604020202020204" pitchFamily="34" charset="0"/>
            </a:endParaRPr>
          </a:p>
          <a:p>
            <a:pPr algn="ctr"/>
            <a:endParaRPr lang="en-PH" altLang="en-US" sz="4800" b="1">
              <a:latin typeface="Arial" panose="020B0604020202020204" pitchFamily="34" charset="0"/>
              <a:cs typeface="Arial" panose="020B0604020202020204" pitchFamily="34" charset="0"/>
            </a:endParaRPr>
          </a:p>
        </p:txBody>
      </p:sp>
      <p:pic>
        <p:nvPicPr>
          <p:cNvPr id="3" name="Content Placeholder 2"/>
          <p:cNvPicPr>
            <a:picLocks noChangeAspect="1"/>
          </p:cNvPicPr>
          <p:nvPr>
            <p:ph idx="1"/>
          </p:nvPr>
        </p:nvPicPr>
        <p:blipFill>
          <a:blip r:embed="rId1"/>
          <a:stretch>
            <a:fillRect/>
          </a:stretch>
        </p:blipFill>
        <p:spPr>
          <a:xfrm>
            <a:off x="1724660" y="1266825"/>
            <a:ext cx="8742680" cy="53949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nvSpPr>
        <p:spPr>
          <a:xfrm>
            <a:off x="-90805" y="1457325"/>
            <a:ext cx="12373610" cy="2058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PH" altLang="en-US" sz="4800" b="1">
                <a:latin typeface="Arial" panose="020B0604020202020204" pitchFamily="34" charset="0"/>
                <a:cs typeface="Arial" panose="020B0604020202020204" pitchFamily="34" charset="0"/>
              </a:rPr>
              <a:t>The Admin Access Method (6/6)</a:t>
            </a:r>
            <a:endParaRPr lang="en-PH" altLang="en-US" sz="4800" b="1">
              <a:latin typeface="Arial" panose="020B0604020202020204" pitchFamily="34" charset="0"/>
              <a:cs typeface="Arial" panose="020B0604020202020204" pitchFamily="34" charset="0"/>
            </a:endParaRPr>
          </a:p>
          <a:p>
            <a:pPr algn="ctr"/>
            <a:endParaRPr lang="en-PH" altLang="en-US" sz="4800" b="1">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364490" y="2644775"/>
            <a:ext cx="11463020" cy="31642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idx="1"/>
          </p:nvPr>
        </p:nvPicPr>
        <p:blipFill>
          <a:blip r:embed="rId1"/>
          <a:stretch>
            <a:fillRect/>
          </a:stretch>
        </p:blipFill>
        <p:spPr>
          <a:xfrm>
            <a:off x="990600" y="1196340"/>
            <a:ext cx="10402570" cy="5295265"/>
          </a:xfrm>
          <a:prstGeom prst="rect">
            <a:avLst/>
          </a:prstGeom>
        </p:spPr>
      </p:pic>
      <p:sp>
        <p:nvSpPr>
          <p:cNvPr id="5" name="Title 4"/>
          <p:cNvSpPr>
            <a:spLocks noGrp="1"/>
          </p:cNvSpPr>
          <p:nvPr>
            <p:ph type="title"/>
          </p:nvPr>
        </p:nvSpPr>
        <p:spPr>
          <a:xfrm>
            <a:off x="990600" y="0"/>
            <a:ext cx="10991850" cy="1325880"/>
          </a:xfrm>
        </p:spPr>
        <p:txBody>
          <a:bodyPr>
            <a:normAutofit fontScale="90000"/>
          </a:bodyPr>
          <a:p>
            <a:r>
              <a:rPr lang="en-PH" altLang="en-US" sz="4800" b="1">
                <a:latin typeface="Arial" panose="020B0604020202020204" pitchFamily="34" charset="0"/>
                <a:cs typeface="Arial" panose="020B0604020202020204" pitchFamily="34" charset="0"/>
              </a:rPr>
              <a:t>User - Choose Which Toda Method (1/2)</a:t>
            </a:r>
            <a:endParaRPr lang="en-PH" altLang="en-US" sz="4800" b="1">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9630" y="770255"/>
            <a:ext cx="10991850" cy="1325880"/>
          </a:xfrm>
        </p:spPr>
        <p:txBody>
          <a:bodyPr>
            <a:normAutofit fontScale="90000"/>
          </a:bodyPr>
          <a:p>
            <a:r>
              <a:rPr lang="en-PH" altLang="en-US" sz="4800" b="1">
                <a:latin typeface="Arial" panose="020B0604020202020204" pitchFamily="34" charset="0"/>
                <a:cs typeface="Arial" panose="020B0604020202020204" pitchFamily="34" charset="0"/>
              </a:rPr>
              <a:t>User - Choose Which Toda Method (2/2)</a:t>
            </a:r>
            <a:endParaRPr lang="en-PH" altLang="en-US" sz="4800" b="1">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560705" y="2096135"/>
            <a:ext cx="11070590" cy="37458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9326880" y="2414270"/>
            <a:ext cx="3190875" cy="2029460"/>
          </a:xfrm>
        </p:spPr>
        <p:txBody>
          <a:bodyPr>
            <a:normAutofit fontScale="90000"/>
          </a:bodyPr>
          <a:p>
            <a:pPr algn="l"/>
            <a:r>
              <a:rPr lang="en-PH" altLang="en-US" sz="4800" b="1">
                <a:latin typeface="Arial" panose="020B0604020202020204" pitchFamily="34" charset="0"/>
                <a:cs typeface="Arial" panose="020B0604020202020204" pitchFamily="34" charset="0"/>
              </a:rPr>
              <a:t>The</a:t>
            </a:r>
            <a:br>
              <a:rPr lang="en-PH" altLang="en-US" sz="4800" b="1">
                <a:latin typeface="Arial" panose="020B0604020202020204" pitchFamily="34" charset="0"/>
                <a:cs typeface="Arial" panose="020B0604020202020204" pitchFamily="34" charset="0"/>
              </a:rPr>
            </a:br>
            <a:r>
              <a:rPr lang="en-PH" altLang="en-US" sz="4800" b="1">
                <a:latin typeface="Arial" panose="020B0604020202020204" pitchFamily="34" charset="0"/>
                <a:cs typeface="Arial" panose="020B0604020202020204" pitchFamily="34" charset="0"/>
              </a:rPr>
              <a:t>Return </a:t>
            </a:r>
            <a:br>
              <a:rPr lang="en-PH" altLang="en-US" sz="4800" b="1">
                <a:latin typeface="Arial" panose="020B0604020202020204" pitchFamily="34" charset="0"/>
                <a:cs typeface="Arial" panose="020B0604020202020204" pitchFamily="34" charset="0"/>
              </a:rPr>
            </a:br>
            <a:r>
              <a:rPr lang="en-PH" altLang="en-US" sz="4800" b="1">
                <a:latin typeface="Arial" panose="020B0604020202020204" pitchFamily="34" charset="0"/>
                <a:cs typeface="Arial" panose="020B0604020202020204" pitchFamily="34" charset="0"/>
              </a:rPr>
              <a:t>Method</a:t>
            </a:r>
            <a:endParaRPr lang="en-PH" altLang="en-US" sz="4800" b="1">
              <a:latin typeface="Arial" panose="020B0604020202020204" pitchFamily="34" charset="0"/>
              <a:cs typeface="Arial" panose="020B0604020202020204" pitchFamily="34" charset="0"/>
            </a:endParaRPr>
          </a:p>
        </p:txBody>
      </p:sp>
      <p:pic>
        <p:nvPicPr>
          <p:cNvPr id="7" name="Content Placeholder 6"/>
          <p:cNvPicPr>
            <a:picLocks noChangeAspect="1"/>
          </p:cNvPicPr>
          <p:nvPr>
            <p:ph idx="1"/>
          </p:nvPr>
        </p:nvPicPr>
        <p:blipFill>
          <a:blip r:embed="rId1"/>
          <a:stretch>
            <a:fillRect/>
          </a:stretch>
        </p:blipFill>
        <p:spPr>
          <a:xfrm>
            <a:off x="379095" y="352425"/>
            <a:ext cx="8677910" cy="61537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70280" y="1224915"/>
            <a:ext cx="10252075" cy="5351145"/>
          </a:xfrm>
          <a:prstGeom prst="rect">
            <a:avLst/>
          </a:prstGeom>
        </p:spPr>
      </p:pic>
      <p:sp>
        <p:nvSpPr>
          <p:cNvPr id="6" name="Title 5"/>
          <p:cNvSpPr>
            <a:spLocks noGrp="1"/>
          </p:cNvSpPr>
          <p:nvPr>
            <p:ph type="title"/>
          </p:nvPr>
        </p:nvSpPr>
        <p:spPr>
          <a:xfrm>
            <a:off x="3496945" y="0"/>
            <a:ext cx="5527675" cy="1325880"/>
          </a:xfrm>
        </p:spPr>
        <p:txBody>
          <a:bodyPr>
            <a:normAutofit/>
          </a:bodyPr>
          <a:p>
            <a:r>
              <a:rPr lang="en-PH" altLang="en-US" sz="4800" b="1">
                <a:latin typeface="Arial" panose="020B0604020202020204" pitchFamily="34" charset="0"/>
                <a:cs typeface="Arial" panose="020B0604020202020204" pitchFamily="34" charset="0"/>
              </a:rPr>
              <a:t>The Retry Method</a:t>
            </a:r>
            <a:endParaRPr lang="en-PH" altLang="en-US" sz="4800" b="1">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725170" y="1047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altLang="en-US" sz="4800" b="1">
                <a:latin typeface="Arial" panose="020B0604020202020204" pitchFamily="34" charset="0"/>
                <a:cs typeface="Arial" panose="020B0604020202020204" pitchFamily="34" charset="0"/>
              </a:rPr>
              <a:t>References</a:t>
            </a:r>
            <a:endParaRPr lang="en-PH" altLang="en-US" sz="4800" b="1">
              <a:latin typeface="Arial" panose="020B0604020202020204" pitchFamily="34" charset="0"/>
              <a:cs typeface="Arial" panose="020B0604020202020204" pitchFamily="34" charset="0"/>
            </a:endParaRPr>
          </a:p>
        </p:txBody>
      </p:sp>
      <p:sp>
        <p:nvSpPr>
          <p:cNvPr id="6" name="Text Box 5"/>
          <p:cNvSpPr txBox="1"/>
          <p:nvPr/>
        </p:nvSpPr>
        <p:spPr>
          <a:xfrm>
            <a:off x="725170" y="1430655"/>
            <a:ext cx="10010140" cy="460375"/>
          </a:xfrm>
          <a:prstGeom prst="rect">
            <a:avLst/>
          </a:prstGeom>
          <a:noFill/>
          <a:ln w="9525">
            <a:noFill/>
          </a:ln>
        </p:spPr>
        <p:txBody>
          <a:bodyPr wrap="square">
            <a:spAutoFit/>
          </a:bodyPr>
          <a:p>
            <a:pPr marL="457200" indent="-457200"/>
            <a:r>
              <a:rPr lang="en-US" sz="1200" b="0">
                <a:latin typeface="Arial" panose="020B0604020202020204" pitchFamily="34" charset="0"/>
              </a:rPr>
              <a:t>Espina, M. P. (2022, October 5). Motorcycle driver dies after being hit by tricycle. </a:t>
            </a:r>
            <a:r>
              <a:rPr lang="en-US" sz="1200" b="0" i="1">
                <a:latin typeface="Arial" panose="020B0604020202020204" pitchFamily="34" charset="0"/>
              </a:rPr>
              <a:t>Digicast Negros</a:t>
            </a:r>
            <a:r>
              <a:rPr lang="en-US" sz="1200" b="0">
                <a:latin typeface="Arial" panose="020B0604020202020204" pitchFamily="34" charset="0"/>
              </a:rPr>
              <a:t>. https://digicastnegros.com/motorcycle-driver-dies-after-being-hit-by-tricycle/</a:t>
            </a:r>
            <a:endParaRPr lang="en-US"/>
          </a:p>
        </p:txBody>
      </p:sp>
      <p:sp>
        <p:nvSpPr>
          <p:cNvPr id="7" name="Text Box 6"/>
          <p:cNvSpPr txBox="1"/>
          <p:nvPr/>
        </p:nvSpPr>
        <p:spPr>
          <a:xfrm>
            <a:off x="725170" y="1993900"/>
            <a:ext cx="10628630" cy="460375"/>
          </a:xfrm>
          <a:prstGeom prst="rect">
            <a:avLst/>
          </a:prstGeom>
          <a:noFill/>
          <a:ln w="9525">
            <a:noFill/>
          </a:ln>
        </p:spPr>
        <p:txBody>
          <a:bodyPr wrap="square">
            <a:spAutoFit/>
          </a:bodyPr>
          <a:p>
            <a:pPr marL="457200" indent="-457200"/>
            <a:r>
              <a:rPr lang="en-US" sz="1200" b="0">
                <a:latin typeface="Arial" panose="020B0604020202020204" pitchFamily="34" charset="0"/>
              </a:rPr>
              <a:t>GeeksforGeeks. (2022, January 23). </a:t>
            </a:r>
            <a:r>
              <a:rPr lang="en-US" sz="1200" b="0" i="1">
                <a:latin typeface="Arial" panose="020B0604020202020204" pitchFamily="34" charset="0"/>
              </a:rPr>
              <a:t>Differences between HashMap and HashTable in Java</a:t>
            </a:r>
            <a:r>
              <a:rPr lang="en-US" sz="1200" b="0">
                <a:latin typeface="Arial" panose="020B0604020202020204" pitchFamily="34" charset="0"/>
              </a:rPr>
              <a:t>. https://www.geeksforgeeks.org/differences-between-hashmap-and-hashtable-in-java/</a:t>
            </a:r>
            <a:endParaRPr lang="en-US"/>
          </a:p>
        </p:txBody>
      </p:sp>
      <p:sp>
        <p:nvSpPr>
          <p:cNvPr id="8" name="Text Box 7"/>
          <p:cNvSpPr txBox="1"/>
          <p:nvPr/>
        </p:nvSpPr>
        <p:spPr>
          <a:xfrm>
            <a:off x="725170" y="2454275"/>
            <a:ext cx="10009505" cy="460375"/>
          </a:xfrm>
          <a:prstGeom prst="rect">
            <a:avLst/>
          </a:prstGeom>
          <a:noFill/>
          <a:ln w="9525">
            <a:noFill/>
          </a:ln>
        </p:spPr>
        <p:txBody>
          <a:bodyPr wrap="square">
            <a:spAutoFit/>
          </a:bodyPr>
          <a:p>
            <a:pPr marL="457200" indent="-457200"/>
            <a:r>
              <a:rPr lang="en-US" sz="1200" b="0">
                <a:latin typeface="Arial" panose="020B0604020202020204" pitchFamily="34" charset="0"/>
              </a:rPr>
              <a:t>Martin, B. (2015, October 2). </a:t>
            </a:r>
            <a:r>
              <a:rPr lang="en-US" sz="1200" b="0" i="1">
                <a:latin typeface="Arial" panose="020B0604020202020204" pitchFamily="34" charset="0"/>
              </a:rPr>
              <a:t>The Tricycles are charging me double!</a:t>
            </a:r>
            <a:r>
              <a:rPr lang="en-US" sz="1200" b="0">
                <a:latin typeface="Arial" panose="020B0604020202020204" pitchFamily="34" charset="0"/>
              </a:rPr>
              <a:t> Live in the Philippines. https://liveinthephilippines.com/the-tricycles-are-charging-me-double/</a:t>
            </a:r>
            <a:endParaRPr lang="en-US"/>
          </a:p>
        </p:txBody>
      </p:sp>
      <p:sp>
        <p:nvSpPr>
          <p:cNvPr id="9" name="Text Box 8"/>
          <p:cNvSpPr txBox="1"/>
          <p:nvPr/>
        </p:nvSpPr>
        <p:spPr>
          <a:xfrm>
            <a:off x="725170" y="3017520"/>
            <a:ext cx="10010140" cy="460375"/>
          </a:xfrm>
          <a:prstGeom prst="rect">
            <a:avLst/>
          </a:prstGeom>
          <a:noFill/>
          <a:ln w="9525">
            <a:noFill/>
          </a:ln>
        </p:spPr>
        <p:txBody>
          <a:bodyPr wrap="square">
            <a:spAutoFit/>
          </a:bodyPr>
          <a:p>
            <a:pPr marL="457200" indent="-457200"/>
            <a:r>
              <a:rPr lang="en-US" sz="1200" b="0">
                <a:latin typeface="Arial" panose="020B0604020202020204" pitchFamily="34" charset="0"/>
              </a:rPr>
              <a:t>Medina, J. (2021, March 24). Tricycle driver, nagkunwaring patay matapos banggain ang isang motorsiklo para makaiwas sa kaso. </a:t>
            </a:r>
            <a:r>
              <a:rPr lang="en-US" sz="1200" b="0" i="1">
                <a:latin typeface="Arial" panose="020B0604020202020204" pitchFamily="34" charset="0"/>
              </a:rPr>
              <a:t>Kami</a:t>
            </a:r>
            <a:r>
              <a:rPr lang="en-US" sz="1200" b="0">
                <a:latin typeface="Arial" panose="020B0604020202020204" pitchFamily="34" charset="0"/>
              </a:rPr>
              <a:t>. https://kami.com.ph/127612-viral-video-of-tricycle-driver-pretending-to-be-dead-after-hitting-motorcycle.html</a:t>
            </a:r>
            <a:endParaRPr lang="en-US"/>
          </a:p>
        </p:txBody>
      </p:sp>
      <p:sp>
        <p:nvSpPr>
          <p:cNvPr id="10" name="Text Box 9"/>
          <p:cNvSpPr txBox="1"/>
          <p:nvPr/>
        </p:nvSpPr>
        <p:spPr>
          <a:xfrm>
            <a:off x="725170" y="3580765"/>
            <a:ext cx="9924415" cy="460375"/>
          </a:xfrm>
          <a:prstGeom prst="rect">
            <a:avLst/>
          </a:prstGeom>
          <a:noFill/>
          <a:ln w="9525">
            <a:noFill/>
          </a:ln>
        </p:spPr>
        <p:txBody>
          <a:bodyPr wrap="square">
            <a:spAutoFit/>
          </a:bodyPr>
          <a:p>
            <a:pPr marL="457200" indent="-457200"/>
            <a:r>
              <a:rPr lang="en-US" sz="1200" b="0">
                <a:latin typeface="Arial" panose="020B0604020202020204" pitchFamily="34" charset="0"/>
              </a:rPr>
              <a:t>Nelz, J. (2022, March 10). Tricycle Driver Accidentally Side Swept Poor Cyclist (Video). </a:t>
            </a:r>
            <a:r>
              <a:rPr lang="en-US" sz="1200" b="0" i="1">
                <a:latin typeface="Arial" panose="020B0604020202020204" pitchFamily="34" charset="0"/>
              </a:rPr>
              <a:t>Philippine Newspaper</a:t>
            </a:r>
            <a:r>
              <a:rPr lang="en-US" sz="1200" b="0">
                <a:latin typeface="Arial" panose="020B0604020202020204" pitchFamily="34" charset="0"/>
              </a:rPr>
              <a:t>. https://newspapers.ph/2022/03/tricycle-driver-accidentally-side-swept-poor-cyclist-video/</a:t>
            </a:r>
            <a:endParaRPr lang="en-US"/>
          </a:p>
        </p:txBody>
      </p:sp>
      <p:sp>
        <p:nvSpPr>
          <p:cNvPr id="11" name="Text Box 10"/>
          <p:cNvSpPr txBox="1"/>
          <p:nvPr/>
        </p:nvSpPr>
        <p:spPr>
          <a:xfrm>
            <a:off x="725170" y="4144010"/>
            <a:ext cx="9924415" cy="645160"/>
          </a:xfrm>
          <a:prstGeom prst="rect">
            <a:avLst/>
          </a:prstGeom>
          <a:noFill/>
          <a:ln w="9525">
            <a:noFill/>
          </a:ln>
        </p:spPr>
        <p:txBody>
          <a:bodyPr wrap="square">
            <a:spAutoFit/>
          </a:bodyPr>
          <a:p>
            <a:pPr indent="0"/>
            <a:r>
              <a:rPr lang="en-US" sz="1200" b="0">
                <a:latin typeface="Arial" panose="020B0604020202020204" pitchFamily="34" charset="0"/>
                <a:ea typeface="SimSun" panose="02010600030101010101" pitchFamily="2" charset="-122"/>
              </a:rPr>
              <a:t>Poe, G. (n.d.). An Act Providing for a Magna Carta for Tricycle Drivers and Operators, Institutionalizing Mechanisms for Its Implementation and </a:t>
            </a:r>
            <a:r>
              <a:rPr lang="en-PH" altLang="en-US" sz="1200" b="0">
                <a:latin typeface="Arial" panose="020B0604020202020204" pitchFamily="34" charset="0"/>
                <a:ea typeface="SimSun" panose="02010600030101010101" pitchFamily="2" charset="-122"/>
              </a:rPr>
              <a:t>	</a:t>
            </a:r>
            <a:r>
              <a:rPr lang="en-US" sz="1200" b="0">
                <a:latin typeface="Arial" panose="020B0604020202020204" pitchFamily="34" charset="0"/>
                <a:ea typeface="SimSun" panose="02010600030101010101" pitchFamily="2" charset="-122"/>
              </a:rPr>
              <a:t>for Other Purposes. In </a:t>
            </a:r>
            <a:r>
              <a:rPr lang="en-US" sz="1200" b="0" i="1">
                <a:latin typeface="Arial" panose="020B0604020202020204" pitchFamily="34" charset="0"/>
                <a:ea typeface="SimSun" panose="02010600030101010101" pitchFamily="2" charset="-122"/>
              </a:rPr>
              <a:t>Senate of the Philippines</a:t>
            </a:r>
            <a:r>
              <a:rPr lang="en-US" sz="1200" b="0">
                <a:latin typeface="Arial" panose="020B0604020202020204" pitchFamily="34" charset="0"/>
                <a:ea typeface="SimSun" panose="02010600030101010101" pitchFamily="2" charset="-122"/>
              </a:rPr>
              <a:t>. Seventeenth Congress of the Republic of the Philippines Second Regular </a:t>
            </a:r>
            <a:r>
              <a:rPr lang="en-PH" altLang="en-US" sz="1200" b="0">
                <a:latin typeface="Arial" panose="020B0604020202020204" pitchFamily="34" charset="0"/>
                <a:ea typeface="SimSun" panose="02010600030101010101" pitchFamily="2" charset="-122"/>
              </a:rPr>
              <a:t>	</a:t>
            </a:r>
            <a:r>
              <a:rPr lang="en-US" sz="1200" b="0">
                <a:latin typeface="Arial" panose="020B0604020202020204" pitchFamily="34" charset="0"/>
                <a:ea typeface="SimSun" panose="02010600030101010101" pitchFamily="2" charset="-122"/>
              </a:rPr>
              <a:t>Session, Taguig City, Metro Manila, Philippines. http://legacy.senate.gov.ph/lisdata/2762323886!.pdf</a:t>
            </a:r>
            <a:endParaRPr lang="en-US" sz="1200" b="0">
              <a:latin typeface="Arial" panose="020B0604020202020204" pitchFamily="34" charset="0"/>
              <a:ea typeface="SimSun" panose="02010600030101010101" pitchFamily="2" charset="-122"/>
            </a:endParaRPr>
          </a:p>
        </p:txBody>
      </p:sp>
      <p:sp>
        <p:nvSpPr>
          <p:cNvPr id="12" name="Text Box 11"/>
          <p:cNvSpPr txBox="1"/>
          <p:nvPr/>
        </p:nvSpPr>
        <p:spPr>
          <a:xfrm>
            <a:off x="725170" y="4892040"/>
            <a:ext cx="9925050" cy="460375"/>
          </a:xfrm>
          <a:prstGeom prst="rect">
            <a:avLst/>
          </a:prstGeom>
          <a:noFill/>
          <a:ln w="9525">
            <a:noFill/>
          </a:ln>
        </p:spPr>
        <p:txBody>
          <a:bodyPr wrap="square">
            <a:spAutoFit/>
          </a:bodyPr>
          <a:p>
            <a:pPr marL="457200" indent="-457200"/>
            <a:r>
              <a:rPr lang="en-US" sz="1200" b="0">
                <a:latin typeface="Arial" panose="020B0604020202020204" pitchFamily="34" charset="0"/>
              </a:rPr>
              <a:t>Statista. (2022, February 7). </a:t>
            </a:r>
            <a:r>
              <a:rPr lang="en-US" sz="1200" b="0" i="1">
                <a:latin typeface="Arial" panose="020B0604020202020204" pitchFamily="34" charset="0"/>
              </a:rPr>
              <a:t>Number registered private motorcycles and tricycles Philippines 2012-2021</a:t>
            </a:r>
            <a:r>
              <a:rPr lang="en-US" sz="1200" b="0">
                <a:latin typeface="Arial" panose="020B0604020202020204" pitchFamily="34" charset="0"/>
              </a:rPr>
              <a:t>. https://www.statista.com/statistics/708054/number-of-registered-private-motorcycles-and-tricycles-in-the-philippines/</a:t>
            </a:r>
            <a:endParaRPr lang="en-US"/>
          </a:p>
        </p:txBody>
      </p:sp>
      <p:sp>
        <p:nvSpPr>
          <p:cNvPr id="13" name="Text Box 12"/>
          <p:cNvSpPr txBox="1"/>
          <p:nvPr/>
        </p:nvSpPr>
        <p:spPr>
          <a:xfrm>
            <a:off x="725170" y="5455285"/>
            <a:ext cx="9925685" cy="460375"/>
          </a:xfrm>
          <a:prstGeom prst="rect">
            <a:avLst/>
          </a:prstGeom>
          <a:noFill/>
          <a:ln w="9525">
            <a:noFill/>
          </a:ln>
        </p:spPr>
        <p:txBody>
          <a:bodyPr wrap="square">
            <a:spAutoFit/>
          </a:bodyPr>
          <a:p>
            <a:pPr marL="457200" indent="-457200"/>
            <a:r>
              <a:rPr lang="en-US" sz="1200" b="0" i="1">
                <a:latin typeface="Arial" panose="020B0604020202020204" pitchFamily="34" charset="0"/>
              </a:rPr>
              <a:t>What are the differences between a HashMap and a Hashtable in Java?</a:t>
            </a:r>
            <a:r>
              <a:rPr lang="en-US" sz="1200" b="0">
                <a:latin typeface="Arial" panose="020B0604020202020204" pitchFamily="34" charset="0"/>
              </a:rPr>
              <a:t> (2008, September 2). Stack Overflow. https://stackoverflow.com/questions/40471/what-are-the-differences-between-a-hashmap-and-a-hashtable-in-java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Arial Black" panose="020B0A04020102020204" charset="0"/>
                <a:cs typeface="Arial Black" panose="020B0A04020102020204" charset="0"/>
              </a:rPr>
              <a:t>TRICYCLE PROFILER </a:t>
            </a:r>
            <a:endParaRPr lang="en-US" b="1" dirty="0">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1524000" y="4652963"/>
            <a:ext cx="9144000" cy="1655762"/>
          </a:xfrm>
        </p:spPr>
        <p:txBody>
          <a:bodyPr/>
          <a:lstStyle/>
          <a:p>
            <a:pPr>
              <a:lnSpc>
                <a:spcPct val="50000"/>
              </a:lnSpc>
              <a:spcBef>
                <a:spcPts val="1000"/>
              </a:spcBef>
              <a:spcAft>
                <a:spcPts val="0"/>
              </a:spcAft>
            </a:pPr>
            <a:r>
              <a:rPr lang="en-US">
                <a:latin typeface="Arial" panose="020B0604020202020204" pitchFamily="34" charset="0"/>
                <a:cs typeface="Arial" panose="020B0604020202020204" pitchFamily="34" charset="0"/>
              </a:rPr>
              <a:t>Idel Lawrence Aranilla</a:t>
            </a:r>
            <a:endParaRPr lang="en-US">
              <a:latin typeface="Arial" panose="020B0604020202020204" pitchFamily="34" charset="0"/>
              <a:cs typeface="Arial" panose="020B0604020202020204" pitchFamily="34" charset="0"/>
            </a:endParaRPr>
          </a:p>
          <a:p>
            <a:pPr>
              <a:lnSpc>
                <a:spcPct val="50000"/>
              </a:lnSpc>
              <a:spcBef>
                <a:spcPts val="1000"/>
              </a:spcBef>
              <a:spcAft>
                <a:spcPts val="0"/>
              </a:spcAft>
            </a:pPr>
            <a:r>
              <a:rPr lang="en-US">
                <a:latin typeface="Arial" panose="020B0604020202020204" pitchFamily="34" charset="0"/>
                <a:cs typeface="Arial" panose="020B0604020202020204" pitchFamily="34" charset="0"/>
              </a:rPr>
              <a:t>BSIT - INF214</a:t>
            </a:r>
            <a:endParaRPr lang="en-US">
              <a:latin typeface="Arial" panose="020B0604020202020204" pitchFamily="34" charset="0"/>
              <a:cs typeface="Arial" panose="020B0604020202020204" pitchFamily="34" charset="0"/>
            </a:endParaRPr>
          </a:p>
          <a:p>
            <a:pPr>
              <a:lnSpc>
                <a:spcPct val="50000"/>
              </a:lnSpc>
              <a:spcBef>
                <a:spcPts val="1000"/>
              </a:spcBef>
              <a:spcAft>
                <a:spcPts val="0"/>
              </a:spcAft>
            </a:pPr>
            <a:endParaRPr lang="en-US">
              <a:latin typeface="Arial" panose="020B0604020202020204" pitchFamily="34" charset="0"/>
              <a:cs typeface="Arial" panose="020B0604020202020204" pitchFamily="34" charset="0"/>
            </a:endParaRPr>
          </a:p>
          <a:p>
            <a:pPr>
              <a:lnSpc>
                <a:spcPct val="50000"/>
              </a:lnSpc>
              <a:spcBef>
                <a:spcPts val="1000"/>
              </a:spcBef>
              <a:spcAft>
                <a:spcPts val="0"/>
              </a:spcAft>
            </a:pPr>
            <a:r>
              <a:rPr lang="en-US">
                <a:latin typeface="Arial" panose="020B0604020202020204" pitchFamily="34" charset="0"/>
                <a:cs typeface="Arial" panose="020B0604020202020204" pitchFamily="34" charset="0"/>
              </a:rPr>
              <a:t>Mr. Elizer Ponio Jr.</a:t>
            </a:r>
            <a:endParaRPr lang="en-US">
              <a:latin typeface="Arial" panose="020B0604020202020204" pitchFamily="34" charset="0"/>
              <a:cs typeface="Arial" panose="020B0604020202020204" pitchFamily="34" charset="0"/>
            </a:endParaRPr>
          </a:p>
          <a:p>
            <a:pPr>
              <a:lnSpc>
                <a:spcPct val="50000"/>
              </a:lnSpc>
              <a:spcBef>
                <a:spcPts val="1000"/>
              </a:spcBef>
              <a:spcAft>
                <a:spcPts val="0"/>
              </a:spcAft>
            </a:pPr>
            <a:r>
              <a:rPr lang="en-US">
                <a:latin typeface="Arial" panose="020B0604020202020204" pitchFamily="34" charset="0"/>
                <a:cs typeface="Arial" panose="020B0604020202020204" pitchFamily="34" charset="0"/>
              </a:rPr>
              <a:t>Control Data Structure (CCDATRCL)</a:t>
            </a:r>
            <a:endParaRPr lang="en-US">
              <a:latin typeface="Arial" panose="020B0604020202020204" pitchFamily="34" charset="0"/>
              <a:cs typeface="Arial" panose="020B0604020202020204" pitchFamily="34" charset="0"/>
            </a:endParaRPr>
          </a:p>
          <a:p>
            <a:pPr>
              <a:lnSpc>
                <a:spcPct val="50000"/>
              </a:lnSpc>
              <a:spcBef>
                <a:spcPts val="1000"/>
              </a:spcBef>
              <a:spcAft>
                <a:spcPts val="0"/>
              </a:spcAft>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rcRect l="12463" t="29067" r="36691" b="9375"/>
          <a:stretch>
            <a:fillRect/>
          </a:stretch>
        </p:blipFill>
        <p:spPr>
          <a:xfrm>
            <a:off x="6310630" y="3118485"/>
            <a:ext cx="5099050" cy="3471545"/>
          </a:xfrm>
          <a:prstGeom prst="rect">
            <a:avLst/>
          </a:prstGeom>
          <a:ln>
            <a:noFill/>
          </a:ln>
        </p:spPr>
      </p:pic>
      <p:sp>
        <p:nvSpPr>
          <p:cNvPr id="4" name="Subtitle 3"/>
          <p:cNvSpPr>
            <a:spLocks noGrp="1"/>
          </p:cNvSpPr>
          <p:nvPr>
            <p:ph type="subTitle" idx="1"/>
          </p:nvPr>
        </p:nvSpPr>
        <p:spPr>
          <a:xfrm>
            <a:off x="515620" y="659765"/>
            <a:ext cx="11161395" cy="5761990"/>
          </a:xfrm>
        </p:spPr>
        <p:txBody>
          <a:bodyPr>
            <a:normAutofit/>
          </a:bodyPr>
          <a:p>
            <a:pPr>
              <a:lnSpc>
                <a:spcPct val="100000"/>
              </a:lnSpc>
              <a:spcAft>
                <a:spcPts val="0"/>
              </a:spcAft>
            </a:pPr>
            <a:r>
              <a:rPr lang="en-PH" altLang="en-US">
                <a:latin typeface="Arial" panose="020B0604020202020204" pitchFamily="34" charset="0"/>
                <a:cs typeface="Arial" panose="020B0604020202020204" pitchFamily="34" charset="0"/>
              </a:rPr>
              <a:t>Tricycles are </a:t>
            </a:r>
            <a:r>
              <a:rPr lang="en-PH" altLang="en-US" b="1">
                <a:latin typeface="Arial" panose="020B0604020202020204" pitchFamily="34" charset="0"/>
                <a:cs typeface="Arial" panose="020B0604020202020204" pitchFamily="34" charset="0"/>
              </a:rPr>
              <a:t>essential components of the public transportation</a:t>
            </a:r>
            <a:r>
              <a:rPr lang="en-PH" altLang="en-US">
                <a:latin typeface="Arial" panose="020B0604020202020204" pitchFamily="34" charset="0"/>
                <a:cs typeface="Arial" panose="020B0604020202020204" pitchFamily="34" charset="0"/>
              </a:rPr>
              <a:t> in the Philippines.</a:t>
            </a:r>
            <a:endParaRPr lang="en-PH" altLang="en-US">
              <a:latin typeface="Arial" panose="020B0604020202020204" pitchFamily="34" charset="0"/>
              <a:cs typeface="Arial" panose="020B0604020202020204" pitchFamily="34" charset="0"/>
            </a:endParaRPr>
          </a:p>
          <a:p>
            <a:pPr>
              <a:lnSpc>
                <a:spcPct val="100000"/>
              </a:lnSpc>
              <a:spcAft>
                <a:spcPts val="0"/>
              </a:spcAft>
            </a:pPr>
            <a:r>
              <a:rPr lang="en-PH" altLang="en-US">
                <a:latin typeface="Arial" panose="020B0604020202020204" pitchFamily="34" charset="0"/>
                <a:cs typeface="Arial" panose="020B0604020202020204" pitchFamily="34" charset="0"/>
              </a:rPr>
              <a:t>There is </a:t>
            </a:r>
            <a:r>
              <a:rPr lang="en-PH" altLang="en-US" b="1">
                <a:latin typeface="Arial" panose="020B0604020202020204" pitchFamily="34" charset="0"/>
                <a:cs typeface="Arial" panose="020B0604020202020204" pitchFamily="34" charset="0"/>
              </a:rPr>
              <a:t>3.58 million registered private tricycles</a:t>
            </a:r>
            <a:r>
              <a:rPr lang="en-PH" altLang="en-US">
                <a:latin typeface="Arial" panose="020B0604020202020204" pitchFamily="34" charset="0"/>
                <a:cs typeface="Arial" panose="020B0604020202020204" pitchFamily="34" charset="0"/>
              </a:rPr>
              <a:t> in 2021 alone (Statista, 2022).</a:t>
            </a:r>
            <a:endParaRPr lang="en-PH" altLang="en-US">
              <a:latin typeface="Arial" panose="020B0604020202020204" pitchFamily="34" charset="0"/>
              <a:cs typeface="Arial" panose="020B0604020202020204" pitchFamily="34" charset="0"/>
            </a:endParaRPr>
          </a:p>
          <a:p>
            <a:pPr>
              <a:lnSpc>
                <a:spcPct val="100000"/>
              </a:lnSpc>
              <a:spcAft>
                <a:spcPts val="0"/>
              </a:spcAft>
            </a:pPr>
            <a:r>
              <a:rPr lang="en-PH" altLang="en-US">
                <a:latin typeface="Arial" panose="020B0604020202020204" pitchFamily="34" charset="0"/>
                <a:cs typeface="Arial" panose="020B0604020202020204" pitchFamily="34" charset="0"/>
              </a:rPr>
              <a:t>Each barangay in the country </a:t>
            </a:r>
            <a:r>
              <a:rPr lang="en-PH" altLang="en-US" b="1">
                <a:latin typeface="Arial" panose="020B0604020202020204" pitchFamily="34" charset="0"/>
                <a:cs typeface="Arial" panose="020B0604020202020204" pitchFamily="34" charset="0"/>
              </a:rPr>
              <a:t>has one or more TODA </a:t>
            </a:r>
            <a:endParaRPr lang="en-PH" altLang="en-US" b="1">
              <a:latin typeface="Arial" panose="020B0604020202020204" pitchFamily="34" charset="0"/>
              <a:cs typeface="Arial" panose="020B0604020202020204" pitchFamily="34" charset="0"/>
            </a:endParaRPr>
          </a:p>
          <a:p>
            <a:pPr marL="0" indent="0">
              <a:lnSpc>
                <a:spcPct val="100000"/>
              </a:lnSpc>
              <a:spcAft>
                <a:spcPts val="0"/>
              </a:spcAft>
              <a:buNone/>
            </a:pPr>
            <a:r>
              <a:rPr lang="en-PH" altLang="en-US">
                <a:latin typeface="Arial" panose="020B0604020202020204" pitchFamily="34" charset="0"/>
                <a:cs typeface="Arial" panose="020B0604020202020204" pitchFamily="34" charset="0"/>
              </a:rPr>
              <a:t>(Poe, 2018).</a:t>
            </a:r>
            <a:endParaRPr lang="en-PH" altLang="en-US">
              <a:latin typeface="Arial" panose="020B0604020202020204" pitchFamily="34" charset="0"/>
              <a:cs typeface="Arial" panose="020B0604020202020204" pitchFamily="34" charset="0"/>
            </a:endParaRPr>
          </a:p>
          <a:p>
            <a:pPr marL="0" indent="0">
              <a:lnSpc>
                <a:spcPct val="100000"/>
              </a:lnSpc>
              <a:spcAft>
                <a:spcPts val="0"/>
              </a:spcAft>
              <a:buNone/>
            </a:pPr>
            <a:endParaRPr lang="en-PH" altLang="en-US" sz="3200">
              <a:latin typeface="Arial" panose="020B0604020202020204" pitchFamily="34" charset="0"/>
              <a:cs typeface="Arial" panose="020B0604020202020204" pitchFamily="34" charset="0"/>
            </a:endParaRPr>
          </a:p>
          <a:p>
            <a:pPr marL="0" indent="0">
              <a:lnSpc>
                <a:spcPct val="100000"/>
              </a:lnSpc>
              <a:spcAft>
                <a:spcPts val="0"/>
              </a:spcAft>
              <a:buNone/>
            </a:pPr>
            <a:endParaRPr lang="en-PH" altLang="en-US" sz="3200">
              <a:latin typeface="Arial" panose="020B0604020202020204" pitchFamily="34" charset="0"/>
              <a:cs typeface="Arial" panose="020B0604020202020204" pitchFamily="34" charset="0"/>
            </a:endParaRPr>
          </a:p>
        </p:txBody>
      </p:sp>
      <p:sp>
        <p:nvSpPr>
          <p:cNvPr id="5" name="Text Box 4"/>
          <p:cNvSpPr txBox="1"/>
          <p:nvPr/>
        </p:nvSpPr>
        <p:spPr>
          <a:xfrm>
            <a:off x="7146290" y="1687830"/>
            <a:ext cx="309880" cy="368300"/>
          </a:xfrm>
          <a:prstGeom prst="rect">
            <a:avLst/>
          </a:prstGeom>
          <a:noFill/>
        </p:spPr>
        <p:txBody>
          <a:bodyPr wrap="non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76400" y="499745"/>
            <a:ext cx="10515600" cy="1325563"/>
          </a:xfrm>
        </p:spPr>
        <p:txBody>
          <a:bodyPr/>
          <a:p>
            <a:r>
              <a:rPr lang="en-PH" altLang="en-US" b="1">
                <a:latin typeface="Arial" panose="020B0604020202020204" pitchFamily="34" charset="0"/>
                <a:cs typeface="Arial" panose="020B0604020202020204" pitchFamily="34" charset="0"/>
              </a:rPr>
              <a:t>Operator                           Driver</a:t>
            </a:r>
            <a:endParaRPr lang="en-PH" alt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5"/>
            <a:ext cx="4883785" cy="4351655"/>
          </a:xfrm>
        </p:spPr>
        <p:txBody>
          <a:bodyPr/>
          <a:p>
            <a:r>
              <a:rPr lang="en-PH" altLang="en-US">
                <a:latin typeface="Arial" panose="020B0604020202020204" pitchFamily="34" charset="0"/>
                <a:cs typeface="Arial" panose="020B0604020202020204" pitchFamily="34" charset="0"/>
              </a:rPr>
              <a:t> A tricycle operator is the one who is legally registered in </a:t>
            </a:r>
            <a:r>
              <a:rPr lang="en-US" altLang="en-PH">
                <a:latin typeface="Arial" panose="020B0604020202020204" pitchFamily="34" charset="0"/>
                <a:cs typeface="Arial" panose="020B0604020202020204" pitchFamily="34" charset="0"/>
              </a:rPr>
              <a:t>TRU and LTO</a:t>
            </a:r>
            <a:r>
              <a:rPr lang="en-PH" altLang="en-US">
                <a:latin typeface="Arial" panose="020B0604020202020204" pitchFamily="34" charset="0"/>
                <a:cs typeface="Arial" panose="020B0604020202020204" pitchFamily="34" charset="0"/>
              </a:rPr>
              <a:t> as the owner of the tricycle/s. </a:t>
            </a:r>
            <a:endParaRPr lang="en-PH" altLang="en-US">
              <a:latin typeface="Arial" panose="020B0604020202020204" pitchFamily="34" charset="0"/>
              <a:cs typeface="Arial" panose="020B0604020202020204" pitchFamily="34" charset="0"/>
            </a:endParaRPr>
          </a:p>
          <a:p>
            <a:pPr marL="0" indent="0">
              <a:buNone/>
            </a:pPr>
            <a:endParaRPr lang="en-PH" altLang="en-US">
              <a:latin typeface="Arial" panose="020B0604020202020204" pitchFamily="34" charset="0"/>
              <a:cs typeface="Arial" panose="020B0604020202020204" pitchFamily="34" charset="0"/>
            </a:endParaRPr>
          </a:p>
          <a:p>
            <a:r>
              <a:rPr lang="en-PH" altLang="en-US">
                <a:latin typeface="Arial" panose="020B0604020202020204" pitchFamily="34" charset="0"/>
                <a:cs typeface="Arial" panose="020B0604020202020204" pitchFamily="34" charset="0"/>
              </a:rPr>
              <a:t>They often hire drivers to use their tricycles for their daily living in exchange of a financial return—boundary.</a:t>
            </a:r>
            <a:endParaRPr lang="en-PH" altLang="en-US">
              <a:latin typeface="Arial" panose="020B0604020202020204" pitchFamily="34" charset="0"/>
              <a:cs typeface="Arial" panose="020B0604020202020204" pitchFamily="34" charset="0"/>
            </a:endParaRPr>
          </a:p>
        </p:txBody>
      </p:sp>
      <p:sp>
        <p:nvSpPr>
          <p:cNvPr id="4" name="Content Placeholder 2"/>
          <p:cNvSpPr>
            <a:spLocks noGrp="1"/>
          </p:cNvSpPr>
          <p:nvPr/>
        </p:nvSpPr>
        <p:spPr>
          <a:xfrm>
            <a:off x="6795135" y="1825625"/>
            <a:ext cx="4883785"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altLang="en-US">
                <a:latin typeface="Arial" panose="020B0604020202020204" pitchFamily="34" charset="0"/>
                <a:cs typeface="Arial" panose="020B0604020202020204" pitchFamily="34" charset="0"/>
              </a:rPr>
              <a:t> The one who drives the tricycle on schedule and gives due boundary to his tricycle operator. </a:t>
            </a:r>
            <a:endParaRPr lang="en-PH" altLang="en-US">
              <a:latin typeface="Arial" panose="020B0604020202020204" pitchFamily="34" charset="0"/>
              <a:cs typeface="Arial" panose="020B0604020202020204" pitchFamily="34" charset="0"/>
            </a:endParaRPr>
          </a:p>
          <a:p>
            <a:endParaRPr lang="en-PH" altLang="en-US">
              <a:latin typeface="Arial" panose="020B0604020202020204" pitchFamily="34" charset="0"/>
              <a:cs typeface="Arial" panose="020B0604020202020204" pitchFamily="34" charset="0"/>
            </a:endParaRPr>
          </a:p>
          <a:p>
            <a:r>
              <a:rPr lang="en-US" altLang="en-PH">
                <a:latin typeface="Arial" panose="020B0604020202020204" pitchFamily="34" charset="0"/>
                <a:cs typeface="Arial" panose="020B0604020202020204" pitchFamily="34" charset="0"/>
              </a:rPr>
              <a:t>Not registered in TRU and LTO</a:t>
            </a:r>
            <a:endParaRPr lang="en-PH" altLang="en-US">
              <a:latin typeface="Arial" panose="020B0604020202020204" pitchFamily="34" charset="0"/>
              <a:cs typeface="Arial" panose="020B0604020202020204" pitchFamily="34" charset="0"/>
            </a:endParaRPr>
          </a:p>
          <a:p>
            <a:endParaRPr lang="en-PH" altLang="en-US">
              <a:latin typeface="Arial" panose="020B0604020202020204" pitchFamily="34" charset="0"/>
              <a:cs typeface="Arial" panose="020B0604020202020204" pitchFamily="34" charset="0"/>
            </a:endParaRPr>
          </a:p>
          <a:p>
            <a:r>
              <a:rPr lang="en-PH" altLang="en-US">
                <a:latin typeface="Arial" panose="020B0604020202020204" pitchFamily="34" charset="0"/>
                <a:cs typeface="Arial" panose="020B0604020202020204" pitchFamily="34" charset="0"/>
              </a:rPr>
              <a:t>A tricycle operator may also be the driver as they see fit. </a:t>
            </a:r>
            <a:endParaRPr lang="en-PH" alt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19835"/>
            <a:ext cx="10515600" cy="3689985"/>
          </a:xfrm>
        </p:spPr>
        <p:txBody>
          <a:bodyPr/>
          <a:p>
            <a:pPr marL="0" indent="0" algn="ctr">
              <a:lnSpc>
                <a:spcPct val="100000"/>
              </a:lnSpc>
              <a:spcAft>
                <a:spcPts val="0"/>
              </a:spcAft>
              <a:buNone/>
            </a:pPr>
            <a:r>
              <a:rPr lang="en-PH" altLang="en-US" b="1">
                <a:latin typeface="Arial" panose="020B0604020202020204" pitchFamily="34" charset="0"/>
                <a:cs typeface="Arial" panose="020B0604020202020204" pitchFamily="34" charset="0"/>
                <a:sym typeface="+mn-ea"/>
              </a:rPr>
              <a:t>Tricycle-related accidents happen at high rates in everyday life.</a:t>
            </a:r>
            <a:endParaRPr lang="en-PH" altLang="en-US" b="1">
              <a:latin typeface="Arial" panose="020B0604020202020204" pitchFamily="34" charset="0"/>
              <a:cs typeface="Arial" panose="020B0604020202020204" pitchFamily="34" charset="0"/>
            </a:endParaRPr>
          </a:p>
          <a:p>
            <a:pPr marL="0" indent="0" algn="ctr">
              <a:lnSpc>
                <a:spcPct val="100000"/>
              </a:lnSpc>
              <a:spcAft>
                <a:spcPts val="0"/>
              </a:spcAft>
              <a:buNone/>
            </a:pPr>
            <a:endParaRPr lang="en-US" b="1"/>
          </a:p>
        </p:txBody>
      </p:sp>
      <p:pic>
        <p:nvPicPr>
          <p:cNvPr id="4" name="Picture 3"/>
          <p:cNvPicPr>
            <a:picLocks noChangeAspect="1"/>
          </p:cNvPicPr>
          <p:nvPr/>
        </p:nvPicPr>
        <p:blipFill>
          <a:blip r:embed="rId1"/>
          <a:stretch>
            <a:fillRect/>
          </a:stretch>
        </p:blipFill>
        <p:spPr>
          <a:xfrm>
            <a:off x="6357620" y="2541270"/>
            <a:ext cx="4996180" cy="1313815"/>
          </a:xfrm>
          <a:prstGeom prst="rect">
            <a:avLst/>
          </a:prstGeom>
          <a:ln>
            <a:solidFill>
              <a:schemeClr val="tx1"/>
            </a:solidFill>
          </a:ln>
        </p:spPr>
      </p:pic>
      <p:pic>
        <p:nvPicPr>
          <p:cNvPr id="6" name="Picture 5"/>
          <p:cNvPicPr>
            <a:picLocks noChangeAspect="1"/>
          </p:cNvPicPr>
          <p:nvPr/>
        </p:nvPicPr>
        <p:blipFill>
          <a:blip r:embed="rId2"/>
          <a:stretch>
            <a:fillRect/>
          </a:stretch>
        </p:blipFill>
        <p:spPr>
          <a:xfrm>
            <a:off x="822960" y="4048760"/>
            <a:ext cx="5007610" cy="200406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822960" y="2541270"/>
            <a:ext cx="5007610" cy="1313815"/>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6346825" y="4048760"/>
            <a:ext cx="5006975" cy="2004060"/>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sz="4800" b="1">
                <a:latin typeface="Arial" panose="020B0604020202020204" pitchFamily="34" charset="0"/>
                <a:cs typeface="Arial" panose="020B0604020202020204" pitchFamily="34" charset="0"/>
              </a:rPr>
              <a:t>Problem</a:t>
            </a:r>
            <a:endParaRPr lang="en-PH" altLang="en-US" sz="4800"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p>
            <a:r>
              <a:rPr lang="en-PH" altLang="en-US">
                <a:latin typeface="Arial" panose="020B0604020202020204" pitchFamily="34" charset="0"/>
                <a:cs typeface="Arial" panose="020B0604020202020204" pitchFamily="34" charset="0"/>
              </a:rPr>
              <a:t>Accidents are directed to the operator and not the driver.</a:t>
            </a:r>
            <a:endParaRPr lang="en-PH" altLang="en-US">
              <a:latin typeface="Arial" panose="020B0604020202020204" pitchFamily="34" charset="0"/>
              <a:cs typeface="Arial" panose="020B0604020202020204" pitchFamily="34" charset="0"/>
            </a:endParaRPr>
          </a:p>
          <a:p>
            <a:r>
              <a:rPr lang="en-PH" altLang="en-US">
                <a:latin typeface="Arial" panose="020B0604020202020204" pitchFamily="34" charset="0"/>
                <a:cs typeface="Arial" panose="020B0604020202020204" pitchFamily="34" charset="0"/>
              </a:rPr>
              <a:t>An inefficient accident response is present as the driver identification become sluggish.</a:t>
            </a:r>
            <a:endParaRPr lang="en-PH" altLang="en-US">
              <a:latin typeface="Arial" panose="020B0604020202020204" pitchFamily="34" charset="0"/>
              <a:cs typeface="Arial" panose="020B0604020202020204" pitchFamily="34" charset="0"/>
            </a:endParaRPr>
          </a:p>
          <a:p>
            <a:pPr marL="0" indent="0">
              <a:buNone/>
            </a:pPr>
            <a:endParaRPr lang="en-PH" altLang="en-US">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sz="4800" b="1">
                <a:latin typeface="Arial" panose="020B0604020202020204" pitchFamily="34" charset="0"/>
                <a:cs typeface="Arial" panose="020B0604020202020204" pitchFamily="34" charset="0"/>
              </a:rPr>
              <a:t>Tricycle Profiler</a:t>
            </a:r>
            <a:endParaRPr lang="en-PH" altLang="en-US" sz="4800"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56260" y="1572260"/>
            <a:ext cx="11121390" cy="4605020"/>
          </a:xfrm>
        </p:spPr>
        <p:txBody>
          <a:bodyPr>
            <a:noAutofit/>
          </a:bodyPr>
          <a:p>
            <a:r>
              <a:rPr lang="en-PH" altLang="en-US">
                <a:latin typeface="Arial" panose="020B0604020202020204" pitchFamily="34" charset="0"/>
                <a:cs typeface="Arial" panose="020B0604020202020204" pitchFamily="34" charset="0"/>
              </a:rPr>
              <a:t>A </a:t>
            </a:r>
            <a:r>
              <a:rPr lang="en-PH" altLang="en-US" b="1">
                <a:latin typeface="Arial" panose="020B0604020202020204" pitchFamily="34" charset="0"/>
                <a:cs typeface="Arial" panose="020B0604020202020204" pitchFamily="34" charset="0"/>
              </a:rPr>
              <a:t>terminal-based system for profiling the employed driver</a:t>
            </a:r>
            <a:r>
              <a:rPr lang="en-PH" altLang="en-US">
                <a:latin typeface="Arial" panose="020B0604020202020204" pitchFamily="34" charset="0"/>
                <a:cs typeface="Arial" panose="020B0604020202020204" pitchFamily="34" charset="0"/>
              </a:rPr>
              <a:t> with their respective tricycle body number using HashMap Control Data Structure (in-beta).</a:t>
            </a:r>
            <a:endParaRPr lang="en-PH" altLang="en-US">
              <a:latin typeface="Arial" panose="020B0604020202020204" pitchFamily="34" charset="0"/>
              <a:cs typeface="Arial" panose="020B0604020202020204" pitchFamily="34" charset="0"/>
            </a:endParaRPr>
          </a:p>
          <a:p>
            <a:r>
              <a:rPr lang="en-PH" altLang="en-US" b="1">
                <a:latin typeface="Arial" panose="020B0604020202020204" pitchFamily="34" charset="0"/>
                <a:cs typeface="Arial" panose="020B0604020202020204" pitchFamily="34" charset="0"/>
              </a:rPr>
              <a:t>Each barangay and their TODAs are registered </a:t>
            </a:r>
            <a:r>
              <a:rPr lang="en-PH" altLang="en-US">
                <a:latin typeface="Arial" panose="020B0604020202020204" pitchFamily="34" charset="0"/>
                <a:cs typeface="Arial" panose="020B0604020202020204" pitchFamily="34" charset="0"/>
              </a:rPr>
              <a:t>in which the Local Government Unit (LGU) may profile the active drivers on the field.</a:t>
            </a:r>
            <a:endParaRPr lang="en-PH" altLang="en-US">
              <a:latin typeface="Arial" panose="020B0604020202020204" pitchFamily="34" charset="0"/>
              <a:cs typeface="Arial" panose="020B0604020202020204" pitchFamily="34" charset="0"/>
            </a:endParaRPr>
          </a:p>
          <a:p>
            <a:r>
              <a:rPr lang="en-PH" altLang="en-US" b="1">
                <a:latin typeface="Arial" panose="020B0604020202020204" pitchFamily="34" charset="0"/>
                <a:cs typeface="Arial" panose="020B0604020202020204" pitchFamily="34" charset="0"/>
              </a:rPr>
              <a:t>The admin</a:t>
            </a:r>
            <a:r>
              <a:rPr lang="en-PH" altLang="en-US">
                <a:latin typeface="Arial" panose="020B0604020202020204" pitchFamily="34" charset="0"/>
                <a:cs typeface="Arial" panose="020B0604020202020204" pitchFamily="34" charset="0"/>
              </a:rPr>
              <a:t>, an LGU employee, </a:t>
            </a:r>
            <a:r>
              <a:rPr lang="en-PH" altLang="en-US" b="1">
                <a:latin typeface="Arial" panose="020B0604020202020204" pitchFamily="34" charset="0"/>
                <a:cs typeface="Arial" panose="020B0604020202020204" pitchFamily="34" charset="0"/>
              </a:rPr>
              <a:t>may view or delete</a:t>
            </a:r>
            <a:r>
              <a:rPr lang="en-PH" altLang="en-US">
                <a:latin typeface="Arial" panose="020B0604020202020204" pitchFamily="34" charset="0"/>
                <a:cs typeface="Arial" panose="020B0604020202020204" pitchFamily="34" charset="0"/>
              </a:rPr>
              <a:t> the active drivers directory and </a:t>
            </a:r>
            <a:r>
              <a:rPr lang="en-PH" altLang="en-US" b="1">
                <a:latin typeface="Arial" panose="020B0604020202020204" pitchFamily="34" charset="0"/>
                <a:cs typeface="Arial" panose="020B0604020202020204" pitchFamily="34" charset="0"/>
              </a:rPr>
              <a:t>register or remove</a:t>
            </a:r>
            <a:r>
              <a:rPr lang="en-PH" altLang="en-US">
                <a:latin typeface="Arial" panose="020B0604020202020204" pitchFamily="34" charset="0"/>
                <a:cs typeface="Arial" panose="020B0604020202020204" pitchFamily="34" charset="0"/>
              </a:rPr>
              <a:t> a driver and his assigned tricycle body number.</a:t>
            </a:r>
            <a:endParaRPr lang="en-PH" altLang="en-US">
              <a:latin typeface="Arial" panose="020B0604020202020204" pitchFamily="34" charset="0"/>
              <a:cs typeface="Arial" panose="020B0604020202020204" pitchFamily="34" charset="0"/>
            </a:endParaRPr>
          </a:p>
          <a:p>
            <a:r>
              <a:rPr lang="en-PH" altLang="en-US" b="1">
                <a:latin typeface="Arial" panose="020B0604020202020204" pitchFamily="34" charset="0"/>
                <a:cs typeface="Arial" panose="020B0604020202020204" pitchFamily="34" charset="0"/>
              </a:rPr>
              <a:t>The user</a:t>
            </a:r>
            <a:r>
              <a:rPr lang="en-PH" altLang="en-US">
                <a:latin typeface="Arial" panose="020B0604020202020204" pitchFamily="34" charset="0"/>
                <a:cs typeface="Arial" panose="020B0604020202020204" pitchFamily="34" charset="0"/>
              </a:rPr>
              <a:t>, the tricycle passenger, may </a:t>
            </a:r>
            <a:r>
              <a:rPr lang="en-PH" altLang="en-US" b="1">
                <a:latin typeface="Arial" panose="020B0604020202020204" pitchFamily="34" charset="0"/>
                <a:cs typeface="Arial" panose="020B0604020202020204" pitchFamily="34" charset="0"/>
              </a:rPr>
              <a:t>use the tricycle body number to identify the driver’s name</a:t>
            </a:r>
            <a:r>
              <a:rPr lang="en-PH" altLang="en-US">
                <a:latin typeface="Arial" panose="020B0604020202020204" pitchFamily="34" charset="0"/>
                <a:cs typeface="Arial" panose="020B0604020202020204" pitchFamily="34" charset="0"/>
              </a:rPr>
              <a:t> for possible legal mishaps.</a:t>
            </a:r>
            <a:endParaRPr lang="en-PH" altLang="en-US">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76400" y="190500"/>
            <a:ext cx="10515600" cy="1325563"/>
          </a:xfrm>
        </p:spPr>
        <p:txBody>
          <a:bodyPr/>
          <a:p>
            <a:r>
              <a:rPr lang="en-PH" altLang="en-US" b="1">
                <a:latin typeface="Arial" panose="020B0604020202020204" pitchFamily="34" charset="0"/>
                <a:cs typeface="Arial" panose="020B0604020202020204" pitchFamily="34" charset="0"/>
              </a:rPr>
              <a:t>HashMap                     HashTable</a:t>
            </a:r>
            <a:endParaRPr lang="en-PH" alt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7350" y="1388745"/>
            <a:ext cx="5658485" cy="4351655"/>
          </a:xfrm>
        </p:spPr>
        <p:txBody>
          <a:bodyPr>
            <a:noAutofit/>
          </a:bodyPr>
          <a:p>
            <a:r>
              <a:rPr lang="en-PH" altLang="en-US">
                <a:latin typeface="Arial" panose="020B0604020202020204" pitchFamily="34" charset="0"/>
                <a:cs typeface="Arial" panose="020B0604020202020204" pitchFamily="34" charset="0"/>
              </a:rPr>
              <a:t>No method is synchronized.</a:t>
            </a:r>
            <a:endParaRPr lang="en-PH" altLang="en-US">
              <a:latin typeface="Arial" panose="020B0604020202020204" pitchFamily="34" charset="0"/>
              <a:cs typeface="Arial" panose="020B0604020202020204" pitchFamily="34" charset="0"/>
            </a:endParaRPr>
          </a:p>
          <a:p>
            <a:pPr>
              <a:lnSpc>
                <a:spcPct val="100000"/>
              </a:lnSpc>
            </a:pPr>
            <a:r>
              <a:rPr lang="en-PH" altLang="en-US" b="1">
                <a:latin typeface="Arial" panose="020B0604020202020204" pitchFamily="34" charset="0"/>
                <a:cs typeface="Arial" panose="020B0604020202020204" pitchFamily="34" charset="0"/>
              </a:rPr>
              <a:t>Multiple threads can operate simultaneously</a:t>
            </a:r>
            <a:r>
              <a:rPr lang="en-PH" altLang="en-US">
                <a:latin typeface="Arial" panose="020B0604020202020204" pitchFamily="34" charset="0"/>
                <a:cs typeface="Arial" panose="020B0604020202020204" pitchFamily="34" charset="0"/>
              </a:rPr>
              <a:t> and hence hashmap’s object is not thread-safe.</a:t>
            </a:r>
            <a:endParaRPr lang="en-PH" altLang="en-US">
              <a:latin typeface="Arial" panose="020B0604020202020204" pitchFamily="34" charset="0"/>
              <a:cs typeface="Arial" panose="020B0604020202020204" pitchFamily="34" charset="0"/>
            </a:endParaRPr>
          </a:p>
          <a:p>
            <a:r>
              <a:rPr lang="en-PH" altLang="en-US">
                <a:latin typeface="Arial" panose="020B0604020202020204" pitchFamily="34" charset="0"/>
                <a:cs typeface="Arial" panose="020B0604020202020204" pitchFamily="34" charset="0"/>
              </a:rPr>
              <a:t>Threads are not required to wait and hence relatively </a:t>
            </a:r>
            <a:r>
              <a:rPr lang="en-PH" altLang="en-US" b="1">
                <a:latin typeface="Arial" panose="020B0604020202020204" pitchFamily="34" charset="0"/>
                <a:cs typeface="Arial" panose="020B0604020202020204" pitchFamily="34" charset="0"/>
              </a:rPr>
              <a:t>performance is high.</a:t>
            </a:r>
            <a:endParaRPr lang="en-PH" altLang="en-US">
              <a:latin typeface="Arial" panose="020B0604020202020204" pitchFamily="34" charset="0"/>
              <a:cs typeface="Arial" panose="020B0604020202020204" pitchFamily="34" charset="0"/>
            </a:endParaRPr>
          </a:p>
          <a:p>
            <a:r>
              <a:rPr lang="en-PH" altLang="en-US" b="1">
                <a:latin typeface="Arial" panose="020B0604020202020204" pitchFamily="34" charset="0"/>
                <a:cs typeface="Arial" panose="020B0604020202020204" pitchFamily="34" charset="0"/>
              </a:rPr>
              <a:t>Null is allowed </a:t>
            </a:r>
            <a:r>
              <a:rPr lang="en-PH" altLang="en-US">
                <a:latin typeface="Arial" panose="020B0604020202020204" pitchFamily="34" charset="0"/>
                <a:cs typeface="Arial" panose="020B0604020202020204" pitchFamily="34" charset="0"/>
              </a:rPr>
              <a:t>for both key and value.</a:t>
            </a:r>
            <a:endParaRPr lang="en-PH" altLang="en-US">
              <a:latin typeface="Arial" panose="020B0604020202020204" pitchFamily="34" charset="0"/>
              <a:cs typeface="Arial" panose="020B0604020202020204" pitchFamily="34" charset="0"/>
            </a:endParaRPr>
          </a:p>
          <a:p>
            <a:r>
              <a:rPr lang="en-PH" altLang="en-US">
                <a:latin typeface="Arial" panose="020B0604020202020204" pitchFamily="34" charset="0"/>
                <a:cs typeface="Arial" panose="020B0604020202020204" pitchFamily="34" charset="0"/>
              </a:rPr>
              <a:t>It is </a:t>
            </a:r>
            <a:r>
              <a:rPr lang="en-PH" altLang="en-US" b="1">
                <a:latin typeface="Arial" panose="020B0604020202020204" pitchFamily="34" charset="0"/>
                <a:cs typeface="Arial" panose="020B0604020202020204" pitchFamily="34" charset="0"/>
              </a:rPr>
              <a:t>non-legacy.</a:t>
            </a:r>
            <a:endParaRPr lang="en-PH" altLang="en-US" b="1">
              <a:latin typeface="Arial" panose="020B0604020202020204" pitchFamily="34" charset="0"/>
              <a:cs typeface="Arial" panose="020B0604020202020204" pitchFamily="34" charset="0"/>
            </a:endParaRPr>
          </a:p>
        </p:txBody>
      </p:sp>
      <p:sp>
        <p:nvSpPr>
          <p:cNvPr id="4" name="Content Placeholder 2"/>
          <p:cNvSpPr>
            <a:spLocks noGrp="1"/>
          </p:cNvSpPr>
          <p:nvPr/>
        </p:nvSpPr>
        <p:spPr>
          <a:xfrm>
            <a:off x="6045835" y="1388745"/>
            <a:ext cx="5760085" cy="546862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altLang="en-US">
                <a:latin typeface="Arial" panose="020B0604020202020204" pitchFamily="34" charset="0"/>
                <a:cs typeface="Arial" panose="020B0604020202020204" pitchFamily="34" charset="0"/>
                <a:sym typeface="+mn-ea"/>
              </a:rPr>
              <a:t>Every method is synchronized.</a:t>
            </a:r>
            <a:r>
              <a:rPr lang="en-PH" altLang="en-US">
                <a:latin typeface="Arial" panose="020B0604020202020204" pitchFamily="34" charset="0"/>
                <a:cs typeface="Arial" panose="020B0604020202020204" pitchFamily="34" charset="0"/>
              </a:rPr>
              <a:t> </a:t>
            </a:r>
            <a:endParaRPr lang="en-PH" altLang="en-US">
              <a:latin typeface="Arial" panose="020B0604020202020204" pitchFamily="34" charset="0"/>
              <a:cs typeface="Arial" panose="020B0604020202020204" pitchFamily="34" charset="0"/>
            </a:endParaRPr>
          </a:p>
          <a:p>
            <a:pPr>
              <a:lnSpc>
                <a:spcPct val="100000"/>
              </a:lnSpc>
            </a:pPr>
            <a:r>
              <a:rPr lang="en-PH" altLang="en-US">
                <a:latin typeface="Arial" panose="020B0604020202020204" pitchFamily="34" charset="0"/>
                <a:cs typeface="Arial" panose="020B0604020202020204" pitchFamily="34" charset="0"/>
                <a:sym typeface="+mn-ea"/>
              </a:rPr>
              <a:t>At a time </a:t>
            </a:r>
            <a:r>
              <a:rPr lang="en-PH" altLang="en-US" b="1">
                <a:latin typeface="Arial" panose="020B0604020202020204" pitchFamily="34" charset="0"/>
                <a:cs typeface="Arial" panose="020B0604020202020204" pitchFamily="34" charset="0"/>
                <a:sym typeface="+mn-ea"/>
              </a:rPr>
              <a:t>only one thread is allowed to operate</a:t>
            </a:r>
            <a:r>
              <a:rPr lang="en-PH" altLang="en-US">
                <a:latin typeface="Arial" panose="020B0604020202020204" pitchFamily="34" charset="0"/>
                <a:cs typeface="Arial" panose="020B0604020202020204" pitchFamily="34" charset="0"/>
                <a:sym typeface="+mn-ea"/>
              </a:rPr>
              <a:t> the Hashtable’s object. Hence it is thread-safe. </a:t>
            </a:r>
            <a:endParaRPr lang="en-PH" altLang="en-US">
              <a:latin typeface="Arial" panose="020B0604020202020204" pitchFamily="34" charset="0"/>
              <a:cs typeface="Arial" panose="020B0604020202020204" pitchFamily="34" charset="0"/>
              <a:sym typeface="+mn-ea"/>
            </a:endParaRPr>
          </a:p>
          <a:p>
            <a:pPr>
              <a:lnSpc>
                <a:spcPct val="100000"/>
              </a:lnSpc>
            </a:pPr>
            <a:r>
              <a:rPr lang="en-PH" altLang="en-US">
                <a:latin typeface="Arial" panose="020B0604020202020204" pitchFamily="34" charset="0"/>
                <a:cs typeface="Arial" panose="020B0604020202020204" pitchFamily="34" charset="0"/>
              </a:rPr>
              <a:t>It increases the waiting time of the thread and hence </a:t>
            </a:r>
            <a:r>
              <a:rPr lang="en-PH" altLang="en-US" b="1">
                <a:latin typeface="Arial" panose="020B0604020202020204" pitchFamily="34" charset="0"/>
                <a:cs typeface="Arial" panose="020B0604020202020204" pitchFamily="34" charset="0"/>
              </a:rPr>
              <a:t>performance is low.</a:t>
            </a:r>
            <a:endParaRPr lang="en-PH" altLang="en-US">
              <a:latin typeface="Arial" panose="020B0604020202020204" pitchFamily="34" charset="0"/>
              <a:cs typeface="Arial" panose="020B0604020202020204" pitchFamily="34" charset="0"/>
            </a:endParaRPr>
          </a:p>
          <a:p>
            <a:pPr>
              <a:lnSpc>
                <a:spcPct val="100000"/>
              </a:lnSpc>
            </a:pPr>
            <a:r>
              <a:rPr lang="en-PH" altLang="en-US" b="1">
                <a:latin typeface="Arial" panose="020B0604020202020204" pitchFamily="34" charset="0"/>
                <a:cs typeface="Arial" panose="020B0604020202020204" pitchFamily="34" charset="0"/>
              </a:rPr>
              <a:t>Null is not allowed</a:t>
            </a:r>
            <a:r>
              <a:rPr lang="en-PH" altLang="en-US">
                <a:latin typeface="Arial" panose="020B0604020202020204" pitchFamily="34" charset="0"/>
                <a:cs typeface="Arial" panose="020B0604020202020204" pitchFamily="34" charset="0"/>
              </a:rPr>
              <a:t> for both key and value. Otherwise, we will get a null pointer exception.</a:t>
            </a:r>
            <a:endParaRPr lang="en-PH" altLang="en-US">
              <a:latin typeface="Arial" panose="020B0604020202020204" pitchFamily="34" charset="0"/>
              <a:cs typeface="Arial" panose="020B0604020202020204" pitchFamily="34" charset="0"/>
            </a:endParaRPr>
          </a:p>
          <a:p>
            <a:pPr>
              <a:lnSpc>
                <a:spcPct val="100000"/>
              </a:lnSpc>
            </a:pPr>
            <a:r>
              <a:rPr lang="en-PH" altLang="en-US">
                <a:latin typeface="Arial" panose="020B0604020202020204" pitchFamily="34" charset="0"/>
                <a:cs typeface="Arial" panose="020B0604020202020204" pitchFamily="34" charset="0"/>
              </a:rPr>
              <a:t>It is a </a:t>
            </a:r>
            <a:r>
              <a:rPr lang="en-PH" altLang="en-US" b="1">
                <a:latin typeface="Arial" panose="020B0604020202020204" pitchFamily="34" charset="0"/>
                <a:cs typeface="Arial" panose="020B0604020202020204" pitchFamily="34" charset="0"/>
              </a:rPr>
              <a:t>legacy</a:t>
            </a:r>
            <a:endParaRPr lang="en-PH" altLang="en-US" b="1">
              <a:latin typeface="Arial" panose="020B0604020202020204" pitchFamily="34" charset="0"/>
              <a:cs typeface="Arial" panose="020B0604020202020204" pitchFamily="34" charset="0"/>
            </a:endParaRPr>
          </a:p>
        </p:txBody>
      </p:sp>
      <p:sp>
        <p:nvSpPr>
          <p:cNvPr id="5" name="Text Box 4"/>
          <p:cNvSpPr txBox="1"/>
          <p:nvPr/>
        </p:nvSpPr>
        <p:spPr>
          <a:xfrm>
            <a:off x="7624445" y="6195060"/>
            <a:ext cx="4181475" cy="521970"/>
          </a:xfrm>
          <a:prstGeom prst="rect">
            <a:avLst/>
          </a:prstGeom>
          <a:noFill/>
        </p:spPr>
        <p:txBody>
          <a:bodyPr wrap="square" rtlCol="0">
            <a:spAutoFit/>
          </a:bodyPr>
          <a:p>
            <a:r>
              <a:rPr lang="en-PH" altLang="en-US" sz="2800">
                <a:latin typeface="Arial" panose="020B0604020202020204" pitchFamily="34" charset="0"/>
                <a:cs typeface="Arial" panose="020B0604020202020204" pitchFamily="34" charset="0"/>
              </a:rPr>
              <a:t>(GeeksForGeeks, 2022)</a:t>
            </a:r>
            <a:endParaRPr lang="en-PH" altLang="en-US" sz="28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4405</Words>
  <Application>WPS Presentation</Application>
  <PresentationFormat>Widescreen</PresentationFormat>
  <Paragraphs>126</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Arial Black</vt:lpstr>
      <vt:lpstr>Microsoft YaHei</vt:lpstr>
      <vt:lpstr>Arial Unicode MS</vt:lpstr>
      <vt:lpstr>Calibri Light</vt:lpstr>
      <vt:lpstr>Calibri</vt:lpstr>
      <vt:lpstr>Office Theme</vt:lpstr>
      <vt:lpstr>PowerPoint 演示文稿</vt:lpstr>
      <vt:lpstr>IMAGINE.</vt:lpstr>
      <vt:lpstr>TRICYCLE PROFILER </vt:lpstr>
      <vt:lpstr>PowerPoint 演示文稿</vt:lpstr>
      <vt:lpstr>Operator                           Driver</vt:lpstr>
      <vt:lpstr>PowerPoint 演示文稿</vt:lpstr>
      <vt:lpstr>Problem</vt:lpstr>
      <vt:lpstr>Tricycle Profiler</vt:lpstr>
      <vt:lpstr>HashMap                     HashTable</vt:lpstr>
      <vt:lpstr>THE PROGRAM.</vt:lpstr>
      <vt:lpstr>The Main Method</vt:lpstr>
      <vt:lpstr>The Main Menu (1/2)</vt:lpstr>
      <vt:lpstr>The Main Menu (2/2)</vt:lpstr>
      <vt:lpstr>PowerPoint 演示文稿</vt:lpstr>
      <vt:lpstr>PowerPoint 演示文稿</vt:lpstr>
      <vt:lpstr>Admin - Choose Which Toda Method (1/2)</vt:lpstr>
      <vt:lpstr>Admin - Choose Which Toda Method (2/2)</vt:lpstr>
      <vt:lpstr>PowerPoint 演示文稿</vt:lpstr>
      <vt:lpstr>PowerPoint 演示文稿</vt:lpstr>
      <vt:lpstr>PowerPoint 演示文稿</vt:lpstr>
      <vt:lpstr>PowerPoint 演示文稿</vt:lpstr>
      <vt:lpstr>PowerPoint 演示文稿</vt:lpstr>
      <vt:lpstr>PowerPoint 演示文稿</vt:lpstr>
      <vt:lpstr>User - Choose Which Toda Method (1/2)</vt:lpstr>
      <vt:lpstr>User - Choose Which Toda Method (2/2)</vt:lpstr>
      <vt:lpstr>The Return  Method</vt:lpstr>
      <vt:lpstr>The Retry Method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IMAGINE THIS! </dc:title>
  <dc:creator/>
  <cp:lastModifiedBy>idela</cp:lastModifiedBy>
  <cp:revision>29</cp:revision>
  <dcterms:created xsi:type="dcterms:W3CDTF">2022-11-07T13:54:00Z</dcterms:created>
  <dcterms:modified xsi:type="dcterms:W3CDTF">2022-11-11T06:03:00Z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9693E214258140A19A0E218518DF7ACB</vt:lpwstr>
  </property>
  <property fmtid="{D5CDD505-2E9C-101B-9397-08002B2CF9AE}" pid="3" name="KSOProductBuildVer">
    <vt:lpwstr>1033-11.2.0.11380</vt:lpwstr>
  </property>
</Properties>
</file>