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8"/>
  </p:notesMasterIdLst>
  <p:sldIdLst>
    <p:sldId id="256" r:id="rId2"/>
    <p:sldId id="275" r:id="rId3"/>
    <p:sldId id="272" r:id="rId4"/>
    <p:sldId id="270" r:id="rId5"/>
    <p:sldId id="273" r:id="rId6"/>
    <p:sldId id="260" r:id="rId7"/>
    <p:sldId id="258" r:id="rId8"/>
    <p:sldId id="259" r:id="rId9"/>
    <p:sldId id="271" r:id="rId10"/>
    <p:sldId id="274" r:id="rId11"/>
    <p:sldId id="276" r:id="rId12"/>
    <p:sldId id="269" r:id="rId13"/>
    <p:sldId id="265" r:id="rId14"/>
    <p:sldId id="266" r:id="rId15"/>
    <p:sldId id="268"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7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51" autoAdjust="0"/>
    <p:restoredTop sz="94660"/>
  </p:normalViewPr>
  <p:slideViewPr>
    <p:cSldViewPr snapToGrid="0">
      <p:cViewPr varScale="1">
        <p:scale>
          <a:sx n="77" d="100"/>
          <a:sy n="77" d="100"/>
        </p:scale>
        <p:origin x="510"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Martin" userId="756210861907937a" providerId="LiveId" clId="{2BAE29E9-B3AE-46E4-8E73-2D8E4B752DD7}"/>
    <pc:docChg chg="modSld">
      <pc:chgData name="Mike Martin" userId="756210861907937a" providerId="LiveId" clId="{2BAE29E9-B3AE-46E4-8E73-2D8E4B752DD7}" dt="2017-04-18T12:25:24.651" v="2" actId="0"/>
      <pc:docMkLst>
        <pc:docMk/>
      </pc:docMkLst>
      <pc:sldChg chg="addSp modSp">
        <pc:chgData name="Mike Martin" userId="756210861907937a" providerId="LiveId" clId="{2BAE29E9-B3AE-46E4-8E73-2D8E4B752DD7}" dt="2017-04-18T12:25:24.651" v="2" actId="0"/>
        <pc:sldMkLst>
          <pc:docMk/>
          <pc:sldMk cId="2788267462" sldId="259"/>
        </pc:sldMkLst>
        <pc:spChg chg="add">
          <ac:chgData name="Mike Martin" userId="756210861907937a" providerId="LiveId" clId="{2BAE29E9-B3AE-46E4-8E73-2D8E4B752DD7}" dt="2017-04-18T12:21:38.769" v="0" actId="0"/>
          <ac:spMkLst>
            <pc:docMk/>
            <pc:sldMk cId="2788267462" sldId="259"/>
            <ac:spMk id="15" creationId="{D5FE5993-C5B8-47A4-892F-8315F6CBBC9A}"/>
          </ac:spMkLst>
        </pc:spChg>
        <pc:spChg chg="add mod">
          <ac:chgData name="Mike Martin" userId="756210861907937a" providerId="LiveId" clId="{2BAE29E9-B3AE-46E4-8E73-2D8E4B752DD7}" dt="2017-04-18T12:25:24.651" v="2" actId="0"/>
          <ac:spMkLst>
            <pc:docMk/>
            <pc:sldMk cId="2788267462" sldId="259"/>
            <ac:spMk id="12" creationId="{CDBFFF62-C9B5-4C03-A0DA-2B2726B2C55E}"/>
          </ac:spMkLst>
        </pc:spChg>
        <pc:picChg chg="add">
          <ac:chgData name="Mike Martin" userId="756210861907937a" providerId="LiveId" clId="{2BAE29E9-B3AE-46E4-8E73-2D8E4B752DD7}" dt="2017-04-18T12:21:38.769" v="0" actId="0"/>
          <ac:picMkLst>
            <pc:docMk/>
            <pc:sldMk cId="2788267462" sldId="259"/>
            <ac:picMk id="17" creationId="{B6E080B8-4A59-4DD4-8D61-F1E9CEBA630A}"/>
          </ac:picMkLst>
        </pc:picChg>
        <pc:picChg chg="add">
          <ac:chgData name="Mike Martin" userId="756210861907937a" providerId="LiveId" clId="{2BAE29E9-B3AE-46E4-8E73-2D8E4B752DD7}" dt="2017-04-18T12:24:19.905" v="1" actId="0"/>
          <ac:picMkLst>
            <pc:docMk/>
            <pc:sldMk cId="2788267462" sldId="259"/>
            <ac:picMk id="18" creationId="{2D3D6532-E48A-4779-A39C-8D250F239392}"/>
          </ac:picMkLst>
        </pc:picChg>
        <pc:picChg chg="add">
          <ac:chgData name="Mike Martin" userId="756210861907937a" providerId="LiveId" clId="{2BAE29E9-B3AE-46E4-8E73-2D8E4B752DD7}" dt="2017-04-18T12:21:38.769" v="0" actId="0"/>
          <ac:picMkLst>
            <pc:docMk/>
            <pc:sldMk cId="2788267462" sldId="259"/>
            <ac:picMk id="16" creationId="{DB98FFB3-2280-438D-BA4D-ADA6804249A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F40AF-06C2-4FA3-8F2A-AA5EC8CDCFFC}" type="datetimeFigureOut">
              <a:rPr lang="sv-SE" smtClean="0"/>
              <a:t>2017-04-22</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60F48-8DAE-4ABC-83F7-90F126E0B8BC}" type="slidenum">
              <a:rPr lang="sv-SE" smtClean="0"/>
              <a:t>‹#›</a:t>
            </a:fld>
            <a:endParaRPr lang="sv-SE"/>
          </a:p>
        </p:txBody>
      </p:sp>
    </p:spTree>
    <p:extLst>
      <p:ext uri="{BB962C8B-B14F-4D97-AF65-F5344CB8AC3E}">
        <p14:creationId xmlns:p14="http://schemas.microsoft.com/office/powerpoint/2010/main" val="386004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8387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1154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1429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
            <a:ext cx="12192000"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92000"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1698339448"/>
      </p:ext>
    </p:extLst>
  </p:cSld>
  <p:clrMap bg1="dk1" tx1="lt1" bg2="dk2" tx2="lt2" accent1="accent1" accent2="accent2" accent3="accent3" accent4="accent4" accent5="accent5" accent6="accent6" hlink="hlink" folHlink="folHlink"/>
  <p:sldLayoutIdLst>
    <p:sldLayoutId id="2147483662" r:id="rId1"/>
    <p:sldLayoutId id="2147483672" r:id="rId2"/>
    <p:sldLayoutId id="2147483684" r:id="rId3"/>
  </p:sldLayoutIdLst>
  <p:transition>
    <p:fade/>
  </p:transition>
  <p:txStyles>
    <p:titleStyle>
      <a:lvl1pPr algn="l" defTabSz="914192" rtl="0" eaLnBrk="1" latinLnBrk="0" hangingPunct="1">
        <a:lnSpc>
          <a:spcPct val="90000"/>
        </a:lnSpc>
        <a:spcBef>
          <a:spcPct val="0"/>
        </a:spcBef>
        <a:buNone/>
        <a:defRPr lang="en-US" sz="2800"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4192" rtl="0" eaLnBrk="1" fontAlgn="auto" latinLnBrk="0" hangingPunct="1">
        <a:lnSpc>
          <a:spcPct val="100000"/>
        </a:lnSpc>
        <a:spcBef>
          <a:spcPts val="0"/>
        </a:spcBef>
        <a:spcAft>
          <a:spcPts val="2400"/>
        </a:spcAft>
        <a:buClrTx/>
        <a:buSzPct val="90000"/>
        <a:buFont typeface="Arial" pitchFamily="34" charset="0"/>
        <a:buNone/>
        <a:tabLst/>
        <a:defRPr sz="4000" kern="1200" spc="0" baseline="0">
          <a:solidFill>
            <a:schemeClr val="tx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northshore.netusergroup.org.nz/Meeting/Meetup/?id=AGAB2017" TargetMode="External"/><Relationship Id="rId2" Type="http://schemas.openxmlformats.org/officeDocument/2006/relationships/hyperlink" Target="http://northshore.netusergroup.org.nz/Meeting/AGAB2017" TargetMode="External"/><Relationship Id="rId1" Type="http://schemas.openxmlformats.org/officeDocument/2006/relationships/slideLayout" Target="../slideLayouts/slideLayout1.xml"/><Relationship Id="rId4" Type="http://schemas.openxmlformats.org/officeDocument/2006/relationships/hyperlink" Target="https://github.com/idemdev/Azure-Boot-Camp"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bit.ly/gablab2017run" TargetMode="External"/><Relationship Id="rId2" Type="http://schemas.openxmlformats.org/officeDocument/2006/relationships/hyperlink" Target="http://bit.ly/gablab2017about"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gablab2017.azurewebsites.ne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bit.ly/globalazure2017welcom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hannel9.msdn.com/Blogs/Seth-Juarez/Global-Azure-Bootcamp-201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www.sentryone.com/" TargetMode="External"/><Relationship Id="rId7" Type="http://schemas.openxmlformats.org/officeDocument/2006/relationships/image" Target="../media/image1.png"/><Relationship Id="rId2" Type="http://schemas.openxmlformats.org/officeDocument/2006/relationships/hyperlink" Target="https://facetflow.co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www.opsgility.com/" TargetMode="External"/><Relationship Id="rId10" Type="http://schemas.openxmlformats.org/officeDocument/2006/relationships/image" Target="../media/image12.png"/><Relationship Id="rId4" Type="http://schemas.openxmlformats.org/officeDocument/2006/relationships/hyperlink" Target="http://www.servicebus360.com/" TargetMode="Externa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sqlsentry.com/products/performanceadvisor/azuredb?utm_source=global-azure-bootcamp&amp;utm_medium=event&amp;utm_campaign=global-azure-bootcamp" TargetMode="External"/><Relationship Id="rId5" Type="http://schemas.openxmlformats.org/officeDocument/2006/relationships/image" Target="../media/image6.png"/><Relationship Id="rId4" Type="http://schemas.openxmlformats.org/officeDocument/2006/relationships/hyperlink" Target="http://myget.org/"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hannel9.msdn.com/Blogs/Azure/Develop-Connected-Apps-using-Azure-and-Xamari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523220"/>
          </a:xfrm>
          <a:prstGeom prst="rect">
            <a:avLst/>
          </a:prstGeom>
          <a:noFill/>
        </p:spPr>
        <p:txBody>
          <a:bodyPr wrap="squar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Welcome to the</a:t>
            </a:r>
          </a:p>
        </p:txBody>
      </p:sp>
      <p:sp>
        <p:nvSpPr>
          <p:cNvPr id="6" name="TextBox 5"/>
          <p:cNvSpPr txBox="1"/>
          <p:nvPr/>
        </p:nvSpPr>
        <p:spPr>
          <a:xfrm>
            <a:off x="0" y="5906741"/>
            <a:ext cx="12192000" cy="646331"/>
          </a:xfrm>
          <a:prstGeom prst="rect">
            <a:avLst/>
          </a:prstGeom>
          <a:noFill/>
        </p:spPr>
        <p:txBody>
          <a:bodyPr wrap="square" rtlCol="0">
            <a:spAutoFit/>
          </a:bodyPr>
          <a:lstStyle/>
          <a:p>
            <a:pPr algn="ctr"/>
            <a:r>
              <a:rPr lang="en-US" sz="3600" dirty="0">
                <a:solidFill>
                  <a:schemeClr val="bg1"/>
                </a:solidFill>
                <a:latin typeface="Segoe UI Light" panose="020B0502040204020203" pitchFamily="34" charset="0"/>
                <a:cs typeface="Segoe UI Light" panose="020B0502040204020203" pitchFamily="34" charset="0"/>
              </a:rPr>
              <a:t>Auckland NZ – </a:t>
            </a:r>
            <a:r>
              <a:rPr lang="en-US" sz="3600" b="1" i="1" dirty="0">
                <a:solidFill>
                  <a:schemeClr val="bg1"/>
                </a:solidFill>
                <a:latin typeface="Segoe UI Light" panose="020B0502040204020203" pitchFamily="34" charset="0"/>
                <a:cs typeface="Segoe UI Light" panose="020B0502040204020203" pitchFamily="34" charset="0"/>
              </a:rPr>
              <a:t>We are kicking it off</a:t>
            </a:r>
            <a:endParaRPr lang="en-US" sz="3600" dirty="0">
              <a:solidFill>
                <a:schemeClr val="bg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395" y="520946"/>
            <a:ext cx="7945210" cy="5363016"/>
          </a:xfrm>
          <a:prstGeom prst="rect">
            <a:avLst/>
          </a:prstGeom>
        </p:spPr>
      </p:pic>
    </p:spTree>
    <p:extLst>
      <p:ext uri="{BB962C8B-B14F-4D97-AF65-F5344CB8AC3E}">
        <p14:creationId xmlns:p14="http://schemas.microsoft.com/office/powerpoint/2010/main" val="345117361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7346" y="382849"/>
            <a:ext cx="3294827" cy="1126462"/>
          </a:xfrm>
          <a:prstGeom prst="rect">
            <a:avLst/>
          </a:prstGeom>
          <a:noFill/>
        </p:spPr>
        <p:txBody>
          <a:bodyPr wrap="square" lIns="182880" tIns="146304" rIns="182880" bIns="146304" rtlCol="0">
            <a:spAutoFit/>
          </a:bodyPr>
          <a:lstStyle/>
          <a:p>
            <a:pPr>
              <a:lnSpc>
                <a:spcPct val="90000"/>
              </a:lnSpc>
              <a:spcAft>
                <a:spcPts val="600"/>
              </a:spcAft>
            </a:pPr>
            <a:r>
              <a:rPr lang="en-NZ" sz="6000" dirty="0">
                <a:gradFill>
                  <a:gsLst>
                    <a:gs pos="2917">
                      <a:schemeClr val="tx1"/>
                    </a:gs>
                    <a:gs pos="30000">
                      <a:schemeClr val="tx1"/>
                    </a:gs>
                  </a:gsLst>
                  <a:lin ang="5400000" scaled="0"/>
                </a:gradFill>
              </a:rPr>
              <a:t>Schedule</a:t>
            </a:r>
          </a:p>
        </p:txBody>
      </p:sp>
      <p:sp>
        <p:nvSpPr>
          <p:cNvPr id="3" name="TextBox 2"/>
          <p:cNvSpPr txBox="1"/>
          <p:nvPr/>
        </p:nvSpPr>
        <p:spPr>
          <a:xfrm>
            <a:off x="870333" y="1509311"/>
            <a:ext cx="10631277" cy="627864"/>
          </a:xfrm>
          <a:prstGeom prst="rect">
            <a:avLst/>
          </a:prstGeom>
          <a:noFill/>
        </p:spPr>
        <p:txBody>
          <a:bodyPr wrap="square" lIns="182880" tIns="146304" rIns="182880" bIns="146304" rtlCol="0">
            <a:spAutoFit/>
          </a:bodyPr>
          <a:lstStyle/>
          <a:p>
            <a:pPr>
              <a:lnSpc>
                <a:spcPct val="90000"/>
              </a:lnSpc>
              <a:spcAft>
                <a:spcPts val="600"/>
              </a:spcAft>
            </a:pPr>
            <a:endParaRPr lang="en-NZ" sz="2400" dirty="0" err="1">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2"/>
          <a:stretch>
            <a:fillRect/>
          </a:stretch>
        </p:blipFill>
        <p:spPr>
          <a:xfrm>
            <a:off x="4846638" y="352425"/>
            <a:ext cx="5715000" cy="6153150"/>
          </a:xfrm>
          <a:prstGeom prst="rect">
            <a:avLst/>
          </a:prstGeom>
        </p:spPr>
      </p:pic>
    </p:spTree>
    <p:extLst>
      <p:ext uri="{BB962C8B-B14F-4D97-AF65-F5344CB8AC3E}">
        <p14:creationId xmlns:p14="http://schemas.microsoft.com/office/powerpoint/2010/main" val="15523362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0634" y="564932"/>
            <a:ext cx="4070733" cy="1292662"/>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NZ" sz="7200" dirty="0">
                <a:gradFill>
                  <a:gsLst>
                    <a:gs pos="2917">
                      <a:srgbClr val="FFFFFF"/>
                    </a:gs>
                    <a:gs pos="30000">
                      <a:srgbClr val="FFFFFF"/>
                    </a:gs>
                  </a:gsLst>
                  <a:lin ang="5400000" scaled="0"/>
                </a:gradFill>
                <a:latin typeface="Segoe UI Light"/>
              </a:rPr>
              <a:t>The links!</a:t>
            </a:r>
            <a:endParaRPr kumimoji="0" lang="en-NZ" sz="72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endParaRPr>
          </a:p>
        </p:txBody>
      </p:sp>
      <p:sp>
        <p:nvSpPr>
          <p:cNvPr id="3" name="TextBox 2"/>
          <p:cNvSpPr txBox="1"/>
          <p:nvPr/>
        </p:nvSpPr>
        <p:spPr>
          <a:xfrm>
            <a:off x="3478117" y="2401678"/>
            <a:ext cx="5235766" cy="3373231"/>
          </a:xfrm>
          <a:prstGeom prst="rect">
            <a:avLst/>
          </a:prstGeom>
          <a:noFill/>
        </p:spPr>
        <p:txBody>
          <a:bodyPr wrap="square" lIns="182880" tIns="146304" rIns="182880" bIns="146304" rtlCol="0">
            <a:spAutoFit/>
          </a:bodyPr>
          <a:lstStyle/>
          <a:p>
            <a:pPr>
              <a:lnSpc>
                <a:spcPct val="90000"/>
              </a:lnSpc>
              <a:spcAft>
                <a:spcPts val="600"/>
              </a:spcAft>
            </a:pPr>
            <a:r>
              <a:rPr lang="en-NZ" sz="4000" dirty="0">
                <a:gradFill>
                  <a:gsLst>
                    <a:gs pos="2917">
                      <a:schemeClr val="tx1"/>
                    </a:gs>
                    <a:gs pos="30000">
                      <a:schemeClr val="tx1"/>
                    </a:gs>
                  </a:gsLst>
                  <a:lin ang="5400000" scaled="0"/>
                </a:gradFill>
                <a:hlinkClick r:id="rId2"/>
              </a:rPr>
              <a:t>Bootcamp information</a:t>
            </a:r>
            <a:r>
              <a:rPr lang="en-NZ" sz="4000" dirty="0">
                <a:gradFill>
                  <a:gsLst>
                    <a:gs pos="2917">
                      <a:schemeClr val="tx1"/>
                    </a:gs>
                    <a:gs pos="30000">
                      <a:schemeClr val="tx1"/>
                    </a:gs>
                  </a:gsLst>
                  <a:lin ang="5400000" scaled="0"/>
                </a:gradFill>
              </a:rPr>
              <a:t> </a:t>
            </a:r>
          </a:p>
          <a:p>
            <a:pPr>
              <a:lnSpc>
                <a:spcPct val="90000"/>
              </a:lnSpc>
              <a:spcAft>
                <a:spcPts val="600"/>
              </a:spcAft>
            </a:pPr>
            <a:endParaRPr lang="en-NZ" sz="4000" dirty="0">
              <a:gradFill>
                <a:gsLst>
                  <a:gs pos="2917">
                    <a:schemeClr val="tx1"/>
                  </a:gs>
                  <a:gs pos="30000">
                    <a:schemeClr val="tx1"/>
                  </a:gs>
                </a:gsLst>
                <a:lin ang="5400000" scaled="0"/>
              </a:gradFill>
            </a:endParaRPr>
          </a:p>
          <a:p>
            <a:pPr>
              <a:lnSpc>
                <a:spcPct val="90000"/>
              </a:lnSpc>
              <a:spcAft>
                <a:spcPts val="600"/>
              </a:spcAft>
            </a:pPr>
            <a:r>
              <a:rPr lang="en-NZ" sz="4000" dirty="0">
                <a:gradFill>
                  <a:gsLst>
                    <a:gs pos="2917">
                      <a:schemeClr val="tx1"/>
                    </a:gs>
                    <a:gs pos="30000">
                      <a:schemeClr val="tx1"/>
                    </a:gs>
                  </a:gsLst>
                  <a:lin ang="5400000" scaled="0"/>
                </a:gradFill>
                <a:hlinkClick r:id="rId3"/>
              </a:rPr>
              <a:t>Bootcamp details</a:t>
            </a:r>
            <a:endParaRPr lang="en-NZ" sz="4000" dirty="0">
              <a:gradFill>
                <a:gsLst>
                  <a:gs pos="2917">
                    <a:schemeClr val="tx1"/>
                  </a:gs>
                  <a:gs pos="30000">
                    <a:schemeClr val="tx1"/>
                  </a:gs>
                </a:gsLst>
                <a:lin ang="5400000" scaled="0"/>
              </a:gradFill>
            </a:endParaRPr>
          </a:p>
          <a:p>
            <a:pPr>
              <a:lnSpc>
                <a:spcPct val="90000"/>
              </a:lnSpc>
              <a:spcAft>
                <a:spcPts val="600"/>
              </a:spcAft>
            </a:pPr>
            <a:endParaRPr lang="en-NZ" sz="4000" dirty="0">
              <a:gradFill>
                <a:gsLst>
                  <a:gs pos="2917">
                    <a:schemeClr val="tx1"/>
                  </a:gs>
                  <a:gs pos="30000">
                    <a:schemeClr val="tx1"/>
                  </a:gs>
                </a:gsLst>
                <a:lin ang="5400000" scaled="0"/>
              </a:gradFill>
            </a:endParaRPr>
          </a:p>
          <a:p>
            <a:pPr>
              <a:lnSpc>
                <a:spcPct val="90000"/>
              </a:lnSpc>
              <a:spcAft>
                <a:spcPts val="600"/>
              </a:spcAft>
            </a:pPr>
            <a:r>
              <a:rPr lang="en-NZ" sz="4000" dirty="0" err="1">
                <a:gradFill>
                  <a:gsLst>
                    <a:gs pos="2917">
                      <a:schemeClr val="tx1"/>
                    </a:gs>
                    <a:gs pos="30000">
                      <a:schemeClr val="tx1"/>
                    </a:gs>
                  </a:gsLst>
                  <a:lin ang="5400000" scaled="0"/>
                </a:gradFill>
                <a:hlinkClick r:id="rId4"/>
              </a:rPr>
              <a:t>Github</a:t>
            </a:r>
            <a:r>
              <a:rPr lang="en-NZ" sz="4000" dirty="0">
                <a:gradFill>
                  <a:gsLst>
                    <a:gs pos="2917">
                      <a:schemeClr val="tx1"/>
                    </a:gs>
                    <a:gs pos="30000">
                      <a:schemeClr val="tx1"/>
                    </a:gs>
                  </a:gsLst>
                  <a:lin ang="5400000" scaled="0"/>
                </a:gradFill>
                <a:hlinkClick r:id="rId4"/>
              </a:rPr>
              <a:t> repository</a:t>
            </a:r>
            <a:endParaRPr lang="en-NZ" sz="4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247803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274839"/>
            <a:ext cx="12191999" cy="2308324"/>
          </a:xfrm>
          <a:prstGeom prst="rect">
            <a:avLst/>
          </a:prstGeom>
        </p:spPr>
        <p:txBody>
          <a:bodyPr wrap="square" anchor="ctr">
            <a:spAutoFit/>
          </a:bodyPr>
          <a:lstStyle/>
          <a:p>
            <a:pPr algn="ctr"/>
            <a:r>
              <a:rPr lang="nl-BE" sz="7200" dirty="0">
                <a:latin typeface="Segoe UI Light" panose="020B0502040204020203" pitchFamily="34" charset="0"/>
                <a:cs typeface="Segoe UI Light" panose="020B0502040204020203" pitchFamily="34" charset="0"/>
              </a:rPr>
              <a:t>Global Azure Bootcamp 2017</a:t>
            </a:r>
            <a:br>
              <a:rPr lang="nl-BE" sz="7200" dirty="0">
                <a:latin typeface="Segoe UI Light" panose="020B0502040204020203" pitchFamily="34" charset="0"/>
                <a:cs typeface="Segoe UI Light" panose="020B0502040204020203" pitchFamily="34" charset="0"/>
              </a:rPr>
            </a:br>
            <a:r>
              <a:rPr lang="nl-BE" sz="7200" dirty="0">
                <a:latin typeface="Segoe UI Light" panose="020B0502040204020203" pitchFamily="34" charset="0"/>
                <a:cs typeface="Segoe UI Light" panose="020B0502040204020203" pitchFamily="34" charset="0"/>
              </a:rPr>
              <a:t>Science Lab</a:t>
            </a:r>
          </a:p>
        </p:txBody>
      </p:sp>
    </p:spTree>
    <p:extLst>
      <p:ext uri="{BB962C8B-B14F-4D97-AF65-F5344CB8AC3E}">
        <p14:creationId xmlns:p14="http://schemas.microsoft.com/office/powerpoint/2010/main" val="20406152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9690100" y="227013"/>
            <a:ext cx="2501900" cy="2500312"/>
          </a:xfrm>
        </p:spPr>
      </p:pic>
      <p:sp>
        <p:nvSpPr>
          <p:cNvPr id="6" name="Rectangle 5"/>
          <p:cNvSpPr/>
          <p:nvPr/>
        </p:nvSpPr>
        <p:spPr>
          <a:xfrm>
            <a:off x="0" y="0"/>
            <a:ext cx="9118627" cy="6858000"/>
          </a:xfrm>
          <a:prstGeom prst="rect">
            <a:avLst/>
          </a:prstGeom>
        </p:spPr>
        <p:txBody>
          <a:bodyPr wrap="square" anchor="ctr">
            <a:noAutofit/>
          </a:bodyPr>
          <a:lstStyle/>
          <a:p>
            <a:r>
              <a:rPr lang="en-AU" sz="1600" dirty="0">
                <a:effectLst/>
                <a:latin typeface="Segoe UI Light" panose="020B0502040204020203" pitchFamily="34" charset="0"/>
                <a:cs typeface="Segoe UI Light" panose="020B0502040204020203" pitchFamily="34" charset="0"/>
              </a:rPr>
              <a:t>In previous years we have tried to bring you a science lab that is both interesting and represents great research. This year is no exception, this year we bring you the stars themselves!</a:t>
            </a:r>
          </a:p>
          <a:p>
            <a:endParaRPr lang="en-AU" sz="1600" dirty="0">
              <a:effectLst/>
              <a:latin typeface="Segoe UI Light" panose="020B0502040204020203" pitchFamily="34" charset="0"/>
              <a:cs typeface="Segoe UI Light" panose="020B0502040204020203" pitchFamily="34" charset="0"/>
            </a:endParaRPr>
          </a:p>
          <a:p>
            <a:r>
              <a:rPr lang="en-AU" sz="1600" dirty="0">
                <a:effectLst/>
                <a:latin typeface="Segoe UI Light" panose="020B0502040204020203" pitchFamily="34" charset="0"/>
                <a:cs typeface="Segoe UI Light" panose="020B0502040204020203" pitchFamily="34" charset="0"/>
              </a:rPr>
              <a:t>The Science Lab takes a look at Star Formation History (SFH) to see how many stars of a specific metallicity are formed in a galaxy during its lifetime. Traditional approaches are affected by uncertainties associated with observations or the limited accuracy of models when running computer code, making it difficult to accurate calculate the age of stars within a galaxy.</a:t>
            </a:r>
          </a:p>
          <a:p>
            <a:r>
              <a:rPr lang="en-AU" sz="1600" dirty="0">
                <a:effectLst/>
                <a:latin typeface="Segoe UI Light" panose="020B0502040204020203" pitchFamily="34" charset="0"/>
                <a:cs typeface="Segoe UI Light" panose="020B0502040204020203" pitchFamily="34" charset="0"/>
              </a:rPr>
              <a:t> </a:t>
            </a:r>
          </a:p>
          <a:p>
            <a:r>
              <a:rPr lang="en-AU" sz="1600" dirty="0">
                <a:effectLst/>
                <a:latin typeface="Segoe UI Light" panose="020B0502040204020203" pitchFamily="34" charset="0"/>
                <a:cs typeface="Segoe UI Light" panose="020B0502040204020203" pitchFamily="34" charset="0"/>
              </a:rPr>
              <a:t>To overcome this, we need to correct for these effects to obtain the “true” SFH. The objective of the Seliga (SEcret LIfe of GAlaxies) algorithm, developed by Sebastian L. Hidalgo from the Instituto de Astrofísica de Canarias (IAC), is to limit the impact of all these effects so we can compare the predictions of the models more directly with the observations. This task needs a huge number of tests that can be performed successfully only by using distributed computing, like the one you will deploy in the Global Azure Bootcamp Science Lab.</a:t>
            </a:r>
          </a:p>
          <a:p>
            <a:endParaRPr lang="en-AU" sz="1600" dirty="0">
              <a:effectLst/>
              <a:latin typeface="Segoe UI Light" panose="020B0502040204020203" pitchFamily="34" charset="0"/>
              <a:cs typeface="Segoe UI Light" panose="020B0502040204020203" pitchFamily="34" charset="0"/>
            </a:endParaRPr>
          </a:p>
          <a:p>
            <a:r>
              <a:rPr lang="en-AU" sz="1600" dirty="0">
                <a:effectLst/>
                <a:latin typeface="Segoe UI Light" panose="020B0502040204020203" pitchFamily="34" charset="0"/>
                <a:cs typeface="Segoe UI Light" panose="020B0502040204020203" pitchFamily="34" charset="0"/>
              </a:rPr>
              <a:t>By taking part in the Science Lab, you will be helping to contribute to the body of knowledge in this important field that allows researchers to understand the very beginnings of the universe itself. We hope you choose to deploy the packages that will run the Seliga algorithm, and deliver real results to the researchers.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211" y="5024612"/>
            <a:ext cx="1712421" cy="171242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8753" y="2726575"/>
            <a:ext cx="2505535" cy="2286953"/>
          </a:xfrm>
          <a:prstGeom prst="rect">
            <a:avLst/>
          </a:prstGeom>
        </p:spPr>
      </p:pic>
      <p:pic>
        <p:nvPicPr>
          <p:cNvPr id="12"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20085" y="182879"/>
            <a:ext cx="2502620" cy="2499361"/>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628" y="2709950"/>
            <a:ext cx="2505535" cy="2286953"/>
          </a:xfrm>
          <a:prstGeom prst="rect">
            <a:avLst/>
          </a:prstGeom>
        </p:spPr>
      </p:pic>
      <p:sp>
        <p:nvSpPr>
          <p:cNvPr id="10" name="TextBox 9"/>
          <p:cNvSpPr txBox="1"/>
          <p:nvPr/>
        </p:nvSpPr>
        <p:spPr>
          <a:xfrm>
            <a:off x="4057206" y="0"/>
            <a:ext cx="4077591"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The Secret Life of Galaxies</a:t>
            </a:r>
          </a:p>
        </p:txBody>
      </p:sp>
    </p:spTree>
    <p:extLst>
      <p:ext uri="{BB962C8B-B14F-4D97-AF65-F5344CB8AC3E}">
        <p14:creationId xmlns:p14="http://schemas.microsoft.com/office/powerpoint/2010/main" val="40121219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4788" y="791098"/>
            <a:ext cx="4064058" cy="4893427"/>
          </a:xfrm>
          <a:prstGeom prst="rect">
            <a:avLst/>
          </a:prstGeom>
        </p:spPr>
        <p:txBody>
          <a:bodyPr wrap="square" anchor="ctr">
            <a:noAutofit/>
          </a:bodyPr>
          <a:lstStyle/>
          <a:p>
            <a:r>
              <a:rPr lang="en-AU" sz="2000" dirty="0">
                <a:effectLst/>
                <a:latin typeface="Segoe UI Light" panose="020B0502040204020203" pitchFamily="34" charset="0"/>
                <a:cs typeface="Segoe UI Light" panose="020B0502040204020203" pitchFamily="34" charset="0"/>
              </a:rPr>
              <a:t>To show the power of Azure in the Global Azure Bootcamp Science Lab this year we have created a solution that maximises the use of Azure resources whilst providing the research team with large volumes of computing power. </a:t>
            </a:r>
          </a:p>
          <a:p>
            <a:endParaRPr lang="en-AU" sz="2000" dirty="0">
              <a:latin typeface="Segoe UI Light" panose="020B0502040204020203" pitchFamily="34" charset="0"/>
              <a:cs typeface="Segoe UI Light" panose="020B0502040204020203" pitchFamily="34" charset="0"/>
            </a:endParaRPr>
          </a:p>
          <a:p>
            <a:r>
              <a:rPr lang="en-AU" sz="2000" dirty="0">
                <a:effectLst/>
                <a:latin typeface="Segoe UI Light" panose="020B0502040204020203" pitchFamily="34" charset="0"/>
                <a:cs typeface="Segoe UI Light" panose="020B0502040204020203" pitchFamily="34" charset="0"/>
              </a:rPr>
              <a:t>T</a:t>
            </a:r>
            <a:r>
              <a:rPr lang="en-AU" sz="2000" dirty="0">
                <a:latin typeface="Segoe UI Light" panose="020B0502040204020203" pitchFamily="34" charset="0"/>
                <a:cs typeface="Segoe UI Light" panose="020B0502040204020203" pitchFamily="34" charset="0"/>
              </a:rPr>
              <a:t>he Seliga algorithm runs in an Azure Batch process that YOU deploy and scale as you want. </a:t>
            </a:r>
          </a:p>
          <a:p>
            <a:endParaRPr lang="en-AU" sz="2000" dirty="0">
              <a:latin typeface="Segoe UI Light" panose="020B0502040204020203" pitchFamily="34" charset="0"/>
              <a:cs typeface="Segoe UI Light" panose="020B0502040204020203" pitchFamily="34" charset="0"/>
            </a:endParaRPr>
          </a:p>
          <a:p>
            <a:r>
              <a:rPr lang="en-AU" sz="2000" dirty="0">
                <a:latin typeface="Segoe UI Light" panose="020B0502040204020203" pitchFamily="34" charset="0"/>
                <a:cs typeface="Segoe UI Light" panose="020B0502040204020203" pitchFamily="34" charset="0"/>
              </a:rPr>
              <a:t>For extra fun, there is a dashboard showing global scores so you can compete against your friends or other people around the world.</a:t>
            </a:r>
            <a:r>
              <a:rPr lang="en-AU" sz="2000" dirty="0">
                <a:effectLst/>
                <a:latin typeface="Segoe UI Light" panose="020B0502040204020203" pitchFamily="34" charset="0"/>
                <a:cs typeface="Segoe UI Light" panose="020B0502040204020203" pitchFamily="34" charset="0"/>
              </a:rPr>
              <a:t> </a:t>
            </a:r>
          </a:p>
        </p:txBody>
      </p:sp>
      <p:pic>
        <p:nvPicPr>
          <p:cNvPr id="7" name="Picture 6"/>
          <p:cNvPicPr>
            <a:picLocks noChangeAspect="1"/>
          </p:cNvPicPr>
          <p:nvPr/>
        </p:nvPicPr>
        <p:blipFill>
          <a:blip r:embed="rId2"/>
          <a:stretch>
            <a:fillRect/>
          </a:stretch>
        </p:blipFill>
        <p:spPr>
          <a:xfrm>
            <a:off x="4255877" y="791098"/>
            <a:ext cx="7656242" cy="4893427"/>
          </a:xfrm>
          <a:prstGeom prst="rect">
            <a:avLst/>
          </a:prstGeom>
          <a:solidFill>
            <a:schemeClr val="tx1"/>
          </a:solidFill>
        </p:spPr>
      </p:pic>
      <p:sp>
        <p:nvSpPr>
          <p:cNvPr id="10" name="TextBox 9"/>
          <p:cNvSpPr txBox="1"/>
          <p:nvPr/>
        </p:nvSpPr>
        <p:spPr>
          <a:xfrm>
            <a:off x="4171405" y="0"/>
            <a:ext cx="3849195"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Science Lab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Tree>
    <p:extLst>
      <p:ext uri="{BB962C8B-B14F-4D97-AF65-F5344CB8AC3E}">
        <p14:creationId xmlns:p14="http://schemas.microsoft.com/office/powerpoint/2010/main" val="35782469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1931"/>
            <a:ext cx="12192000" cy="4736895"/>
          </a:xfrm>
          <a:prstGeom prst="rect">
            <a:avLst/>
          </a:prstGeom>
          <a:noFill/>
        </p:spPr>
        <p:txBody>
          <a:bodyPr wrap="none" lIns="0" tIns="0" rIns="0" bIns="0" anchor="ctr">
            <a:noAutofit/>
          </a:bodyPr>
          <a:lstStyle/>
          <a:p>
            <a:pPr algn="ctr">
              <a:spcAft>
                <a:spcPts val="1200"/>
              </a:spcAft>
            </a:pPr>
            <a:r>
              <a:rPr lang="en-US" sz="4000" dirty="0">
                <a:latin typeface="Segoe UI Light" panose="020B0502040204020203" pitchFamily="34" charset="0"/>
                <a:cs typeface="Segoe UI Light" panose="020B0502040204020203" pitchFamily="34" charset="0"/>
              </a:rPr>
              <a:t>About</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2"/>
              </a:rPr>
              <a:t>http://bit.ly/gablab2017about</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4000" dirty="0">
                <a:latin typeface="Segoe UI Light" panose="020B0502040204020203" pitchFamily="34" charset="0"/>
                <a:cs typeface="Segoe UI Light" panose="020B0502040204020203" pitchFamily="34" charset="0"/>
              </a:rPr>
              <a:t>Instructions</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3"/>
              </a:rPr>
              <a:t>http://bit.ly/gablab2017run</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3200" dirty="0">
                <a:latin typeface="Segoe UI Light" panose="020B0502040204020203" pitchFamily="34" charset="0"/>
                <a:cs typeface="Segoe UI Light" panose="020B0502040204020203" pitchFamily="34" charset="0"/>
              </a:rPr>
              <a:t>Lab Key: &lt;ENTER YOUR LOCATION LAB KEY HERE XXX-XXX-XXX&gt;</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4000" dirty="0">
                <a:latin typeface="Segoe UI Light" panose="020B0502040204020203" pitchFamily="34" charset="0"/>
                <a:cs typeface="Segoe UI Light" panose="020B0502040204020203" pitchFamily="34" charset="0"/>
              </a:rPr>
              <a:t>Dashboard</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4"/>
              </a:rPr>
              <a:t>http://gablab2017.azurewebsites.net</a:t>
            </a:r>
            <a:endParaRPr lang="en-US" sz="4000" dirty="0">
              <a:latin typeface="Segoe UI Light" panose="020B0502040204020203" pitchFamily="34" charset="0"/>
              <a:cs typeface="Segoe UI Light" panose="020B0502040204020203" pitchFamily="34" charset="0"/>
            </a:endParaRPr>
          </a:p>
        </p:txBody>
      </p:sp>
      <p:sp>
        <p:nvSpPr>
          <p:cNvPr id="10" name="TextBox 9"/>
          <p:cNvSpPr txBox="1"/>
          <p:nvPr/>
        </p:nvSpPr>
        <p:spPr>
          <a:xfrm>
            <a:off x="2895037" y="0"/>
            <a:ext cx="6401944"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Global Azure Bootcamp 2017 Science Lab</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Tree>
    <p:extLst>
      <p:ext uri="{BB962C8B-B14F-4D97-AF65-F5344CB8AC3E}">
        <p14:creationId xmlns:p14="http://schemas.microsoft.com/office/powerpoint/2010/main" val="42926622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151728"/>
            <a:ext cx="12191999" cy="2554545"/>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Time to get going!</a:t>
            </a:r>
            <a:br>
              <a:rPr lang="nl-BE" sz="8000" dirty="0">
                <a:latin typeface="Segoe UI Light" panose="020B0502040204020203" pitchFamily="34" charset="0"/>
                <a:cs typeface="Segoe UI Light" panose="020B0502040204020203" pitchFamily="34" charset="0"/>
              </a:rPr>
            </a:br>
            <a:r>
              <a:rPr lang="nl-BE" sz="8000" dirty="0">
                <a:latin typeface="Segoe UI Light" panose="020B0502040204020203" pitchFamily="34" charset="0"/>
                <a:cs typeface="Segoe UI Light" panose="020B0502040204020203" pitchFamily="34" charset="0"/>
              </a:rPr>
              <a:t>Have a GREAT Azure day!</a:t>
            </a:r>
          </a:p>
        </p:txBody>
      </p:sp>
    </p:spTree>
    <p:extLst>
      <p:ext uri="{BB962C8B-B14F-4D97-AF65-F5344CB8AC3E}">
        <p14:creationId xmlns:p14="http://schemas.microsoft.com/office/powerpoint/2010/main" val="4353135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3368" y="2804702"/>
            <a:ext cx="6312666" cy="1292662"/>
          </a:xfrm>
          <a:prstGeom prst="rect">
            <a:avLst/>
          </a:prstGeom>
          <a:noFill/>
        </p:spPr>
        <p:txBody>
          <a:bodyPr wrap="square" lIns="182880" tIns="146304" rIns="182880" bIns="146304" rtlCol="0" anchor="ctr">
            <a:spAutoFit/>
          </a:bodyPr>
          <a:lstStyle/>
          <a:p>
            <a:pPr>
              <a:lnSpc>
                <a:spcPct val="90000"/>
              </a:lnSpc>
              <a:spcAft>
                <a:spcPts val="600"/>
              </a:spcAft>
            </a:pPr>
            <a:r>
              <a:rPr lang="en-NZ" sz="7200" dirty="0">
                <a:gradFill>
                  <a:gsLst>
                    <a:gs pos="2917">
                      <a:schemeClr val="tx1"/>
                    </a:gs>
                    <a:gs pos="30000">
                      <a:schemeClr val="tx1"/>
                    </a:gs>
                  </a:gsLst>
                  <a:lin ang="5400000" scaled="0"/>
                </a:gradFill>
              </a:rPr>
              <a:t>Housekeeping</a:t>
            </a:r>
          </a:p>
        </p:txBody>
      </p:sp>
    </p:spTree>
    <p:extLst>
      <p:ext uri="{BB962C8B-B14F-4D97-AF65-F5344CB8AC3E}">
        <p14:creationId xmlns:p14="http://schemas.microsoft.com/office/powerpoint/2010/main" val="6730254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1536174"/>
            <a:ext cx="12191999" cy="3416320"/>
          </a:xfrm>
          <a:prstGeom prst="rect">
            <a:avLst/>
          </a:prstGeom>
        </p:spPr>
        <p:txBody>
          <a:bodyPr wrap="square">
            <a:spAutoFit/>
          </a:bodyPr>
          <a:lstStyle/>
          <a:p>
            <a:pPr algn="ctr"/>
            <a:r>
              <a:rPr lang="nl-BE" sz="7200" dirty="0">
                <a:latin typeface="Segoe UI Light" panose="020B0502040204020203" pitchFamily="34" charset="0"/>
                <a:cs typeface="Segoe UI Light" panose="020B0502040204020203" pitchFamily="34" charset="0"/>
                <a:hlinkClick r:id="rId3"/>
              </a:rPr>
              <a:t>Welcome to</a:t>
            </a:r>
            <a:br>
              <a:rPr lang="nl-BE" sz="7200" dirty="0">
                <a:latin typeface="Segoe UI Light" panose="020B0502040204020203" pitchFamily="34" charset="0"/>
                <a:cs typeface="Segoe UI Light" panose="020B0502040204020203" pitchFamily="34" charset="0"/>
                <a:hlinkClick r:id="rId3"/>
              </a:rPr>
            </a:br>
            <a:r>
              <a:rPr lang="nl-BE" sz="7200" dirty="0">
                <a:latin typeface="Segoe UI Light" panose="020B0502040204020203" pitchFamily="34" charset="0"/>
                <a:cs typeface="Segoe UI Light" panose="020B0502040204020203" pitchFamily="34" charset="0"/>
                <a:hlinkClick r:id="rId3"/>
              </a:rPr>
              <a:t>Global Azure Bootcamp 2017</a:t>
            </a:r>
            <a:r>
              <a:rPr lang="nl-BE" sz="7200" dirty="0">
                <a:latin typeface="Segoe UI Light" panose="020B0502040204020203" pitchFamily="34" charset="0"/>
                <a:cs typeface="Segoe UI Light" panose="020B0502040204020203" pitchFamily="34" charset="0"/>
              </a:rPr>
              <a:t> </a:t>
            </a:r>
            <a:br>
              <a:rPr lang="nl-BE" sz="7200" dirty="0">
                <a:latin typeface="Segoe UI Light" panose="020B0502040204020203" pitchFamily="34" charset="0"/>
                <a:cs typeface="Segoe UI Light" panose="020B0502040204020203" pitchFamily="34" charset="0"/>
              </a:rPr>
            </a:br>
            <a:r>
              <a:rPr lang="nl-BE" sz="7200" dirty="0">
                <a:latin typeface="Segoe UI Light" panose="020B0502040204020203" pitchFamily="34" charset="0"/>
                <a:cs typeface="Segoe UI Light" panose="020B0502040204020203" pitchFamily="34" charset="0"/>
              </a:rPr>
              <a:t>from two good friends!</a:t>
            </a:r>
          </a:p>
        </p:txBody>
      </p:sp>
      <p:sp>
        <p:nvSpPr>
          <p:cNvPr id="3" name="Rectangle 2"/>
          <p:cNvSpPr/>
          <p:nvPr/>
        </p:nvSpPr>
        <p:spPr>
          <a:xfrm>
            <a:off x="2748245" y="5680466"/>
            <a:ext cx="5624574" cy="523220"/>
          </a:xfrm>
          <a:prstGeom prst="rect">
            <a:avLst/>
          </a:prstGeom>
        </p:spPr>
        <p:txBody>
          <a:bodyPr wrap="square"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hlinkClick r:id="rId4"/>
              </a:rPr>
              <a:t>Hi from the Azure team video</a:t>
            </a:r>
            <a:r>
              <a:rPr lang="en-US" sz="2800" dirty="0">
                <a:solidFill>
                  <a:schemeClr val="bg1"/>
                </a:solidFill>
                <a:latin typeface="Segoe UI Light" panose="020B0502040204020203" pitchFamily="34" charset="0"/>
                <a:cs typeface="Segoe UI Light" panose="020B0502040204020203" pitchFamily="34" charset="0"/>
              </a:rPr>
              <a:t> </a:t>
            </a:r>
            <a:endParaRPr lang="sv-SE"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999891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767281"/>
            <a:ext cx="12191999" cy="1323439"/>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Sponsors &amp; Prizes</a:t>
            </a:r>
          </a:p>
        </p:txBody>
      </p:sp>
    </p:spTree>
    <p:extLst>
      <p:ext uri="{BB962C8B-B14F-4D97-AF65-F5344CB8AC3E}">
        <p14:creationId xmlns:p14="http://schemas.microsoft.com/office/powerpoint/2010/main" val="34928287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5635" y="0"/>
            <a:ext cx="6880731" cy="52322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 BIG thank you to the 2017 </a:t>
            </a:r>
            <a:r>
              <a:rPr kumimoji="0" lang="en-US" sz="28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Local Sponsors</a:t>
            </a: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t>
            </a:r>
          </a:p>
        </p:txBody>
      </p:sp>
      <p:pic>
        <p:nvPicPr>
          <p:cNvPr id="16" name="Picture 15">
            <a:extLst>
              <a:ext uri="{FF2B5EF4-FFF2-40B4-BE49-F238E27FC236}">
                <a16:creationId xmlns:a16="http://schemas.microsoft.com/office/drawing/2014/main" id="{4600FE83-B74B-447D-BA9C-0F1A23D49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573" y="3066502"/>
            <a:ext cx="2248225" cy="1828800"/>
          </a:xfrm>
          <a:prstGeom prst="rect">
            <a:avLst/>
          </a:prstGeom>
          <a:noFill/>
          <a:ln>
            <a:noFill/>
          </a:ln>
        </p:spPr>
      </p:pic>
      <p:pic>
        <p:nvPicPr>
          <p:cNvPr id="5" name="Picture 4"/>
          <p:cNvPicPr>
            <a:picLocks noChangeAspect="1"/>
          </p:cNvPicPr>
          <p:nvPr/>
        </p:nvPicPr>
        <p:blipFill>
          <a:blip r:embed="rId4"/>
          <a:stretch>
            <a:fillRect/>
          </a:stretch>
        </p:blipFill>
        <p:spPr>
          <a:xfrm>
            <a:off x="4076242" y="1287789"/>
            <a:ext cx="3786646" cy="1036770"/>
          </a:xfrm>
          <a:prstGeom prst="rect">
            <a:avLst/>
          </a:prstGeom>
        </p:spPr>
      </p:pic>
      <p:pic>
        <p:nvPicPr>
          <p:cNvPr id="8" name="Picture 7"/>
          <p:cNvPicPr>
            <a:picLocks noChangeAspect="1"/>
          </p:cNvPicPr>
          <p:nvPr/>
        </p:nvPicPr>
        <p:blipFill>
          <a:blip r:embed="rId5"/>
          <a:stretch>
            <a:fillRect/>
          </a:stretch>
        </p:blipFill>
        <p:spPr>
          <a:xfrm>
            <a:off x="5761038" y="3263900"/>
            <a:ext cx="3800475" cy="1381125"/>
          </a:xfrm>
          <a:prstGeom prst="rect">
            <a:avLst/>
          </a:prstGeom>
        </p:spPr>
      </p:pic>
    </p:spTree>
    <p:extLst>
      <p:ext uri="{BB962C8B-B14F-4D97-AF65-F5344CB8AC3E}">
        <p14:creationId xmlns:p14="http://schemas.microsoft.com/office/powerpoint/2010/main" val="10697360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713" y="0"/>
            <a:ext cx="7010574" cy="523220"/>
          </a:xfrm>
          <a:prstGeom prst="rect">
            <a:avLst/>
          </a:prstGeom>
          <a:noFill/>
        </p:spPr>
        <p:txBody>
          <a:bodyPr wrap="non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A BIG thank you to the 2017 </a:t>
            </a:r>
            <a:r>
              <a:rPr lang="en-US" sz="2800" b="1" dirty="0">
                <a:solidFill>
                  <a:schemeClr val="bg1"/>
                </a:solidFill>
                <a:latin typeface="Segoe UI Light" panose="020B0502040204020203" pitchFamily="34" charset="0"/>
                <a:cs typeface="Segoe UI Light" panose="020B0502040204020203" pitchFamily="34" charset="0"/>
              </a:rPr>
              <a:t>Global Sponsors</a:t>
            </a:r>
            <a:r>
              <a:rPr lang="en-US" sz="2800" dirty="0">
                <a:solidFill>
                  <a:schemeClr val="bg1"/>
                </a:solidFill>
                <a:latin typeface="Segoe UI Light" panose="020B0502040204020203" pitchFamily="34" charset="0"/>
                <a:cs typeface="Segoe UI Light" panose="020B0502040204020203" pitchFamily="34"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122" y="1025745"/>
            <a:ext cx="3348207" cy="1073143"/>
          </a:xfrm>
          <a:prstGeom prst="rect">
            <a:avLst/>
          </a:prstGeom>
        </p:spPr>
      </p:pic>
      <p:sp>
        <p:nvSpPr>
          <p:cNvPr id="20" name="TextBox 19"/>
          <p:cNvSpPr txBox="1"/>
          <p:nvPr/>
        </p:nvSpPr>
        <p:spPr>
          <a:xfrm>
            <a:off x="3311873" y="6334780"/>
            <a:ext cx="5568255" cy="523220"/>
          </a:xfrm>
          <a:prstGeom prst="rect">
            <a:avLst/>
          </a:prstGeom>
          <a:noFill/>
        </p:spPr>
        <p:txBody>
          <a:bodyPr wrap="non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For providing the “Stuff We All Get”!</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0761" b="22015"/>
          <a:stretch/>
        </p:blipFill>
        <p:spPr>
          <a:xfrm>
            <a:off x="8907657" y="1317811"/>
            <a:ext cx="2969428" cy="1699211"/>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420" y="3386093"/>
            <a:ext cx="4646158" cy="952825"/>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415" y="1559200"/>
            <a:ext cx="3600434" cy="1003217"/>
          </a:xfrm>
          <a:prstGeom prst="rect">
            <a:avLst/>
          </a:prstGeom>
        </p:spPr>
      </p:pic>
      <p:pic>
        <p:nvPicPr>
          <p:cNvPr id="16" name="Picture 15">
            <a:extLst>
              <a:ext uri="{FF2B5EF4-FFF2-40B4-BE49-F238E27FC236}">
                <a16:creationId xmlns:a16="http://schemas.microsoft.com/office/drawing/2014/main" id="{4600FE83-B74B-447D-BA9C-0F1A23D497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1" name="Picture 20" descr="C:\Users\Mike\AppData\Local\Microsoft\Windows\INetCache\Content.Word\SentryOne-logo-300px.png">
            <a:extLst>
              <a:ext uri="{FF2B5EF4-FFF2-40B4-BE49-F238E27FC236}">
                <a16:creationId xmlns:a16="http://schemas.microsoft.com/office/drawing/2014/main" id="{F7ED822C-9D0A-4C9A-A1B5-B08C3B186E7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276711" y="5155061"/>
            <a:ext cx="3964940" cy="688340"/>
          </a:xfrm>
          <a:prstGeom prst="rect">
            <a:avLst/>
          </a:prstGeom>
          <a:noFill/>
          <a:ln>
            <a:noFill/>
          </a:ln>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0822" y="3420669"/>
            <a:ext cx="2420470" cy="2196354"/>
          </a:xfrm>
          <a:prstGeom prst="rect">
            <a:avLst/>
          </a:prstGeom>
          <a:noFill/>
          <a:ln>
            <a:noFill/>
          </a:ln>
        </p:spPr>
      </p:pic>
    </p:spTree>
    <p:extLst>
      <p:ext uri="{BB962C8B-B14F-4D97-AF65-F5344CB8AC3E}">
        <p14:creationId xmlns:p14="http://schemas.microsoft.com/office/powerpoint/2010/main" val="28078112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62000926"/>
              </p:ext>
            </p:extLst>
          </p:nvPr>
        </p:nvGraphicFramePr>
        <p:xfrm>
          <a:off x="2724150" y="1181891"/>
          <a:ext cx="9029700" cy="4616789"/>
        </p:xfrm>
        <a:graphic>
          <a:graphicData uri="http://schemas.openxmlformats.org/drawingml/2006/table">
            <a:tbl>
              <a:tblPr firstRow="1" firstCol="1" bandRow="1">
                <a:tableStyleId>{5C22544A-7EE6-4342-B048-85BDC9FD1C3A}</a:tableStyleId>
              </a:tblPr>
              <a:tblGrid>
                <a:gridCol w="3781425">
                  <a:extLst>
                    <a:ext uri="{9D8B030D-6E8A-4147-A177-3AD203B41FA5}">
                      <a16:colId xmlns:a16="http://schemas.microsoft.com/office/drawing/2014/main" val="20000"/>
                    </a:ext>
                  </a:extLst>
                </a:gridCol>
                <a:gridCol w="5248275">
                  <a:extLst>
                    <a:ext uri="{9D8B030D-6E8A-4147-A177-3AD203B41FA5}">
                      <a16:colId xmlns:a16="http://schemas.microsoft.com/office/drawing/2014/main" val="20001"/>
                    </a:ext>
                  </a:extLst>
                </a:gridCol>
              </a:tblGrid>
              <a:tr h="386599">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extLst>
                  <a:ext uri="{0D108BD9-81ED-4DB2-BD59-A6C34878D82A}">
                    <a16:rowId xmlns:a16="http://schemas.microsoft.com/office/drawing/2014/main" val="10000"/>
                  </a:ext>
                </a:extLst>
              </a:tr>
              <a:tr h="773197">
                <a:tc>
                  <a:txBody>
                    <a:bodyPr/>
                    <a:lstStyle/>
                    <a:p>
                      <a:pPr marL="0" marR="0">
                        <a:spcBef>
                          <a:spcPts val="0"/>
                        </a:spcBef>
                        <a:spcAft>
                          <a:spcPts val="0"/>
                        </a:spcAft>
                      </a:pPr>
                      <a:r>
                        <a:rPr lang="en-US" sz="2000" dirty="0" err="1">
                          <a:effectLst/>
                          <a:latin typeface="+mj-lt"/>
                        </a:rPr>
                        <a:t>Cloudmonix</a:t>
                      </a:r>
                      <a:endParaRPr lang="en-US" sz="2000" dirty="0">
                        <a:effectLst/>
                        <a:latin typeface="+mj-lt"/>
                      </a:endParaRPr>
                    </a:p>
                    <a:p>
                      <a:pPr marL="0" marR="0">
                        <a:spcBef>
                          <a:spcPts val="0"/>
                        </a:spcBef>
                        <a:spcAft>
                          <a:spcPts val="0"/>
                        </a:spcAft>
                      </a:pPr>
                      <a:r>
                        <a:rPr lang="en-US" sz="2000" u="sng" dirty="0">
                          <a:effectLst/>
                          <a:latin typeface="+mj-lt"/>
                          <a:hlinkClick r:id="rId2"/>
                        </a:rPr>
                        <a:t>https://cloudmonix.com/</a:t>
                      </a:r>
                      <a:r>
                        <a:rPr lang="en-US" sz="2000" dirty="0">
                          <a:effectLst/>
                          <a:latin typeface="+mj-lt"/>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pPr marL="0" marR="0">
                        <a:spcBef>
                          <a:spcPts val="0"/>
                        </a:spcBef>
                        <a:spcAft>
                          <a:spcPts val="0"/>
                        </a:spcAft>
                      </a:pPr>
                      <a:r>
                        <a:rPr lang="en-US" sz="2000">
                          <a:effectLst/>
                          <a:latin typeface="+mj-lt"/>
                        </a:rPr>
                        <a:t>Cloudmonix offers 1 full month of unlimited monitoring under the Ultimate plan.</a:t>
                      </a:r>
                      <a:endParaRPr lang="en-US" sz="2000" dirty="0">
                        <a:effectLst/>
                        <a:latin typeface="+mj-lt"/>
                      </a:endParaRPr>
                    </a:p>
                  </a:txBody>
                  <a:tcPr marL="57422" marR="57422" marT="0" marB="0" anchor="ctr"/>
                </a:tc>
                <a:extLst>
                  <a:ext uri="{0D108BD9-81ED-4DB2-BD59-A6C34878D82A}">
                    <a16:rowId xmlns:a16="http://schemas.microsoft.com/office/drawing/2014/main" val="10006"/>
                  </a:ext>
                </a:extLst>
              </a:tr>
              <a:tr h="1159796">
                <a:tc>
                  <a:txBody>
                    <a:bodyPr/>
                    <a:lstStyle/>
                    <a:p>
                      <a:pPr marL="0" marR="0">
                        <a:spcBef>
                          <a:spcPts val="0"/>
                        </a:spcBef>
                        <a:spcAft>
                          <a:spcPts val="0"/>
                        </a:spcAft>
                      </a:pPr>
                      <a:r>
                        <a:rPr lang="en-US" sz="2000" dirty="0" err="1">
                          <a:effectLst/>
                          <a:latin typeface="+mj-lt"/>
                          <a:ea typeface="Calibri" panose="020F0502020204030204" pitchFamily="34" charset="0"/>
                          <a:cs typeface="Times New Roman" panose="02020603050405020304" pitchFamily="18" charset="0"/>
                        </a:rPr>
                        <a:t>SentryOne</a:t>
                      </a:r>
                      <a:endParaRPr lang="en-US" sz="2000" dirty="0">
                        <a:effectLst/>
                        <a:latin typeface="+mj-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3"/>
                        </a:rPr>
                        <a:t>http://www.sentryone.com/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nl-BE" sz="2000">
                          <a:effectLst/>
                          <a:latin typeface="+mj-lt"/>
                        </a:rPr>
                        <a:t>SQL Sentry offers an extended evaluation for every attendee.</a:t>
                      </a:r>
                      <a:endParaRPr lang="nl-BE" sz="2000" dirty="0">
                        <a:effectLst/>
                        <a:latin typeface="+mj-lt"/>
                      </a:endParaRPr>
                    </a:p>
                  </a:txBody>
                  <a:tcPr marL="57422" marR="57422" marT="0" marB="0" anchor="ctr"/>
                </a:tc>
                <a:extLst>
                  <a:ext uri="{0D108BD9-81ED-4DB2-BD59-A6C34878D82A}">
                    <a16:rowId xmlns:a16="http://schemas.microsoft.com/office/drawing/2014/main" val="10008"/>
                  </a:ext>
                </a:extLst>
              </a:tr>
              <a:tr h="14014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4"/>
                        </a:rPr>
                        <a:t>http://www.servicebus360.com/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en-US" sz="2000">
                          <a:effectLst/>
                          <a:latin typeface="+mj-lt"/>
                        </a:rPr>
                        <a:t>Servicebus360 offers an extended license until September 30 for all attendees, and this for 3 namespaces, 3 alarms per namespace, 3 resources per namespace to monitor and 2 users.</a:t>
                      </a:r>
                      <a:endParaRPr lang="en-US" sz="2000" dirty="0">
                        <a:effectLst/>
                        <a:latin typeface="+mj-lt"/>
                      </a:endParaRPr>
                    </a:p>
                  </a:txBody>
                  <a:tcPr marL="57422" marR="57422" marT="0" marB="0" anchor="ctr"/>
                </a:tc>
                <a:extLst>
                  <a:ext uri="{0D108BD9-81ED-4DB2-BD59-A6C34878D82A}">
                    <a16:rowId xmlns:a16="http://schemas.microsoft.com/office/drawing/2014/main" val="279315004"/>
                  </a:ext>
                </a:extLst>
              </a:tr>
              <a:tr h="773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rPr>
                        <a:t>OpsGility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hlinkClick r:id="rId5"/>
                        </a:rPr>
                        <a:t>http://www.Opsgility.com/</a:t>
                      </a:r>
                      <a:r>
                        <a:rPr lang="en-US" sz="2000">
                          <a:effectLst/>
                          <a:latin typeface="+mj-lt"/>
                          <a:ea typeface="Calibri" panose="020F0502020204030204" pitchFamily="34" charset="0"/>
                          <a:cs typeface="Times New Roman" panose="02020603050405020304" pitchFamily="18" charset="0"/>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r>
                        <a:rPr lang="en-US" sz="2000" dirty="0">
                          <a:effectLst/>
                          <a:latin typeface="+mj-lt"/>
                        </a:rPr>
                        <a:t>Opsgility offers a 30 day subscription free trial for all attendees.</a:t>
                      </a:r>
                    </a:p>
                  </a:txBody>
                  <a:tcPr marL="57422" marR="57422" marT="0" marB="0" anchor="ctr"/>
                </a:tc>
                <a:extLst>
                  <a:ext uri="{0D108BD9-81ED-4DB2-BD59-A6C34878D82A}">
                    <a16:rowId xmlns:a16="http://schemas.microsoft.com/office/drawing/2014/main" val="1707420635"/>
                  </a:ext>
                </a:extLst>
              </a:tr>
            </a:tbl>
          </a:graphicData>
        </a:graphic>
      </p:graphicFrame>
      <p:sp>
        <p:nvSpPr>
          <p:cNvPr id="4" name="TextBox 3"/>
          <p:cNvSpPr txBox="1"/>
          <p:nvPr/>
        </p:nvSpPr>
        <p:spPr>
          <a:xfrm>
            <a:off x="4690680" y="0"/>
            <a:ext cx="2810641"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“Stuff We All Get”</a:t>
            </a:r>
          </a:p>
        </p:txBody>
      </p:sp>
      <p:pic>
        <p:nvPicPr>
          <p:cNvPr id="1044" name="Picture 20" descr="CloudMonix-Orange-cropp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367" y="1652022"/>
            <a:ext cx="2381298" cy="485739"/>
          </a:xfrm>
          <a:prstGeom prst="rect">
            <a:avLst/>
          </a:prstGeom>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AFB916C-68FD-4EAB-9050-741974400D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12" name="Picture 11" descr="C:\Users\Mike\AppData\Local\Microsoft\Windows\INetCache\Content.Word\SentryOne-logo-300px.png">
            <a:extLst>
              <a:ext uri="{FF2B5EF4-FFF2-40B4-BE49-F238E27FC236}">
                <a16:creationId xmlns:a16="http://schemas.microsoft.com/office/drawing/2014/main" id="{1E8D2F85-100B-457E-B4C2-85724A6B687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22367" y="2740407"/>
            <a:ext cx="2386558" cy="414322"/>
          </a:xfrm>
          <a:prstGeom prst="rect">
            <a:avLst/>
          </a:prstGeom>
          <a:noFill/>
          <a:ln>
            <a:noFill/>
          </a:ln>
        </p:spPr>
      </p:pic>
      <p:pic>
        <p:nvPicPr>
          <p:cNvPr id="13" name="Picture 12" descr="C:\Users\Mike\AppData\Local\Microsoft\Windows\INetCache\Content.Word\servicebus360_logo_blue.png">
            <a:extLst>
              <a:ext uri="{FF2B5EF4-FFF2-40B4-BE49-F238E27FC236}">
                <a16:creationId xmlns:a16="http://schemas.microsoft.com/office/drawing/2014/main" id="{80B578EA-FECF-4365-B7B3-53A3E8D08896}"/>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367" y="4083184"/>
            <a:ext cx="2297417" cy="292264"/>
          </a:xfrm>
          <a:prstGeom prst="rect">
            <a:avLst/>
          </a:prstGeom>
          <a:noFill/>
          <a:ln>
            <a:noFill/>
          </a:ln>
        </p:spPr>
      </p:pic>
      <p:pic>
        <p:nvPicPr>
          <p:cNvPr id="14" name="Picture 13" descr="C:\Users\Mike\AppData\Local\Microsoft\Windows\INetCache\Content.Word\Color Logo with Tagline - New Design.png">
            <a:extLst>
              <a:ext uri="{FF2B5EF4-FFF2-40B4-BE49-F238E27FC236}">
                <a16:creationId xmlns:a16="http://schemas.microsoft.com/office/drawing/2014/main" id="{681B0DF1-56A7-45F6-80BD-89EE6AF88DF6}"/>
              </a:ext>
            </a:extLst>
          </p:cNvPr>
          <p:cNvPicPr/>
          <p:nvPr/>
        </p:nvPicPr>
        <p:blipFill rotWithShape="1">
          <a:blip r:embed="rId10" cstate="print">
            <a:extLst>
              <a:ext uri="{28A0092B-C50C-407E-A947-70E740481C1C}">
                <a14:useLocalDpi xmlns:a14="http://schemas.microsoft.com/office/drawing/2010/main" val="0"/>
              </a:ext>
            </a:extLst>
          </a:blip>
          <a:srcRect b="28638"/>
          <a:stretch/>
        </p:blipFill>
        <p:spPr bwMode="auto">
          <a:xfrm>
            <a:off x="327626" y="4928920"/>
            <a:ext cx="2297417" cy="632937"/>
          </a:xfrm>
          <a:prstGeom prst="rect">
            <a:avLst/>
          </a:prstGeom>
          <a:noFill/>
          <a:ln>
            <a:noFill/>
          </a:ln>
        </p:spPr>
      </p:pic>
    </p:spTree>
    <p:extLst>
      <p:ext uri="{BB962C8B-B14F-4D97-AF65-F5344CB8AC3E}">
        <p14:creationId xmlns:p14="http://schemas.microsoft.com/office/powerpoint/2010/main" val="1108830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1978" y="0"/>
            <a:ext cx="1988045"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Raffle Prizes</a:t>
            </a:r>
          </a:p>
        </p:txBody>
      </p:sp>
      <p:pic>
        <p:nvPicPr>
          <p:cNvPr id="14" name="Picture 13">
            <a:extLst>
              <a:ext uri="{FF2B5EF4-FFF2-40B4-BE49-F238E27FC236}">
                <a16:creationId xmlns:a16="http://schemas.microsoft.com/office/drawing/2014/main" id="{7200624C-0410-4AB7-B50F-B06EBCD628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grpSp>
        <p:nvGrpSpPr>
          <p:cNvPr id="2" name="Group 1"/>
          <p:cNvGrpSpPr/>
          <p:nvPr/>
        </p:nvGrpSpPr>
        <p:grpSpPr>
          <a:xfrm>
            <a:off x="654603" y="1332739"/>
            <a:ext cx="10882794" cy="4232500"/>
            <a:chOff x="818658" y="1536880"/>
            <a:chExt cx="10882794" cy="4232500"/>
          </a:xfrm>
        </p:grpSpPr>
        <p:sp>
          <p:nvSpPr>
            <p:cNvPr id="6" name="TextBox 5"/>
            <p:cNvSpPr txBox="1"/>
            <p:nvPr/>
          </p:nvSpPr>
          <p:spPr>
            <a:xfrm>
              <a:off x="3831543" y="1595422"/>
              <a:ext cx="7869907"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One license chosen from ReSharper, dotTrace Memory, dotTrace Performance, dotCover, dotPeek, PhpStorm, PyCharm, IntelliJ IDEA, AppCode, WebStorm, RubyMine. </a:t>
              </a:r>
              <a:r>
                <a:rPr lang="en-US" b="1" dirty="0">
                  <a:latin typeface="Segoe UI Light" panose="020B0502040204020203" pitchFamily="34" charset="0"/>
                  <a:cs typeface="Segoe UI Light" panose="020B0502040204020203" pitchFamily="34" charset="0"/>
                </a:rPr>
                <a:t>You’ll receive a voucher with a code from the organizers.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58" y="3939403"/>
              <a:ext cx="2462352" cy="789217"/>
            </a:xfrm>
            <a:prstGeom prst="rect">
              <a:avLst/>
            </a:prstGeom>
          </p:spPr>
        </p:pic>
        <p:sp>
          <p:nvSpPr>
            <p:cNvPr id="11" name="TextBox 10"/>
            <p:cNvSpPr txBox="1"/>
            <p:nvPr/>
          </p:nvSpPr>
          <p:spPr>
            <a:xfrm>
              <a:off x="3831541" y="4010846"/>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hlinkClick r:id="rId4" tooltip="MyGet"/>
                </a:rPr>
                <a:t>MyGet</a:t>
              </a:r>
              <a:r>
                <a:rPr lang="en-US" dirty="0">
                  <a:latin typeface="Segoe UI Light" panose="020B0502040204020203" pitchFamily="34" charset="0"/>
                  <a:cs typeface="Segoe UI Light" panose="020B0502040204020203" pitchFamily="34" charset="0"/>
                </a:rPr>
                <a:t> is offering a free Starter subscription for 1 year for 1 attendee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a16="http://schemas.microsoft.com/office/drawing/2014/main" id="{CDBFFF62-C9B5-4C03-A0DA-2B2726B2C55E}"/>
                </a:ext>
              </a:extLst>
            </p:cNvPr>
            <p:cNvSpPr txBox="1"/>
            <p:nvPr/>
          </p:nvSpPr>
          <p:spPr>
            <a:xfrm>
              <a:off x="3831544" y="2813283"/>
              <a:ext cx="7869908"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a 1 year license of </a:t>
              </a:r>
              <a:r>
                <a:rPr lang="nl-BE" b="1" dirty="0" err="1">
                  <a:latin typeface="Segoe UI Light" panose="020B0502040204020203" pitchFamily="34" charset="0"/>
                  <a:cs typeface="Segoe UI Light" panose="020B0502040204020203" pitchFamily="34" charset="0"/>
                </a:rPr>
                <a:t>DBSentry</a:t>
              </a:r>
              <a:r>
                <a:rPr lang="nl-BE" b="1" dirty="0">
                  <a:latin typeface="Segoe UI Light" panose="020B0502040204020203" pitchFamily="34" charset="0"/>
                  <a:cs typeface="Segoe UI Light" panose="020B0502040204020203" pitchFamily="34" charset="0"/>
                </a:rPr>
                <a:t> (</a:t>
              </a:r>
              <a:r>
                <a:rPr lang="nl-BE" b="1" dirty="0" err="1">
                  <a:latin typeface="Segoe UI Light" panose="020B0502040204020203" pitchFamily="34" charset="0"/>
                  <a:cs typeface="Segoe UI Light" panose="020B0502040204020203" pitchFamily="34" charset="0"/>
                </a:rPr>
                <a:t>formerly</a:t>
              </a:r>
              <a:r>
                <a:rPr lang="nl-BE" b="1"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hlinkClick r:id="rId6"/>
                </a:rPr>
                <a:t>Performance Advisor for Azure SQL Database</a:t>
              </a:r>
              <a:r>
                <a:rPr lang="en-US" dirty="0">
                  <a:latin typeface="Segoe UI Light" panose="020B0502040204020203" pitchFamily="34" charset="0"/>
                  <a:cs typeface="Segoe UI Light" panose="020B0502040204020203" pitchFamily="34" charset="0"/>
                </a:rPr>
                <a:t>) for raffle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sp>
          <p:nvSpPr>
            <p:cNvPr id="15" name="TextBox 14">
              <a:extLst>
                <a:ext uri="{FF2B5EF4-FFF2-40B4-BE49-F238E27FC236}">
                  <a16:creationId xmlns:a16="http://schemas.microsoft.com/office/drawing/2014/main" id="{D5FE5993-C5B8-47A4-892F-8315F6CBBC9A}"/>
                </a:ext>
              </a:extLst>
            </p:cNvPr>
            <p:cNvSpPr txBox="1"/>
            <p:nvPr/>
          </p:nvSpPr>
          <p:spPr>
            <a:xfrm>
              <a:off x="3831543" y="5108549"/>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They offer 3 12-month subscriptions per GAB Location.</a:t>
              </a:r>
            </a:p>
            <a:p>
              <a:r>
                <a:rPr lang="en-US" b="1" dirty="0">
                  <a:latin typeface="Segoe UI Light" panose="020B0502040204020203" pitchFamily="34" charset="0"/>
                  <a:cs typeface="Segoe UI Light" panose="020B0502040204020203" pitchFamily="34" charset="0"/>
                </a:rPr>
                <a:t>Give your Full name, email phone and company to the Organizers.</a:t>
              </a:r>
            </a:p>
          </p:txBody>
        </p:sp>
        <p:pic>
          <p:nvPicPr>
            <p:cNvPr id="17" name="Picture 16">
              <a:extLst>
                <a:ext uri="{FF2B5EF4-FFF2-40B4-BE49-F238E27FC236}">
                  <a16:creationId xmlns:a16="http://schemas.microsoft.com/office/drawing/2014/main" id="{B6E080B8-4A59-4DD4-8D61-F1E9CEBA630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7321" y="5094048"/>
              <a:ext cx="2423689" cy="675332"/>
            </a:xfrm>
            <a:prstGeom prst="rect">
              <a:avLst/>
            </a:prstGeom>
          </p:spPr>
        </p:pic>
        <p:pic>
          <p:nvPicPr>
            <p:cNvPr id="18" name="Picture 17" descr="C:\Users\Mike\AppData\Local\Microsoft\Windows\INetCache\Content.Word\SentryOne-logo-300px.png">
              <a:extLst>
                <a:ext uri="{FF2B5EF4-FFF2-40B4-BE49-F238E27FC236}">
                  <a16:creationId xmlns:a16="http://schemas.microsoft.com/office/drawing/2014/main" id="{2D3D6532-E48A-4779-A39C-8D250F23939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4452" y="3067787"/>
              <a:ext cx="2386558" cy="414322"/>
            </a:xfrm>
            <a:prstGeom prst="rect">
              <a:avLst/>
            </a:prstGeom>
            <a:noFill/>
            <a:ln>
              <a:noFill/>
            </a:ln>
          </p:spPr>
        </p:pic>
      </p:grpSp>
    </p:spTree>
    <p:extLst>
      <p:ext uri="{BB962C8B-B14F-4D97-AF65-F5344CB8AC3E}">
        <p14:creationId xmlns:p14="http://schemas.microsoft.com/office/powerpoint/2010/main" val="27882674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608463" y="1997839"/>
            <a:ext cx="8482988" cy="2862322"/>
          </a:xfrm>
          <a:prstGeom prst="rect">
            <a:avLst/>
          </a:prstGeom>
        </p:spPr>
        <p:txBody>
          <a:bodyPr wrap="square" anchor="ctr">
            <a:spAutoFit/>
          </a:bodyPr>
          <a:lstStyle/>
          <a:p>
            <a:pPr algn="ctr"/>
            <a:r>
              <a:rPr lang="nl-BE" sz="6000" dirty="0">
                <a:latin typeface="Segoe UI Light" panose="020B0502040204020203" pitchFamily="34" charset="0"/>
                <a:cs typeface="Segoe UI Light" panose="020B0502040204020203" pitchFamily="34" charset="0"/>
              </a:rPr>
              <a:t>Azure and Xamarin</a:t>
            </a:r>
          </a:p>
          <a:p>
            <a:pPr algn="ctr"/>
            <a:endParaRPr lang="nl-BE" sz="6000" dirty="0">
              <a:latin typeface="Segoe UI Light" panose="020B0502040204020203" pitchFamily="34" charset="0"/>
              <a:cs typeface="Segoe UI Light" panose="020B0502040204020203" pitchFamily="34" charset="0"/>
            </a:endParaRPr>
          </a:p>
          <a:p>
            <a:pPr algn="ctr"/>
            <a:r>
              <a:rPr lang="nl-BE" sz="6000" dirty="0">
                <a:latin typeface="Segoe UI Light" panose="020B0502040204020203" pitchFamily="34" charset="0"/>
                <a:cs typeface="Segoe UI Light" panose="020B0502040204020203" pitchFamily="34" charset="0"/>
                <a:hlinkClick r:id="rId2"/>
              </a:rPr>
              <a:t>Azure and Xamarin video</a:t>
            </a:r>
            <a:endParaRPr lang="nl-BE" sz="6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78264362"/>
      </p:ext>
    </p:extLst>
  </p:cSld>
  <p:clrMapOvr>
    <a:masterClrMapping/>
  </p:clrMapOvr>
</p:sld>
</file>

<file path=ppt/theme/theme1.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383</Words>
  <Application>Microsoft Office PowerPoint</Application>
  <PresentationFormat>Widescreen</PresentationFormat>
  <Paragraphs>61</Paragraphs>
  <Slides>16</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 UI</vt:lpstr>
      <vt:lpstr>Segoe UI Light</vt:lpstr>
      <vt:lpstr>Times New Roman</vt:lpstr>
      <vt:lpstr>Magnus Master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Wood</dc:creator>
  <cp:lastModifiedBy>Rory Braybrook [DATACOM]</cp:lastModifiedBy>
  <cp:revision>83</cp:revision>
  <dcterms:created xsi:type="dcterms:W3CDTF">2014-03-24T01:30:59Z</dcterms:created>
  <dcterms:modified xsi:type="dcterms:W3CDTF">2017-04-21T20:47:01Z</dcterms:modified>
</cp:coreProperties>
</file>