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8"/>
  </p:notesMasterIdLst>
  <p:sldIdLst>
    <p:sldId id="256" r:id="rId2"/>
    <p:sldId id="275" r:id="rId3"/>
    <p:sldId id="272" r:id="rId4"/>
    <p:sldId id="270" r:id="rId5"/>
    <p:sldId id="273" r:id="rId6"/>
    <p:sldId id="260" r:id="rId7"/>
    <p:sldId id="258" r:id="rId8"/>
    <p:sldId id="259" r:id="rId9"/>
    <p:sldId id="271" r:id="rId10"/>
    <p:sldId id="274" r:id="rId11"/>
    <p:sldId id="276" r:id="rId12"/>
    <p:sldId id="269" r:id="rId13"/>
    <p:sldId id="265" r:id="rId14"/>
    <p:sldId id="266"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1" autoAdjust="0"/>
    <p:restoredTop sz="94660"/>
  </p:normalViewPr>
  <p:slideViewPr>
    <p:cSldViewPr snapToGrid="0">
      <p:cViewPr varScale="1">
        <p:scale>
          <a:sx n="87" d="100"/>
          <a:sy n="87" d="100"/>
        </p:scale>
        <p:origin x="108" y="5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Martin" userId="756210861907937a" providerId="LiveId" clId="{2BAE29E9-B3AE-46E4-8E73-2D8E4B752DD7}"/>
    <pc:docChg chg="modSld">
      <pc:chgData name="Mike Martin" userId="756210861907937a" providerId="LiveId" clId="{2BAE29E9-B3AE-46E4-8E73-2D8E4B752DD7}" dt="2017-04-18T12:25:24.651" v="2" actId="0"/>
      <pc:docMkLst>
        <pc:docMk/>
      </pc:docMkLst>
      <pc:sldChg chg="addSp modSp">
        <pc:chgData name="Mike Martin" userId="756210861907937a" providerId="LiveId" clId="{2BAE29E9-B3AE-46E4-8E73-2D8E4B752DD7}" dt="2017-04-18T12:25:24.651" v="2" actId="0"/>
        <pc:sldMkLst>
          <pc:docMk/>
          <pc:sldMk cId="2788267462" sldId="259"/>
        </pc:sldMkLst>
        <pc:spChg chg="add">
          <ac:chgData name="Mike Martin" userId="756210861907937a" providerId="LiveId" clId="{2BAE29E9-B3AE-46E4-8E73-2D8E4B752DD7}" dt="2017-04-18T12:21:38.769" v="0" actId="0"/>
          <ac:spMkLst>
            <pc:docMk/>
            <pc:sldMk cId="2788267462" sldId="259"/>
            <ac:spMk id="15" creationId="{D5FE5993-C5B8-47A4-892F-8315F6CBBC9A}"/>
          </ac:spMkLst>
        </pc:spChg>
        <pc:spChg chg="add mod">
          <ac:chgData name="Mike Martin" userId="756210861907937a" providerId="LiveId" clId="{2BAE29E9-B3AE-46E4-8E73-2D8E4B752DD7}" dt="2017-04-18T12:25:24.651" v="2" actId="0"/>
          <ac:spMkLst>
            <pc:docMk/>
            <pc:sldMk cId="2788267462" sldId="259"/>
            <ac:spMk id="12" creationId="{CDBFFF62-C9B5-4C03-A0DA-2B2726B2C55E}"/>
          </ac:spMkLst>
        </pc:spChg>
        <pc:picChg chg="add">
          <ac:chgData name="Mike Martin" userId="756210861907937a" providerId="LiveId" clId="{2BAE29E9-B3AE-46E4-8E73-2D8E4B752DD7}" dt="2017-04-18T12:21:38.769" v="0" actId="0"/>
          <ac:picMkLst>
            <pc:docMk/>
            <pc:sldMk cId="2788267462" sldId="259"/>
            <ac:picMk id="17" creationId="{B6E080B8-4A59-4DD4-8D61-F1E9CEBA630A}"/>
          </ac:picMkLst>
        </pc:picChg>
        <pc:picChg chg="add">
          <ac:chgData name="Mike Martin" userId="756210861907937a" providerId="LiveId" clId="{2BAE29E9-B3AE-46E4-8E73-2D8E4B752DD7}" dt="2017-04-18T12:24:19.905" v="1" actId="0"/>
          <ac:picMkLst>
            <pc:docMk/>
            <pc:sldMk cId="2788267462" sldId="259"/>
            <ac:picMk id="18" creationId="{2D3D6532-E48A-4779-A39C-8D250F239392}"/>
          </ac:picMkLst>
        </pc:picChg>
        <pc:picChg chg="add">
          <ac:chgData name="Mike Martin" userId="756210861907937a" providerId="LiveId" clId="{2BAE29E9-B3AE-46E4-8E73-2D8E4B752DD7}" dt="2017-04-18T12:21:38.769" v="0" actId="0"/>
          <ac:picMkLst>
            <pc:docMk/>
            <pc:sldMk cId="2788267462" sldId="259"/>
            <ac:picMk id="16" creationId="{DB98FFB3-2280-438D-BA4D-ADA6804249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40AF-06C2-4FA3-8F2A-AA5EC8CDCFFC}" type="datetimeFigureOut">
              <a:rPr lang="sv-SE" smtClean="0"/>
              <a:t>2017-04-20</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60F48-8DAE-4ABC-83F7-90F126E0B8BC}" type="slidenum">
              <a:rPr lang="sv-SE" smtClean="0"/>
              <a:t>‹#›</a:t>
            </a:fld>
            <a:endParaRPr lang="sv-SE"/>
          </a:p>
        </p:txBody>
      </p:sp>
    </p:spTree>
    <p:extLst>
      <p:ext uri="{BB962C8B-B14F-4D97-AF65-F5344CB8AC3E}">
        <p14:creationId xmlns:p14="http://schemas.microsoft.com/office/powerpoint/2010/main" val="386004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387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154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1429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98339448"/>
      </p:ext>
    </p:extLst>
  </p:cSld>
  <p:clrMap bg1="dk1" tx1="lt1" bg2="dk2" tx2="lt2" accent1="accent1" accent2="accent2" accent3="accent3" accent4="accent4" accent5="accent5" accent6="accent6" hlink="hlink" folHlink="folHlink"/>
  <p:sldLayoutIdLst>
    <p:sldLayoutId id="2147483662" r:id="rId1"/>
    <p:sldLayoutId id="2147483672" r:id="rId2"/>
    <p:sldLayoutId id="2147483684"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northshore.netusergroup.org.nz/Meeting/Meetup/?id=AGAB2017" TargetMode="External"/><Relationship Id="rId2" Type="http://schemas.openxmlformats.org/officeDocument/2006/relationships/hyperlink" Target="http://northshore.netusergroup.org.nz/Meeting/AGAB2017" TargetMode="External"/><Relationship Id="rId1" Type="http://schemas.openxmlformats.org/officeDocument/2006/relationships/slideLayout" Target="../slideLayouts/slideLayout1.xml"/><Relationship Id="rId4" Type="http://schemas.openxmlformats.org/officeDocument/2006/relationships/hyperlink" Target="https://github.com/idemdev/Azure-Boot-Camp"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bit.ly/gablab2017run" TargetMode="External"/><Relationship Id="rId2" Type="http://schemas.openxmlformats.org/officeDocument/2006/relationships/hyperlink" Target="http://bit.ly/gablab2017about"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gablab2017.azurewebsites.ne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it.ly/globalazure2017welcom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hannel9.msdn.com/Blogs/Seth-Juarez/Global-Azure-Bootcamp-20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sentryone.com/" TargetMode="External"/><Relationship Id="rId7" Type="http://schemas.openxmlformats.org/officeDocument/2006/relationships/image" Target="../media/image1.png"/><Relationship Id="rId2" Type="http://schemas.openxmlformats.org/officeDocument/2006/relationships/hyperlink" Target="https://facetflow.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opsgility.com/" TargetMode="External"/><Relationship Id="rId10" Type="http://schemas.openxmlformats.org/officeDocument/2006/relationships/image" Target="../media/image12.png"/><Relationship Id="rId4" Type="http://schemas.openxmlformats.org/officeDocument/2006/relationships/hyperlink" Target="http://www.servicebus360.com/" TargetMode="Externa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6.png"/><Relationship Id="rId4" Type="http://schemas.openxmlformats.org/officeDocument/2006/relationships/hyperlink" Target="http://myget.org/"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hannel9.msdn.com/Blogs/Azure/Develop-Connected-Apps-using-Azure-and-Xamari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a:solidFill>
                  <a:schemeClr val="bg1"/>
                </a:solidFill>
                <a:latin typeface="Segoe UI Light" panose="020B0502040204020203" pitchFamily="34" charset="0"/>
                <a:cs typeface="Segoe UI Light" panose="020B0502040204020203" pitchFamily="34" charset="0"/>
              </a:rPr>
              <a:t>Auckland NZ – </a:t>
            </a:r>
            <a:r>
              <a:rPr lang="en-US" sz="3600" b="1" i="1" dirty="0">
                <a:solidFill>
                  <a:schemeClr val="bg1"/>
                </a:solidFill>
                <a:latin typeface="Segoe UI Light" panose="020B0502040204020203" pitchFamily="34" charset="0"/>
                <a:cs typeface="Segoe UI Light" panose="020B0502040204020203" pitchFamily="34" charset="0"/>
              </a:rPr>
              <a:t>We are kicking it off</a:t>
            </a:r>
            <a:endParaRPr lang="en-US" sz="3600" dirty="0">
              <a:solidFill>
                <a:schemeClr val="bg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34511736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346" y="382849"/>
            <a:ext cx="3294827" cy="1126462"/>
          </a:xfrm>
          <a:prstGeom prst="rect">
            <a:avLst/>
          </a:prstGeom>
          <a:noFill/>
        </p:spPr>
        <p:txBody>
          <a:bodyPr wrap="square" lIns="182880" tIns="146304" rIns="182880" bIns="146304" rtlCol="0">
            <a:spAutoFit/>
          </a:bodyPr>
          <a:lstStyle/>
          <a:p>
            <a:pPr>
              <a:lnSpc>
                <a:spcPct val="90000"/>
              </a:lnSpc>
              <a:spcAft>
                <a:spcPts val="600"/>
              </a:spcAft>
            </a:pPr>
            <a:r>
              <a:rPr lang="en-NZ" sz="6000" dirty="0">
                <a:gradFill>
                  <a:gsLst>
                    <a:gs pos="2917">
                      <a:schemeClr val="tx1"/>
                    </a:gs>
                    <a:gs pos="30000">
                      <a:schemeClr val="tx1"/>
                    </a:gs>
                  </a:gsLst>
                  <a:lin ang="5400000" scaled="0"/>
                </a:gradFill>
              </a:rPr>
              <a:t>Schedule</a:t>
            </a:r>
          </a:p>
        </p:txBody>
      </p:sp>
      <p:sp>
        <p:nvSpPr>
          <p:cNvPr id="3" name="TextBox 2"/>
          <p:cNvSpPr txBox="1"/>
          <p:nvPr/>
        </p:nvSpPr>
        <p:spPr>
          <a:xfrm>
            <a:off x="870333" y="1509311"/>
            <a:ext cx="10631277" cy="627864"/>
          </a:xfrm>
          <a:prstGeom prst="rect">
            <a:avLst/>
          </a:prstGeom>
          <a:noFill/>
        </p:spPr>
        <p:txBody>
          <a:bodyPr wrap="square" lIns="182880" tIns="146304" rIns="182880" bIns="146304" rtlCol="0">
            <a:spAutoFit/>
          </a:bodyPr>
          <a:lstStyle/>
          <a:p>
            <a:pPr>
              <a:lnSpc>
                <a:spcPct val="90000"/>
              </a:lnSpc>
              <a:spcAft>
                <a:spcPts val="600"/>
              </a:spcAft>
            </a:pPr>
            <a:endParaRPr lang="en-NZ" sz="2400" dirty="0" err="1">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2"/>
          <a:stretch>
            <a:fillRect/>
          </a:stretch>
        </p:blipFill>
        <p:spPr>
          <a:xfrm>
            <a:off x="4846638" y="352425"/>
            <a:ext cx="5715000" cy="6153150"/>
          </a:xfrm>
          <a:prstGeom prst="rect">
            <a:avLst/>
          </a:prstGeom>
        </p:spPr>
      </p:pic>
    </p:spTree>
    <p:extLst>
      <p:ext uri="{BB962C8B-B14F-4D97-AF65-F5344CB8AC3E}">
        <p14:creationId xmlns:p14="http://schemas.microsoft.com/office/powerpoint/2010/main" val="15523362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0634" y="564932"/>
            <a:ext cx="4070733" cy="1292662"/>
          </a:xfrm>
          <a:prstGeom prst="rect">
            <a:avLst/>
          </a:prstGeom>
          <a:noFill/>
        </p:spPr>
        <p:txBody>
          <a:bodyPr wrap="square" lIns="182880" tIns="146304" rIns="182880" bIns="146304"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NZ" sz="7200" dirty="0">
                <a:gradFill>
                  <a:gsLst>
                    <a:gs pos="2917">
                      <a:srgbClr val="FFFFFF"/>
                    </a:gs>
                    <a:gs pos="30000">
                      <a:srgbClr val="FFFFFF"/>
                    </a:gs>
                  </a:gsLst>
                  <a:lin ang="5400000" scaled="0"/>
                </a:gradFill>
                <a:latin typeface="Segoe UI Light"/>
              </a:rPr>
              <a:t>The links!</a:t>
            </a:r>
            <a:endParaRPr kumimoji="0" lang="en-NZ" sz="72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sp>
        <p:nvSpPr>
          <p:cNvPr id="3" name="TextBox 2"/>
          <p:cNvSpPr txBox="1"/>
          <p:nvPr/>
        </p:nvSpPr>
        <p:spPr>
          <a:xfrm>
            <a:off x="3478117" y="2401678"/>
            <a:ext cx="5235766" cy="3373231"/>
          </a:xfrm>
          <a:prstGeom prst="rect">
            <a:avLst/>
          </a:prstGeom>
          <a:noFill/>
        </p:spPr>
        <p:txBody>
          <a:bodyPr wrap="square" lIns="182880" tIns="146304" rIns="182880" bIns="146304" rtlCol="0">
            <a:spAutoFit/>
          </a:bodyPr>
          <a:lstStyle/>
          <a:p>
            <a:pPr>
              <a:lnSpc>
                <a:spcPct val="90000"/>
              </a:lnSpc>
              <a:spcAft>
                <a:spcPts val="600"/>
              </a:spcAft>
            </a:pPr>
            <a:r>
              <a:rPr lang="en-NZ" sz="4000" dirty="0">
                <a:gradFill>
                  <a:gsLst>
                    <a:gs pos="2917">
                      <a:schemeClr val="tx1"/>
                    </a:gs>
                    <a:gs pos="30000">
                      <a:schemeClr val="tx1"/>
                    </a:gs>
                  </a:gsLst>
                  <a:lin ang="5400000" scaled="0"/>
                </a:gradFill>
                <a:hlinkClick r:id="rId2"/>
              </a:rPr>
              <a:t>Bootcamp information</a:t>
            </a:r>
            <a:endParaRPr lang="en-NZ" sz="4000" dirty="0">
              <a:gradFill>
                <a:gsLst>
                  <a:gs pos="2917">
                    <a:schemeClr val="tx1"/>
                  </a:gs>
                  <a:gs pos="30000">
                    <a:schemeClr val="tx1"/>
                  </a:gs>
                </a:gsLst>
                <a:lin ang="5400000" scaled="0"/>
              </a:gradFill>
            </a:endParaRP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a:gradFill>
                  <a:gsLst>
                    <a:gs pos="2917">
                      <a:schemeClr val="tx1"/>
                    </a:gs>
                    <a:gs pos="30000">
                      <a:schemeClr val="tx1"/>
                    </a:gs>
                  </a:gsLst>
                  <a:lin ang="5400000" scaled="0"/>
                </a:gradFill>
                <a:hlinkClick r:id="rId3"/>
              </a:rPr>
              <a:t>Bootcamp details</a:t>
            </a:r>
            <a:endParaRPr lang="en-NZ" sz="4000" dirty="0">
              <a:gradFill>
                <a:gsLst>
                  <a:gs pos="2917">
                    <a:schemeClr val="tx1"/>
                  </a:gs>
                  <a:gs pos="30000">
                    <a:schemeClr val="tx1"/>
                  </a:gs>
                </a:gsLst>
                <a:lin ang="5400000" scaled="0"/>
              </a:gradFill>
            </a:endParaRPr>
          </a:p>
          <a:p>
            <a:pPr>
              <a:lnSpc>
                <a:spcPct val="90000"/>
              </a:lnSpc>
              <a:spcAft>
                <a:spcPts val="600"/>
              </a:spcAft>
            </a:pPr>
            <a:endParaRPr lang="en-NZ" sz="4000" dirty="0">
              <a:gradFill>
                <a:gsLst>
                  <a:gs pos="2917">
                    <a:schemeClr val="tx1"/>
                  </a:gs>
                  <a:gs pos="30000">
                    <a:schemeClr val="tx1"/>
                  </a:gs>
                </a:gsLst>
                <a:lin ang="5400000" scaled="0"/>
              </a:gradFill>
            </a:endParaRPr>
          </a:p>
          <a:p>
            <a:pPr>
              <a:lnSpc>
                <a:spcPct val="90000"/>
              </a:lnSpc>
              <a:spcAft>
                <a:spcPts val="600"/>
              </a:spcAft>
            </a:pPr>
            <a:r>
              <a:rPr lang="en-NZ" sz="4000" dirty="0" err="1">
                <a:gradFill>
                  <a:gsLst>
                    <a:gs pos="2917">
                      <a:schemeClr val="tx1"/>
                    </a:gs>
                    <a:gs pos="30000">
                      <a:schemeClr val="tx1"/>
                    </a:gs>
                  </a:gsLst>
                  <a:lin ang="5400000" scaled="0"/>
                </a:gradFill>
                <a:hlinkClick r:id="rId4"/>
              </a:rPr>
              <a:t>Github</a:t>
            </a:r>
            <a:r>
              <a:rPr lang="en-NZ" sz="4000" dirty="0">
                <a:gradFill>
                  <a:gsLst>
                    <a:gs pos="2917">
                      <a:schemeClr val="tx1"/>
                    </a:gs>
                    <a:gs pos="30000">
                      <a:schemeClr val="tx1"/>
                    </a:gs>
                  </a:gsLst>
                  <a:lin ang="5400000" scaled="0"/>
                </a:gradFill>
                <a:hlinkClick r:id="rId4"/>
              </a:rPr>
              <a:t> repository</a:t>
            </a:r>
            <a:endParaRPr lang="en-NZ" sz="4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24780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274839"/>
            <a:ext cx="12191999" cy="2308324"/>
          </a:xfrm>
          <a:prstGeom prst="rect">
            <a:avLst/>
          </a:prstGeom>
        </p:spPr>
        <p:txBody>
          <a:bodyPr wrap="square" anchor="ctr">
            <a:spAutoFit/>
          </a:bodyPr>
          <a:lstStyle/>
          <a:p>
            <a:pPr algn="ctr"/>
            <a:r>
              <a:rPr lang="nl-BE" sz="7200" dirty="0">
                <a:latin typeface="Segoe UI Light" panose="020B0502040204020203" pitchFamily="34" charset="0"/>
                <a:cs typeface="Segoe UI Light" panose="020B0502040204020203" pitchFamily="34" charset="0"/>
              </a:rPr>
              <a:t>Global Azure Bootcamp 2017</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Science Lab</a:t>
            </a:r>
          </a:p>
        </p:txBody>
      </p:sp>
    </p:spTree>
    <p:extLst>
      <p:ext uri="{BB962C8B-B14F-4D97-AF65-F5344CB8AC3E}">
        <p14:creationId xmlns:p14="http://schemas.microsoft.com/office/powerpoint/2010/main" val="20406152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690100" y="227013"/>
            <a:ext cx="2501900" cy="2500312"/>
          </a:xfrm>
        </p:spPr>
      </p:pic>
      <p:sp>
        <p:nvSpPr>
          <p:cNvPr id="6" name="Rectangle 5"/>
          <p:cNvSpPr/>
          <p:nvPr/>
        </p:nvSpPr>
        <p:spPr>
          <a:xfrm>
            <a:off x="0" y="0"/>
            <a:ext cx="9118627" cy="6858000"/>
          </a:xfrm>
          <a:prstGeom prst="rect">
            <a:avLst/>
          </a:prstGeom>
        </p:spPr>
        <p:txBody>
          <a:bodyPr wrap="square" anchor="ctr">
            <a:noAutofit/>
          </a:bodyPr>
          <a:lstStyle/>
          <a:p>
            <a:r>
              <a:rPr lang="en-AU" sz="1600" dirty="0">
                <a:effectLst/>
                <a:latin typeface="Segoe UI Light" panose="020B0502040204020203" pitchFamily="34" charset="0"/>
                <a:cs typeface="Segoe UI Light" panose="020B0502040204020203" pitchFamily="34" charset="0"/>
              </a:rPr>
              <a:t>In previous years we have tried to bring you a science lab that is both interesting and represents great research. This year is no exception, this year we bring you the stars themselves!</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The Science Lab takes a look at Star Formation History (SFH) to see how many stars of a specific metallicity are formed in a galaxy during its lifetime. Traditional approaches are affected by uncertainties associated with observations or the limited accuracy of models when running computer code, making it difficult to accurate calculate the age of stars within a galaxy.</a:t>
            </a:r>
          </a:p>
          <a:p>
            <a:r>
              <a:rPr lang="en-AU" sz="1600" dirty="0">
                <a:effectLst/>
                <a:latin typeface="Segoe UI Light" panose="020B0502040204020203" pitchFamily="34" charset="0"/>
                <a:cs typeface="Segoe UI Light" panose="020B0502040204020203" pitchFamily="34" charset="0"/>
              </a:rPr>
              <a:t> </a:t>
            </a:r>
          </a:p>
          <a:p>
            <a:r>
              <a:rPr lang="en-AU" sz="1600" dirty="0">
                <a:effectLst/>
                <a:latin typeface="Segoe UI Light" panose="020B0502040204020203" pitchFamily="34" charset="0"/>
                <a:cs typeface="Segoe UI Light" panose="020B0502040204020203" pitchFamily="34" charset="0"/>
              </a:rPr>
              <a:t>To overcome this, we need to correct for these effects to obtain the “true” SFH. The objective of the Seliga (SEcret LIfe of GAlaxies) algorithm, developed by Sebastian L. Hidalgo from the Instituto de Astrofísica de Canarias (IAC), is to limit the impact of all these effects so we can compare the predictions of the models more directly with the observations. This task needs a huge number of tests that can be performed successfully only by using distributed computing, like the one you will deploy in the Global Azure Bootcamp Science Lab.</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By taking part in the Science Lab, you will be helping to contribute to the body of knowledge in this important field that allows researchers to understand the very beginnings of the universe itself. We hope you choose to deploy the packages that will run the Seliga algorithm, and deliver real results to the researchers.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211" y="5024612"/>
            <a:ext cx="1712421" cy="1712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8753" y="2726575"/>
            <a:ext cx="2505535" cy="2286953"/>
          </a:xfrm>
          <a:prstGeom prst="rect">
            <a:avLst/>
          </a:prstGeom>
        </p:spPr>
      </p:pic>
      <p:pic>
        <p:nvPicPr>
          <p:cNvPr id="1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0085" y="182879"/>
            <a:ext cx="2502620" cy="249936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628" y="2709950"/>
            <a:ext cx="2505535" cy="2286953"/>
          </a:xfrm>
          <a:prstGeom prst="rect">
            <a:avLst/>
          </a:prstGeom>
        </p:spPr>
      </p:pic>
      <p:sp>
        <p:nvSpPr>
          <p:cNvPr id="10" name="TextBox 9"/>
          <p:cNvSpPr txBox="1"/>
          <p:nvPr/>
        </p:nvSpPr>
        <p:spPr>
          <a:xfrm>
            <a:off x="4057206" y="0"/>
            <a:ext cx="4077591"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The Secret Life of Galaxies</a:t>
            </a:r>
          </a:p>
        </p:txBody>
      </p:sp>
    </p:spTree>
    <p:extLst>
      <p:ext uri="{BB962C8B-B14F-4D97-AF65-F5344CB8AC3E}">
        <p14:creationId xmlns:p14="http://schemas.microsoft.com/office/powerpoint/2010/main" val="40121219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4788" y="791098"/>
            <a:ext cx="4064058" cy="4893427"/>
          </a:xfrm>
          <a:prstGeom prst="rect">
            <a:avLst/>
          </a:prstGeom>
        </p:spPr>
        <p:txBody>
          <a:bodyPr wrap="square" anchor="ctr">
            <a:noAutofit/>
          </a:bodyPr>
          <a:lstStyle/>
          <a:p>
            <a:r>
              <a:rPr lang="en-AU" sz="2000" dirty="0">
                <a:effectLst/>
                <a:latin typeface="Segoe UI Light" panose="020B0502040204020203" pitchFamily="34" charset="0"/>
                <a:cs typeface="Segoe UI Light" panose="020B0502040204020203" pitchFamily="34" charset="0"/>
              </a:rPr>
              <a:t>To show the power of Azure in the Global Azure Bootcamp Science Lab this year we have created a solution that maximises the use of Azure resources whilst providing the research team with large volumes of computing power. </a:t>
            </a:r>
          </a:p>
          <a:p>
            <a:endParaRPr lang="en-AU" sz="2000" dirty="0">
              <a:latin typeface="Segoe UI Light" panose="020B0502040204020203" pitchFamily="34" charset="0"/>
              <a:cs typeface="Segoe UI Light" panose="020B0502040204020203" pitchFamily="34" charset="0"/>
            </a:endParaRPr>
          </a:p>
          <a:p>
            <a:r>
              <a:rPr lang="en-AU" sz="2000" dirty="0">
                <a:effectLst/>
                <a:latin typeface="Segoe UI Light" panose="020B0502040204020203" pitchFamily="34" charset="0"/>
                <a:cs typeface="Segoe UI Light" panose="020B0502040204020203" pitchFamily="34" charset="0"/>
              </a:rPr>
              <a:t>T</a:t>
            </a:r>
            <a:r>
              <a:rPr lang="en-AU" sz="2000" dirty="0">
                <a:latin typeface="Segoe UI Light" panose="020B0502040204020203" pitchFamily="34" charset="0"/>
                <a:cs typeface="Segoe UI Light" panose="020B0502040204020203" pitchFamily="34" charset="0"/>
              </a:rPr>
              <a:t>he Seliga algorithm runs in an Azure Batch process that YOU deploy and scale as you want. </a:t>
            </a:r>
          </a:p>
          <a:p>
            <a:endParaRPr lang="en-AU" sz="2000" dirty="0">
              <a:latin typeface="Segoe UI Light" panose="020B0502040204020203" pitchFamily="34" charset="0"/>
              <a:cs typeface="Segoe UI Light" panose="020B0502040204020203" pitchFamily="34" charset="0"/>
            </a:endParaRPr>
          </a:p>
          <a:p>
            <a:r>
              <a:rPr lang="en-AU" sz="2000" dirty="0">
                <a:latin typeface="Segoe UI Light" panose="020B0502040204020203" pitchFamily="34" charset="0"/>
                <a:cs typeface="Segoe UI Light" panose="020B0502040204020203" pitchFamily="34" charset="0"/>
              </a:rPr>
              <a:t>For extra fun, there is a dashboard showing global scores so you can compete against your friends or other people around the world.</a:t>
            </a:r>
            <a:r>
              <a:rPr lang="en-AU" sz="2000" dirty="0">
                <a:effectLst/>
                <a:latin typeface="Segoe UI Light" panose="020B0502040204020203" pitchFamily="34" charset="0"/>
                <a:cs typeface="Segoe UI Light" panose="020B0502040204020203" pitchFamily="34" charset="0"/>
              </a:rPr>
              <a:t> </a:t>
            </a:r>
          </a:p>
        </p:txBody>
      </p:sp>
      <p:pic>
        <p:nvPicPr>
          <p:cNvPr id="7" name="Picture 6"/>
          <p:cNvPicPr>
            <a:picLocks noChangeAspect="1"/>
          </p:cNvPicPr>
          <p:nvPr/>
        </p:nvPicPr>
        <p:blipFill>
          <a:blip r:embed="rId2"/>
          <a:stretch>
            <a:fillRect/>
          </a:stretch>
        </p:blipFill>
        <p:spPr>
          <a:xfrm>
            <a:off x="4255877" y="791098"/>
            <a:ext cx="7656242" cy="4893427"/>
          </a:xfrm>
          <a:prstGeom prst="rect">
            <a:avLst/>
          </a:prstGeom>
          <a:solidFill>
            <a:schemeClr val="tx1"/>
          </a:solidFill>
        </p:spPr>
      </p:pic>
      <p:sp>
        <p:nvSpPr>
          <p:cNvPr id="10" name="TextBox 9"/>
          <p:cNvSpPr txBox="1"/>
          <p:nvPr/>
        </p:nvSpPr>
        <p:spPr>
          <a:xfrm>
            <a:off x="4171405" y="0"/>
            <a:ext cx="3849195"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Science Lab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35782469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931"/>
            <a:ext cx="12192000" cy="4736895"/>
          </a:xfrm>
          <a:prstGeom prst="rect">
            <a:avLst/>
          </a:prstGeom>
          <a:noFill/>
        </p:spPr>
        <p:txBody>
          <a:bodyPr wrap="none" lIns="0" tIns="0" rIns="0" bIns="0" anchor="ctr">
            <a:noAutofit/>
          </a:bodyPr>
          <a:lstStyle/>
          <a:p>
            <a:pPr algn="ctr">
              <a:spcAft>
                <a:spcPts val="1200"/>
              </a:spcAft>
            </a:pPr>
            <a:r>
              <a:rPr lang="en-US" sz="4000" dirty="0">
                <a:latin typeface="Segoe UI Light" panose="020B0502040204020203" pitchFamily="34" charset="0"/>
                <a:cs typeface="Segoe UI Light" panose="020B0502040204020203" pitchFamily="34" charset="0"/>
              </a:rPr>
              <a:t>About</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2"/>
              </a:rPr>
              <a:t>http://bit.ly/gablab2017about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Instructions</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3"/>
              </a:rPr>
              <a:t>http://bit.ly/gablab2017run</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3200" dirty="0">
                <a:latin typeface="Segoe UI Light" panose="020B0502040204020203" pitchFamily="34" charset="0"/>
                <a:cs typeface="Segoe UI Light" panose="020B0502040204020203" pitchFamily="34" charset="0"/>
              </a:rPr>
              <a:t>Lab Key: &lt;ENTER YOUR LOCATION LAB KEY HERE XXX-XXX-XXX&gt;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Dashboard</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4"/>
              </a:rPr>
              <a:t>http://gablab2017.azurewebsites.net</a:t>
            </a:r>
            <a:endParaRPr lang="en-US" sz="4000" dirty="0">
              <a:latin typeface="Segoe UI Light" panose="020B0502040204020203" pitchFamily="34" charset="0"/>
              <a:cs typeface="Segoe UI Light" panose="020B0502040204020203" pitchFamily="34" charset="0"/>
            </a:endParaRPr>
          </a:p>
        </p:txBody>
      </p:sp>
      <p:sp>
        <p:nvSpPr>
          <p:cNvPr id="10" name="TextBox 9"/>
          <p:cNvSpPr txBox="1"/>
          <p:nvPr/>
        </p:nvSpPr>
        <p:spPr>
          <a:xfrm>
            <a:off x="2895037" y="0"/>
            <a:ext cx="6401944"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Global Azure Bootcamp 2017 Science Lab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42926622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151728"/>
            <a:ext cx="12191999" cy="2554545"/>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Time to get going!</a:t>
            </a:r>
            <a:br>
              <a:rPr lang="nl-BE" sz="8000" dirty="0">
                <a:latin typeface="Segoe UI Light" panose="020B0502040204020203" pitchFamily="34" charset="0"/>
                <a:cs typeface="Segoe UI Light" panose="020B0502040204020203" pitchFamily="34" charset="0"/>
              </a:rPr>
            </a:br>
            <a:r>
              <a:rPr lang="nl-BE" sz="8000" dirty="0">
                <a:latin typeface="Segoe UI Light" panose="020B0502040204020203" pitchFamily="34" charset="0"/>
                <a:cs typeface="Segoe UI Light" panose="020B0502040204020203" pitchFamily="34" charset="0"/>
              </a:rPr>
              <a:t>Have a GREAT Azure day!</a:t>
            </a:r>
          </a:p>
        </p:txBody>
      </p:sp>
    </p:spTree>
    <p:extLst>
      <p:ext uri="{BB962C8B-B14F-4D97-AF65-F5344CB8AC3E}">
        <p14:creationId xmlns:p14="http://schemas.microsoft.com/office/powerpoint/2010/main" val="4353135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3368" y="2804702"/>
            <a:ext cx="6312666" cy="1292662"/>
          </a:xfrm>
          <a:prstGeom prst="rect">
            <a:avLst/>
          </a:prstGeom>
          <a:noFill/>
        </p:spPr>
        <p:txBody>
          <a:bodyPr wrap="square" lIns="182880" tIns="146304" rIns="182880" bIns="146304" rtlCol="0" anchor="ctr">
            <a:spAutoFit/>
          </a:bodyPr>
          <a:lstStyle/>
          <a:p>
            <a:pPr>
              <a:lnSpc>
                <a:spcPct val="90000"/>
              </a:lnSpc>
              <a:spcAft>
                <a:spcPts val="600"/>
              </a:spcAft>
            </a:pPr>
            <a:r>
              <a:rPr lang="en-NZ" sz="7200" dirty="0">
                <a:gradFill>
                  <a:gsLst>
                    <a:gs pos="2917">
                      <a:schemeClr val="tx1"/>
                    </a:gs>
                    <a:gs pos="30000">
                      <a:schemeClr val="tx1"/>
                    </a:gs>
                  </a:gsLst>
                  <a:lin ang="5400000" scaled="0"/>
                </a:gradFill>
              </a:rPr>
              <a:t>Housekeeping</a:t>
            </a:r>
          </a:p>
        </p:txBody>
      </p:sp>
    </p:spTree>
    <p:extLst>
      <p:ext uri="{BB962C8B-B14F-4D97-AF65-F5344CB8AC3E}">
        <p14:creationId xmlns:p14="http://schemas.microsoft.com/office/powerpoint/2010/main" val="6730254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1536174"/>
            <a:ext cx="12191999" cy="3416320"/>
          </a:xfrm>
          <a:prstGeom prst="rect">
            <a:avLst/>
          </a:prstGeom>
        </p:spPr>
        <p:txBody>
          <a:bodyPr wrap="square">
            <a:spAutoFit/>
          </a:bodyPr>
          <a:lstStyle/>
          <a:p>
            <a:pPr algn="ctr"/>
            <a:r>
              <a:rPr lang="nl-BE" sz="7200" dirty="0">
                <a:latin typeface="Segoe UI Light" panose="020B0502040204020203" pitchFamily="34" charset="0"/>
                <a:cs typeface="Segoe UI Light" panose="020B0502040204020203" pitchFamily="34" charset="0"/>
                <a:hlinkClick r:id="rId3"/>
              </a:rPr>
              <a:t>Welcome to</a:t>
            </a:r>
            <a:br>
              <a:rPr lang="nl-BE" sz="7200" dirty="0">
                <a:latin typeface="Segoe UI Light" panose="020B0502040204020203" pitchFamily="34" charset="0"/>
                <a:cs typeface="Segoe UI Light" panose="020B0502040204020203" pitchFamily="34" charset="0"/>
                <a:hlinkClick r:id="rId3"/>
              </a:rPr>
            </a:br>
            <a:r>
              <a:rPr lang="nl-BE" sz="7200" dirty="0">
                <a:latin typeface="Segoe UI Light" panose="020B0502040204020203" pitchFamily="34" charset="0"/>
                <a:cs typeface="Segoe UI Light" panose="020B0502040204020203" pitchFamily="34" charset="0"/>
                <a:hlinkClick r:id="rId3"/>
              </a:rPr>
              <a:t>Global Azure Bootcamp 2017</a:t>
            </a:r>
            <a:r>
              <a:rPr lang="nl-BE" sz="7200" dirty="0">
                <a:latin typeface="Segoe UI Light" panose="020B0502040204020203" pitchFamily="34" charset="0"/>
                <a:cs typeface="Segoe UI Light" panose="020B0502040204020203" pitchFamily="34" charset="0"/>
              </a:rPr>
              <a:t> </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from two good friends!</a:t>
            </a:r>
          </a:p>
        </p:txBody>
      </p:sp>
      <p:sp>
        <p:nvSpPr>
          <p:cNvPr id="3" name="Rectangle 2"/>
          <p:cNvSpPr/>
          <p:nvPr/>
        </p:nvSpPr>
        <p:spPr>
          <a:xfrm>
            <a:off x="2748245" y="5680466"/>
            <a:ext cx="5624574" cy="523220"/>
          </a:xfrm>
          <a:prstGeom prst="rect">
            <a:avLst/>
          </a:prstGeom>
        </p:spPr>
        <p:txBody>
          <a:bodyPr wrap="square"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hlinkClick r:id="rId4"/>
              </a:rPr>
              <a:t>Hi from the Azure team video</a:t>
            </a:r>
            <a:r>
              <a:rPr lang="en-US" sz="2800" dirty="0">
                <a:solidFill>
                  <a:schemeClr val="bg1"/>
                </a:solidFill>
                <a:latin typeface="Segoe UI Light" panose="020B0502040204020203" pitchFamily="34" charset="0"/>
                <a:cs typeface="Segoe UI Light" panose="020B0502040204020203" pitchFamily="34" charset="0"/>
              </a:rPr>
              <a:t> </a:t>
            </a:r>
            <a:endParaRPr lang="sv-SE"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999891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767281"/>
            <a:ext cx="12191999" cy="1323439"/>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Sponsors &amp; Prices</a:t>
            </a:r>
          </a:p>
        </p:txBody>
      </p:sp>
    </p:spTree>
    <p:extLst>
      <p:ext uri="{BB962C8B-B14F-4D97-AF65-F5344CB8AC3E}">
        <p14:creationId xmlns:p14="http://schemas.microsoft.com/office/powerpoint/2010/main" val="34928287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5635" y="0"/>
            <a:ext cx="6880731" cy="52322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 BIG thank you to the 2017 </a:t>
            </a:r>
            <a:r>
              <a:rPr kumimoji="0" lang="en-US" sz="28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Local Sponsors</a:t>
            </a:r>
            <a:r>
              <a:rPr kumimoji="0" lang="en-US" sz="2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t>
            </a:r>
          </a:p>
        </p:txBody>
      </p:sp>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573" y="3066502"/>
            <a:ext cx="2248225" cy="1828800"/>
          </a:xfrm>
          <a:prstGeom prst="rect">
            <a:avLst/>
          </a:prstGeom>
          <a:noFill/>
          <a:ln>
            <a:noFill/>
          </a:ln>
        </p:spPr>
      </p:pic>
      <p:pic>
        <p:nvPicPr>
          <p:cNvPr id="5" name="Picture 4"/>
          <p:cNvPicPr>
            <a:picLocks noChangeAspect="1"/>
          </p:cNvPicPr>
          <p:nvPr/>
        </p:nvPicPr>
        <p:blipFill>
          <a:blip r:embed="rId4"/>
          <a:stretch>
            <a:fillRect/>
          </a:stretch>
        </p:blipFill>
        <p:spPr>
          <a:xfrm>
            <a:off x="4076242" y="1287789"/>
            <a:ext cx="3786646" cy="1036770"/>
          </a:xfrm>
          <a:prstGeom prst="rect">
            <a:avLst/>
          </a:prstGeom>
        </p:spPr>
      </p:pic>
      <p:pic>
        <p:nvPicPr>
          <p:cNvPr id="8" name="Picture 7"/>
          <p:cNvPicPr>
            <a:picLocks noChangeAspect="1"/>
          </p:cNvPicPr>
          <p:nvPr/>
        </p:nvPicPr>
        <p:blipFill>
          <a:blip r:embed="rId5"/>
          <a:stretch>
            <a:fillRect/>
          </a:stretch>
        </p:blipFill>
        <p:spPr>
          <a:xfrm>
            <a:off x="5761038" y="3263900"/>
            <a:ext cx="3800475" cy="1381125"/>
          </a:xfrm>
          <a:prstGeom prst="rect">
            <a:avLst/>
          </a:prstGeom>
        </p:spPr>
      </p:pic>
    </p:spTree>
    <p:extLst>
      <p:ext uri="{BB962C8B-B14F-4D97-AF65-F5344CB8AC3E}">
        <p14:creationId xmlns:p14="http://schemas.microsoft.com/office/powerpoint/2010/main" val="10697360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A BIG thank you to the 2017 </a:t>
            </a:r>
            <a:r>
              <a:rPr lang="en-US" sz="2800" b="1" dirty="0">
                <a:solidFill>
                  <a:schemeClr val="bg1"/>
                </a:solidFill>
                <a:latin typeface="Segoe UI Light" panose="020B0502040204020203" pitchFamily="34" charset="0"/>
                <a:cs typeface="Segoe UI Light" panose="020B0502040204020203" pitchFamily="34" charset="0"/>
              </a:rPr>
              <a:t>Global Sponsors</a:t>
            </a:r>
            <a:r>
              <a:rPr lang="en-US" sz="2800" dirty="0">
                <a:solidFill>
                  <a:schemeClr val="bg1"/>
                </a:solidFill>
                <a:latin typeface="Segoe UI Light" panose="020B0502040204020203" pitchFamily="34" charset="0"/>
                <a:cs typeface="Segoe UI Light" panose="020B0502040204020203" pitchFamily="34"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28078112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2000926"/>
              </p:ext>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FB916C-68FD-4EAB-9050-741974400D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1108830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a16="http://schemas.microsoft.com/office/drawing/2014/main" id="{7200624C-0410-4AB7-B50F-B06EBCD62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27882674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608463" y="1997839"/>
            <a:ext cx="8482988" cy="2862322"/>
          </a:xfrm>
          <a:prstGeom prst="rect">
            <a:avLst/>
          </a:prstGeom>
        </p:spPr>
        <p:txBody>
          <a:bodyPr wrap="square" anchor="ctr">
            <a:spAutoFit/>
          </a:bodyPr>
          <a:lstStyle/>
          <a:p>
            <a:pPr algn="ctr"/>
            <a:r>
              <a:rPr lang="nl-BE" sz="6000" dirty="0">
                <a:latin typeface="Segoe UI Light" panose="020B0502040204020203" pitchFamily="34" charset="0"/>
                <a:cs typeface="Segoe UI Light" panose="020B0502040204020203" pitchFamily="34" charset="0"/>
              </a:rPr>
              <a:t>Azure and Xamarin</a:t>
            </a:r>
          </a:p>
          <a:p>
            <a:pPr algn="ctr"/>
            <a:endParaRPr lang="nl-BE" sz="6000" dirty="0">
              <a:latin typeface="Segoe UI Light" panose="020B0502040204020203" pitchFamily="34" charset="0"/>
              <a:cs typeface="Segoe UI Light" panose="020B0502040204020203" pitchFamily="34" charset="0"/>
            </a:endParaRPr>
          </a:p>
          <a:p>
            <a:pPr algn="ctr"/>
            <a:r>
              <a:rPr lang="nl-BE" sz="6000" dirty="0">
                <a:latin typeface="Segoe UI Light" panose="020B0502040204020203" pitchFamily="34" charset="0"/>
                <a:cs typeface="Segoe UI Light" panose="020B0502040204020203" pitchFamily="34" charset="0"/>
                <a:hlinkClick r:id="rId2"/>
              </a:rPr>
              <a:t>Azure and Xamarin video</a:t>
            </a:r>
            <a:endParaRPr lang="nl-BE" sz="6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78264362"/>
      </p:ext>
    </p:extLst>
  </p:cSld>
  <p:clrMapOvr>
    <a:masterClrMapping/>
  </p:clrMapOvr>
</p:sld>
</file>

<file path=ppt/theme/theme1.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383</Words>
  <Application>Microsoft Office PowerPoint</Application>
  <PresentationFormat>Widescreen</PresentationFormat>
  <Paragraphs>61</Paragraphs>
  <Slides>16</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Segoe UI</vt:lpstr>
      <vt:lpstr>Segoe UI Light</vt:lpstr>
      <vt:lpstr>Times New Roman</vt:lpstr>
      <vt:lpstr>Magnus Master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Rory Braybrook [DATACOM]</cp:lastModifiedBy>
  <cp:revision>79</cp:revision>
  <dcterms:created xsi:type="dcterms:W3CDTF">2014-03-24T01:30:59Z</dcterms:created>
  <dcterms:modified xsi:type="dcterms:W3CDTF">2017-04-20T10:28:47Z</dcterms:modified>
</cp:coreProperties>
</file>