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4" r:id="rId2"/>
    <p:sldId id="260" r:id="rId3"/>
    <p:sldId id="261" r:id="rId4"/>
    <p:sldId id="271" r:id="rId5"/>
    <p:sldId id="288" r:id="rId6"/>
    <p:sldId id="291" r:id="rId7"/>
    <p:sldId id="297" r:id="rId8"/>
    <p:sldId id="298" r:id="rId9"/>
    <p:sldId id="272" r:id="rId10"/>
    <p:sldId id="335" r:id="rId11"/>
    <p:sldId id="269" r:id="rId12"/>
    <p:sldId id="309" r:id="rId13"/>
    <p:sldId id="337" r:id="rId14"/>
    <p:sldId id="336" r:id="rId15"/>
    <p:sldId id="331" r:id="rId16"/>
    <p:sldId id="317" r:id="rId17"/>
    <p:sldId id="318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Westbrook" initials="NW" lastIdx="0" clrIdx="0">
    <p:extLst>
      <p:ext uri="{19B8F6BF-5375-455C-9EA6-DF929625EA0E}">
        <p15:presenceInfo xmlns:p15="http://schemas.microsoft.com/office/powerpoint/2012/main" userId="S-1-5-21-3608304394-365159036-3021174217-74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0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44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365B-3E5B-4EDF-AA14-681AD1341366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63984-1FDD-4420-8CBE-0F7BB8ABE7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3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2C87-34DB-4B61-9293-41FF036B95AF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76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6559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https://www.youtube.com/watch?v=MJhp3tnSKm8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311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…your boss will love you for it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54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going to pay for it?</a:t>
            </a:r>
          </a:p>
          <a:p>
            <a:r>
              <a:rPr lang="en-NZ" dirty="0"/>
              <a:t>Who has access to it?</a:t>
            </a:r>
          </a:p>
          <a:p>
            <a:endParaRPr lang="en-NZ" dirty="0"/>
          </a:p>
          <a:p>
            <a:r>
              <a:rPr lang="en-NZ" dirty="0"/>
              <a:t>Structures available</a:t>
            </a:r>
            <a:r>
              <a:rPr lang="en-NZ" baseline="0" dirty="0"/>
              <a:t> in Azure allow us to address these independently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978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963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362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97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has access to it?</a:t>
            </a:r>
          </a:p>
          <a:p>
            <a:endParaRPr lang="en-NZ" dirty="0"/>
          </a:p>
          <a:p>
            <a:r>
              <a:rPr lang="en-NZ" dirty="0"/>
              <a:t>Structures available</a:t>
            </a:r>
            <a:r>
              <a:rPr lang="en-NZ" baseline="0" dirty="0"/>
              <a:t> in Azure allow us to address these independently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568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33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3984-1FDD-4420-8CBE-0F7BB8ABE7DF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090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59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08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1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43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99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4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07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42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81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3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75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07C2-392E-4BD9-A0E5-CFB3C479194E}" type="datetimeFigureOut">
              <a:rPr lang="en-NZ" smtClean="0"/>
              <a:t>24/04/2018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645F-5D5F-49DE-8915-94A8410851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69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nz/url?sa=i&amp;rct=j&amp;q=&amp;esrc=s&amp;source=images&amp;cd=&amp;cad=rja&amp;uact=8&amp;ved=2ahUKEwjIooXxycjaAhWFQpQKHbC7A64QjRx6BAgAEAU&amp;url=https://azure.microsoft.com/en-us/services/advisor/&amp;psig=AOvVaw0EAxoaBzlMXalrGOClORl5&amp;ust=15243042237843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Jhp3tnSKm8" TargetMode="Externa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google.co.nz/url?sa=i&amp;rct=j&amp;q=&amp;esrc=s&amp;source=images&amp;cd=&amp;cad=rja&amp;uact=8&amp;ved=2ahUKEwjyoOKpysjaAhUElZQKHWZNAZoQjRx6BAgAEAU&amp;url=https://azure.microsoft.com/ja-jp/services/app-service/mobile/&amp;psig=AOvVaw2STz9CMie8gjyEmU6fVybN&amp;ust=152430433046437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8"/>
          <p:cNvSpPr>
            <a:spLocks noChangeAspect="1"/>
          </p:cNvSpPr>
          <p:nvPr/>
        </p:nvSpPr>
        <p:spPr bwMode="black">
          <a:xfrm flipH="1">
            <a:off x="8394611" y="935951"/>
            <a:ext cx="1460349" cy="793096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-50" normalizeH="0" baseline="0" noProof="0" dirty="0">
              <a:ln>
                <a:noFill/>
              </a:ln>
              <a:gradFill>
                <a:gsLst>
                  <a:gs pos="1250">
                    <a:schemeClr val="bg1"/>
                  </a:gs>
                  <a:gs pos="10417">
                    <a:schemeClr val="bg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8" name="Freeform 128"/>
          <p:cNvSpPr>
            <a:spLocks noChangeAspect="1"/>
          </p:cNvSpPr>
          <p:nvPr/>
        </p:nvSpPr>
        <p:spPr bwMode="black">
          <a:xfrm flipH="1">
            <a:off x="9124786" y="1133586"/>
            <a:ext cx="2539060" cy="1378930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-50" normalizeH="0" baseline="0" noProof="0" dirty="0">
              <a:ln>
                <a:noFill/>
              </a:ln>
              <a:gradFill>
                <a:gsLst>
                  <a:gs pos="1250">
                    <a:schemeClr val="bg1"/>
                  </a:gs>
                  <a:gs pos="10417">
                    <a:schemeClr val="bg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9817" y="5433670"/>
            <a:ext cx="5261361" cy="4072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Nick Westbrook | Azure MVP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3273" y="59552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NZ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nickwestbrook</a:t>
            </a:r>
            <a:endParaRPr lang="en-NZ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19817" y="2146245"/>
            <a:ext cx="7630796" cy="9271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Practical Guide to Azure Administration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4" y="5933271"/>
            <a:ext cx="454873" cy="444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48" y="5136204"/>
            <a:ext cx="1711656" cy="15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60CFB4-F287-40EC-BA46-2098A679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1284052"/>
            <a:ext cx="9969457" cy="4591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289FB1-2EF7-49FA-B773-52C2E8601BD0}"/>
              </a:ext>
            </a:extLst>
          </p:cNvPr>
          <p:cNvSpPr/>
          <p:nvPr/>
        </p:nvSpPr>
        <p:spPr>
          <a:xfrm>
            <a:off x="8463062" y="3725693"/>
            <a:ext cx="1709275" cy="28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B9E00-F50A-4E69-B60A-BE9BDA124FAA}"/>
              </a:ext>
            </a:extLst>
          </p:cNvPr>
          <p:cNvSpPr txBox="1"/>
          <p:nvPr/>
        </p:nvSpPr>
        <p:spPr>
          <a:xfrm>
            <a:off x="10172338" y="3638463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“cloud-only” user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6DCFD-C8C7-4492-874A-E71AAABEEB38}"/>
              </a:ext>
            </a:extLst>
          </p:cNvPr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Directory Users Can Be Synced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55AC2-0A37-49F8-828B-E224FEA5F284}"/>
              </a:ext>
            </a:extLst>
          </p:cNvPr>
          <p:cNvSpPr/>
          <p:nvPr/>
        </p:nvSpPr>
        <p:spPr>
          <a:xfrm>
            <a:off x="8463064" y="4800600"/>
            <a:ext cx="1709274" cy="28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CF505-9186-477B-A641-BEDBA556BAAA}"/>
              </a:ext>
            </a:extLst>
          </p:cNvPr>
          <p:cNvSpPr txBox="1"/>
          <p:nvPr/>
        </p:nvSpPr>
        <p:spPr>
          <a:xfrm>
            <a:off x="10172338" y="475698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synced user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61" y="1659350"/>
            <a:ext cx="951876" cy="951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4540" y="1692461"/>
            <a:ext cx="30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Directory or Tenant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(contoso.onmicrosoft.com)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19597" y="4846246"/>
            <a:ext cx="2354067" cy="504825"/>
            <a:chOff x="2919597" y="4846246"/>
            <a:chExt cx="2354067" cy="5048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9597" y="4846246"/>
              <a:ext cx="542925" cy="5048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36907" y="4913992"/>
              <a:ext cx="173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 Group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47902" y="5351071"/>
            <a:ext cx="3790950" cy="807482"/>
            <a:chOff x="3847902" y="5351071"/>
            <a:chExt cx="3790950" cy="807482"/>
          </a:xfrm>
        </p:grpSpPr>
        <p:sp>
          <p:nvSpPr>
            <p:cNvPr id="13" name="TextBox 12"/>
            <p:cNvSpPr txBox="1"/>
            <p:nvPr/>
          </p:nvSpPr>
          <p:spPr>
            <a:xfrm>
              <a:off x="3855975" y="5351071"/>
              <a:ext cx="115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Resources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902" y="5720403"/>
              <a:ext cx="3790950" cy="43815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278181" y="2924888"/>
            <a:ext cx="714723" cy="1190735"/>
            <a:chOff x="2278181" y="3480874"/>
            <a:chExt cx="714723" cy="634749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278181" y="3480874"/>
              <a:ext cx="392" cy="634749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61000" y="3659407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Trust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97131" y="2494408"/>
            <a:ext cx="2219438" cy="528226"/>
            <a:chOff x="4097131" y="2494408"/>
            <a:chExt cx="2219438" cy="52822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31" y="2494408"/>
              <a:ext cx="528226" cy="5282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750115" y="2555556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 Accounts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5977" y="3239398"/>
            <a:ext cx="1092674" cy="895491"/>
            <a:chOff x="3855977" y="3239398"/>
            <a:chExt cx="1092674" cy="895491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3855977" y="3239398"/>
              <a:ext cx="260395" cy="895491"/>
            </a:xfrm>
            <a:prstGeom prst="straightConnector1">
              <a:avLst/>
            </a:prstGeom>
            <a:ln w="412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116372" y="3521279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Access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43328" y="2826751"/>
            <a:ext cx="3387444" cy="518571"/>
            <a:chOff x="6543328" y="2826751"/>
            <a:chExt cx="3387444" cy="51857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604" y="2979291"/>
              <a:ext cx="1130168" cy="260107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6543328" y="2826751"/>
              <a:ext cx="2030517" cy="215841"/>
            </a:xfrm>
            <a:prstGeom prst="straightConnector1">
              <a:avLst/>
            </a:prstGeom>
            <a:ln w="4127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844495" y="2975990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Access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Access Management in Azure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5ECD7-393B-45DA-A192-4818F5DE5121}"/>
              </a:ext>
            </a:extLst>
          </p:cNvPr>
          <p:cNvGrpSpPr/>
          <p:nvPr/>
        </p:nvGrpSpPr>
        <p:grpSpPr>
          <a:xfrm>
            <a:off x="2094339" y="4246775"/>
            <a:ext cx="2002792" cy="471189"/>
            <a:chOff x="2094339" y="4246775"/>
            <a:chExt cx="2002792" cy="471189"/>
          </a:xfrm>
        </p:grpSpPr>
        <p:sp>
          <p:nvSpPr>
            <p:cNvPr id="8" name="TextBox 7"/>
            <p:cNvSpPr txBox="1"/>
            <p:nvPr/>
          </p:nvSpPr>
          <p:spPr>
            <a:xfrm>
              <a:off x="2726243" y="4317918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Subscription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B92163-2EEE-4533-82A0-ED7FE10F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339" y="4246775"/>
              <a:ext cx="631904" cy="47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Directory Roles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959BB-AA57-48D4-ADB1-5D49B478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0" y="1313556"/>
            <a:ext cx="9428749" cy="44947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6F832F-CA70-4B13-AAA6-C4D2AA28964D}"/>
              </a:ext>
            </a:extLst>
          </p:cNvPr>
          <p:cNvSpPr/>
          <p:nvPr/>
        </p:nvSpPr>
        <p:spPr>
          <a:xfrm>
            <a:off x="4766269" y="2869657"/>
            <a:ext cx="2403016" cy="1303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78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61" y="1659350"/>
            <a:ext cx="951876" cy="951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4540" y="1692461"/>
            <a:ext cx="302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Directory or Tenant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(contoso.onmicrosoft.com)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19597" y="4846246"/>
            <a:ext cx="2354067" cy="504825"/>
            <a:chOff x="2919597" y="4846246"/>
            <a:chExt cx="2354067" cy="5048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9597" y="4846246"/>
              <a:ext cx="542925" cy="5048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36907" y="4913992"/>
              <a:ext cx="173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 Group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47902" y="5351071"/>
            <a:ext cx="3790950" cy="807482"/>
            <a:chOff x="3847902" y="5351071"/>
            <a:chExt cx="3790950" cy="807482"/>
          </a:xfrm>
        </p:grpSpPr>
        <p:sp>
          <p:nvSpPr>
            <p:cNvPr id="13" name="TextBox 12"/>
            <p:cNvSpPr txBox="1"/>
            <p:nvPr/>
          </p:nvSpPr>
          <p:spPr>
            <a:xfrm>
              <a:off x="3855975" y="5351071"/>
              <a:ext cx="115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Resources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902" y="5720403"/>
              <a:ext cx="3790950" cy="43815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278181" y="2924888"/>
            <a:ext cx="714723" cy="1190735"/>
            <a:chOff x="2278181" y="3480874"/>
            <a:chExt cx="714723" cy="634749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278181" y="3480874"/>
              <a:ext cx="392" cy="634749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61000" y="3659407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Trust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Access Management in Azure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5ECD7-393B-45DA-A192-4818F5DE5121}"/>
              </a:ext>
            </a:extLst>
          </p:cNvPr>
          <p:cNvGrpSpPr/>
          <p:nvPr/>
        </p:nvGrpSpPr>
        <p:grpSpPr>
          <a:xfrm>
            <a:off x="2094339" y="4246775"/>
            <a:ext cx="2002792" cy="471189"/>
            <a:chOff x="2094339" y="4246775"/>
            <a:chExt cx="2002792" cy="471189"/>
          </a:xfrm>
        </p:grpSpPr>
        <p:sp>
          <p:nvSpPr>
            <p:cNvPr id="8" name="TextBox 7"/>
            <p:cNvSpPr txBox="1"/>
            <p:nvPr/>
          </p:nvSpPr>
          <p:spPr>
            <a:xfrm>
              <a:off x="2726243" y="4317918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Subscription</a:t>
              </a:r>
              <a:endParaRPr lang="en-N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B92163-2EEE-4533-82A0-ED7FE10F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339" y="4246775"/>
              <a:ext cx="631904" cy="47118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09E1A5-0F95-4303-8ACA-D853090F39B6}"/>
              </a:ext>
            </a:extLst>
          </p:cNvPr>
          <p:cNvSpPr txBox="1"/>
          <p:nvPr/>
        </p:nvSpPr>
        <p:spPr>
          <a:xfrm>
            <a:off x="7638852" y="183096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Global Admin</a:t>
            </a:r>
            <a:endParaRPr lang="en-NZ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33D2DA-F6A9-4B74-AFAB-DC7434B02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823" y="1806800"/>
            <a:ext cx="407029" cy="4176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EA9E853-EDC8-4779-A1C1-04B04730461E}"/>
              </a:ext>
            </a:extLst>
          </p:cNvPr>
          <p:cNvSpPr txBox="1"/>
          <p:nvPr/>
        </p:nvSpPr>
        <p:spPr>
          <a:xfrm>
            <a:off x="6131708" y="435593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Read-Only User or No Access</a:t>
            </a:r>
            <a:endParaRPr lang="en-NZ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389734-5BE5-47C8-889B-707E97EB5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679" y="4331773"/>
            <a:ext cx="407029" cy="4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 Access Roles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6809" y="2170134"/>
            <a:ext cx="3863350" cy="584368"/>
            <a:chOff x="4097131" y="2494408"/>
            <a:chExt cx="3863350" cy="5843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31" y="2494408"/>
              <a:ext cx="528226" cy="52822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50115" y="2555556"/>
              <a:ext cx="3210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Owner (Full Control)</a:t>
              </a:r>
              <a:endParaRPr lang="en-NZ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234" y="2870195"/>
            <a:ext cx="7547820" cy="584368"/>
            <a:chOff x="4097131" y="2494408"/>
            <a:chExt cx="7547820" cy="58436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31" y="2494408"/>
              <a:ext cx="528226" cy="52822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750115" y="2555556"/>
              <a:ext cx="6894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Contributor (Read/Write, no Setting Security)</a:t>
              </a:r>
              <a:endParaRPr lang="en-NZ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6809" y="3545732"/>
            <a:ext cx="3755115" cy="584368"/>
            <a:chOff x="4097131" y="2494408"/>
            <a:chExt cx="3755115" cy="58436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31" y="2494408"/>
              <a:ext cx="528226" cy="52822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750115" y="2555556"/>
              <a:ext cx="3102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Reader (Read Only)</a:t>
              </a:r>
              <a:endParaRPr lang="en-NZ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D8CDFC-CC53-4BF5-B8F8-9C0CEA5A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276" y="259725"/>
            <a:ext cx="3239731" cy="63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900" y="2585416"/>
            <a:ext cx="1032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Access Control</a:t>
            </a:r>
            <a:endParaRPr lang="en-NZ" sz="72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9124" y="514569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Groups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619124" y="2914336"/>
            <a:ext cx="10283338" cy="232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Logical containers for grouping components into services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lifecycle boundary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 boundary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Roll-up unit for billing, metering, accounting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AFC192-6BA3-457A-949E-811036F75BC2}"/>
              </a:ext>
            </a:extLst>
          </p:cNvPr>
          <p:cNvGrpSpPr/>
          <p:nvPr/>
        </p:nvGrpSpPr>
        <p:grpSpPr>
          <a:xfrm>
            <a:off x="619123" y="1822774"/>
            <a:ext cx="3708714" cy="911558"/>
            <a:chOff x="2919597" y="4846246"/>
            <a:chExt cx="2053903" cy="5048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A48D3D-0DEF-49EE-8AE9-EE90F4CB0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597" y="4846246"/>
              <a:ext cx="542925" cy="5048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52E63-92CF-4ECE-ADED-87BE58A1097C}"/>
                </a:ext>
              </a:extLst>
            </p:cNvPr>
            <p:cNvSpPr txBox="1"/>
            <p:nvPr/>
          </p:nvSpPr>
          <p:spPr>
            <a:xfrm>
              <a:off x="3536907" y="4913992"/>
              <a:ext cx="1436593" cy="289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 Group</a:t>
              </a:r>
              <a:endParaRPr lang="en-NZ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53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9124" y="514569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Resource Groups?</a:t>
            </a:r>
          </a:p>
        </p:txBody>
      </p:sp>
      <p:sp>
        <p:nvSpPr>
          <p:cNvPr id="291" name="Freeform 5">
            <a:extLst>
              <a:ext uri="{FF2B5EF4-FFF2-40B4-BE49-F238E27FC236}">
                <a16:creationId xmlns:a16="http://schemas.microsoft.com/office/drawing/2014/main" id="{F71C370D-22DA-4889-9BA7-3D55879A00A6}"/>
              </a:ext>
            </a:extLst>
          </p:cNvPr>
          <p:cNvSpPr>
            <a:spLocks/>
          </p:cNvSpPr>
          <p:nvPr/>
        </p:nvSpPr>
        <p:spPr bwMode="auto">
          <a:xfrm>
            <a:off x="6584870" y="1824973"/>
            <a:ext cx="4362825" cy="2915550"/>
          </a:xfrm>
          <a:custGeom>
            <a:avLst/>
            <a:gdLst>
              <a:gd name="T0" fmla="*/ 3261 w 3261"/>
              <a:gd name="T1" fmla="*/ 1060 h 1093"/>
              <a:gd name="T2" fmla="*/ 3228 w 3261"/>
              <a:gd name="T3" fmla="*/ 1093 h 1093"/>
              <a:gd name="T4" fmla="*/ 34 w 3261"/>
              <a:gd name="T5" fmla="*/ 1093 h 1093"/>
              <a:gd name="T6" fmla="*/ 0 w 3261"/>
              <a:gd name="T7" fmla="*/ 1060 h 1093"/>
              <a:gd name="T8" fmla="*/ 0 w 3261"/>
              <a:gd name="T9" fmla="*/ 33 h 1093"/>
              <a:gd name="T10" fmla="*/ 34 w 3261"/>
              <a:gd name="T11" fmla="*/ 0 h 1093"/>
              <a:gd name="T12" fmla="*/ 3228 w 3261"/>
              <a:gd name="T13" fmla="*/ 0 h 1093"/>
              <a:gd name="T14" fmla="*/ 3261 w 3261"/>
              <a:gd name="T15" fmla="*/ 33 h 1093"/>
              <a:gd name="T16" fmla="*/ 3261 w 3261"/>
              <a:gd name="T17" fmla="*/ 106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1" h="1093">
                <a:moveTo>
                  <a:pt x="3261" y="1060"/>
                </a:moveTo>
                <a:cubicBezTo>
                  <a:pt x="3261" y="1078"/>
                  <a:pt x="3246" y="1093"/>
                  <a:pt x="3228" y="1093"/>
                </a:cubicBezTo>
                <a:cubicBezTo>
                  <a:pt x="34" y="1093"/>
                  <a:pt x="34" y="1093"/>
                  <a:pt x="34" y="1093"/>
                </a:cubicBezTo>
                <a:cubicBezTo>
                  <a:pt x="15" y="1093"/>
                  <a:pt x="0" y="1078"/>
                  <a:pt x="0" y="106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4"/>
                  <a:pt x="15" y="0"/>
                  <a:pt x="34" y="0"/>
                </a:cubicBezTo>
                <a:cubicBezTo>
                  <a:pt x="3228" y="0"/>
                  <a:pt x="3228" y="0"/>
                  <a:pt x="3228" y="0"/>
                </a:cubicBezTo>
                <a:cubicBezTo>
                  <a:pt x="3246" y="0"/>
                  <a:pt x="3261" y="14"/>
                  <a:pt x="3261" y="33"/>
                </a:cubicBezTo>
                <a:cubicBezTo>
                  <a:pt x="3261" y="1060"/>
                  <a:pt x="3261" y="1060"/>
                  <a:pt x="3261" y="1060"/>
                </a:cubicBezTo>
              </a:path>
            </a:pathLst>
          </a:custGeom>
          <a:solidFill>
            <a:srgbClr val="022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4A972B1-5EA9-4D46-A9FC-FDE6DCF87F33}"/>
              </a:ext>
            </a:extLst>
          </p:cNvPr>
          <p:cNvGrpSpPr/>
          <p:nvPr/>
        </p:nvGrpSpPr>
        <p:grpSpPr>
          <a:xfrm>
            <a:off x="7098323" y="2162425"/>
            <a:ext cx="521087" cy="434614"/>
            <a:chOff x="4494283" y="2237340"/>
            <a:chExt cx="331788" cy="292100"/>
          </a:xfrm>
        </p:grpSpPr>
        <p:sp>
          <p:nvSpPr>
            <p:cNvPr id="293" name="Freeform 244">
              <a:extLst>
                <a:ext uri="{FF2B5EF4-FFF2-40B4-BE49-F238E27FC236}">
                  <a16:creationId xmlns:a16="http://schemas.microsoft.com/office/drawing/2014/main" id="{07C3F7B6-A5B4-4A21-89F0-6B806BA0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4" name="Freeform 245">
              <a:extLst>
                <a:ext uri="{FF2B5EF4-FFF2-40B4-BE49-F238E27FC236}">
                  <a16:creationId xmlns:a16="http://schemas.microsoft.com/office/drawing/2014/main" id="{EC6C50D3-2F5D-4E86-8FBB-60F205BC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5" name="Freeform 246">
              <a:extLst>
                <a:ext uri="{FF2B5EF4-FFF2-40B4-BE49-F238E27FC236}">
                  <a16:creationId xmlns:a16="http://schemas.microsoft.com/office/drawing/2014/main" id="{F29B7A01-4916-4E0D-B98F-DB40FEB4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6" name="Freeform 247">
              <a:extLst>
                <a:ext uri="{FF2B5EF4-FFF2-40B4-BE49-F238E27FC236}">
                  <a16:creationId xmlns:a16="http://schemas.microsoft.com/office/drawing/2014/main" id="{F064D13A-09B9-4270-89C6-E838B9DFB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5" name="Freeform 248">
              <a:extLst>
                <a:ext uri="{FF2B5EF4-FFF2-40B4-BE49-F238E27FC236}">
                  <a16:creationId xmlns:a16="http://schemas.microsoft.com/office/drawing/2014/main" id="{28A0C211-64C2-4818-B58E-EC75752F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6" name="Freeform 249">
              <a:extLst>
                <a:ext uri="{FF2B5EF4-FFF2-40B4-BE49-F238E27FC236}">
                  <a16:creationId xmlns:a16="http://schemas.microsoft.com/office/drawing/2014/main" id="{3FBAFDB0-F7B3-4FE4-94B4-0A0961C8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7" name="Freeform 250">
              <a:extLst>
                <a:ext uri="{FF2B5EF4-FFF2-40B4-BE49-F238E27FC236}">
                  <a16:creationId xmlns:a16="http://schemas.microsoft.com/office/drawing/2014/main" id="{505566E0-287E-4C73-B497-E7D5AB41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8" name="Freeform 251">
              <a:extLst>
                <a:ext uri="{FF2B5EF4-FFF2-40B4-BE49-F238E27FC236}">
                  <a16:creationId xmlns:a16="http://schemas.microsoft.com/office/drawing/2014/main" id="{5474872D-2674-4C39-80FA-DC6DA0970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9" name="Freeform 252">
              <a:extLst>
                <a:ext uri="{FF2B5EF4-FFF2-40B4-BE49-F238E27FC236}">
                  <a16:creationId xmlns:a16="http://schemas.microsoft.com/office/drawing/2014/main" id="{485378A2-C372-4D3D-B811-9BD084ED0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0" name="Freeform 253">
              <a:extLst>
                <a:ext uri="{FF2B5EF4-FFF2-40B4-BE49-F238E27FC236}">
                  <a16:creationId xmlns:a16="http://schemas.microsoft.com/office/drawing/2014/main" id="{B4C35577-4D3B-468F-BF4D-110BB864B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1" name="Freeform 254">
              <a:extLst>
                <a:ext uri="{FF2B5EF4-FFF2-40B4-BE49-F238E27FC236}">
                  <a16:creationId xmlns:a16="http://schemas.microsoft.com/office/drawing/2014/main" id="{374E457B-A6AD-40BE-B3F2-EB0EA1241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2" name="Freeform 255">
              <a:extLst>
                <a:ext uri="{FF2B5EF4-FFF2-40B4-BE49-F238E27FC236}">
                  <a16:creationId xmlns:a16="http://schemas.microsoft.com/office/drawing/2014/main" id="{44E5AD6B-10D9-4247-9AF3-5BF638BC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3BAED04-3251-46A4-B3EF-F0450FB09351}"/>
              </a:ext>
            </a:extLst>
          </p:cNvPr>
          <p:cNvGrpSpPr/>
          <p:nvPr/>
        </p:nvGrpSpPr>
        <p:grpSpPr>
          <a:xfrm>
            <a:off x="8907990" y="2081555"/>
            <a:ext cx="701532" cy="613746"/>
            <a:chOff x="6077020" y="1950003"/>
            <a:chExt cx="954088" cy="881062"/>
          </a:xfrm>
        </p:grpSpPr>
        <p:sp>
          <p:nvSpPr>
            <p:cNvPr id="354" name="Freeform 258">
              <a:extLst>
                <a:ext uri="{FF2B5EF4-FFF2-40B4-BE49-F238E27FC236}">
                  <a16:creationId xmlns:a16="http://schemas.microsoft.com/office/drawing/2014/main" id="{E0725E11-0898-4A4F-AB24-FB202A72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120" y="2646915"/>
              <a:ext cx="623888" cy="184150"/>
            </a:xfrm>
            <a:custGeom>
              <a:avLst/>
              <a:gdLst>
                <a:gd name="T0" fmla="*/ 248 w 341"/>
                <a:gd name="T1" fmla="*/ 0 h 100"/>
                <a:gd name="T2" fmla="*/ 235 w 341"/>
                <a:gd name="T3" fmla="*/ 0 h 100"/>
                <a:gd name="T4" fmla="*/ 113 w 341"/>
                <a:gd name="T5" fmla="*/ 0 h 100"/>
                <a:gd name="T6" fmla="*/ 106 w 341"/>
                <a:gd name="T7" fmla="*/ 0 h 100"/>
                <a:gd name="T8" fmla="*/ 0 w 341"/>
                <a:gd name="T9" fmla="*/ 69 h 100"/>
                <a:gd name="T10" fmla="*/ 0 w 341"/>
                <a:gd name="T11" fmla="*/ 100 h 100"/>
                <a:gd name="T12" fmla="*/ 128 w 341"/>
                <a:gd name="T13" fmla="*/ 100 h 100"/>
                <a:gd name="T14" fmla="*/ 221 w 341"/>
                <a:gd name="T15" fmla="*/ 100 h 100"/>
                <a:gd name="T16" fmla="*/ 341 w 341"/>
                <a:gd name="T17" fmla="*/ 100 h 100"/>
                <a:gd name="T18" fmla="*/ 341 w 341"/>
                <a:gd name="T19" fmla="*/ 69 h 100"/>
                <a:gd name="T20" fmla="*/ 248 w 341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00">
                  <a:moveTo>
                    <a:pt x="248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3" y="60"/>
                    <a:pt x="100" y="69"/>
                    <a:pt x="0" y="6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241" y="69"/>
                    <a:pt x="231" y="60"/>
                    <a:pt x="24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5" name="Freeform 259">
              <a:extLst>
                <a:ext uri="{FF2B5EF4-FFF2-40B4-BE49-F238E27FC236}">
                  <a16:creationId xmlns:a16="http://schemas.microsoft.com/office/drawing/2014/main" id="{DD67CB92-9692-47FD-8F28-7E9CA7F6B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7020" y="1950003"/>
              <a:ext cx="954088" cy="696912"/>
            </a:xfrm>
            <a:custGeom>
              <a:avLst/>
              <a:gdLst>
                <a:gd name="T0" fmla="*/ 489 w 521"/>
                <a:gd name="T1" fmla="*/ 0 h 380"/>
                <a:gd name="T2" fmla="*/ 29 w 521"/>
                <a:gd name="T3" fmla="*/ 0 h 380"/>
                <a:gd name="T4" fmla="*/ 0 w 521"/>
                <a:gd name="T5" fmla="*/ 30 h 380"/>
                <a:gd name="T6" fmla="*/ 0 w 521"/>
                <a:gd name="T7" fmla="*/ 351 h 380"/>
                <a:gd name="T8" fmla="*/ 29 w 521"/>
                <a:gd name="T9" fmla="*/ 380 h 380"/>
                <a:gd name="T10" fmla="*/ 489 w 521"/>
                <a:gd name="T11" fmla="*/ 380 h 380"/>
                <a:gd name="T12" fmla="*/ 521 w 521"/>
                <a:gd name="T13" fmla="*/ 351 h 380"/>
                <a:gd name="T14" fmla="*/ 521 w 521"/>
                <a:gd name="T15" fmla="*/ 30 h 380"/>
                <a:gd name="T16" fmla="*/ 489 w 521"/>
                <a:gd name="T17" fmla="*/ 0 h 380"/>
                <a:gd name="T18" fmla="*/ 481 w 521"/>
                <a:gd name="T19" fmla="*/ 40 h 380"/>
                <a:gd name="T20" fmla="*/ 481 w 521"/>
                <a:gd name="T21" fmla="*/ 340 h 380"/>
                <a:gd name="T22" fmla="*/ 40 w 521"/>
                <a:gd name="T23" fmla="*/ 340 h 380"/>
                <a:gd name="T24" fmla="*/ 40 w 521"/>
                <a:gd name="T25" fmla="*/ 40 h 380"/>
                <a:gd name="T26" fmla="*/ 482 w 521"/>
                <a:gd name="T27" fmla="*/ 39 h 380"/>
                <a:gd name="T28" fmla="*/ 481 w 521"/>
                <a:gd name="T29" fmla="*/ 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380">
                  <a:moveTo>
                    <a:pt x="48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89" y="380"/>
                    <a:pt x="489" y="380"/>
                    <a:pt x="489" y="380"/>
                  </a:cubicBezTo>
                  <a:cubicBezTo>
                    <a:pt x="505" y="380"/>
                    <a:pt x="521" y="367"/>
                    <a:pt x="521" y="351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14"/>
                    <a:pt x="505" y="0"/>
                    <a:pt x="489" y="0"/>
                  </a:cubicBezTo>
                  <a:close/>
                  <a:moveTo>
                    <a:pt x="481" y="40"/>
                  </a:moveTo>
                  <a:cubicBezTo>
                    <a:pt x="481" y="340"/>
                    <a:pt x="481" y="340"/>
                    <a:pt x="481" y="340"/>
                  </a:cubicBez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2" y="39"/>
                    <a:pt x="482" y="39"/>
                    <a:pt x="482" y="39"/>
                  </a:cubicBezTo>
                  <a:lnTo>
                    <a:pt x="481" y="4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6" name="Freeform 260">
              <a:extLst>
                <a:ext uri="{FF2B5EF4-FFF2-40B4-BE49-F238E27FC236}">
                  <a16:creationId xmlns:a16="http://schemas.microsoft.com/office/drawing/2014/main" id="{E76C3F65-2C0F-43EF-861C-8D377BA26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7" name="Freeform 261">
              <a:extLst>
                <a:ext uri="{FF2B5EF4-FFF2-40B4-BE49-F238E27FC236}">
                  <a16:creationId xmlns:a16="http://schemas.microsoft.com/office/drawing/2014/main" id="{0F7CE92A-7567-4402-AECB-623DCE22D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8" name="Freeform 262">
              <a:extLst>
                <a:ext uri="{FF2B5EF4-FFF2-40B4-BE49-F238E27FC236}">
                  <a16:creationId xmlns:a16="http://schemas.microsoft.com/office/drawing/2014/main" id="{D2EEE79D-A2AD-4687-A05F-F00BB160A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020" y="1950003"/>
              <a:ext cx="898525" cy="696912"/>
            </a:xfrm>
            <a:custGeom>
              <a:avLst/>
              <a:gdLst>
                <a:gd name="T0" fmla="*/ 40 w 490"/>
                <a:gd name="T1" fmla="*/ 340 h 380"/>
                <a:gd name="T2" fmla="*/ 40 w 490"/>
                <a:gd name="T3" fmla="*/ 340 h 380"/>
                <a:gd name="T4" fmla="*/ 40 w 490"/>
                <a:gd name="T5" fmla="*/ 40 h 380"/>
                <a:gd name="T6" fmla="*/ 443 w 490"/>
                <a:gd name="T7" fmla="*/ 40 h 380"/>
                <a:gd name="T8" fmla="*/ 490 w 490"/>
                <a:gd name="T9" fmla="*/ 0 h 380"/>
                <a:gd name="T10" fmla="*/ 489 w 490"/>
                <a:gd name="T11" fmla="*/ 0 h 380"/>
                <a:gd name="T12" fmla="*/ 29 w 490"/>
                <a:gd name="T13" fmla="*/ 0 h 380"/>
                <a:gd name="T14" fmla="*/ 0 w 490"/>
                <a:gd name="T15" fmla="*/ 30 h 380"/>
                <a:gd name="T16" fmla="*/ 0 w 490"/>
                <a:gd name="T17" fmla="*/ 351 h 380"/>
                <a:gd name="T18" fmla="*/ 29 w 490"/>
                <a:gd name="T19" fmla="*/ 380 h 380"/>
                <a:gd name="T20" fmla="*/ 40 w 490"/>
                <a:gd name="T21" fmla="*/ 380 h 380"/>
                <a:gd name="T22" fmla="*/ 87 w 490"/>
                <a:gd name="T23" fmla="*/ 340 h 380"/>
                <a:gd name="T24" fmla="*/ 40 w 490"/>
                <a:gd name="T25" fmla="*/ 3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380">
                  <a:moveTo>
                    <a:pt x="40" y="340"/>
                  </a:move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87" y="340"/>
                    <a:pt x="87" y="340"/>
                    <a:pt x="87" y="340"/>
                  </a:cubicBezTo>
                  <a:lnTo>
                    <a:pt x="40" y="34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9" name="Freeform 263">
              <a:extLst>
                <a:ext uri="{FF2B5EF4-FFF2-40B4-BE49-F238E27FC236}">
                  <a16:creationId xmlns:a16="http://schemas.microsoft.com/office/drawing/2014/main" id="{AA9EBB4E-5B56-405B-9CE5-8184C24D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4615"/>
              <a:ext cx="738188" cy="549275"/>
            </a:xfrm>
            <a:custGeom>
              <a:avLst/>
              <a:gdLst>
                <a:gd name="T0" fmla="*/ 0 w 465"/>
                <a:gd name="T1" fmla="*/ 346 h 346"/>
                <a:gd name="T2" fmla="*/ 0 w 465"/>
                <a:gd name="T3" fmla="*/ 346 h 346"/>
                <a:gd name="T4" fmla="*/ 0 w 465"/>
                <a:gd name="T5" fmla="*/ 0 h 346"/>
                <a:gd name="T6" fmla="*/ 465 w 465"/>
                <a:gd name="T7" fmla="*/ 0 h 346"/>
                <a:gd name="T8" fmla="*/ 465 w 465"/>
                <a:gd name="T9" fmla="*/ 0 h 346"/>
                <a:gd name="T10" fmla="*/ 0 w 465"/>
                <a:gd name="T11" fmla="*/ 0 h 346"/>
                <a:gd name="T12" fmla="*/ 0 w 465"/>
                <a:gd name="T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346">
                  <a:moveTo>
                    <a:pt x="0" y="34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0" name="Rectangle 264">
              <a:extLst>
                <a:ext uri="{FF2B5EF4-FFF2-40B4-BE49-F238E27FC236}">
                  <a16:creationId xmlns:a16="http://schemas.microsoft.com/office/drawing/2014/main" id="{00E2D7EC-3B34-4F60-A9E0-1C5062E8C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120" y="2773915"/>
              <a:ext cx="623888" cy="571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1" name="Oval 265">
              <a:extLst>
                <a:ext uri="{FF2B5EF4-FFF2-40B4-BE49-F238E27FC236}">
                  <a16:creationId xmlns:a16="http://schemas.microsoft.com/office/drawing/2014/main" id="{A060BF16-7516-4DD1-9C8D-9EAAF177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95" y="1978578"/>
              <a:ext cx="26988" cy="25400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2" name="Freeform 266">
              <a:extLst>
                <a:ext uri="{FF2B5EF4-FFF2-40B4-BE49-F238E27FC236}">
                  <a16:creationId xmlns:a16="http://schemas.microsoft.com/office/drawing/2014/main" id="{8FA9EE9C-BF76-4E71-B6B4-A3DF1263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233" y="2086528"/>
              <a:ext cx="346075" cy="203200"/>
            </a:xfrm>
            <a:custGeom>
              <a:avLst/>
              <a:gdLst>
                <a:gd name="T0" fmla="*/ 94 w 188"/>
                <a:gd name="T1" fmla="*/ 0 h 111"/>
                <a:gd name="T2" fmla="*/ 92 w 188"/>
                <a:gd name="T3" fmla="*/ 0 h 111"/>
                <a:gd name="T4" fmla="*/ 1 w 188"/>
                <a:gd name="T5" fmla="*/ 53 h 111"/>
                <a:gd name="T6" fmla="*/ 0 w 188"/>
                <a:gd name="T7" fmla="*/ 55 h 111"/>
                <a:gd name="T8" fmla="*/ 1 w 188"/>
                <a:gd name="T9" fmla="*/ 58 h 111"/>
                <a:gd name="T10" fmla="*/ 93 w 188"/>
                <a:gd name="T11" fmla="*/ 111 h 111"/>
                <a:gd name="T12" fmla="*/ 94 w 188"/>
                <a:gd name="T13" fmla="*/ 111 h 111"/>
                <a:gd name="T14" fmla="*/ 96 w 188"/>
                <a:gd name="T15" fmla="*/ 111 h 111"/>
                <a:gd name="T16" fmla="*/ 187 w 188"/>
                <a:gd name="T17" fmla="*/ 58 h 111"/>
                <a:gd name="T18" fmla="*/ 188 w 188"/>
                <a:gd name="T19" fmla="*/ 56 h 111"/>
                <a:gd name="T20" fmla="*/ 187 w 188"/>
                <a:gd name="T21" fmla="*/ 53 h 111"/>
                <a:gd name="T22" fmla="*/ 95 w 188"/>
                <a:gd name="T23" fmla="*/ 0 h 111"/>
                <a:gd name="T24" fmla="*/ 94 w 188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11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1" y="5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3" y="111"/>
                    <a:pt x="94" y="111"/>
                    <a:pt x="94" y="111"/>
                  </a:cubicBezTo>
                  <a:cubicBezTo>
                    <a:pt x="95" y="111"/>
                    <a:pt x="95" y="111"/>
                    <a:pt x="96" y="111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8" y="58"/>
                    <a:pt x="188" y="57"/>
                    <a:pt x="188" y="56"/>
                  </a:cubicBezTo>
                  <a:cubicBezTo>
                    <a:pt x="188" y="55"/>
                    <a:pt x="188" y="54"/>
                    <a:pt x="187" y="5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</a:path>
              </a:pathLst>
            </a:custGeom>
            <a:solidFill>
              <a:srgbClr val="E6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3" name="Freeform 267">
              <a:extLst>
                <a:ext uri="{FF2B5EF4-FFF2-40B4-BE49-F238E27FC236}">
                  <a16:creationId xmlns:a16="http://schemas.microsoft.com/office/drawing/2014/main" id="{97E4E6D0-7C00-447F-9727-95837741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20" y="2226228"/>
              <a:ext cx="177800" cy="300037"/>
            </a:xfrm>
            <a:custGeom>
              <a:avLst/>
              <a:gdLst>
                <a:gd name="T0" fmla="*/ 3 w 97"/>
                <a:gd name="T1" fmla="*/ 0 h 164"/>
                <a:gd name="T2" fmla="*/ 1 w 97"/>
                <a:gd name="T3" fmla="*/ 0 h 164"/>
                <a:gd name="T4" fmla="*/ 0 w 97"/>
                <a:gd name="T5" fmla="*/ 2 h 164"/>
                <a:gd name="T6" fmla="*/ 0 w 97"/>
                <a:gd name="T7" fmla="*/ 108 h 164"/>
                <a:gd name="T8" fmla="*/ 1 w 97"/>
                <a:gd name="T9" fmla="*/ 111 h 164"/>
                <a:gd name="T10" fmla="*/ 93 w 97"/>
                <a:gd name="T11" fmla="*/ 163 h 164"/>
                <a:gd name="T12" fmla="*/ 94 w 97"/>
                <a:gd name="T13" fmla="*/ 164 h 164"/>
                <a:gd name="T14" fmla="*/ 96 w 97"/>
                <a:gd name="T15" fmla="*/ 163 h 164"/>
                <a:gd name="T16" fmla="*/ 97 w 97"/>
                <a:gd name="T17" fmla="*/ 161 h 164"/>
                <a:gd name="T18" fmla="*/ 97 w 97"/>
                <a:gd name="T19" fmla="*/ 55 h 164"/>
                <a:gd name="T20" fmla="*/ 96 w 97"/>
                <a:gd name="T21" fmla="*/ 53 h 164"/>
                <a:gd name="T22" fmla="*/ 4 w 97"/>
                <a:gd name="T23" fmla="*/ 0 h 164"/>
                <a:gd name="T24" fmla="*/ 3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93" y="164"/>
                    <a:pt x="94" y="164"/>
                    <a:pt x="94" y="164"/>
                  </a:cubicBezTo>
                  <a:cubicBezTo>
                    <a:pt x="95" y="164"/>
                    <a:pt x="95" y="164"/>
                    <a:pt x="96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6" y="53"/>
                    <a:pt x="9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4" name="Freeform 268">
              <a:extLst>
                <a:ext uri="{FF2B5EF4-FFF2-40B4-BE49-F238E27FC236}">
                  <a16:creationId xmlns:a16="http://schemas.microsoft.com/office/drawing/2014/main" id="{4994F262-9E7F-47FD-84D3-2A2DB3150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320" y="2226228"/>
              <a:ext cx="177800" cy="300037"/>
            </a:xfrm>
            <a:custGeom>
              <a:avLst/>
              <a:gdLst>
                <a:gd name="T0" fmla="*/ 94 w 97"/>
                <a:gd name="T1" fmla="*/ 0 h 164"/>
                <a:gd name="T2" fmla="*/ 93 w 97"/>
                <a:gd name="T3" fmla="*/ 1 h 164"/>
                <a:gd name="T4" fmla="*/ 2 w 97"/>
                <a:gd name="T5" fmla="*/ 53 h 164"/>
                <a:gd name="T6" fmla="*/ 0 w 97"/>
                <a:gd name="T7" fmla="*/ 56 h 164"/>
                <a:gd name="T8" fmla="*/ 0 w 97"/>
                <a:gd name="T9" fmla="*/ 161 h 164"/>
                <a:gd name="T10" fmla="*/ 2 w 97"/>
                <a:gd name="T11" fmla="*/ 163 h 164"/>
                <a:gd name="T12" fmla="*/ 3 w 97"/>
                <a:gd name="T13" fmla="*/ 164 h 164"/>
                <a:gd name="T14" fmla="*/ 4 w 97"/>
                <a:gd name="T15" fmla="*/ 163 h 164"/>
                <a:gd name="T16" fmla="*/ 96 w 97"/>
                <a:gd name="T17" fmla="*/ 111 h 164"/>
                <a:gd name="T18" fmla="*/ 97 w 97"/>
                <a:gd name="T19" fmla="*/ 108 h 164"/>
                <a:gd name="T20" fmla="*/ 97 w 97"/>
                <a:gd name="T21" fmla="*/ 3 h 164"/>
                <a:gd name="T22" fmla="*/ 96 w 97"/>
                <a:gd name="T23" fmla="*/ 1 h 164"/>
                <a:gd name="T24" fmla="*/ 94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94" y="0"/>
                  </a:moveTo>
                  <a:cubicBezTo>
                    <a:pt x="94" y="0"/>
                    <a:pt x="93" y="0"/>
                    <a:pt x="93" y="1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1" y="163"/>
                    <a:pt x="2" y="163"/>
                  </a:cubicBezTo>
                  <a:cubicBezTo>
                    <a:pt x="2" y="164"/>
                    <a:pt x="2" y="164"/>
                    <a:pt x="3" y="164"/>
                  </a:cubicBezTo>
                  <a:cubicBezTo>
                    <a:pt x="3" y="164"/>
                    <a:pt x="4" y="164"/>
                    <a:pt x="4" y="163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7" y="110"/>
                    <a:pt x="97" y="109"/>
                    <a:pt x="97" y="108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1"/>
                    <a:pt x="96" y="1"/>
                  </a:cubicBezTo>
                  <a:cubicBezTo>
                    <a:pt x="95" y="0"/>
                    <a:pt x="95" y="0"/>
                    <a:pt x="94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E1ADE02C-47E5-45DB-8F47-FB105BCC72FD}"/>
              </a:ext>
            </a:extLst>
          </p:cNvPr>
          <p:cNvGrpSpPr/>
          <p:nvPr/>
        </p:nvGrpSpPr>
        <p:grpSpPr>
          <a:xfrm>
            <a:off x="10114448" y="2053595"/>
            <a:ext cx="425393" cy="533394"/>
            <a:chOff x="3932064" y="1829586"/>
            <a:chExt cx="880792" cy="1165754"/>
          </a:xfrm>
        </p:grpSpPr>
        <p:sp>
          <p:nvSpPr>
            <p:cNvPr id="366" name="Freeform 405">
              <a:extLst>
                <a:ext uri="{FF2B5EF4-FFF2-40B4-BE49-F238E27FC236}">
                  <a16:creationId xmlns:a16="http://schemas.microsoft.com/office/drawing/2014/main" id="{A4A37888-BA0D-4226-8E86-256C8807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064" y="1988258"/>
              <a:ext cx="440396" cy="1007082"/>
            </a:xfrm>
            <a:custGeom>
              <a:avLst/>
              <a:gdLst>
                <a:gd name="T0" fmla="*/ 0 w 232"/>
                <a:gd name="T1" fmla="*/ 0 h 531"/>
                <a:gd name="T2" fmla="*/ 0 w 232"/>
                <a:gd name="T3" fmla="*/ 447 h 531"/>
                <a:gd name="T4" fmla="*/ 232 w 232"/>
                <a:gd name="T5" fmla="*/ 531 h 531"/>
                <a:gd name="T6" fmla="*/ 232 w 232"/>
                <a:gd name="T7" fmla="*/ 0 h 531"/>
                <a:gd name="T8" fmla="*/ 0 w 232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31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93"/>
                    <a:pt x="104" y="531"/>
                    <a:pt x="232" y="531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67" name="Freeform 406">
              <a:extLst>
                <a:ext uri="{FF2B5EF4-FFF2-40B4-BE49-F238E27FC236}">
                  <a16:creationId xmlns:a16="http://schemas.microsoft.com/office/drawing/2014/main" id="{03BFD16C-A7DB-4BFD-8362-7B6398ABA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603" y="1988258"/>
              <a:ext cx="445253" cy="1007082"/>
            </a:xfrm>
            <a:custGeom>
              <a:avLst/>
              <a:gdLst>
                <a:gd name="T0" fmla="*/ 0 w 235"/>
                <a:gd name="T1" fmla="*/ 531 h 531"/>
                <a:gd name="T2" fmla="*/ 3 w 235"/>
                <a:gd name="T3" fmla="*/ 531 h 531"/>
                <a:gd name="T4" fmla="*/ 235 w 235"/>
                <a:gd name="T5" fmla="*/ 447 h 531"/>
                <a:gd name="T6" fmla="*/ 235 w 235"/>
                <a:gd name="T7" fmla="*/ 0 h 531"/>
                <a:gd name="T8" fmla="*/ 0 w 235"/>
                <a:gd name="T9" fmla="*/ 0 h 531"/>
                <a:gd name="T10" fmla="*/ 0 w 235"/>
                <a:gd name="T11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531">
                  <a:moveTo>
                    <a:pt x="0" y="531"/>
                  </a:moveTo>
                  <a:cubicBezTo>
                    <a:pt x="3" y="531"/>
                    <a:pt x="3" y="531"/>
                    <a:pt x="3" y="531"/>
                  </a:cubicBezTo>
                  <a:cubicBezTo>
                    <a:pt x="131" y="531"/>
                    <a:pt x="235" y="493"/>
                    <a:pt x="235" y="44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1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682C7D9-A495-4FA3-866E-422E99D6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064" y="1829586"/>
              <a:ext cx="880792" cy="3173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860F5D4-1D68-4DAA-ABBB-AC62E96B1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15" y="1871682"/>
              <a:ext cx="702691" cy="210483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0" name="Freeform 409">
              <a:extLst>
                <a:ext uri="{FF2B5EF4-FFF2-40B4-BE49-F238E27FC236}">
                  <a16:creationId xmlns:a16="http://schemas.microsoft.com/office/drawing/2014/main" id="{4D0F7DDD-0204-4FF8-868E-18A050C2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15" y="1871682"/>
              <a:ext cx="702691" cy="171625"/>
            </a:xfrm>
            <a:custGeom>
              <a:avLst/>
              <a:gdLst>
                <a:gd name="T0" fmla="*/ 331 w 370"/>
                <a:gd name="T1" fmla="*/ 90 h 90"/>
                <a:gd name="T2" fmla="*/ 370 w 370"/>
                <a:gd name="T3" fmla="*/ 56 h 90"/>
                <a:gd name="T4" fmla="*/ 185 w 370"/>
                <a:gd name="T5" fmla="*/ 0 h 90"/>
                <a:gd name="T6" fmla="*/ 0 w 370"/>
                <a:gd name="T7" fmla="*/ 56 h 90"/>
                <a:gd name="T8" fmla="*/ 39 w 370"/>
                <a:gd name="T9" fmla="*/ 90 h 90"/>
                <a:gd name="T10" fmla="*/ 185 w 370"/>
                <a:gd name="T11" fmla="*/ 68 h 90"/>
                <a:gd name="T12" fmla="*/ 331 w 37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90">
                  <a:moveTo>
                    <a:pt x="331" y="90"/>
                  </a:moveTo>
                  <a:cubicBezTo>
                    <a:pt x="355" y="80"/>
                    <a:pt x="370" y="69"/>
                    <a:pt x="370" y="56"/>
                  </a:cubicBezTo>
                  <a:cubicBezTo>
                    <a:pt x="370" y="25"/>
                    <a:pt x="287" y="0"/>
                    <a:pt x="185" y="0"/>
                  </a:cubicBezTo>
                  <a:cubicBezTo>
                    <a:pt x="83" y="0"/>
                    <a:pt x="0" y="25"/>
                    <a:pt x="0" y="56"/>
                  </a:cubicBezTo>
                  <a:cubicBezTo>
                    <a:pt x="0" y="69"/>
                    <a:pt x="15" y="80"/>
                    <a:pt x="39" y="90"/>
                  </a:cubicBezTo>
                  <a:cubicBezTo>
                    <a:pt x="73" y="77"/>
                    <a:pt x="125" y="68"/>
                    <a:pt x="185" y="68"/>
                  </a:cubicBezTo>
                  <a:cubicBezTo>
                    <a:pt x="244" y="68"/>
                    <a:pt x="297" y="77"/>
                    <a:pt x="331" y="90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1" name="Freeform 410">
              <a:extLst>
                <a:ext uri="{FF2B5EF4-FFF2-40B4-BE49-F238E27FC236}">
                  <a16:creationId xmlns:a16="http://schemas.microsoft.com/office/drawing/2014/main" id="{68FD4476-754C-44D2-9303-20E8E066D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878" y="2344460"/>
              <a:ext cx="641165" cy="361060"/>
            </a:xfrm>
            <a:custGeom>
              <a:avLst/>
              <a:gdLst>
                <a:gd name="T0" fmla="*/ 319 w 338"/>
                <a:gd name="T1" fmla="*/ 174 h 190"/>
                <a:gd name="T2" fmla="*/ 268 w 338"/>
                <a:gd name="T3" fmla="*/ 190 h 190"/>
                <a:gd name="T4" fmla="*/ 195 w 338"/>
                <a:gd name="T5" fmla="*/ 190 h 190"/>
                <a:gd name="T6" fmla="*/ 195 w 338"/>
                <a:gd name="T7" fmla="*/ 0 h 190"/>
                <a:gd name="T8" fmla="*/ 264 w 338"/>
                <a:gd name="T9" fmla="*/ 0 h 190"/>
                <a:gd name="T10" fmla="*/ 314 w 338"/>
                <a:gd name="T11" fmla="*/ 12 h 190"/>
                <a:gd name="T12" fmla="*/ 330 w 338"/>
                <a:gd name="T13" fmla="*/ 44 h 190"/>
                <a:gd name="T14" fmla="*/ 318 w 338"/>
                <a:gd name="T15" fmla="*/ 73 h 190"/>
                <a:gd name="T16" fmla="*/ 293 w 338"/>
                <a:gd name="T17" fmla="*/ 87 h 190"/>
                <a:gd name="T18" fmla="*/ 293 w 338"/>
                <a:gd name="T19" fmla="*/ 87 h 190"/>
                <a:gd name="T20" fmla="*/ 326 w 338"/>
                <a:gd name="T21" fmla="*/ 103 h 190"/>
                <a:gd name="T22" fmla="*/ 338 w 338"/>
                <a:gd name="T23" fmla="*/ 133 h 190"/>
                <a:gd name="T24" fmla="*/ 319 w 338"/>
                <a:gd name="T25" fmla="*/ 174 h 190"/>
                <a:gd name="T26" fmla="*/ 141 w 338"/>
                <a:gd name="T27" fmla="*/ 163 h 190"/>
                <a:gd name="T28" fmla="*/ 68 w 338"/>
                <a:gd name="T29" fmla="*/ 190 h 190"/>
                <a:gd name="T30" fmla="*/ 0 w 338"/>
                <a:gd name="T31" fmla="*/ 190 h 190"/>
                <a:gd name="T32" fmla="*/ 0 w 338"/>
                <a:gd name="T33" fmla="*/ 0 h 190"/>
                <a:gd name="T34" fmla="*/ 68 w 338"/>
                <a:gd name="T35" fmla="*/ 0 h 190"/>
                <a:gd name="T36" fmla="*/ 169 w 338"/>
                <a:gd name="T37" fmla="*/ 92 h 190"/>
                <a:gd name="T38" fmla="*/ 141 w 338"/>
                <a:gd name="T39" fmla="*/ 16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190">
                  <a:moveTo>
                    <a:pt x="319" y="174"/>
                  </a:moveTo>
                  <a:cubicBezTo>
                    <a:pt x="306" y="185"/>
                    <a:pt x="290" y="190"/>
                    <a:pt x="268" y="190"/>
                  </a:cubicBezTo>
                  <a:cubicBezTo>
                    <a:pt x="195" y="190"/>
                    <a:pt x="195" y="190"/>
                    <a:pt x="195" y="1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6" y="0"/>
                    <a:pt x="302" y="3"/>
                    <a:pt x="314" y="12"/>
                  </a:cubicBezTo>
                  <a:cubicBezTo>
                    <a:pt x="325" y="19"/>
                    <a:pt x="330" y="30"/>
                    <a:pt x="330" y="44"/>
                  </a:cubicBezTo>
                  <a:cubicBezTo>
                    <a:pt x="330" y="55"/>
                    <a:pt x="326" y="64"/>
                    <a:pt x="318" y="73"/>
                  </a:cubicBezTo>
                  <a:cubicBezTo>
                    <a:pt x="311" y="79"/>
                    <a:pt x="303" y="84"/>
                    <a:pt x="293" y="87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307" y="89"/>
                    <a:pt x="318" y="94"/>
                    <a:pt x="326" y="103"/>
                  </a:cubicBezTo>
                  <a:cubicBezTo>
                    <a:pt x="334" y="111"/>
                    <a:pt x="338" y="121"/>
                    <a:pt x="338" y="133"/>
                  </a:cubicBezTo>
                  <a:cubicBezTo>
                    <a:pt x="338" y="150"/>
                    <a:pt x="331" y="164"/>
                    <a:pt x="319" y="174"/>
                  </a:cubicBezTo>
                  <a:close/>
                  <a:moveTo>
                    <a:pt x="141" y="163"/>
                  </a:moveTo>
                  <a:cubicBezTo>
                    <a:pt x="123" y="181"/>
                    <a:pt x="98" y="190"/>
                    <a:pt x="68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5" y="0"/>
                    <a:pt x="169" y="30"/>
                    <a:pt x="169" y="92"/>
                  </a:cubicBezTo>
                  <a:cubicBezTo>
                    <a:pt x="169" y="122"/>
                    <a:pt x="160" y="145"/>
                    <a:pt x="14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2" name="Freeform 411">
              <a:extLst>
                <a:ext uri="{FF2B5EF4-FFF2-40B4-BE49-F238E27FC236}">
                  <a16:creationId xmlns:a16="http://schemas.microsoft.com/office/drawing/2014/main" id="{14CEB747-BA7E-44EE-8E5B-097734D9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833" y="2409225"/>
              <a:ext cx="153815" cy="229913"/>
            </a:xfrm>
            <a:custGeom>
              <a:avLst/>
              <a:gdLst>
                <a:gd name="T0" fmla="*/ 21 w 81"/>
                <a:gd name="T1" fmla="*/ 0 h 121"/>
                <a:gd name="T2" fmla="*/ 0 w 81"/>
                <a:gd name="T3" fmla="*/ 0 h 121"/>
                <a:gd name="T4" fmla="*/ 0 w 81"/>
                <a:gd name="T5" fmla="*/ 121 h 121"/>
                <a:gd name="T6" fmla="*/ 21 w 81"/>
                <a:gd name="T7" fmla="*/ 121 h 121"/>
                <a:gd name="T8" fmla="*/ 65 w 81"/>
                <a:gd name="T9" fmla="*/ 104 h 121"/>
                <a:gd name="T10" fmla="*/ 81 w 81"/>
                <a:gd name="T11" fmla="*/ 59 h 121"/>
                <a:gd name="T12" fmla="*/ 66 w 81"/>
                <a:gd name="T13" fmla="*/ 16 h 121"/>
                <a:gd name="T14" fmla="*/ 21 w 81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21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40" y="121"/>
                    <a:pt x="55" y="115"/>
                    <a:pt x="65" y="104"/>
                  </a:cubicBezTo>
                  <a:cubicBezTo>
                    <a:pt x="76" y="93"/>
                    <a:pt x="81" y="78"/>
                    <a:pt x="81" y="59"/>
                  </a:cubicBezTo>
                  <a:cubicBezTo>
                    <a:pt x="81" y="41"/>
                    <a:pt x="76" y="27"/>
                    <a:pt x="66" y="16"/>
                  </a:cubicBezTo>
                  <a:cubicBezTo>
                    <a:pt x="55" y="6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3" name="Freeform 412">
              <a:extLst>
                <a:ext uri="{FF2B5EF4-FFF2-40B4-BE49-F238E27FC236}">
                  <a16:creationId xmlns:a16="http://schemas.microsoft.com/office/drawing/2014/main" id="{1F977FF2-5F3E-4368-B795-994F5C92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607" y="2402748"/>
              <a:ext cx="89051" cy="85812"/>
            </a:xfrm>
            <a:custGeom>
              <a:avLst/>
              <a:gdLst>
                <a:gd name="T0" fmla="*/ 39 w 47"/>
                <a:gd name="T1" fmla="*/ 39 h 45"/>
                <a:gd name="T2" fmla="*/ 47 w 47"/>
                <a:gd name="T3" fmla="*/ 21 h 45"/>
                <a:gd name="T4" fmla="*/ 16 w 47"/>
                <a:gd name="T5" fmla="*/ 0 h 45"/>
                <a:gd name="T6" fmla="*/ 0 w 47"/>
                <a:gd name="T7" fmla="*/ 0 h 45"/>
                <a:gd name="T8" fmla="*/ 0 w 47"/>
                <a:gd name="T9" fmla="*/ 45 h 45"/>
                <a:gd name="T10" fmla="*/ 19 w 47"/>
                <a:gd name="T11" fmla="*/ 45 h 45"/>
                <a:gd name="T12" fmla="*/ 39 w 47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9" y="39"/>
                  </a:moveTo>
                  <a:cubicBezTo>
                    <a:pt x="44" y="34"/>
                    <a:pt x="47" y="28"/>
                    <a:pt x="47" y="21"/>
                  </a:cubicBezTo>
                  <a:cubicBezTo>
                    <a:pt x="47" y="7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34" y="43"/>
                    <a:pt x="39" y="39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4" name="Freeform 413">
              <a:extLst>
                <a:ext uri="{FF2B5EF4-FFF2-40B4-BE49-F238E27FC236}">
                  <a16:creationId xmlns:a16="http://schemas.microsoft.com/office/drawing/2014/main" id="{057E06C5-E796-4AAE-845F-6C6A4F597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988" y="2550087"/>
              <a:ext cx="105242" cy="93908"/>
            </a:xfrm>
            <a:custGeom>
              <a:avLst/>
              <a:gdLst>
                <a:gd name="T0" fmla="*/ 47 w 56"/>
                <a:gd name="T1" fmla="*/ 6 h 50"/>
                <a:gd name="T2" fmla="*/ 24 w 56"/>
                <a:gd name="T3" fmla="*/ 0 h 50"/>
                <a:gd name="T4" fmla="*/ 0 w 56"/>
                <a:gd name="T5" fmla="*/ 0 h 50"/>
                <a:gd name="T6" fmla="*/ 0 w 56"/>
                <a:gd name="T7" fmla="*/ 50 h 50"/>
                <a:gd name="T8" fmla="*/ 24 w 56"/>
                <a:gd name="T9" fmla="*/ 50 h 50"/>
                <a:gd name="T10" fmla="*/ 47 w 56"/>
                <a:gd name="T11" fmla="*/ 43 h 50"/>
                <a:gd name="T12" fmla="*/ 56 w 56"/>
                <a:gd name="T13" fmla="*/ 24 h 50"/>
                <a:gd name="T14" fmla="*/ 47 w 56"/>
                <a:gd name="T1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7" y="6"/>
                  </a:moveTo>
                  <a:cubicBezTo>
                    <a:pt x="42" y="2"/>
                    <a:pt x="3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4" y="50"/>
                    <a:pt x="42" y="48"/>
                    <a:pt x="47" y="43"/>
                  </a:cubicBezTo>
                  <a:cubicBezTo>
                    <a:pt x="53" y="38"/>
                    <a:pt x="56" y="32"/>
                    <a:pt x="56" y="24"/>
                  </a:cubicBezTo>
                  <a:cubicBezTo>
                    <a:pt x="56" y="17"/>
                    <a:pt x="53" y="11"/>
                    <a:pt x="47" y="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3913F826-6827-456F-B579-90E8E474DB56}"/>
              </a:ext>
            </a:extLst>
          </p:cNvPr>
          <p:cNvSpPr/>
          <p:nvPr/>
        </p:nvSpPr>
        <p:spPr>
          <a:xfrm>
            <a:off x="6973578" y="4048027"/>
            <a:ext cx="3679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Separate Resource Groups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D010027-38F0-460F-A743-5BBA34F5A42F}"/>
              </a:ext>
            </a:extLst>
          </p:cNvPr>
          <p:cNvGrpSpPr/>
          <p:nvPr/>
        </p:nvGrpSpPr>
        <p:grpSpPr>
          <a:xfrm>
            <a:off x="8010161" y="2169163"/>
            <a:ext cx="521087" cy="434614"/>
            <a:chOff x="4494283" y="2237340"/>
            <a:chExt cx="331788" cy="292100"/>
          </a:xfrm>
        </p:grpSpPr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26D03803-609C-4D01-A642-BC02A029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8" name="Freeform 245">
              <a:extLst>
                <a:ext uri="{FF2B5EF4-FFF2-40B4-BE49-F238E27FC236}">
                  <a16:creationId xmlns:a16="http://schemas.microsoft.com/office/drawing/2014/main" id="{CE53D78A-4606-4706-AA04-56D2FDFDF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9" name="Freeform 246">
              <a:extLst>
                <a:ext uri="{FF2B5EF4-FFF2-40B4-BE49-F238E27FC236}">
                  <a16:creationId xmlns:a16="http://schemas.microsoft.com/office/drawing/2014/main" id="{F63AD89D-A47A-4683-B897-FBF915CA3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0" name="Freeform 247">
              <a:extLst>
                <a:ext uri="{FF2B5EF4-FFF2-40B4-BE49-F238E27FC236}">
                  <a16:creationId xmlns:a16="http://schemas.microsoft.com/office/drawing/2014/main" id="{A8E3D451-7F2A-4118-9E46-6969953CE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1" name="Freeform 248">
              <a:extLst>
                <a:ext uri="{FF2B5EF4-FFF2-40B4-BE49-F238E27FC236}">
                  <a16:creationId xmlns:a16="http://schemas.microsoft.com/office/drawing/2014/main" id="{9C9A7630-BE83-4D9A-B71F-22833B8EE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2" name="Freeform 249">
              <a:extLst>
                <a:ext uri="{FF2B5EF4-FFF2-40B4-BE49-F238E27FC236}">
                  <a16:creationId xmlns:a16="http://schemas.microsoft.com/office/drawing/2014/main" id="{F5E0F49B-61A2-42D5-9F80-C2D53AED8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3" name="Freeform 250">
              <a:extLst>
                <a:ext uri="{FF2B5EF4-FFF2-40B4-BE49-F238E27FC236}">
                  <a16:creationId xmlns:a16="http://schemas.microsoft.com/office/drawing/2014/main" id="{EBD49FF1-EE2A-42CA-BCFD-4F09179C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4" name="Freeform 251">
              <a:extLst>
                <a:ext uri="{FF2B5EF4-FFF2-40B4-BE49-F238E27FC236}">
                  <a16:creationId xmlns:a16="http://schemas.microsoft.com/office/drawing/2014/main" id="{7DC42854-9AC9-41DF-8B63-C59904AC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5" name="Freeform 252">
              <a:extLst>
                <a:ext uri="{FF2B5EF4-FFF2-40B4-BE49-F238E27FC236}">
                  <a16:creationId xmlns:a16="http://schemas.microsoft.com/office/drawing/2014/main" id="{DAC4DCA2-E924-43FC-BFCE-B8C3653E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6" name="Freeform 253">
              <a:extLst>
                <a:ext uri="{FF2B5EF4-FFF2-40B4-BE49-F238E27FC236}">
                  <a16:creationId xmlns:a16="http://schemas.microsoft.com/office/drawing/2014/main" id="{7B4347BD-8581-4EA7-BC7B-245B8B7C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7" name="Freeform 254">
              <a:extLst>
                <a:ext uri="{FF2B5EF4-FFF2-40B4-BE49-F238E27FC236}">
                  <a16:creationId xmlns:a16="http://schemas.microsoft.com/office/drawing/2014/main" id="{382073B3-8F88-49CE-8D77-EAB27DB2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8" name="Freeform 255">
              <a:extLst>
                <a:ext uri="{FF2B5EF4-FFF2-40B4-BE49-F238E27FC236}">
                  <a16:creationId xmlns:a16="http://schemas.microsoft.com/office/drawing/2014/main" id="{A98B5D1E-4D96-4879-92DA-9A69D573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2A2C0C39-E429-493B-A659-EBA78E5F8F4E}"/>
              </a:ext>
            </a:extLst>
          </p:cNvPr>
          <p:cNvGrpSpPr/>
          <p:nvPr/>
        </p:nvGrpSpPr>
        <p:grpSpPr>
          <a:xfrm>
            <a:off x="6991024" y="3027875"/>
            <a:ext cx="521087" cy="434614"/>
            <a:chOff x="4494283" y="2237340"/>
            <a:chExt cx="331788" cy="292100"/>
          </a:xfrm>
        </p:grpSpPr>
        <p:sp>
          <p:nvSpPr>
            <p:cNvPr id="540" name="Freeform 244">
              <a:extLst>
                <a:ext uri="{FF2B5EF4-FFF2-40B4-BE49-F238E27FC236}">
                  <a16:creationId xmlns:a16="http://schemas.microsoft.com/office/drawing/2014/main" id="{A9FC9297-97F4-4381-9AA9-EC7290AF3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1" name="Freeform 245">
              <a:extLst>
                <a:ext uri="{FF2B5EF4-FFF2-40B4-BE49-F238E27FC236}">
                  <a16:creationId xmlns:a16="http://schemas.microsoft.com/office/drawing/2014/main" id="{881D2822-25B4-42C8-9CA6-D3ED12EDA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2" name="Freeform 246">
              <a:extLst>
                <a:ext uri="{FF2B5EF4-FFF2-40B4-BE49-F238E27FC236}">
                  <a16:creationId xmlns:a16="http://schemas.microsoft.com/office/drawing/2014/main" id="{1A053E75-EEB9-4AA7-9CB7-165BF5D0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3" name="Freeform 247">
              <a:extLst>
                <a:ext uri="{FF2B5EF4-FFF2-40B4-BE49-F238E27FC236}">
                  <a16:creationId xmlns:a16="http://schemas.microsoft.com/office/drawing/2014/main" id="{AA6992D2-29DB-43C0-997F-0F55B1DC6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4" name="Freeform 248">
              <a:extLst>
                <a:ext uri="{FF2B5EF4-FFF2-40B4-BE49-F238E27FC236}">
                  <a16:creationId xmlns:a16="http://schemas.microsoft.com/office/drawing/2014/main" id="{D2CF0435-EB0E-4BC9-B42C-3492941C9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5" name="Freeform 249">
              <a:extLst>
                <a:ext uri="{FF2B5EF4-FFF2-40B4-BE49-F238E27FC236}">
                  <a16:creationId xmlns:a16="http://schemas.microsoft.com/office/drawing/2014/main" id="{66AE45B0-CD86-4150-8F04-E8052D0A2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6" name="Freeform 250">
              <a:extLst>
                <a:ext uri="{FF2B5EF4-FFF2-40B4-BE49-F238E27FC236}">
                  <a16:creationId xmlns:a16="http://schemas.microsoft.com/office/drawing/2014/main" id="{4F9620B0-AF4F-45AE-B91C-6FF0EC9AA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7" name="Freeform 251">
              <a:extLst>
                <a:ext uri="{FF2B5EF4-FFF2-40B4-BE49-F238E27FC236}">
                  <a16:creationId xmlns:a16="http://schemas.microsoft.com/office/drawing/2014/main" id="{60719C71-2A41-492C-A035-323E1540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8" name="Freeform 252">
              <a:extLst>
                <a:ext uri="{FF2B5EF4-FFF2-40B4-BE49-F238E27FC236}">
                  <a16:creationId xmlns:a16="http://schemas.microsoft.com/office/drawing/2014/main" id="{2C6C276D-E1F2-40CD-A369-234E8828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9" name="Freeform 253">
              <a:extLst>
                <a:ext uri="{FF2B5EF4-FFF2-40B4-BE49-F238E27FC236}">
                  <a16:creationId xmlns:a16="http://schemas.microsoft.com/office/drawing/2014/main" id="{975D65F7-6A70-4949-95CC-9FA37964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0" name="Freeform 254">
              <a:extLst>
                <a:ext uri="{FF2B5EF4-FFF2-40B4-BE49-F238E27FC236}">
                  <a16:creationId xmlns:a16="http://schemas.microsoft.com/office/drawing/2014/main" id="{1E3E5337-77B9-4A10-9986-45B8B97E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1" name="Freeform 255">
              <a:extLst>
                <a:ext uri="{FF2B5EF4-FFF2-40B4-BE49-F238E27FC236}">
                  <a16:creationId xmlns:a16="http://schemas.microsoft.com/office/drawing/2014/main" id="{00623E5E-F4CD-42D2-A399-8149E0AB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130D3F46-D344-459A-B447-788503581F24}"/>
              </a:ext>
            </a:extLst>
          </p:cNvPr>
          <p:cNvGrpSpPr/>
          <p:nvPr/>
        </p:nvGrpSpPr>
        <p:grpSpPr>
          <a:xfrm>
            <a:off x="8942117" y="2987482"/>
            <a:ext cx="521087" cy="434614"/>
            <a:chOff x="4494283" y="2237340"/>
            <a:chExt cx="331788" cy="292100"/>
          </a:xfrm>
        </p:grpSpPr>
        <p:sp>
          <p:nvSpPr>
            <p:cNvPr id="553" name="Freeform 244">
              <a:extLst>
                <a:ext uri="{FF2B5EF4-FFF2-40B4-BE49-F238E27FC236}">
                  <a16:creationId xmlns:a16="http://schemas.microsoft.com/office/drawing/2014/main" id="{B40514B9-C2E3-4AD9-8121-67210C22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4" name="Freeform 245">
              <a:extLst>
                <a:ext uri="{FF2B5EF4-FFF2-40B4-BE49-F238E27FC236}">
                  <a16:creationId xmlns:a16="http://schemas.microsoft.com/office/drawing/2014/main" id="{7F0C26AA-C6A6-48E4-9AB8-61494B7F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5" name="Freeform 246">
              <a:extLst>
                <a:ext uri="{FF2B5EF4-FFF2-40B4-BE49-F238E27FC236}">
                  <a16:creationId xmlns:a16="http://schemas.microsoft.com/office/drawing/2014/main" id="{E9645ADE-F2D0-4EFF-A1E1-6780A853D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6" name="Freeform 247">
              <a:extLst>
                <a:ext uri="{FF2B5EF4-FFF2-40B4-BE49-F238E27FC236}">
                  <a16:creationId xmlns:a16="http://schemas.microsoft.com/office/drawing/2014/main" id="{F35AEEF2-2865-41FD-9A7D-F76D1EA5B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7" name="Freeform 248">
              <a:extLst>
                <a:ext uri="{FF2B5EF4-FFF2-40B4-BE49-F238E27FC236}">
                  <a16:creationId xmlns:a16="http://schemas.microsoft.com/office/drawing/2014/main" id="{CE13C5CE-A58D-469F-A995-929ABFBFF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8" name="Freeform 249">
              <a:extLst>
                <a:ext uri="{FF2B5EF4-FFF2-40B4-BE49-F238E27FC236}">
                  <a16:creationId xmlns:a16="http://schemas.microsoft.com/office/drawing/2014/main" id="{6D149BD6-CD0C-45FD-A439-4066FD33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9" name="Freeform 250">
              <a:extLst>
                <a:ext uri="{FF2B5EF4-FFF2-40B4-BE49-F238E27FC236}">
                  <a16:creationId xmlns:a16="http://schemas.microsoft.com/office/drawing/2014/main" id="{567E7342-A346-4012-B987-96A4B725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0" name="Freeform 251">
              <a:extLst>
                <a:ext uri="{FF2B5EF4-FFF2-40B4-BE49-F238E27FC236}">
                  <a16:creationId xmlns:a16="http://schemas.microsoft.com/office/drawing/2014/main" id="{D87FF7F8-532A-44F9-AF1C-501E4734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1" name="Freeform 252">
              <a:extLst>
                <a:ext uri="{FF2B5EF4-FFF2-40B4-BE49-F238E27FC236}">
                  <a16:creationId xmlns:a16="http://schemas.microsoft.com/office/drawing/2014/main" id="{BB728417-B1A4-4A75-B08B-DDD43911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2" name="Freeform 253">
              <a:extLst>
                <a:ext uri="{FF2B5EF4-FFF2-40B4-BE49-F238E27FC236}">
                  <a16:creationId xmlns:a16="http://schemas.microsoft.com/office/drawing/2014/main" id="{108098EC-D01F-4054-8827-7A772E27F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3" name="Freeform 254">
              <a:extLst>
                <a:ext uri="{FF2B5EF4-FFF2-40B4-BE49-F238E27FC236}">
                  <a16:creationId xmlns:a16="http://schemas.microsoft.com/office/drawing/2014/main" id="{252A2948-6AE4-4065-89B5-3BB3BE95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4" name="Freeform 255">
              <a:extLst>
                <a:ext uri="{FF2B5EF4-FFF2-40B4-BE49-F238E27FC236}">
                  <a16:creationId xmlns:a16="http://schemas.microsoft.com/office/drawing/2014/main" id="{76F2D006-F887-4E43-B041-28B53328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D2E0A81D-111C-4DE3-83F7-8863DD9603E0}"/>
              </a:ext>
            </a:extLst>
          </p:cNvPr>
          <p:cNvGrpSpPr/>
          <p:nvPr/>
        </p:nvGrpSpPr>
        <p:grpSpPr>
          <a:xfrm>
            <a:off x="9963489" y="3014207"/>
            <a:ext cx="521087" cy="434614"/>
            <a:chOff x="4494283" y="2237340"/>
            <a:chExt cx="331788" cy="292100"/>
          </a:xfrm>
        </p:grpSpPr>
        <p:sp>
          <p:nvSpPr>
            <p:cNvPr id="566" name="Freeform 244">
              <a:extLst>
                <a:ext uri="{FF2B5EF4-FFF2-40B4-BE49-F238E27FC236}">
                  <a16:creationId xmlns:a16="http://schemas.microsoft.com/office/drawing/2014/main" id="{4FDD4391-B0B7-4EC5-8B0D-19455059F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7" name="Freeform 245">
              <a:extLst>
                <a:ext uri="{FF2B5EF4-FFF2-40B4-BE49-F238E27FC236}">
                  <a16:creationId xmlns:a16="http://schemas.microsoft.com/office/drawing/2014/main" id="{50A5EE85-9185-4136-8252-AA76C012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8" name="Freeform 246">
              <a:extLst>
                <a:ext uri="{FF2B5EF4-FFF2-40B4-BE49-F238E27FC236}">
                  <a16:creationId xmlns:a16="http://schemas.microsoft.com/office/drawing/2014/main" id="{C717ED15-BE78-4CD6-8441-9FA61770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9" name="Freeform 247">
              <a:extLst>
                <a:ext uri="{FF2B5EF4-FFF2-40B4-BE49-F238E27FC236}">
                  <a16:creationId xmlns:a16="http://schemas.microsoft.com/office/drawing/2014/main" id="{107A7D10-F1A9-420A-86C5-54FF2BA56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0" name="Freeform 248">
              <a:extLst>
                <a:ext uri="{FF2B5EF4-FFF2-40B4-BE49-F238E27FC236}">
                  <a16:creationId xmlns:a16="http://schemas.microsoft.com/office/drawing/2014/main" id="{B90DCFB6-8BE3-4901-BE5B-25E935B03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1" name="Freeform 249">
              <a:extLst>
                <a:ext uri="{FF2B5EF4-FFF2-40B4-BE49-F238E27FC236}">
                  <a16:creationId xmlns:a16="http://schemas.microsoft.com/office/drawing/2014/main" id="{15E41264-E2D9-4AC3-BA8F-8ED6D571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2" name="Freeform 250">
              <a:extLst>
                <a:ext uri="{FF2B5EF4-FFF2-40B4-BE49-F238E27FC236}">
                  <a16:creationId xmlns:a16="http://schemas.microsoft.com/office/drawing/2014/main" id="{1ED85AB0-4B25-4EE1-9235-964C60839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3" name="Freeform 251">
              <a:extLst>
                <a:ext uri="{FF2B5EF4-FFF2-40B4-BE49-F238E27FC236}">
                  <a16:creationId xmlns:a16="http://schemas.microsoft.com/office/drawing/2014/main" id="{4710E071-D0C4-4C13-B54F-925E03F04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4" name="Freeform 252">
              <a:extLst>
                <a:ext uri="{FF2B5EF4-FFF2-40B4-BE49-F238E27FC236}">
                  <a16:creationId xmlns:a16="http://schemas.microsoft.com/office/drawing/2014/main" id="{527DCA3A-45EC-4AA0-A408-7A8652B2E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5" name="Freeform 253">
              <a:extLst>
                <a:ext uri="{FF2B5EF4-FFF2-40B4-BE49-F238E27FC236}">
                  <a16:creationId xmlns:a16="http://schemas.microsoft.com/office/drawing/2014/main" id="{C69B345D-2102-4F46-A767-B99E51AFE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6" name="Freeform 254">
              <a:extLst>
                <a:ext uri="{FF2B5EF4-FFF2-40B4-BE49-F238E27FC236}">
                  <a16:creationId xmlns:a16="http://schemas.microsoft.com/office/drawing/2014/main" id="{1567F483-E617-4C98-823C-557A98749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7" name="Freeform 255">
              <a:extLst>
                <a:ext uri="{FF2B5EF4-FFF2-40B4-BE49-F238E27FC236}">
                  <a16:creationId xmlns:a16="http://schemas.microsoft.com/office/drawing/2014/main" id="{01338B54-586D-4F3D-9E0C-398F1ED5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CBAE5C33-4C7C-4E71-B11A-B9734B900C95}"/>
              </a:ext>
            </a:extLst>
          </p:cNvPr>
          <p:cNvGrpSpPr/>
          <p:nvPr/>
        </p:nvGrpSpPr>
        <p:grpSpPr>
          <a:xfrm>
            <a:off x="7848527" y="2910473"/>
            <a:ext cx="701532" cy="613746"/>
            <a:chOff x="6077020" y="1950003"/>
            <a:chExt cx="954088" cy="881062"/>
          </a:xfrm>
        </p:grpSpPr>
        <p:sp>
          <p:nvSpPr>
            <p:cNvPr id="579" name="Freeform 258">
              <a:extLst>
                <a:ext uri="{FF2B5EF4-FFF2-40B4-BE49-F238E27FC236}">
                  <a16:creationId xmlns:a16="http://schemas.microsoft.com/office/drawing/2014/main" id="{D67DDB1F-B258-465F-90A4-749FD6AB2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120" y="2646915"/>
              <a:ext cx="623888" cy="184150"/>
            </a:xfrm>
            <a:custGeom>
              <a:avLst/>
              <a:gdLst>
                <a:gd name="T0" fmla="*/ 248 w 341"/>
                <a:gd name="T1" fmla="*/ 0 h 100"/>
                <a:gd name="T2" fmla="*/ 235 w 341"/>
                <a:gd name="T3" fmla="*/ 0 h 100"/>
                <a:gd name="T4" fmla="*/ 113 w 341"/>
                <a:gd name="T5" fmla="*/ 0 h 100"/>
                <a:gd name="T6" fmla="*/ 106 w 341"/>
                <a:gd name="T7" fmla="*/ 0 h 100"/>
                <a:gd name="T8" fmla="*/ 0 w 341"/>
                <a:gd name="T9" fmla="*/ 69 h 100"/>
                <a:gd name="T10" fmla="*/ 0 w 341"/>
                <a:gd name="T11" fmla="*/ 100 h 100"/>
                <a:gd name="T12" fmla="*/ 128 w 341"/>
                <a:gd name="T13" fmla="*/ 100 h 100"/>
                <a:gd name="T14" fmla="*/ 221 w 341"/>
                <a:gd name="T15" fmla="*/ 100 h 100"/>
                <a:gd name="T16" fmla="*/ 341 w 341"/>
                <a:gd name="T17" fmla="*/ 100 h 100"/>
                <a:gd name="T18" fmla="*/ 341 w 341"/>
                <a:gd name="T19" fmla="*/ 69 h 100"/>
                <a:gd name="T20" fmla="*/ 248 w 341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00">
                  <a:moveTo>
                    <a:pt x="248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3" y="60"/>
                    <a:pt x="100" y="69"/>
                    <a:pt x="0" y="6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241" y="69"/>
                    <a:pt x="231" y="60"/>
                    <a:pt x="24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0" name="Freeform 259">
              <a:extLst>
                <a:ext uri="{FF2B5EF4-FFF2-40B4-BE49-F238E27FC236}">
                  <a16:creationId xmlns:a16="http://schemas.microsoft.com/office/drawing/2014/main" id="{B97BDD6A-62FF-48A3-B6CA-B642D1E06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7020" y="1950003"/>
              <a:ext cx="954088" cy="696912"/>
            </a:xfrm>
            <a:custGeom>
              <a:avLst/>
              <a:gdLst>
                <a:gd name="T0" fmla="*/ 489 w 521"/>
                <a:gd name="T1" fmla="*/ 0 h 380"/>
                <a:gd name="T2" fmla="*/ 29 w 521"/>
                <a:gd name="T3" fmla="*/ 0 h 380"/>
                <a:gd name="T4" fmla="*/ 0 w 521"/>
                <a:gd name="T5" fmla="*/ 30 h 380"/>
                <a:gd name="T6" fmla="*/ 0 w 521"/>
                <a:gd name="T7" fmla="*/ 351 h 380"/>
                <a:gd name="T8" fmla="*/ 29 w 521"/>
                <a:gd name="T9" fmla="*/ 380 h 380"/>
                <a:gd name="T10" fmla="*/ 489 w 521"/>
                <a:gd name="T11" fmla="*/ 380 h 380"/>
                <a:gd name="T12" fmla="*/ 521 w 521"/>
                <a:gd name="T13" fmla="*/ 351 h 380"/>
                <a:gd name="T14" fmla="*/ 521 w 521"/>
                <a:gd name="T15" fmla="*/ 30 h 380"/>
                <a:gd name="T16" fmla="*/ 489 w 521"/>
                <a:gd name="T17" fmla="*/ 0 h 380"/>
                <a:gd name="T18" fmla="*/ 481 w 521"/>
                <a:gd name="T19" fmla="*/ 40 h 380"/>
                <a:gd name="T20" fmla="*/ 481 w 521"/>
                <a:gd name="T21" fmla="*/ 340 h 380"/>
                <a:gd name="T22" fmla="*/ 40 w 521"/>
                <a:gd name="T23" fmla="*/ 340 h 380"/>
                <a:gd name="T24" fmla="*/ 40 w 521"/>
                <a:gd name="T25" fmla="*/ 40 h 380"/>
                <a:gd name="T26" fmla="*/ 482 w 521"/>
                <a:gd name="T27" fmla="*/ 39 h 380"/>
                <a:gd name="T28" fmla="*/ 481 w 521"/>
                <a:gd name="T29" fmla="*/ 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380">
                  <a:moveTo>
                    <a:pt x="48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89" y="380"/>
                    <a:pt x="489" y="380"/>
                    <a:pt x="489" y="380"/>
                  </a:cubicBezTo>
                  <a:cubicBezTo>
                    <a:pt x="505" y="380"/>
                    <a:pt x="521" y="367"/>
                    <a:pt x="521" y="351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14"/>
                    <a:pt x="505" y="0"/>
                    <a:pt x="489" y="0"/>
                  </a:cubicBezTo>
                  <a:close/>
                  <a:moveTo>
                    <a:pt x="481" y="40"/>
                  </a:moveTo>
                  <a:cubicBezTo>
                    <a:pt x="481" y="340"/>
                    <a:pt x="481" y="340"/>
                    <a:pt x="481" y="340"/>
                  </a:cubicBez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2" y="39"/>
                    <a:pt x="482" y="39"/>
                    <a:pt x="482" y="39"/>
                  </a:cubicBezTo>
                  <a:lnTo>
                    <a:pt x="481" y="4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1" name="Freeform 260">
              <a:extLst>
                <a:ext uri="{FF2B5EF4-FFF2-40B4-BE49-F238E27FC236}">
                  <a16:creationId xmlns:a16="http://schemas.microsoft.com/office/drawing/2014/main" id="{092B1049-F2B8-4DF5-9A9F-3BB6240D8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2" name="Freeform 261">
              <a:extLst>
                <a:ext uri="{FF2B5EF4-FFF2-40B4-BE49-F238E27FC236}">
                  <a16:creationId xmlns:a16="http://schemas.microsoft.com/office/drawing/2014/main" id="{3F56AF87-6D62-4840-9B79-4175DCE5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3" name="Freeform 262">
              <a:extLst>
                <a:ext uri="{FF2B5EF4-FFF2-40B4-BE49-F238E27FC236}">
                  <a16:creationId xmlns:a16="http://schemas.microsoft.com/office/drawing/2014/main" id="{391FB71D-B1EC-4636-AB91-CD141095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020" y="1950003"/>
              <a:ext cx="898525" cy="696912"/>
            </a:xfrm>
            <a:custGeom>
              <a:avLst/>
              <a:gdLst>
                <a:gd name="T0" fmla="*/ 40 w 490"/>
                <a:gd name="T1" fmla="*/ 340 h 380"/>
                <a:gd name="T2" fmla="*/ 40 w 490"/>
                <a:gd name="T3" fmla="*/ 340 h 380"/>
                <a:gd name="T4" fmla="*/ 40 w 490"/>
                <a:gd name="T5" fmla="*/ 40 h 380"/>
                <a:gd name="T6" fmla="*/ 443 w 490"/>
                <a:gd name="T7" fmla="*/ 40 h 380"/>
                <a:gd name="T8" fmla="*/ 490 w 490"/>
                <a:gd name="T9" fmla="*/ 0 h 380"/>
                <a:gd name="T10" fmla="*/ 489 w 490"/>
                <a:gd name="T11" fmla="*/ 0 h 380"/>
                <a:gd name="T12" fmla="*/ 29 w 490"/>
                <a:gd name="T13" fmla="*/ 0 h 380"/>
                <a:gd name="T14" fmla="*/ 0 w 490"/>
                <a:gd name="T15" fmla="*/ 30 h 380"/>
                <a:gd name="T16" fmla="*/ 0 w 490"/>
                <a:gd name="T17" fmla="*/ 351 h 380"/>
                <a:gd name="T18" fmla="*/ 29 w 490"/>
                <a:gd name="T19" fmla="*/ 380 h 380"/>
                <a:gd name="T20" fmla="*/ 40 w 490"/>
                <a:gd name="T21" fmla="*/ 380 h 380"/>
                <a:gd name="T22" fmla="*/ 87 w 490"/>
                <a:gd name="T23" fmla="*/ 340 h 380"/>
                <a:gd name="T24" fmla="*/ 40 w 490"/>
                <a:gd name="T25" fmla="*/ 3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380">
                  <a:moveTo>
                    <a:pt x="40" y="340"/>
                  </a:move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87" y="340"/>
                    <a:pt x="87" y="340"/>
                    <a:pt x="87" y="340"/>
                  </a:cubicBezTo>
                  <a:lnTo>
                    <a:pt x="40" y="34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4" name="Freeform 263">
              <a:extLst>
                <a:ext uri="{FF2B5EF4-FFF2-40B4-BE49-F238E27FC236}">
                  <a16:creationId xmlns:a16="http://schemas.microsoft.com/office/drawing/2014/main" id="{8B8FB17B-02E6-44B7-8E4C-D8478957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4615"/>
              <a:ext cx="738188" cy="549275"/>
            </a:xfrm>
            <a:custGeom>
              <a:avLst/>
              <a:gdLst>
                <a:gd name="T0" fmla="*/ 0 w 465"/>
                <a:gd name="T1" fmla="*/ 346 h 346"/>
                <a:gd name="T2" fmla="*/ 0 w 465"/>
                <a:gd name="T3" fmla="*/ 346 h 346"/>
                <a:gd name="T4" fmla="*/ 0 w 465"/>
                <a:gd name="T5" fmla="*/ 0 h 346"/>
                <a:gd name="T6" fmla="*/ 465 w 465"/>
                <a:gd name="T7" fmla="*/ 0 h 346"/>
                <a:gd name="T8" fmla="*/ 465 w 465"/>
                <a:gd name="T9" fmla="*/ 0 h 346"/>
                <a:gd name="T10" fmla="*/ 0 w 465"/>
                <a:gd name="T11" fmla="*/ 0 h 346"/>
                <a:gd name="T12" fmla="*/ 0 w 465"/>
                <a:gd name="T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346">
                  <a:moveTo>
                    <a:pt x="0" y="34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5" name="Rectangle 264">
              <a:extLst>
                <a:ext uri="{FF2B5EF4-FFF2-40B4-BE49-F238E27FC236}">
                  <a16:creationId xmlns:a16="http://schemas.microsoft.com/office/drawing/2014/main" id="{06D731F1-FE9C-4E09-8FE0-3837970F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120" y="2773915"/>
              <a:ext cx="623888" cy="571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6" name="Oval 265">
              <a:extLst>
                <a:ext uri="{FF2B5EF4-FFF2-40B4-BE49-F238E27FC236}">
                  <a16:creationId xmlns:a16="http://schemas.microsoft.com/office/drawing/2014/main" id="{3A6F029A-2236-4CC2-9E52-3D2AA899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95" y="1978578"/>
              <a:ext cx="26988" cy="25400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7" name="Freeform 266">
              <a:extLst>
                <a:ext uri="{FF2B5EF4-FFF2-40B4-BE49-F238E27FC236}">
                  <a16:creationId xmlns:a16="http://schemas.microsoft.com/office/drawing/2014/main" id="{04205CAC-54E9-42F5-AE1B-8A0301B8C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233" y="2086528"/>
              <a:ext cx="346075" cy="203200"/>
            </a:xfrm>
            <a:custGeom>
              <a:avLst/>
              <a:gdLst>
                <a:gd name="T0" fmla="*/ 94 w 188"/>
                <a:gd name="T1" fmla="*/ 0 h 111"/>
                <a:gd name="T2" fmla="*/ 92 w 188"/>
                <a:gd name="T3" fmla="*/ 0 h 111"/>
                <a:gd name="T4" fmla="*/ 1 w 188"/>
                <a:gd name="T5" fmla="*/ 53 h 111"/>
                <a:gd name="T6" fmla="*/ 0 w 188"/>
                <a:gd name="T7" fmla="*/ 55 h 111"/>
                <a:gd name="T8" fmla="*/ 1 w 188"/>
                <a:gd name="T9" fmla="*/ 58 h 111"/>
                <a:gd name="T10" fmla="*/ 93 w 188"/>
                <a:gd name="T11" fmla="*/ 111 h 111"/>
                <a:gd name="T12" fmla="*/ 94 w 188"/>
                <a:gd name="T13" fmla="*/ 111 h 111"/>
                <a:gd name="T14" fmla="*/ 96 w 188"/>
                <a:gd name="T15" fmla="*/ 111 h 111"/>
                <a:gd name="T16" fmla="*/ 187 w 188"/>
                <a:gd name="T17" fmla="*/ 58 h 111"/>
                <a:gd name="T18" fmla="*/ 188 w 188"/>
                <a:gd name="T19" fmla="*/ 56 h 111"/>
                <a:gd name="T20" fmla="*/ 187 w 188"/>
                <a:gd name="T21" fmla="*/ 53 h 111"/>
                <a:gd name="T22" fmla="*/ 95 w 188"/>
                <a:gd name="T23" fmla="*/ 0 h 111"/>
                <a:gd name="T24" fmla="*/ 94 w 188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11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1" y="5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3" y="111"/>
                    <a:pt x="94" y="111"/>
                    <a:pt x="94" y="111"/>
                  </a:cubicBezTo>
                  <a:cubicBezTo>
                    <a:pt x="95" y="111"/>
                    <a:pt x="95" y="111"/>
                    <a:pt x="96" y="111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8" y="58"/>
                    <a:pt x="188" y="57"/>
                    <a:pt x="188" y="56"/>
                  </a:cubicBezTo>
                  <a:cubicBezTo>
                    <a:pt x="188" y="55"/>
                    <a:pt x="188" y="54"/>
                    <a:pt x="187" y="5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</a:path>
              </a:pathLst>
            </a:custGeom>
            <a:solidFill>
              <a:srgbClr val="E6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8" name="Freeform 267">
              <a:extLst>
                <a:ext uri="{FF2B5EF4-FFF2-40B4-BE49-F238E27FC236}">
                  <a16:creationId xmlns:a16="http://schemas.microsoft.com/office/drawing/2014/main" id="{78F4F0B7-4A35-4D29-B4A9-B208BF9D4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20" y="2226228"/>
              <a:ext cx="177800" cy="300037"/>
            </a:xfrm>
            <a:custGeom>
              <a:avLst/>
              <a:gdLst>
                <a:gd name="T0" fmla="*/ 3 w 97"/>
                <a:gd name="T1" fmla="*/ 0 h 164"/>
                <a:gd name="T2" fmla="*/ 1 w 97"/>
                <a:gd name="T3" fmla="*/ 0 h 164"/>
                <a:gd name="T4" fmla="*/ 0 w 97"/>
                <a:gd name="T5" fmla="*/ 2 h 164"/>
                <a:gd name="T6" fmla="*/ 0 w 97"/>
                <a:gd name="T7" fmla="*/ 108 h 164"/>
                <a:gd name="T8" fmla="*/ 1 w 97"/>
                <a:gd name="T9" fmla="*/ 111 h 164"/>
                <a:gd name="T10" fmla="*/ 93 w 97"/>
                <a:gd name="T11" fmla="*/ 163 h 164"/>
                <a:gd name="T12" fmla="*/ 94 w 97"/>
                <a:gd name="T13" fmla="*/ 164 h 164"/>
                <a:gd name="T14" fmla="*/ 96 w 97"/>
                <a:gd name="T15" fmla="*/ 163 h 164"/>
                <a:gd name="T16" fmla="*/ 97 w 97"/>
                <a:gd name="T17" fmla="*/ 161 h 164"/>
                <a:gd name="T18" fmla="*/ 97 w 97"/>
                <a:gd name="T19" fmla="*/ 55 h 164"/>
                <a:gd name="T20" fmla="*/ 96 w 97"/>
                <a:gd name="T21" fmla="*/ 53 h 164"/>
                <a:gd name="T22" fmla="*/ 4 w 97"/>
                <a:gd name="T23" fmla="*/ 0 h 164"/>
                <a:gd name="T24" fmla="*/ 3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93" y="164"/>
                    <a:pt x="94" y="164"/>
                    <a:pt x="94" y="164"/>
                  </a:cubicBezTo>
                  <a:cubicBezTo>
                    <a:pt x="95" y="164"/>
                    <a:pt x="95" y="164"/>
                    <a:pt x="96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6" y="53"/>
                    <a:pt x="9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9" name="Freeform 268">
              <a:extLst>
                <a:ext uri="{FF2B5EF4-FFF2-40B4-BE49-F238E27FC236}">
                  <a16:creationId xmlns:a16="http://schemas.microsoft.com/office/drawing/2014/main" id="{D7957410-96FA-47EF-A239-82BB37F9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320" y="2226228"/>
              <a:ext cx="177800" cy="300037"/>
            </a:xfrm>
            <a:custGeom>
              <a:avLst/>
              <a:gdLst>
                <a:gd name="T0" fmla="*/ 94 w 97"/>
                <a:gd name="T1" fmla="*/ 0 h 164"/>
                <a:gd name="T2" fmla="*/ 93 w 97"/>
                <a:gd name="T3" fmla="*/ 1 h 164"/>
                <a:gd name="T4" fmla="*/ 2 w 97"/>
                <a:gd name="T5" fmla="*/ 53 h 164"/>
                <a:gd name="T6" fmla="*/ 0 w 97"/>
                <a:gd name="T7" fmla="*/ 56 h 164"/>
                <a:gd name="T8" fmla="*/ 0 w 97"/>
                <a:gd name="T9" fmla="*/ 161 h 164"/>
                <a:gd name="T10" fmla="*/ 2 w 97"/>
                <a:gd name="T11" fmla="*/ 163 h 164"/>
                <a:gd name="T12" fmla="*/ 3 w 97"/>
                <a:gd name="T13" fmla="*/ 164 h 164"/>
                <a:gd name="T14" fmla="*/ 4 w 97"/>
                <a:gd name="T15" fmla="*/ 163 h 164"/>
                <a:gd name="T16" fmla="*/ 96 w 97"/>
                <a:gd name="T17" fmla="*/ 111 h 164"/>
                <a:gd name="T18" fmla="*/ 97 w 97"/>
                <a:gd name="T19" fmla="*/ 108 h 164"/>
                <a:gd name="T20" fmla="*/ 97 w 97"/>
                <a:gd name="T21" fmla="*/ 3 h 164"/>
                <a:gd name="T22" fmla="*/ 96 w 97"/>
                <a:gd name="T23" fmla="*/ 1 h 164"/>
                <a:gd name="T24" fmla="*/ 94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94" y="0"/>
                  </a:moveTo>
                  <a:cubicBezTo>
                    <a:pt x="94" y="0"/>
                    <a:pt x="93" y="0"/>
                    <a:pt x="93" y="1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1" y="163"/>
                    <a:pt x="2" y="163"/>
                  </a:cubicBezTo>
                  <a:cubicBezTo>
                    <a:pt x="2" y="164"/>
                    <a:pt x="2" y="164"/>
                    <a:pt x="3" y="164"/>
                  </a:cubicBezTo>
                  <a:cubicBezTo>
                    <a:pt x="3" y="164"/>
                    <a:pt x="4" y="164"/>
                    <a:pt x="4" y="163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7" y="110"/>
                    <a:pt x="97" y="109"/>
                    <a:pt x="97" y="108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1"/>
                    <a:pt x="96" y="1"/>
                  </a:cubicBezTo>
                  <a:cubicBezTo>
                    <a:pt x="95" y="0"/>
                    <a:pt x="95" y="0"/>
                    <a:pt x="94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2FB21CC7-6486-41DC-AD03-9348E4BF85AC}"/>
              </a:ext>
            </a:extLst>
          </p:cNvPr>
          <p:cNvSpPr/>
          <p:nvPr/>
        </p:nvSpPr>
        <p:spPr>
          <a:xfrm>
            <a:off x="7023475" y="2024833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1" name="Rectangle: Rounded Corners 590">
            <a:extLst>
              <a:ext uri="{FF2B5EF4-FFF2-40B4-BE49-F238E27FC236}">
                <a16:creationId xmlns:a16="http://schemas.microsoft.com/office/drawing/2014/main" id="{4BF91DDD-768B-4D2A-BF41-0731BCFD0AE6}"/>
              </a:ext>
            </a:extLst>
          </p:cNvPr>
          <p:cNvSpPr/>
          <p:nvPr/>
        </p:nvSpPr>
        <p:spPr>
          <a:xfrm>
            <a:off x="7918599" y="2040346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2" name="Rectangle: Rounded Corners 591">
            <a:extLst>
              <a:ext uri="{FF2B5EF4-FFF2-40B4-BE49-F238E27FC236}">
                <a16:creationId xmlns:a16="http://schemas.microsoft.com/office/drawing/2014/main" id="{9C72A88D-675B-47C3-9861-C0DD36C227C7}"/>
              </a:ext>
            </a:extLst>
          </p:cNvPr>
          <p:cNvSpPr/>
          <p:nvPr/>
        </p:nvSpPr>
        <p:spPr>
          <a:xfrm>
            <a:off x="8804473" y="2003437"/>
            <a:ext cx="897641" cy="74394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3" name="Rectangle: Rounded Corners 592">
            <a:extLst>
              <a:ext uri="{FF2B5EF4-FFF2-40B4-BE49-F238E27FC236}">
                <a16:creationId xmlns:a16="http://schemas.microsoft.com/office/drawing/2014/main" id="{6C739F60-2577-40BB-B62A-6FE21277088E}"/>
              </a:ext>
            </a:extLst>
          </p:cNvPr>
          <p:cNvSpPr/>
          <p:nvPr/>
        </p:nvSpPr>
        <p:spPr>
          <a:xfrm>
            <a:off x="9923896" y="1994169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4" name="Rectangle: Rounded Corners 593">
            <a:extLst>
              <a:ext uri="{FF2B5EF4-FFF2-40B4-BE49-F238E27FC236}">
                <a16:creationId xmlns:a16="http://schemas.microsoft.com/office/drawing/2014/main" id="{F6CF60F5-8D96-403A-B246-5C2E1CD9686B}"/>
              </a:ext>
            </a:extLst>
          </p:cNvPr>
          <p:cNvSpPr/>
          <p:nvPr/>
        </p:nvSpPr>
        <p:spPr>
          <a:xfrm>
            <a:off x="9877968" y="2866964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5" name="Rectangle: Rounded Corners 594">
            <a:extLst>
              <a:ext uri="{FF2B5EF4-FFF2-40B4-BE49-F238E27FC236}">
                <a16:creationId xmlns:a16="http://schemas.microsoft.com/office/drawing/2014/main" id="{15B950A2-243F-47CF-BE86-DA334938A786}"/>
              </a:ext>
            </a:extLst>
          </p:cNvPr>
          <p:cNvSpPr/>
          <p:nvPr/>
        </p:nvSpPr>
        <p:spPr>
          <a:xfrm>
            <a:off x="8863589" y="2877358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6" name="Rectangle: Rounded Corners 595">
            <a:extLst>
              <a:ext uri="{FF2B5EF4-FFF2-40B4-BE49-F238E27FC236}">
                <a16:creationId xmlns:a16="http://schemas.microsoft.com/office/drawing/2014/main" id="{D5D7AA0A-8CAA-46C0-A178-46FFBAA4E547}"/>
              </a:ext>
            </a:extLst>
          </p:cNvPr>
          <p:cNvSpPr/>
          <p:nvPr/>
        </p:nvSpPr>
        <p:spPr>
          <a:xfrm>
            <a:off x="6868340" y="2888377"/>
            <a:ext cx="726770" cy="68627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7" name="Rectangle: Rounded Corners 596">
            <a:extLst>
              <a:ext uri="{FF2B5EF4-FFF2-40B4-BE49-F238E27FC236}">
                <a16:creationId xmlns:a16="http://schemas.microsoft.com/office/drawing/2014/main" id="{18C729B2-750B-4F62-A033-073342AC6AA8}"/>
              </a:ext>
            </a:extLst>
          </p:cNvPr>
          <p:cNvSpPr/>
          <p:nvPr/>
        </p:nvSpPr>
        <p:spPr>
          <a:xfrm>
            <a:off x="7763948" y="2851603"/>
            <a:ext cx="897641" cy="74394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9" name="Freeform 5">
            <a:extLst>
              <a:ext uri="{FF2B5EF4-FFF2-40B4-BE49-F238E27FC236}">
                <a16:creationId xmlns:a16="http://schemas.microsoft.com/office/drawing/2014/main" id="{773FD40F-D996-45BF-8DA3-693AC9F827EC}"/>
              </a:ext>
            </a:extLst>
          </p:cNvPr>
          <p:cNvSpPr>
            <a:spLocks/>
          </p:cNvSpPr>
          <p:nvPr/>
        </p:nvSpPr>
        <p:spPr bwMode="auto">
          <a:xfrm>
            <a:off x="766172" y="1824973"/>
            <a:ext cx="4362825" cy="2915550"/>
          </a:xfrm>
          <a:custGeom>
            <a:avLst/>
            <a:gdLst>
              <a:gd name="T0" fmla="*/ 3261 w 3261"/>
              <a:gd name="T1" fmla="*/ 1060 h 1093"/>
              <a:gd name="T2" fmla="*/ 3228 w 3261"/>
              <a:gd name="T3" fmla="*/ 1093 h 1093"/>
              <a:gd name="T4" fmla="*/ 34 w 3261"/>
              <a:gd name="T5" fmla="*/ 1093 h 1093"/>
              <a:gd name="T6" fmla="*/ 0 w 3261"/>
              <a:gd name="T7" fmla="*/ 1060 h 1093"/>
              <a:gd name="T8" fmla="*/ 0 w 3261"/>
              <a:gd name="T9" fmla="*/ 33 h 1093"/>
              <a:gd name="T10" fmla="*/ 34 w 3261"/>
              <a:gd name="T11" fmla="*/ 0 h 1093"/>
              <a:gd name="T12" fmla="*/ 3228 w 3261"/>
              <a:gd name="T13" fmla="*/ 0 h 1093"/>
              <a:gd name="T14" fmla="*/ 3261 w 3261"/>
              <a:gd name="T15" fmla="*/ 33 h 1093"/>
              <a:gd name="T16" fmla="*/ 3261 w 3261"/>
              <a:gd name="T17" fmla="*/ 106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1" h="1093">
                <a:moveTo>
                  <a:pt x="3261" y="1060"/>
                </a:moveTo>
                <a:cubicBezTo>
                  <a:pt x="3261" y="1078"/>
                  <a:pt x="3246" y="1093"/>
                  <a:pt x="3228" y="1093"/>
                </a:cubicBezTo>
                <a:cubicBezTo>
                  <a:pt x="34" y="1093"/>
                  <a:pt x="34" y="1093"/>
                  <a:pt x="34" y="1093"/>
                </a:cubicBezTo>
                <a:cubicBezTo>
                  <a:pt x="15" y="1093"/>
                  <a:pt x="0" y="1078"/>
                  <a:pt x="0" y="106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4"/>
                  <a:pt x="15" y="0"/>
                  <a:pt x="34" y="0"/>
                </a:cubicBezTo>
                <a:cubicBezTo>
                  <a:pt x="3228" y="0"/>
                  <a:pt x="3228" y="0"/>
                  <a:pt x="3228" y="0"/>
                </a:cubicBezTo>
                <a:cubicBezTo>
                  <a:pt x="3246" y="0"/>
                  <a:pt x="3261" y="14"/>
                  <a:pt x="3261" y="33"/>
                </a:cubicBezTo>
                <a:cubicBezTo>
                  <a:pt x="3261" y="1060"/>
                  <a:pt x="3261" y="1060"/>
                  <a:pt x="3261" y="1060"/>
                </a:cubicBezTo>
              </a:path>
            </a:pathLst>
          </a:custGeom>
          <a:solidFill>
            <a:srgbClr val="022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EC9DCF73-A6F5-4448-82A5-0E54EF9C7322}"/>
              </a:ext>
            </a:extLst>
          </p:cNvPr>
          <p:cNvGrpSpPr/>
          <p:nvPr/>
        </p:nvGrpSpPr>
        <p:grpSpPr>
          <a:xfrm>
            <a:off x="1279625" y="2162425"/>
            <a:ext cx="521087" cy="434614"/>
            <a:chOff x="4494283" y="2237340"/>
            <a:chExt cx="331788" cy="292100"/>
          </a:xfrm>
        </p:grpSpPr>
        <p:sp>
          <p:nvSpPr>
            <p:cNvPr id="601" name="Freeform 244">
              <a:extLst>
                <a:ext uri="{FF2B5EF4-FFF2-40B4-BE49-F238E27FC236}">
                  <a16:creationId xmlns:a16="http://schemas.microsoft.com/office/drawing/2014/main" id="{001EC47F-E47B-4734-95AD-5632A609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2" name="Freeform 245">
              <a:extLst>
                <a:ext uri="{FF2B5EF4-FFF2-40B4-BE49-F238E27FC236}">
                  <a16:creationId xmlns:a16="http://schemas.microsoft.com/office/drawing/2014/main" id="{A26E1EFE-5E56-4C5F-90E9-11C18B0B2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3" name="Freeform 246">
              <a:extLst>
                <a:ext uri="{FF2B5EF4-FFF2-40B4-BE49-F238E27FC236}">
                  <a16:creationId xmlns:a16="http://schemas.microsoft.com/office/drawing/2014/main" id="{A5ADFFD4-1297-4A21-AC97-EF0AD5C7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4" name="Freeform 247">
              <a:extLst>
                <a:ext uri="{FF2B5EF4-FFF2-40B4-BE49-F238E27FC236}">
                  <a16:creationId xmlns:a16="http://schemas.microsoft.com/office/drawing/2014/main" id="{9AF4824D-89FC-45F6-A7A1-3B89F2BC6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5" name="Freeform 248">
              <a:extLst>
                <a:ext uri="{FF2B5EF4-FFF2-40B4-BE49-F238E27FC236}">
                  <a16:creationId xmlns:a16="http://schemas.microsoft.com/office/drawing/2014/main" id="{2659B3A4-2612-4925-94E8-0D0FF9854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6" name="Freeform 249">
              <a:extLst>
                <a:ext uri="{FF2B5EF4-FFF2-40B4-BE49-F238E27FC236}">
                  <a16:creationId xmlns:a16="http://schemas.microsoft.com/office/drawing/2014/main" id="{8F5A6602-4DE5-43DE-AC7D-01C6DC053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7" name="Freeform 250">
              <a:extLst>
                <a:ext uri="{FF2B5EF4-FFF2-40B4-BE49-F238E27FC236}">
                  <a16:creationId xmlns:a16="http://schemas.microsoft.com/office/drawing/2014/main" id="{D528DB3C-8D86-4CFE-9136-E2B9D622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8" name="Freeform 251">
              <a:extLst>
                <a:ext uri="{FF2B5EF4-FFF2-40B4-BE49-F238E27FC236}">
                  <a16:creationId xmlns:a16="http://schemas.microsoft.com/office/drawing/2014/main" id="{2AA624D8-A9BF-4FE5-9388-720429DE3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9" name="Freeform 252">
              <a:extLst>
                <a:ext uri="{FF2B5EF4-FFF2-40B4-BE49-F238E27FC236}">
                  <a16:creationId xmlns:a16="http://schemas.microsoft.com/office/drawing/2014/main" id="{FE70EF7C-6F07-4B52-8E27-B4285E368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0" name="Freeform 253">
              <a:extLst>
                <a:ext uri="{FF2B5EF4-FFF2-40B4-BE49-F238E27FC236}">
                  <a16:creationId xmlns:a16="http://schemas.microsoft.com/office/drawing/2014/main" id="{2CF4837D-5AFB-4F2B-9227-B8E249CE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1" name="Freeform 254">
              <a:extLst>
                <a:ext uri="{FF2B5EF4-FFF2-40B4-BE49-F238E27FC236}">
                  <a16:creationId xmlns:a16="http://schemas.microsoft.com/office/drawing/2014/main" id="{98BD558E-6525-4A54-B031-5A631F308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2" name="Freeform 255">
              <a:extLst>
                <a:ext uri="{FF2B5EF4-FFF2-40B4-BE49-F238E27FC236}">
                  <a16:creationId xmlns:a16="http://schemas.microsoft.com/office/drawing/2014/main" id="{DA83EBC7-F67E-42E1-BB91-AD242AB79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807B2FF7-8BEE-4920-B976-08DE12C970C0}"/>
              </a:ext>
            </a:extLst>
          </p:cNvPr>
          <p:cNvGrpSpPr/>
          <p:nvPr/>
        </p:nvGrpSpPr>
        <p:grpSpPr>
          <a:xfrm>
            <a:off x="3089292" y="2081555"/>
            <a:ext cx="701532" cy="613746"/>
            <a:chOff x="6077020" y="1950003"/>
            <a:chExt cx="954088" cy="881062"/>
          </a:xfrm>
        </p:grpSpPr>
        <p:sp>
          <p:nvSpPr>
            <p:cNvPr id="614" name="Freeform 258">
              <a:extLst>
                <a:ext uri="{FF2B5EF4-FFF2-40B4-BE49-F238E27FC236}">
                  <a16:creationId xmlns:a16="http://schemas.microsoft.com/office/drawing/2014/main" id="{1E8BEC87-4F33-4D15-8145-77B236F7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120" y="2646915"/>
              <a:ext cx="623888" cy="184150"/>
            </a:xfrm>
            <a:custGeom>
              <a:avLst/>
              <a:gdLst>
                <a:gd name="T0" fmla="*/ 248 w 341"/>
                <a:gd name="T1" fmla="*/ 0 h 100"/>
                <a:gd name="T2" fmla="*/ 235 w 341"/>
                <a:gd name="T3" fmla="*/ 0 h 100"/>
                <a:gd name="T4" fmla="*/ 113 w 341"/>
                <a:gd name="T5" fmla="*/ 0 h 100"/>
                <a:gd name="T6" fmla="*/ 106 w 341"/>
                <a:gd name="T7" fmla="*/ 0 h 100"/>
                <a:gd name="T8" fmla="*/ 0 w 341"/>
                <a:gd name="T9" fmla="*/ 69 h 100"/>
                <a:gd name="T10" fmla="*/ 0 w 341"/>
                <a:gd name="T11" fmla="*/ 100 h 100"/>
                <a:gd name="T12" fmla="*/ 128 w 341"/>
                <a:gd name="T13" fmla="*/ 100 h 100"/>
                <a:gd name="T14" fmla="*/ 221 w 341"/>
                <a:gd name="T15" fmla="*/ 100 h 100"/>
                <a:gd name="T16" fmla="*/ 341 w 341"/>
                <a:gd name="T17" fmla="*/ 100 h 100"/>
                <a:gd name="T18" fmla="*/ 341 w 341"/>
                <a:gd name="T19" fmla="*/ 69 h 100"/>
                <a:gd name="T20" fmla="*/ 248 w 341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00">
                  <a:moveTo>
                    <a:pt x="248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3" y="60"/>
                    <a:pt x="100" y="69"/>
                    <a:pt x="0" y="6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241" y="69"/>
                    <a:pt x="231" y="60"/>
                    <a:pt x="24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5" name="Freeform 259">
              <a:extLst>
                <a:ext uri="{FF2B5EF4-FFF2-40B4-BE49-F238E27FC236}">
                  <a16:creationId xmlns:a16="http://schemas.microsoft.com/office/drawing/2014/main" id="{69732D32-1035-477B-BC0C-F6262D18E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7020" y="1950003"/>
              <a:ext cx="954088" cy="696912"/>
            </a:xfrm>
            <a:custGeom>
              <a:avLst/>
              <a:gdLst>
                <a:gd name="T0" fmla="*/ 489 w 521"/>
                <a:gd name="T1" fmla="*/ 0 h 380"/>
                <a:gd name="T2" fmla="*/ 29 w 521"/>
                <a:gd name="T3" fmla="*/ 0 h 380"/>
                <a:gd name="T4" fmla="*/ 0 w 521"/>
                <a:gd name="T5" fmla="*/ 30 h 380"/>
                <a:gd name="T6" fmla="*/ 0 w 521"/>
                <a:gd name="T7" fmla="*/ 351 h 380"/>
                <a:gd name="T8" fmla="*/ 29 w 521"/>
                <a:gd name="T9" fmla="*/ 380 h 380"/>
                <a:gd name="T10" fmla="*/ 489 w 521"/>
                <a:gd name="T11" fmla="*/ 380 h 380"/>
                <a:gd name="T12" fmla="*/ 521 w 521"/>
                <a:gd name="T13" fmla="*/ 351 h 380"/>
                <a:gd name="T14" fmla="*/ 521 w 521"/>
                <a:gd name="T15" fmla="*/ 30 h 380"/>
                <a:gd name="T16" fmla="*/ 489 w 521"/>
                <a:gd name="T17" fmla="*/ 0 h 380"/>
                <a:gd name="T18" fmla="*/ 481 w 521"/>
                <a:gd name="T19" fmla="*/ 40 h 380"/>
                <a:gd name="T20" fmla="*/ 481 w 521"/>
                <a:gd name="T21" fmla="*/ 340 h 380"/>
                <a:gd name="T22" fmla="*/ 40 w 521"/>
                <a:gd name="T23" fmla="*/ 340 h 380"/>
                <a:gd name="T24" fmla="*/ 40 w 521"/>
                <a:gd name="T25" fmla="*/ 40 h 380"/>
                <a:gd name="T26" fmla="*/ 482 w 521"/>
                <a:gd name="T27" fmla="*/ 39 h 380"/>
                <a:gd name="T28" fmla="*/ 481 w 521"/>
                <a:gd name="T29" fmla="*/ 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380">
                  <a:moveTo>
                    <a:pt x="48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89" y="380"/>
                    <a:pt x="489" y="380"/>
                    <a:pt x="489" y="380"/>
                  </a:cubicBezTo>
                  <a:cubicBezTo>
                    <a:pt x="505" y="380"/>
                    <a:pt x="521" y="367"/>
                    <a:pt x="521" y="351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14"/>
                    <a:pt x="505" y="0"/>
                    <a:pt x="489" y="0"/>
                  </a:cubicBezTo>
                  <a:close/>
                  <a:moveTo>
                    <a:pt x="481" y="40"/>
                  </a:moveTo>
                  <a:cubicBezTo>
                    <a:pt x="481" y="340"/>
                    <a:pt x="481" y="340"/>
                    <a:pt x="481" y="340"/>
                  </a:cubicBez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2" y="39"/>
                    <a:pt x="482" y="39"/>
                    <a:pt x="482" y="39"/>
                  </a:cubicBezTo>
                  <a:lnTo>
                    <a:pt x="481" y="4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6" name="Freeform 260">
              <a:extLst>
                <a:ext uri="{FF2B5EF4-FFF2-40B4-BE49-F238E27FC236}">
                  <a16:creationId xmlns:a16="http://schemas.microsoft.com/office/drawing/2014/main" id="{C6D1916F-39C8-4DEF-B1D2-CE411343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7" name="Freeform 261">
              <a:extLst>
                <a:ext uri="{FF2B5EF4-FFF2-40B4-BE49-F238E27FC236}">
                  <a16:creationId xmlns:a16="http://schemas.microsoft.com/office/drawing/2014/main" id="{4DCCACF0-F357-4B02-82A1-734A22566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8" name="Freeform 262">
              <a:extLst>
                <a:ext uri="{FF2B5EF4-FFF2-40B4-BE49-F238E27FC236}">
                  <a16:creationId xmlns:a16="http://schemas.microsoft.com/office/drawing/2014/main" id="{2D8DFF28-F445-4F90-957D-7E5B990A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020" y="1950003"/>
              <a:ext cx="898525" cy="696912"/>
            </a:xfrm>
            <a:custGeom>
              <a:avLst/>
              <a:gdLst>
                <a:gd name="T0" fmla="*/ 40 w 490"/>
                <a:gd name="T1" fmla="*/ 340 h 380"/>
                <a:gd name="T2" fmla="*/ 40 w 490"/>
                <a:gd name="T3" fmla="*/ 340 h 380"/>
                <a:gd name="T4" fmla="*/ 40 w 490"/>
                <a:gd name="T5" fmla="*/ 40 h 380"/>
                <a:gd name="T6" fmla="*/ 443 w 490"/>
                <a:gd name="T7" fmla="*/ 40 h 380"/>
                <a:gd name="T8" fmla="*/ 490 w 490"/>
                <a:gd name="T9" fmla="*/ 0 h 380"/>
                <a:gd name="T10" fmla="*/ 489 w 490"/>
                <a:gd name="T11" fmla="*/ 0 h 380"/>
                <a:gd name="T12" fmla="*/ 29 w 490"/>
                <a:gd name="T13" fmla="*/ 0 h 380"/>
                <a:gd name="T14" fmla="*/ 0 w 490"/>
                <a:gd name="T15" fmla="*/ 30 h 380"/>
                <a:gd name="T16" fmla="*/ 0 w 490"/>
                <a:gd name="T17" fmla="*/ 351 h 380"/>
                <a:gd name="T18" fmla="*/ 29 w 490"/>
                <a:gd name="T19" fmla="*/ 380 h 380"/>
                <a:gd name="T20" fmla="*/ 40 w 490"/>
                <a:gd name="T21" fmla="*/ 380 h 380"/>
                <a:gd name="T22" fmla="*/ 87 w 490"/>
                <a:gd name="T23" fmla="*/ 340 h 380"/>
                <a:gd name="T24" fmla="*/ 40 w 490"/>
                <a:gd name="T25" fmla="*/ 3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380">
                  <a:moveTo>
                    <a:pt x="40" y="340"/>
                  </a:move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87" y="340"/>
                    <a:pt x="87" y="340"/>
                    <a:pt x="87" y="340"/>
                  </a:cubicBezTo>
                  <a:lnTo>
                    <a:pt x="40" y="34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9" name="Freeform 263">
              <a:extLst>
                <a:ext uri="{FF2B5EF4-FFF2-40B4-BE49-F238E27FC236}">
                  <a16:creationId xmlns:a16="http://schemas.microsoft.com/office/drawing/2014/main" id="{904F7581-45EF-483F-A902-A2479121D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4615"/>
              <a:ext cx="738188" cy="549275"/>
            </a:xfrm>
            <a:custGeom>
              <a:avLst/>
              <a:gdLst>
                <a:gd name="T0" fmla="*/ 0 w 465"/>
                <a:gd name="T1" fmla="*/ 346 h 346"/>
                <a:gd name="T2" fmla="*/ 0 w 465"/>
                <a:gd name="T3" fmla="*/ 346 h 346"/>
                <a:gd name="T4" fmla="*/ 0 w 465"/>
                <a:gd name="T5" fmla="*/ 0 h 346"/>
                <a:gd name="T6" fmla="*/ 465 w 465"/>
                <a:gd name="T7" fmla="*/ 0 h 346"/>
                <a:gd name="T8" fmla="*/ 465 w 465"/>
                <a:gd name="T9" fmla="*/ 0 h 346"/>
                <a:gd name="T10" fmla="*/ 0 w 465"/>
                <a:gd name="T11" fmla="*/ 0 h 346"/>
                <a:gd name="T12" fmla="*/ 0 w 465"/>
                <a:gd name="T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346">
                  <a:moveTo>
                    <a:pt x="0" y="34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0" name="Rectangle 264">
              <a:extLst>
                <a:ext uri="{FF2B5EF4-FFF2-40B4-BE49-F238E27FC236}">
                  <a16:creationId xmlns:a16="http://schemas.microsoft.com/office/drawing/2014/main" id="{C09D308D-37C9-4D75-81F5-79A4D091B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120" y="2773915"/>
              <a:ext cx="623888" cy="571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1" name="Oval 265">
              <a:extLst>
                <a:ext uri="{FF2B5EF4-FFF2-40B4-BE49-F238E27FC236}">
                  <a16:creationId xmlns:a16="http://schemas.microsoft.com/office/drawing/2014/main" id="{2AC6AE96-9F65-401F-A480-AD4563B3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95" y="1978578"/>
              <a:ext cx="26988" cy="25400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2" name="Freeform 266">
              <a:extLst>
                <a:ext uri="{FF2B5EF4-FFF2-40B4-BE49-F238E27FC236}">
                  <a16:creationId xmlns:a16="http://schemas.microsoft.com/office/drawing/2014/main" id="{A9B8CEDC-7265-4C65-B99D-8BD1671A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233" y="2086528"/>
              <a:ext cx="346075" cy="203200"/>
            </a:xfrm>
            <a:custGeom>
              <a:avLst/>
              <a:gdLst>
                <a:gd name="T0" fmla="*/ 94 w 188"/>
                <a:gd name="T1" fmla="*/ 0 h 111"/>
                <a:gd name="T2" fmla="*/ 92 w 188"/>
                <a:gd name="T3" fmla="*/ 0 h 111"/>
                <a:gd name="T4" fmla="*/ 1 w 188"/>
                <a:gd name="T5" fmla="*/ 53 h 111"/>
                <a:gd name="T6" fmla="*/ 0 w 188"/>
                <a:gd name="T7" fmla="*/ 55 h 111"/>
                <a:gd name="T8" fmla="*/ 1 w 188"/>
                <a:gd name="T9" fmla="*/ 58 h 111"/>
                <a:gd name="T10" fmla="*/ 93 w 188"/>
                <a:gd name="T11" fmla="*/ 111 h 111"/>
                <a:gd name="T12" fmla="*/ 94 w 188"/>
                <a:gd name="T13" fmla="*/ 111 h 111"/>
                <a:gd name="T14" fmla="*/ 96 w 188"/>
                <a:gd name="T15" fmla="*/ 111 h 111"/>
                <a:gd name="T16" fmla="*/ 187 w 188"/>
                <a:gd name="T17" fmla="*/ 58 h 111"/>
                <a:gd name="T18" fmla="*/ 188 w 188"/>
                <a:gd name="T19" fmla="*/ 56 h 111"/>
                <a:gd name="T20" fmla="*/ 187 w 188"/>
                <a:gd name="T21" fmla="*/ 53 h 111"/>
                <a:gd name="T22" fmla="*/ 95 w 188"/>
                <a:gd name="T23" fmla="*/ 0 h 111"/>
                <a:gd name="T24" fmla="*/ 94 w 188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11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1" y="5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3" y="111"/>
                    <a:pt x="94" y="111"/>
                    <a:pt x="94" y="111"/>
                  </a:cubicBezTo>
                  <a:cubicBezTo>
                    <a:pt x="95" y="111"/>
                    <a:pt x="95" y="111"/>
                    <a:pt x="96" y="111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8" y="58"/>
                    <a:pt x="188" y="57"/>
                    <a:pt x="188" y="56"/>
                  </a:cubicBezTo>
                  <a:cubicBezTo>
                    <a:pt x="188" y="55"/>
                    <a:pt x="188" y="54"/>
                    <a:pt x="187" y="5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</a:path>
              </a:pathLst>
            </a:custGeom>
            <a:solidFill>
              <a:srgbClr val="E6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" name="Freeform 267">
              <a:extLst>
                <a:ext uri="{FF2B5EF4-FFF2-40B4-BE49-F238E27FC236}">
                  <a16:creationId xmlns:a16="http://schemas.microsoft.com/office/drawing/2014/main" id="{22CD3698-CB63-4DE5-8E80-5EC1AE413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20" y="2226228"/>
              <a:ext cx="177800" cy="300037"/>
            </a:xfrm>
            <a:custGeom>
              <a:avLst/>
              <a:gdLst>
                <a:gd name="T0" fmla="*/ 3 w 97"/>
                <a:gd name="T1" fmla="*/ 0 h 164"/>
                <a:gd name="T2" fmla="*/ 1 w 97"/>
                <a:gd name="T3" fmla="*/ 0 h 164"/>
                <a:gd name="T4" fmla="*/ 0 w 97"/>
                <a:gd name="T5" fmla="*/ 2 h 164"/>
                <a:gd name="T6" fmla="*/ 0 w 97"/>
                <a:gd name="T7" fmla="*/ 108 h 164"/>
                <a:gd name="T8" fmla="*/ 1 w 97"/>
                <a:gd name="T9" fmla="*/ 111 h 164"/>
                <a:gd name="T10" fmla="*/ 93 w 97"/>
                <a:gd name="T11" fmla="*/ 163 h 164"/>
                <a:gd name="T12" fmla="*/ 94 w 97"/>
                <a:gd name="T13" fmla="*/ 164 h 164"/>
                <a:gd name="T14" fmla="*/ 96 w 97"/>
                <a:gd name="T15" fmla="*/ 163 h 164"/>
                <a:gd name="T16" fmla="*/ 97 w 97"/>
                <a:gd name="T17" fmla="*/ 161 h 164"/>
                <a:gd name="T18" fmla="*/ 97 w 97"/>
                <a:gd name="T19" fmla="*/ 55 h 164"/>
                <a:gd name="T20" fmla="*/ 96 w 97"/>
                <a:gd name="T21" fmla="*/ 53 h 164"/>
                <a:gd name="T22" fmla="*/ 4 w 97"/>
                <a:gd name="T23" fmla="*/ 0 h 164"/>
                <a:gd name="T24" fmla="*/ 3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93" y="164"/>
                    <a:pt x="94" y="164"/>
                    <a:pt x="94" y="164"/>
                  </a:cubicBezTo>
                  <a:cubicBezTo>
                    <a:pt x="95" y="164"/>
                    <a:pt x="95" y="164"/>
                    <a:pt x="96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6" y="53"/>
                    <a:pt x="9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" name="Freeform 268">
              <a:extLst>
                <a:ext uri="{FF2B5EF4-FFF2-40B4-BE49-F238E27FC236}">
                  <a16:creationId xmlns:a16="http://schemas.microsoft.com/office/drawing/2014/main" id="{FA1D12CE-7748-4A97-90F0-A75C1A30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320" y="2226228"/>
              <a:ext cx="177800" cy="300037"/>
            </a:xfrm>
            <a:custGeom>
              <a:avLst/>
              <a:gdLst>
                <a:gd name="T0" fmla="*/ 94 w 97"/>
                <a:gd name="T1" fmla="*/ 0 h 164"/>
                <a:gd name="T2" fmla="*/ 93 w 97"/>
                <a:gd name="T3" fmla="*/ 1 h 164"/>
                <a:gd name="T4" fmla="*/ 2 w 97"/>
                <a:gd name="T5" fmla="*/ 53 h 164"/>
                <a:gd name="T6" fmla="*/ 0 w 97"/>
                <a:gd name="T7" fmla="*/ 56 h 164"/>
                <a:gd name="T8" fmla="*/ 0 w 97"/>
                <a:gd name="T9" fmla="*/ 161 h 164"/>
                <a:gd name="T10" fmla="*/ 2 w 97"/>
                <a:gd name="T11" fmla="*/ 163 h 164"/>
                <a:gd name="T12" fmla="*/ 3 w 97"/>
                <a:gd name="T13" fmla="*/ 164 h 164"/>
                <a:gd name="T14" fmla="*/ 4 w 97"/>
                <a:gd name="T15" fmla="*/ 163 h 164"/>
                <a:gd name="T16" fmla="*/ 96 w 97"/>
                <a:gd name="T17" fmla="*/ 111 h 164"/>
                <a:gd name="T18" fmla="*/ 97 w 97"/>
                <a:gd name="T19" fmla="*/ 108 h 164"/>
                <a:gd name="T20" fmla="*/ 97 w 97"/>
                <a:gd name="T21" fmla="*/ 3 h 164"/>
                <a:gd name="T22" fmla="*/ 96 w 97"/>
                <a:gd name="T23" fmla="*/ 1 h 164"/>
                <a:gd name="T24" fmla="*/ 94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94" y="0"/>
                  </a:moveTo>
                  <a:cubicBezTo>
                    <a:pt x="94" y="0"/>
                    <a:pt x="93" y="0"/>
                    <a:pt x="93" y="1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1" y="163"/>
                    <a:pt x="2" y="163"/>
                  </a:cubicBezTo>
                  <a:cubicBezTo>
                    <a:pt x="2" y="164"/>
                    <a:pt x="2" y="164"/>
                    <a:pt x="3" y="164"/>
                  </a:cubicBezTo>
                  <a:cubicBezTo>
                    <a:pt x="3" y="164"/>
                    <a:pt x="4" y="164"/>
                    <a:pt x="4" y="163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7" y="110"/>
                    <a:pt x="97" y="109"/>
                    <a:pt x="97" y="108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1"/>
                    <a:pt x="96" y="1"/>
                  </a:cubicBezTo>
                  <a:cubicBezTo>
                    <a:pt x="95" y="0"/>
                    <a:pt x="95" y="0"/>
                    <a:pt x="94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5316FE76-3C61-4AAB-AE3F-9DC920FB99DD}"/>
              </a:ext>
            </a:extLst>
          </p:cNvPr>
          <p:cNvGrpSpPr/>
          <p:nvPr/>
        </p:nvGrpSpPr>
        <p:grpSpPr>
          <a:xfrm>
            <a:off x="4295750" y="2053595"/>
            <a:ext cx="425393" cy="533394"/>
            <a:chOff x="3932064" y="1829586"/>
            <a:chExt cx="880792" cy="1165754"/>
          </a:xfrm>
        </p:grpSpPr>
        <p:sp>
          <p:nvSpPr>
            <p:cNvPr id="626" name="Freeform 405">
              <a:extLst>
                <a:ext uri="{FF2B5EF4-FFF2-40B4-BE49-F238E27FC236}">
                  <a16:creationId xmlns:a16="http://schemas.microsoft.com/office/drawing/2014/main" id="{219B3E9D-C40A-4C83-97C1-234BB6C5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064" y="1988258"/>
              <a:ext cx="440396" cy="1007082"/>
            </a:xfrm>
            <a:custGeom>
              <a:avLst/>
              <a:gdLst>
                <a:gd name="T0" fmla="*/ 0 w 232"/>
                <a:gd name="T1" fmla="*/ 0 h 531"/>
                <a:gd name="T2" fmla="*/ 0 w 232"/>
                <a:gd name="T3" fmla="*/ 447 h 531"/>
                <a:gd name="T4" fmla="*/ 232 w 232"/>
                <a:gd name="T5" fmla="*/ 531 h 531"/>
                <a:gd name="T6" fmla="*/ 232 w 232"/>
                <a:gd name="T7" fmla="*/ 0 h 531"/>
                <a:gd name="T8" fmla="*/ 0 w 232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31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93"/>
                    <a:pt x="104" y="531"/>
                    <a:pt x="232" y="531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27" name="Freeform 406">
              <a:extLst>
                <a:ext uri="{FF2B5EF4-FFF2-40B4-BE49-F238E27FC236}">
                  <a16:creationId xmlns:a16="http://schemas.microsoft.com/office/drawing/2014/main" id="{92AA641F-89DD-4210-A58C-CE20DDF3A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603" y="1988258"/>
              <a:ext cx="445253" cy="1007082"/>
            </a:xfrm>
            <a:custGeom>
              <a:avLst/>
              <a:gdLst>
                <a:gd name="T0" fmla="*/ 0 w 235"/>
                <a:gd name="T1" fmla="*/ 531 h 531"/>
                <a:gd name="T2" fmla="*/ 3 w 235"/>
                <a:gd name="T3" fmla="*/ 531 h 531"/>
                <a:gd name="T4" fmla="*/ 235 w 235"/>
                <a:gd name="T5" fmla="*/ 447 h 531"/>
                <a:gd name="T6" fmla="*/ 235 w 235"/>
                <a:gd name="T7" fmla="*/ 0 h 531"/>
                <a:gd name="T8" fmla="*/ 0 w 235"/>
                <a:gd name="T9" fmla="*/ 0 h 531"/>
                <a:gd name="T10" fmla="*/ 0 w 235"/>
                <a:gd name="T11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531">
                  <a:moveTo>
                    <a:pt x="0" y="531"/>
                  </a:moveTo>
                  <a:cubicBezTo>
                    <a:pt x="3" y="531"/>
                    <a:pt x="3" y="531"/>
                    <a:pt x="3" y="531"/>
                  </a:cubicBezTo>
                  <a:cubicBezTo>
                    <a:pt x="131" y="531"/>
                    <a:pt x="235" y="493"/>
                    <a:pt x="235" y="44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1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E1F96F41-D304-48EF-A474-E5304BAC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064" y="1829586"/>
              <a:ext cx="880792" cy="3173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335935F3-7270-4C91-B7BB-81CCBD1B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15" y="1871682"/>
              <a:ext cx="702691" cy="210483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0" name="Freeform 409">
              <a:extLst>
                <a:ext uri="{FF2B5EF4-FFF2-40B4-BE49-F238E27FC236}">
                  <a16:creationId xmlns:a16="http://schemas.microsoft.com/office/drawing/2014/main" id="{D2D02833-F650-4B60-B247-B5241A120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15" y="1871682"/>
              <a:ext cx="702691" cy="171625"/>
            </a:xfrm>
            <a:custGeom>
              <a:avLst/>
              <a:gdLst>
                <a:gd name="T0" fmla="*/ 331 w 370"/>
                <a:gd name="T1" fmla="*/ 90 h 90"/>
                <a:gd name="T2" fmla="*/ 370 w 370"/>
                <a:gd name="T3" fmla="*/ 56 h 90"/>
                <a:gd name="T4" fmla="*/ 185 w 370"/>
                <a:gd name="T5" fmla="*/ 0 h 90"/>
                <a:gd name="T6" fmla="*/ 0 w 370"/>
                <a:gd name="T7" fmla="*/ 56 h 90"/>
                <a:gd name="T8" fmla="*/ 39 w 370"/>
                <a:gd name="T9" fmla="*/ 90 h 90"/>
                <a:gd name="T10" fmla="*/ 185 w 370"/>
                <a:gd name="T11" fmla="*/ 68 h 90"/>
                <a:gd name="T12" fmla="*/ 331 w 37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90">
                  <a:moveTo>
                    <a:pt x="331" y="90"/>
                  </a:moveTo>
                  <a:cubicBezTo>
                    <a:pt x="355" y="80"/>
                    <a:pt x="370" y="69"/>
                    <a:pt x="370" y="56"/>
                  </a:cubicBezTo>
                  <a:cubicBezTo>
                    <a:pt x="370" y="25"/>
                    <a:pt x="287" y="0"/>
                    <a:pt x="185" y="0"/>
                  </a:cubicBezTo>
                  <a:cubicBezTo>
                    <a:pt x="83" y="0"/>
                    <a:pt x="0" y="25"/>
                    <a:pt x="0" y="56"/>
                  </a:cubicBezTo>
                  <a:cubicBezTo>
                    <a:pt x="0" y="69"/>
                    <a:pt x="15" y="80"/>
                    <a:pt x="39" y="90"/>
                  </a:cubicBezTo>
                  <a:cubicBezTo>
                    <a:pt x="73" y="77"/>
                    <a:pt x="125" y="68"/>
                    <a:pt x="185" y="68"/>
                  </a:cubicBezTo>
                  <a:cubicBezTo>
                    <a:pt x="244" y="68"/>
                    <a:pt x="297" y="77"/>
                    <a:pt x="331" y="90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1" name="Freeform 410">
              <a:extLst>
                <a:ext uri="{FF2B5EF4-FFF2-40B4-BE49-F238E27FC236}">
                  <a16:creationId xmlns:a16="http://schemas.microsoft.com/office/drawing/2014/main" id="{0D2381A5-A2EF-4482-9A7C-2052008C4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878" y="2344460"/>
              <a:ext cx="641165" cy="361060"/>
            </a:xfrm>
            <a:custGeom>
              <a:avLst/>
              <a:gdLst>
                <a:gd name="T0" fmla="*/ 319 w 338"/>
                <a:gd name="T1" fmla="*/ 174 h 190"/>
                <a:gd name="T2" fmla="*/ 268 w 338"/>
                <a:gd name="T3" fmla="*/ 190 h 190"/>
                <a:gd name="T4" fmla="*/ 195 w 338"/>
                <a:gd name="T5" fmla="*/ 190 h 190"/>
                <a:gd name="T6" fmla="*/ 195 w 338"/>
                <a:gd name="T7" fmla="*/ 0 h 190"/>
                <a:gd name="T8" fmla="*/ 264 w 338"/>
                <a:gd name="T9" fmla="*/ 0 h 190"/>
                <a:gd name="T10" fmla="*/ 314 w 338"/>
                <a:gd name="T11" fmla="*/ 12 h 190"/>
                <a:gd name="T12" fmla="*/ 330 w 338"/>
                <a:gd name="T13" fmla="*/ 44 h 190"/>
                <a:gd name="T14" fmla="*/ 318 w 338"/>
                <a:gd name="T15" fmla="*/ 73 h 190"/>
                <a:gd name="T16" fmla="*/ 293 w 338"/>
                <a:gd name="T17" fmla="*/ 87 h 190"/>
                <a:gd name="T18" fmla="*/ 293 w 338"/>
                <a:gd name="T19" fmla="*/ 87 h 190"/>
                <a:gd name="T20" fmla="*/ 326 w 338"/>
                <a:gd name="T21" fmla="*/ 103 h 190"/>
                <a:gd name="T22" fmla="*/ 338 w 338"/>
                <a:gd name="T23" fmla="*/ 133 h 190"/>
                <a:gd name="T24" fmla="*/ 319 w 338"/>
                <a:gd name="T25" fmla="*/ 174 h 190"/>
                <a:gd name="T26" fmla="*/ 141 w 338"/>
                <a:gd name="T27" fmla="*/ 163 h 190"/>
                <a:gd name="T28" fmla="*/ 68 w 338"/>
                <a:gd name="T29" fmla="*/ 190 h 190"/>
                <a:gd name="T30" fmla="*/ 0 w 338"/>
                <a:gd name="T31" fmla="*/ 190 h 190"/>
                <a:gd name="T32" fmla="*/ 0 w 338"/>
                <a:gd name="T33" fmla="*/ 0 h 190"/>
                <a:gd name="T34" fmla="*/ 68 w 338"/>
                <a:gd name="T35" fmla="*/ 0 h 190"/>
                <a:gd name="T36" fmla="*/ 169 w 338"/>
                <a:gd name="T37" fmla="*/ 92 h 190"/>
                <a:gd name="T38" fmla="*/ 141 w 338"/>
                <a:gd name="T39" fmla="*/ 16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190">
                  <a:moveTo>
                    <a:pt x="319" y="174"/>
                  </a:moveTo>
                  <a:cubicBezTo>
                    <a:pt x="306" y="185"/>
                    <a:pt x="290" y="190"/>
                    <a:pt x="268" y="190"/>
                  </a:cubicBezTo>
                  <a:cubicBezTo>
                    <a:pt x="195" y="190"/>
                    <a:pt x="195" y="190"/>
                    <a:pt x="195" y="1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6" y="0"/>
                    <a:pt x="302" y="3"/>
                    <a:pt x="314" y="12"/>
                  </a:cubicBezTo>
                  <a:cubicBezTo>
                    <a:pt x="325" y="19"/>
                    <a:pt x="330" y="30"/>
                    <a:pt x="330" y="44"/>
                  </a:cubicBezTo>
                  <a:cubicBezTo>
                    <a:pt x="330" y="55"/>
                    <a:pt x="326" y="64"/>
                    <a:pt x="318" y="73"/>
                  </a:cubicBezTo>
                  <a:cubicBezTo>
                    <a:pt x="311" y="79"/>
                    <a:pt x="303" y="84"/>
                    <a:pt x="293" y="87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307" y="89"/>
                    <a:pt x="318" y="94"/>
                    <a:pt x="326" y="103"/>
                  </a:cubicBezTo>
                  <a:cubicBezTo>
                    <a:pt x="334" y="111"/>
                    <a:pt x="338" y="121"/>
                    <a:pt x="338" y="133"/>
                  </a:cubicBezTo>
                  <a:cubicBezTo>
                    <a:pt x="338" y="150"/>
                    <a:pt x="331" y="164"/>
                    <a:pt x="319" y="174"/>
                  </a:cubicBezTo>
                  <a:close/>
                  <a:moveTo>
                    <a:pt x="141" y="163"/>
                  </a:moveTo>
                  <a:cubicBezTo>
                    <a:pt x="123" y="181"/>
                    <a:pt x="98" y="190"/>
                    <a:pt x="68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5" y="0"/>
                    <a:pt x="169" y="30"/>
                    <a:pt x="169" y="92"/>
                  </a:cubicBezTo>
                  <a:cubicBezTo>
                    <a:pt x="169" y="122"/>
                    <a:pt x="160" y="145"/>
                    <a:pt x="14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2" name="Freeform 411">
              <a:extLst>
                <a:ext uri="{FF2B5EF4-FFF2-40B4-BE49-F238E27FC236}">
                  <a16:creationId xmlns:a16="http://schemas.microsoft.com/office/drawing/2014/main" id="{04C44843-7A16-464F-AC53-A68AF73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833" y="2409225"/>
              <a:ext cx="153815" cy="229913"/>
            </a:xfrm>
            <a:custGeom>
              <a:avLst/>
              <a:gdLst>
                <a:gd name="T0" fmla="*/ 21 w 81"/>
                <a:gd name="T1" fmla="*/ 0 h 121"/>
                <a:gd name="T2" fmla="*/ 0 w 81"/>
                <a:gd name="T3" fmla="*/ 0 h 121"/>
                <a:gd name="T4" fmla="*/ 0 w 81"/>
                <a:gd name="T5" fmla="*/ 121 h 121"/>
                <a:gd name="T6" fmla="*/ 21 w 81"/>
                <a:gd name="T7" fmla="*/ 121 h 121"/>
                <a:gd name="T8" fmla="*/ 65 w 81"/>
                <a:gd name="T9" fmla="*/ 104 h 121"/>
                <a:gd name="T10" fmla="*/ 81 w 81"/>
                <a:gd name="T11" fmla="*/ 59 h 121"/>
                <a:gd name="T12" fmla="*/ 66 w 81"/>
                <a:gd name="T13" fmla="*/ 16 h 121"/>
                <a:gd name="T14" fmla="*/ 21 w 81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21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40" y="121"/>
                    <a:pt x="55" y="115"/>
                    <a:pt x="65" y="104"/>
                  </a:cubicBezTo>
                  <a:cubicBezTo>
                    <a:pt x="76" y="93"/>
                    <a:pt x="81" y="78"/>
                    <a:pt x="81" y="59"/>
                  </a:cubicBezTo>
                  <a:cubicBezTo>
                    <a:pt x="81" y="41"/>
                    <a:pt x="76" y="27"/>
                    <a:pt x="66" y="16"/>
                  </a:cubicBezTo>
                  <a:cubicBezTo>
                    <a:pt x="55" y="6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3" name="Freeform 412">
              <a:extLst>
                <a:ext uri="{FF2B5EF4-FFF2-40B4-BE49-F238E27FC236}">
                  <a16:creationId xmlns:a16="http://schemas.microsoft.com/office/drawing/2014/main" id="{9BF095D5-A8B3-4AAC-8428-C8226B999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607" y="2402748"/>
              <a:ext cx="89051" cy="85812"/>
            </a:xfrm>
            <a:custGeom>
              <a:avLst/>
              <a:gdLst>
                <a:gd name="T0" fmla="*/ 39 w 47"/>
                <a:gd name="T1" fmla="*/ 39 h 45"/>
                <a:gd name="T2" fmla="*/ 47 w 47"/>
                <a:gd name="T3" fmla="*/ 21 h 45"/>
                <a:gd name="T4" fmla="*/ 16 w 47"/>
                <a:gd name="T5" fmla="*/ 0 h 45"/>
                <a:gd name="T6" fmla="*/ 0 w 47"/>
                <a:gd name="T7" fmla="*/ 0 h 45"/>
                <a:gd name="T8" fmla="*/ 0 w 47"/>
                <a:gd name="T9" fmla="*/ 45 h 45"/>
                <a:gd name="T10" fmla="*/ 19 w 47"/>
                <a:gd name="T11" fmla="*/ 45 h 45"/>
                <a:gd name="T12" fmla="*/ 39 w 47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9" y="39"/>
                  </a:moveTo>
                  <a:cubicBezTo>
                    <a:pt x="44" y="34"/>
                    <a:pt x="47" y="28"/>
                    <a:pt x="47" y="21"/>
                  </a:cubicBezTo>
                  <a:cubicBezTo>
                    <a:pt x="47" y="7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34" y="43"/>
                    <a:pt x="39" y="39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4" name="Freeform 413">
              <a:extLst>
                <a:ext uri="{FF2B5EF4-FFF2-40B4-BE49-F238E27FC236}">
                  <a16:creationId xmlns:a16="http://schemas.microsoft.com/office/drawing/2014/main" id="{D7FF9FEA-ECEF-46C7-ACA2-E3FF92DA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988" y="2550087"/>
              <a:ext cx="105242" cy="93908"/>
            </a:xfrm>
            <a:custGeom>
              <a:avLst/>
              <a:gdLst>
                <a:gd name="T0" fmla="*/ 47 w 56"/>
                <a:gd name="T1" fmla="*/ 6 h 50"/>
                <a:gd name="T2" fmla="*/ 24 w 56"/>
                <a:gd name="T3" fmla="*/ 0 h 50"/>
                <a:gd name="T4" fmla="*/ 0 w 56"/>
                <a:gd name="T5" fmla="*/ 0 h 50"/>
                <a:gd name="T6" fmla="*/ 0 w 56"/>
                <a:gd name="T7" fmla="*/ 50 h 50"/>
                <a:gd name="T8" fmla="*/ 24 w 56"/>
                <a:gd name="T9" fmla="*/ 50 h 50"/>
                <a:gd name="T10" fmla="*/ 47 w 56"/>
                <a:gd name="T11" fmla="*/ 43 h 50"/>
                <a:gd name="T12" fmla="*/ 56 w 56"/>
                <a:gd name="T13" fmla="*/ 24 h 50"/>
                <a:gd name="T14" fmla="*/ 47 w 56"/>
                <a:gd name="T1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7" y="6"/>
                  </a:moveTo>
                  <a:cubicBezTo>
                    <a:pt x="42" y="2"/>
                    <a:pt x="3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4" y="50"/>
                    <a:pt x="42" y="48"/>
                    <a:pt x="47" y="43"/>
                  </a:cubicBezTo>
                  <a:cubicBezTo>
                    <a:pt x="53" y="38"/>
                    <a:pt x="56" y="32"/>
                    <a:pt x="56" y="24"/>
                  </a:cubicBezTo>
                  <a:cubicBezTo>
                    <a:pt x="56" y="17"/>
                    <a:pt x="53" y="11"/>
                    <a:pt x="47" y="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</p:grpSp>
      <p:sp>
        <p:nvSpPr>
          <p:cNvPr id="635" name="Rectangle 634">
            <a:extLst>
              <a:ext uri="{FF2B5EF4-FFF2-40B4-BE49-F238E27FC236}">
                <a16:creationId xmlns:a16="http://schemas.microsoft.com/office/drawing/2014/main" id="{1CECF5CB-471A-424B-8B2D-E44C99624BE2}"/>
              </a:ext>
            </a:extLst>
          </p:cNvPr>
          <p:cNvSpPr/>
          <p:nvPr/>
        </p:nvSpPr>
        <p:spPr>
          <a:xfrm>
            <a:off x="1154880" y="4048027"/>
            <a:ext cx="3679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Resource Group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57CDD4B2-8577-42A8-9011-DD3F56488A69}"/>
              </a:ext>
            </a:extLst>
          </p:cNvPr>
          <p:cNvGrpSpPr/>
          <p:nvPr/>
        </p:nvGrpSpPr>
        <p:grpSpPr>
          <a:xfrm>
            <a:off x="2191463" y="2169163"/>
            <a:ext cx="521087" cy="434614"/>
            <a:chOff x="4494283" y="2237340"/>
            <a:chExt cx="331788" cy="292100"/>
          </a:xfrm>
        </p:grpSpPr>
        <p:sp>
          <p:nvSpPr>
            <p:cNvPr id="637" name="Freeform 244">
              <a:extLst>
                <a:ext uri="{FF2B5EF4-FFF2-40B4-BE49-F238E27FC236}">
                  <a16:creationId xmlns:a16="http://schemas.microsoft.com/office/drawing/2014/main" id="{7A7987E4-BBC9-4858-9375-E647BAAF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8" name="Freeform 245">
              <a:extLst>
                <a:ext uri="{FF2B5EF4-FFF2-40B4-BE49-F238E27FC236}">
                  <a16:creationId xmlns:a16="http://schemas.microsoft.com/office/drawing/2014/main" id="{E57D3994-0E47-42EC-89AC-C0AC85DC1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9" name="Freeform 246">
              <a:extLst>
                <a:ext uri="{FF2B5EF4-FFF2-40B4-BE49-F238E27FC236}">
                  <a16:creationId xmlns:a16="http://schemas.microsoft.com/office/drawing/2014/main" id="{0CEC1155-BC02-4662-AD1F-D26D5B26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" name="Freeform 247">
              <a:extLst>
                <a:ext uri="{FF2B5EF4-FFF2-40B4-BE49-F238E27FC236}">
                  <a16:creationId xmlns:a16="http://schemas.microsoft.com/office/drawing/2014/main" id="{048B4378-381D-404C-9151-ED353C866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" name="Freeform 248">
              <a:extLst>
                <a:ext uri="{FF2B5EF4-FFF2-40B4-BE49-F238E27FC236}">
                  <a16:creationId xmlns:a16="http://schemas.microsoft.com/office/drawing/2014/main" id="{0018DD2F-98E4-42A9-9284-6DDA6342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" name="Freeform 249">
              <a:extLst>
                <a:ext uri="{FF2B5EF4-FFF2-40B4-BE49-F238E27FC236}">
                  <a16:creationId xmlns:a16="http://schemas.microsoft.com/office/drawing/2014/main" id="{35DA595C-1267-407B-9B56-C451A5E16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" name="Freeform 250">
              <a:extLst>
                <a:ext uri="{FF2B5EF4-FFF2-40B4-BE49-F238E27FC236}">
                  <a16:creationId xmlns:a16="http://schemas.microsoft.com/office/drawing/2014/main" id="{B70E2782-C5AF-4456-9A42-C2231B9B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" name="Freeform 251">
              <a:extLst>
                <a:ext uri="{FF2B5EF4-FFF2-40B4-BE49-F238E27FC236}">
                  <a16:creationId xmlns:a16="http://schemas.microsoft.com/office/drawing/2014/main" id="{37639E20-A75F-4168-91F1-C0DE58444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" name="Freeform 252">
              <a:extLst>
                <a:ext uri="{FF2B5EF4-FFF2-40B4-BE49-F238E27FC236}">
                  <a16:creationId xmlns:a16="http://schemas.microsoft.com/office/drawing/2014/main" id="{9D36D432-EDBA-4E74-A99E-5C721359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6" name="Freeform 253">
              <a:extLst>
                <a:ext uri="{FF2B5EF4-FFF2-40B4-BE49-F238E27FC236}">
                  <a16:creationId xmlns:a16="http://schemas.microsoft.com/office/drawing/2014/main" id="{3552ECC1-21E9-44E9-80B9-BA4715AB0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7" name="Freeform 254">
              <a:extLst>
                <a:ext uri="{FF2B5EF4-FFF2-40B4-BE49-F238E27FC236}">
                  <a16:creationId xmlns:a16="http://schemas.microsoft.com/office/drawing/2014/main" id="{2F54A0E3-B70B-45CD-998E-8B047794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8" name="Freeform 255">
              <a:extLst>
                <a:ext uri="{FF2B5EF4-FFF2-40B4-BE49-F238E27FC236}">
                  <a16:creationId xmlns:a16="http://schemas.microsoft.com/office/drawing/2014/main" id="{D8B8FD77-5960-481B-A7D4-B3803D4F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A8265B6B-B425-4E0D-AD0C-2471A1593364}"/>
              </a:ext>
            </a:extLst>
          </p:cNvPr>
          <p:cNvGrpSpPr/>
          <p:nvPr/>
        </p:nvGrpSpPr>
        <p:grpSpPr>
          <a:xfrm>
            <a:off x="1172326" y="3027875"/>
            <a:ext cx="521087" cy="434614"/>
            <a:chOff x="4494283" y="2237340"/>
            <a:chExt cx="331788" cy="292100"/>
          </a:xfrm>
        </p:grpSpPr>
        <p:sp>
          <p:nvSpPr>
            <p:cNvPr id="650" name="Freeform 244">
              <a:extLst>
                <a:ext uri="{FF2B5EF4-FFF2-40B4-BE49-F238E27FC236}">
                  <a16:creationId xmlns:a16="http://schemas.microsoft.com/office/drawing/2014/main" id="{39CB4073-E751-4A15-B5BF-97146EFD0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1" name="Freeform 245">
              <a:extLst>
                <a:ext uri="{FF2B5EF4-FFF2-40B4-BE49-F238E27FC236}">
                  <a16:creationId xmlns:a16="http://schemas.microsoft.com/office/drawing/2014/main" id="{C7F4156D-F2F6-48C5-8899-2F2072E2D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2" name="Freeform 246">
              <a:extLst>
                <a:ext uri="{FF2B5EF4-FFF2-40B4-BE49-F238E27FC236}">
                  <a16:creationId xmlns:a16="http://schemas.microsoft.com/office/drawing/2014/main" id="{478D73DB-39EF-4CC7-8442-268CCEF4B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3" name="Freeform 247">
              <a:extLst>
                <a:ext uri="{FF2B5EF4-FFF2-40B4-BE49-F238E27FC236}">
                  <a16:creationId xmlns:a16="http://schemas.microsoft.com/office/drawing/2014/main" id="{08E8FEC0-9F1E-48F5-94D5-02CB1407A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4" name="Freeform 248">
              <a:extLst>
                <a:ext uri="{FF2B5EF4-FFF2-40B4-BE49-F238E27FC236}">
                  <a16:creationId xmlns:a16="http://schemas.microsoft.com/office/drawing/2014/main" id="{69E8DF72-EAC4-4DD6-BB0F-838A2C50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5" name="Freeform 249">
              <a:extLst>
                <a:ext uri="{FF2B5EF4-FFF2-40B4-BE49-F238E27FC236}">
                  <a16:creationId xmlns:a16="http://schemas.microsoft.com/office/drawing/2014/main" id="{3CFB6AC5-FD77-4B52-BDDA-A23534BD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6" name="Freeform 250">
              <a:extLst>
                <a:ext uri="{FF2B5EF4-FFF2-40B4-BE49-F238E27FC236}">
                  <a16:creationId xmlns:a16="http://schemas.microsoft.com/office/drawing/2014/main" id="{EDB57E2B-D213-42A3-B45F-3CC12AA0A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7" name="Freeform 251">
              <a:extLst>
                <a:ext uri="{FF2B5EF4-FFF2-40B4-BE49-F238E27FC236}">
                  <a16:creationId xmlns:a16="http://schemas.microsoft.com/office/drawing/2014/main" id="{DA34075A-F8B6-43ED-8A88-59D5E27A1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8" name="Freeform 252">
              <a:extLst>
                <a:ext uri="{FF2B5EF4-FFF2-40B4-BE49-F238E27FC236}">
                  <a16:creationId xmlns:a16="http://schemas.microsoft.com/office/drawing/2014/main" id="{5C1995C3-851E-4A37-BC22-B0DB9C8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9" name="Freeform 253">
              <a:extLst>
                <a:ext uri="{FF2B5EF4-FFF2-40B4-BE49-F238E27FC236}">
                  <a16:creationId xmlns:a16="http://schemas.microsoft.com/office/drawing/2014/main" id="{B6CA6356-7D88-416F-8502-DFA735F1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0" name="Freeform 254">
              <a:extLst>
                <a:ext uri="{FF2B5EF4-FFF2-40B4-BE49-F238E27FC236}">
                  <a16:creationId xmlns:a16="http://schemas.microsoft.com/office/drawing/2014/main" id="{7D06C6CB-F7A7-47EB-BCE6-4607BB69C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1" name="Freeform 255">
              <a:extLst>
                <a:ext uri="{FF2B5EF4-FFF2-40B4-BE49-F238E27FC236}">
                  <a16:creationId xmlns:a16="http://schemas.microsoft.com/office/drawing/2014/main" id="{358183EC-7EE1-4CE7-BF69-6C2A3287E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FAB3B673-4402-4861-B529-CCA3817E2D9A}"/>
              </a:ext>
            </a:extLst>
          </p:cNvPr>
          <p:cNvGrpSpPr/>
          <p:nvPr/>
        </p:nvGrpSpPr>
        <p:grpSpPr>
          <a:xfrm>
            <a:off x="3123419" y="2987482"/>
            <a:ext cx="521087" cy="434614"/>
            <a:chOff x="4494283" y="2237340"/>
            <a:chExt cx="331788" cy="292100"/>
          </a:xfrm>
        </p:grpSpPr>
        <p:sp>
          <p:nvSpPr>
            <p:cNvPr id="663" name="Freeform 244">
              <a:extLst>
                <a:ext uri="{FF2B5EF4-FFF2-40B4-BE49-F238E27FC236}">
                  <a16:creationId xmlns:a16="http://schemas.microsoft.com/office/drawing/2014/main" id="{0016B3D8-37C0-4080-B491-76D906EC2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4" name="Freeform 245">
              <a:extLst>
                <a:ext uri="{FF2B5EF4-FFF2-40B4-BE49-F238E27FC236}">
                  <a16:creationId xmlns:a16="http://schemas.microsoft.com/office/drawing/2014/main" id="{8166897F-742D-47DF-A34C-09A380A46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5" name="Freeform 246">
              <a:extLst>
                <a:ext uri="{FF2B5EF4-FFF2-40B4-BE49-F238E27FC236}">
                  <a16:creationId xmlns:a16="http://schemas.microsoft.com/office/drawing/2014/main" id="{5B9459CD-4672-4121-BB72-B9471208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6" name="Freeform 247">
              <a:extLst>
                <a:ext uri="{FF2B5EF4-FFF2-40B4-BE49-F238E27FC236}">
                  <a16:creationId xmlns:a16="http://schemas.microsoft.com/office/drawing/2014/main" id="{49F2D4D6-5E6C-4945-B00A-57A6B7CBA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7" name="Freeform 248">
              <a:extLst>
                <a:ext uri="{FF2B5EF4-FFF2-40B4-BE49-F238E27FC236}">
                  <a16:creationId xmlns:a16="http://schemas.microsoft.com/office/drawing/2014/main" id="{7A946CBB-B57A-4918-9270-25F2DBCE5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" name="Freeform 249">
              <a:extLst>
                <a:ext uri="{FF2B5EF4-FFF2-40B4-BE49-F238E27FC236}">
                  <a16:creationId xmlns:a16="http://schemas.microsoft.com/office/drawing/2014/main" id="{BA13C6E8-D7A7-4F8E-9955-D4169068B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" name="Freeform 250">
              <a:extLst>
                <a:ext uri="{FF2B5EF4-FFF2-40B4-BE49-F238E27FC236}">
                  <a16:creationId xmlns:a16="http://schemas.microsoft.com/office/drawing/2014/main" id="{B0A26654-8C20-4621-8DDA-1F6731879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" name="Freeform 251">
              <a:extLst>
                <a:ext uri="{FF2B5EF4-FFF2-40B4-BE49-F238E27FC236}">
                  <a16:creationId xmlns:a16="http://schemas.microsoft.com/office/drawing/2014/main" id="{C7309C57-6AA6-4B70-8253-BF9FC7966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" name="Freeform 252">
              <a:extLst>
                <a:ext uri="{FF2B5EF4-FFF2-40B4-BE49-F238E27FC236}">
                  <a16:creationId xmlns:a16="http://schemas.microsoft.com/office/drawing/2014/main" id="{2D5CBB6C-B26A-48B7-8F93-1051EB0E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2" name="Freeform 253">
              <a:extLst>
                <a:ext uri="{FF2B5EF4-FFF2-40B4-BE49-F238E27FC236}">
                  <a16:creationId xmlns:a16="http://schemas.microsoft.com/office/drawing/2014/main" id="{80C1B670-D539-41EB-B9B2-10912526C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3" name="Freeform 254">
              <a:extLst>
                <a:ext uri="{FF2B5EF4-FFF2-40B4-BE49-F238E27FC236}">
                  <a16:creationId xmlns:a16="http://schemas.microsoft.com/office/drawing/2014/main" id="{230EBB12-73DF-4829-B4CE-E26BED01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4" name="Freeform 255">
              <a:extLst>
                <a:ext uri="{FF2B5EF4-FFF2-40B4-BE49-F238E27FC236}">
                  <a16:creationId xmlns:a16="http://schemas.microsoft.com/office/drawing/2014/main" id="{2CC4ED5C-E3F3-4324-B283-29B7D111D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46915F4-8E57-4297-9099-9BD282ED200D}"/>
              </a:ext>
            </a:extLst>
          </p:cNvPr>
          <p:cNvGrpSpPr/>
          <p:nvPr/>
        </p:nvGrpSpPr>
        <p:grpSpPr>
          <a:xfrm>
            <a:off x="4144791" y="3014207"/>
            <a:ext cx="521087" cy="434614"/>
            <a:chOff x="4494283" y="2237340"/>
            <a:chExt cx="331788" cy="292100"/>
          </a:xfrm>
        </p:grpSpPr>
        <p:sp>
          <p:nvSpPr>
            <p:cNvPr id="676" name="Freeform 244">
              <a:extLst>
                <a:ext uri="{FF2B5EF4-FFF2-40B4-BE49-F238E27FC236}">
                  <a16:creationId xmlns:a16="http://schemas.microsoft.com/office/drawing/2014/main" id="{ABBA25BE-C760-417B-BBB0-5F789F12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7" name="Freeform 245">
              <a:extLst>
                <a:ext uri="{FF2B5EF4-FFF2-40B4-BE49-F238E27FC236}">
                  <a16:creationId xmlns:a16="http://schemas.microsoft.com/office/drawing/2014/main" id="{4FCBCF4A-4247-4149-9659-C601F45D1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83" y="2237340"/>
              <a:ext cx="331788" cy="292100"/>
            </a:xfrm>
            <a:custGeom>
              <a:avLst/>
              <a:gdLst>
                <a:gd name="T0" fmla="*/ 139 w 181"/>
                <a:gd name="T1" fmla="*/ 144 h 160"/>
                <a:gd name="T2" fmla="*/ 91 w 181"/>
                <a:gd name="T3" fmla="*/ 160 h 160"/>
                <a:gd name="T4" fmla="*/ 27 w 181"/>
                <a:gd name="T5" fmla="*/ 129 h 160"/>
                <a:gd name="T6" fmla="*/ 42 w 181"/>
                <a:gd name="T7" fmla="*/ 17 h 160"/>
                <a:gd name="T8" fmla="*/ 90 w 181"/>
                <a:gd name="T9" fmla="*/ 0 h 160"/>
                <a:gd name="T10" fmla="*/ 154 w 181"/>
                <a:gd name="T11" fmla="*/ 32 h 160"/>
                <a:gd name="T12" fmla="*/ 139 w 181"/>
                <a:gd name="T13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60">
                  <a:moveTo>
                    <a:pt x="139" y="144"/>
                  </a:moveTo>
                  <a:cubicBezTo>
                    <a:pt x="125" y="155"/>
                    <a:pt x="108" y="160"/>
                    <a:pt x="91" y="160"/>
                  </a:cubicBezTo>
                  <a:cubicBezTo>
                    <a:pt x="67" y="160"/>
                    <a:pt x="43" y="149"/>
                    <a:pt x="27" y="129"/>
                  </a:cubicBezTo>
                  <a:cubicBezTo>
                    <a:pt x="0" y="94"/>
                    <a:pt x="7" y="44"/>
                    <a:pt x="42" y="17"/>
                  </a:cubicBezTo>
                  <a:cubicBezTo>
                    <a:pt x="56" y="6"/>
                    <a:pt x="73" y="0"/>
                    <a:pt x="90" y="0"/>
                  </a:cubicBezTo>
                  <a:cubicBezTo>
                    <a:pt x="114" y="0"/>
                    <a:pt x="138" y="11"/>
                    <a:pt x="154" y="32"/>
                  </a:cubicBezTo>
                  <a:cubicBezTo>
                    <a:pt x="181" y="67"/>
                    <a:pt x="174" y="117"/>
                    <a:pt x="139" y="144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8" name="Freeform 246">
              <a:extLst>
                <a:ext uri="{FF2B5EF4-FFF2-40B4-BE49-F238E27FC236}">
                  <a16:creationId xmlns:a16="http://schemas.microsoft.com/office/drawing/2014/main" id="{5BC2E5BE-45B4-424A-906E-575D3018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558" y="2280203"/>
              <a:ext cx="39688" cy="106362"/>
            </a:xfrm>
            <a:custGeom>
              <a:avLst/>
              <a:gdLst>
                <a:gd name="T0" fmla="*/ 14 w 22"/>
                <a:gd name="T1" fmla="*/ 58 h 58"/>
                <a:gd name="T2" fmla="*/ 22 w 22"/>
                <a:gd name="T3" fmla="*/ 44 h 58"/>
                <a:gd name="T4" fmla="*/ 11 w 22"/>
                <a:gd name="T5" fmla="*/ 0 h 58"/>
                <a:gd name="T6" fmla="*/ 3 w 22"/>
                <a:gd name="T7" fmla="*/ 11 h 58"/>
                <a:gd name="T8" fmla="*/ 14 w 2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14" y="58"/>
                  </a:moveTo>
                  <a:cubicBezTo>
                    <a:pt x="16" y="53"/>
                    <a:pt x="19" y="49"/>
                    <a:pt x="22" y="44"/>
                  </a:cubicBezTo>
                  <a:cubicBezTo>
                    <a:pt x="9" y="24"/>
                    <a:pt x="10" y="8"/>
                    <a:pt x="11" y="0"/>
                  </a:cubicBezTo>
                  <a:cubicBezTo>
                    <a:pt x="8" y="4"/>
                    <a:pt x="5" y="7"/>
                    <a:pt x="3" y="11"/>
                  </a:cubicBezTo>
                  <a:cubicBezTo>
                    <a:pt x="0" y="21"/>
                    <a:pt x="0" y="38"/>
                    <a:pt x="14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9" name="Freeform 247">
              <a:extLst>
                <a:ext uri="{FF2B5EF4-FFF2-40B4-BE49-F238E27FC236}">
                  <a16:creationId xmlns:a16="http://schemas.microsoft.com/office/drawing/2014/main" id="{7C743F17-A29F-43A7-8AB4-9C197CC1B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70" y="2391328"/>
              <a:ext cx="198438" cy="98425"/>
            </a:xfrm>
            <a:custGeom>
              <a:avLst/>
              <a:gdLst>
                <a:gd name="T0" fmla="*/ 23 w 108"/>
                <a:gd name="T1" fmla="*/ 14 h 54"/>
                <a:gd name="T2" fmla="*/ 8 w 108"/>
                <a:gd name="T3" fmla="*/ 0 h 54"/>
                <a:gd name="T4" fmla="*/ 0 w 108"/>
                <a:gd name="T5" fmla="*/ 13 h 54"/>
                <a:gd name="T6" fmla="*/ 14 w 108"/>
                <a:gd name="T7" fmla="*/ 25 h 54"/>
                <a:gd name="T8" fmla="*/ 97 w 108"/>
                <a:gd name="T9" fmla="*/ 54 h 54"/>
                <a:gd name="T10" fmla="*/ 108 w 108"/>
                <a:gd name="T11" fmla="*/ 41 h 54"/>
                <a:gd name="T12" fmla="*/ 23 w 108"/>
                <a:gd name="T1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4">
                  <a:moveTo>
                    <a:pt x="23" y="14"/>
                  </a:moveTo>
                  <a:cubicBezTo>
                    <a:pt x="17" y="9"/>
                    <a:pt x="12" y="5"/>
                    <a:pt x="8" y="0"/>
                  </a:cubicBezTo>
                  <a:cubicBezTo>
                    <a:pt x="5" y="5"/>
                    <a:pt x="2" y="9"/>
                    <a:pt x="0" y="13"/>
                  </a:cubicBezTo>
                  <a:cubicBezTo>
                    <a:pt x="4" y="17"/>
                    <a:pt x="9" y="21"/>
                    <a:pt x="14" y="25"/>
                  </a:cubicBezTo>
                  <a:cubicBezTo>
                    <a:pt x="47" y="51"/>
                    <a:pt x="79" y="54"/>
                    <a:pt x="97" y="54"/>
                  </a:cubicBezTo>
                  <a:cubicBezTo>
                    <a:pt x="99" y="54"/>
                    <a:pt x="104" y="46"/>
                    <a:pt x="108" y="41"/>
                  </a:cubicBezTo>
                  <a:cubicBezTo>
                    <a:pt x="100" y="43"/>
                    <a:pt x="65" y="47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0" name="Freeform 248">
              <a:extLst>
                <a:ext uri="{FF2B5EF4-FFF2-40B4-BE49-F238E27FC236}">
                  <a16:creationId xmlns:a16="http://schemas.microsoft.com/office/drawing/2014/main" id="{9302AA7E-90C7-4DEB-91EC-8EB93199F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145" y="2316715"/>
              <a:ext cx="138113" cy="117475"/>
            </a:xfrm>
            <a:custGeom>
              <a:avLst/>
              <a:gdLst>
                <a:gd name="T0" fmla="*/ 0 w 76"/>
                <a:gd name="T1" fmla="*/ 7 h 64"/>
                <a:gd name="T2" fmla="*/ 74 w 76"/>
                <a:gd name="T3" fmla="*/ 64 h 64"/>
                <a:gd name="T4" fmla="*/ 76 w 76"/>
                <a:gd name="T5" fmla="*/ 57 h 64"/>
                <a:gd name="T6" fmla="*/ 11 w 76"/>
                <a:gd name="T7" fmla="*/ 0 h 64"/>
                <a:gd name="T8" fmla="*/ 0 w 76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4">
                  <a:moveTo>
                    <a:pt x="0" y="7"/>
                  </a:moveTo>
                  <a:cubicBezTo>
                    <a:pt x="30" y="34"/>
                    <a:pt x="65" y="58"/>
                    <a:pt x="74" y="64"/>
                  </a:cubicBezTo>
                  <a:cubicBezTo>
                    <a:pt x="75" y="62"/>
                    <a:pt x="76" y="60"/>
                    <a:pt x="76" y="57"/>
                  </a:cubicBezTo>
                  <a:cubicBezTo>
                    <a:pt x="67" y="50"/>
                    <a:pt x="41" y="30"/>
                    <a:pt x="11" y="0"/>
                  </a:cubicBezTo>
                  <a:cubicBezTo>
                    <a:pt x="8" y="2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1" name="Freeform 249">
              <a:extLst>
                <a:ext uri="{FF2B5EF4-FFF2-40B4-BE49-F238E27FC236}">
                  <a16:creationId xmlns:a16="http://schemas.microsoft.com/office/drawing/2014/main" id="{A79C7DDF-7346-4E8B-AC73-A4FA4371E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83" y="2243690"/>
              <a:ext cx="60325" cy="58737"/>
            </a:xfrm>
            <a:custGeom>
              <a:avLst/>
              <a:gdLst>
                <a:gd name="T0" fmla="*/ 33 w 33"/>
                <a:gd name="T1" fmla="*/ 25 h 32"/>
                <a:gd name="T2" fmla="*/ 11 w 33"/>
                <a:gd name="T3" fmla="*/ 0 h 32"/>
                <a:gd name="T4" fmla="*/ 0 w 33"/>
                <a:gd name="T5" fmla="*/ 4 h 32"/>
                <a:gd name="T6" fmla="*/ 22 w 33"/>
                <a:gd name="T7" fmla="*/ 32 h 32"/>
                <a:gd name="T8" fmla="*/ 33 w 3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33" y="25"/>
                  </a:moveTo>
                  <a:cubicBezTo>
                    <a:pt x="26" y="17"/>
                    <a:pt x="18" y="9"/>
                    <a:pt x="11" y="0"/>
                  </a:cubicBezTo>
                  <a:cubicBezTo>
                    <a:pt x="7" y="1"/>
                    <a:pt x="4" y="3"/>
                    <a:pt x="0" y="4"/>
                  </a:cubicBezTo>
                  <a:cubicBezTo>
                    <a:pt x="6" y="13"/>
                    <a:pt x="13" y="23"/>
                    <a:pt x="22" y="32"/>
                  </a:cubicBezTo>
                  <a:cubicBezTo>
                    <a:pt x="26" y="29"/>
                    <a:pt x="29" y="27"/>
                    <a:pt x="3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2" name="Freeform 250">
              <a:extLst>
                <a:ext uri="{FF2B5EF4-FFF2-40B4-BE49-F238E27FC236}">
                  <a16:creationId xmlns:a16="http://schemas.microsoft.com/office/drawing/2014/main" id="{D279D393-1E3F-472D-9290-92E7B3DC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320" y="2386565"/>
              <a:ext cx="44450" cy="112712"/>
            </a:xfrm>
            <a:custGeom>
              <a:avLst/>
              <a:gdLst>
                <a:gd name="T0" fmla="*/ 11 w 24"/>
                <a:gd name="T1" fmla="*/ 0 h 61"/>
                <a:gd name="T2" fmla="*/ 0 w 24"/>
                <a:gd name="T3" fmla="*/ 44 h 61"/>
                <a:gd name="T4" fmla="*/ 1 w 24"/>
                <a:gd name="T5" fmla="*/ 47 h 61"/>
                <a:gd name="T6" fmla="*/ 15 w 24"/>
                <a:gd name="T7" fmla="*/ 61 h 61"/>
                <a:gd name="T8" fmla="*/ 24 w 24"/>
                <a:gd name="T9" fmla="*/ 15 h 61"/>
                <a:gd name="T10" fmla="*/ 11 w 24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1">
                  <a:moveTo>
                    <a:pt x="11" y="0"/>
                  </a:moveTo>
                  <a:cubicBezTo>
                    <a:pt x="3" y="15"/>
                    <a:pt x="0" y="32"/>
                    <a:pt x="0" y="44"/>
                  </a:cubicBezTo>
                  <a:cubicBezTo>
                    <a:pt x="1" y="45"/>
                    <a:pt x="1" y="46"/>
                    <a:pt x="1" y="47"/>
                  </a:cubicBezTo>
                  <a:cubicBezTo>
                    <a:pt x="5" y="52"/>
                    <a:pt x="10" y="57"/>
                    <a:pt x="15" y="61"/>
                  </a:cubicBezTo>
                  <a:cubicBezTo>
                    <a:pt x="14" y="50"/>
                    <a:pt x="15" y="33"/>
                    <a:pt x="24" y="15"/>
                  </a:cubicBezTo>
                  <a:cubicBezTo>
                    <a:pt x="19" y="10"/>
                    <a:pt x="14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3" name="Freeform 251">
              <a:extLst>
                <a:ext uri="{FF2B5EF4-FFF2-40B4-BE49-F238E27FC236}">
                  <a16:creationId xmlns:a16="http://schemas.microsoft.com/office/drawing/2014/main" id="{5C5ABDF6-CDCE-47C4-86FD-166B7ECB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958" y="2302428"/>
              <a:ext cx="103188" cy="112712"/>
            </a:xfrm>
            <a:custGeom>
              <a:avLst/>
              <a:gdLst>
                <a:gd name="T0" fmla="*/ 41 w 56"/>
                <a:gd name="T1" fmla="*/ 0 h 61"/>
                <a:gd name="T2" fmla="*/ 19 w 56"/>
                <a:gd name="T3" fmla="*/ 19 h 61"/>
                <a:gd name="T4" fmla="*/ 8 w 56"/>
                <a:gd name="T5" fmla="*/ 32 h 61"/>
                <a:gd name="T6" fmla="*/ 8 w 56"/>
                <a:gd name="T7" fmla="*/ 32 h 61"/>
                <a:gd name="T8" fmla="*/ 0 w 56"/>
                <a:gd name="T9" fmla="*/ 46 h 61"/>
                <a:gd name="T10" fmla="*/ 13 w 56"/>
                <a:gd name="T11" fmla="*/ 61 h 61"/>
                <a:gd name="T12" fmla="*/ 21 w 56"/>
                <a:gd name="T13" fmla="*/ 48 h 61"/>
                <a:gd name="T14" fmla="*/ 21 w 56"/>
                <a:gd name="T15" fmla="*/ 48 h 61"/>
                <a:gd name="T16" fmla="*/ 35 w 56"/>
                <a:gd name="T17" fmla="*/ 32 h 61"/>
                <a:gd name="T18" fmla="*/ 56 w 56"/>
                <a:gd name="T19" fmla="*/ 15 h 61"/>
                <a:gd name="T20" fmla="*/ 41 w 5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41" y="0"/>
                  </a:moveTo>
                  <a:cubicBezTo>
                    <a:pt x="34" y="5"/>
                    <a:pt x="26" y="11"/>
                    <a:pt x="19" y="19"/>
                  </a:cubicBezTo>
                  <a:cubicBezTo>
                    <a:pt x="15" y="23"/>
                    <a:pt x="11" y="28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7"/>
                    <a:pt x="2" y="41"/>
                    <a:pt x="0" y="46"/>
                  </a:cubicBezTo>
                  <a:cubicBezTo>
                    <a:pt x="3" y="51"/>
                    <a:pt x="8" y="56"/>
                    <a:pt x="13" y="61"/>
                  </a:cubicBezTo>
                  <a:cubicBezTo>
                    <a:pt x="15" y="57"/>
                    <a:pt x="18" y="53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4" y="43"/>
                    <a:pt x="29" y="37"/>
                    <a:pt x="35" y="32"/>
                  </a:cubicBezTo>
                  <a:cubicBezTo>
                    <a:pt x="43" y="25"/>
                    <a:pt x="49" y="19"/>
                    <a:pt x="56" y="15"/>
                  </a:cubicBezTo>
                  <a:cubicBezTo>
                    <a:pt x="51" y="10"/>
                    <a:pt x="46" y="5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4" name="Freeform 252">
              <a:extLst>
                <a:ext uri="{FF2B5EF4-FFF2-40B4-BE49-F238E27FC236}">
                  <a16:creationId xmlns:a16="http://schemas.microsoft.com/office/drawing/2014/main" id="{C31B1BF4-A991-4A24-8F03-33C54E37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570" y="2267503"/>
              <a:ext cx="139700" cy="61912"/>
            </a:xfrm>
            <a:custGeom>
              <a:avLst/>
              <a:gdLst>
                <a:gd name="T0" fmla="*/ 65 w 76"/>
                <a:gd name="T1" fmla="*/ 2 h 34"/>
                <a:gd name="T2" fmla="*/ 11 w 76"/>
                <a:gd name="T3" fmla="*/ 12 h 34"/>
                <a:gd name="T4" fmla="*/ 11 w 76"/>
                <a:gd name="T5" fmla="*/ 12 h 34"/>
                <a:gd name="T6" fmla="*/ 0 w 76"/>
                <a:gd name="T7" fmla="*/ 19 h 34"/>
                <a:gd name="T8" fmla="*/ 15 w 76"/>
                <a:gd name="T9" fmla="*/ 34 h 34"/>
                <a:gd name="T10" fmla="*/ 26 w 76"/>
                <a:gd name="T11" fmla="*/ 27 h 34"/>
                <a:gd name="T12" fmla="*/ 26 w 76"/>
                <a:gd name="T13" fmla="*/ 27 h 34"/>
                <a:gd name="T14" fmla="*/ 76 w 76"/>
                <a:gd name="T15" fmla="*/ 14 h 34"/>
                <a:gd name="T16" fmla="*/ 65 w 76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4">
                  <a:moveTo>
                    <a:pt x="65" y="2"/>
                  </a:moveTo>
                  <a:cubicBezTo>
                    <a:pt x="52" y="0"/>
                    <a:pt x="33" y="0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4"/>
                    <a:pt x="4" y="16"/>
                    <a:pt x="0" y="19"/>
                  </a:cubicBezTo>
                  <a:cubicBezTo>
                    <a:pt x="5" y="24"/>
                    <a:pt x="10" y="29"/>
                    <a:pt x="15" y="34"/>
                  </a:cubicBezTo>
                  <a:cubicBezTo>
                    <a:pt x="19" y="31"/>
                    <a:pt x="23" y="29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55" y="11"/>
                    <a:pt x="76" y="14"/>
                    <a:pt x="76" y="14"/>
                  </a:cubicBezTo>
                  <a:cubicBezTo>
                    <a:pt x="73" y="9"/>
                    <a:pt x="69" y="5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" name="Freeform 253">
              <a:extLst>
                <a:ext uri="{FF2B5EF4-FFF2-40B4-BE49-F238E27FC236}">
                  <a16:creationId xmlns:a16="http://schemas.microsoft.com/office/drawing/2014/main" id="{658699F4-1EF6-4299-8575-251E9A384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358" y="2353228"/>
              <a:ext cx="69850" cy="73025"/>
            </a:xfrm>
            <a:custGeom>
              <a:avLst/>
              <a:gdLst>
                <a:gd name="T0" fmla="*/ 9 w 38"/>
                <a:gd name="T1" fmla="*/ 6 h 39"/>
                <a:gd name="T2" fmla="*/ 5 w 38"/>
                <a:gd name="T3" fmla="*/ 30 h 39"/>
                <a:gd name="T4" fmla="*/ 30 w 38"/>
                <a:gd name="T5" fmla="*/ 34 h 39"/>
                <a:gd name="T6" fmla="*/ 33 w 38"/>
                <a:gd name="T7" fmla="*/ 9 h 39"/>
                <a:gd name="T8" fmla="*/ 9 w 38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9" y="6"/>
                  </a:moveTo>
                  <a:cubicBezTo>
                    <a:pt x="1" y="12"/>
                    <a:pt x="0" y="23"/>
                    <a:pt x="5" y="30"/>
                  </a:cubicBezTo>
                  <a:cubicBezTo>
                    <a:pt x="11" y="38"/>
                    <a:pt x="22" y="39"/>
                    <a:pt x="30" y="34"/>
                  </a:cubicBezTo>
                  <a:cubicBezTo>
                    <a:pt x="37" y="28"/>
                    <a:pt x="38" y="17"/>
                    <a:pt x="33" y="9"/>
                  </a:cubicBezTo>
                  <a:cubicBezTo>
                    <a:pt x="27" y="2"/>
                    <a:pt x="16" y="0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" name="Freeform 254">
              <a:extLst>
                <a:ext uri="{FF2B5EF4-FFF2-40B4-BE49-F238E27FC236}">
                  <a16:creationId xmlns:a16="http://schemas.microsoft.com/office/drawing/2014/main" id="{53133269-235D-4FF5-BDBD-FE413050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70" y="2434190"/>
              <a:ext cx="66675" cy="66675"/>
            </a:xfrm>
            <a:custGeom>
              <a:avLst/>
              <a:gdLst>
                <a:gd name="T0" fmla="*/ 8 w 36"/>
                <a:gd name="T1" fmla="*/ 5 h 36"/>
                <a:gd name="T2" fmla="*/ 5 w 36"/>
                <a:gd name="T3" fmla="*/ 27 h 36"/>
                <a:gd name="T4" fmla="*/ 28 w 36"/>
                <a:gd name="T5" fmla="*/ 30 h 36"/>
                <a:gd name="T6" fmla="*/ 30 w 36"/>
                <a:gd name="T7" fmla="*/ 8 h 36"/>
                <a:gd name="T8" fmla="*/ 8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8" y="5"/>
                  </a:moveTo>
                  <a:cubicBezTo>
                    <a:pt x="1" y="10"/>
                    <a:pt x="0" y="20"/>
                    <a:pt x="5" y="27"/>
                  </a:cubicBezTo>
                  <a:cubicBezTo>
                    <a:pt x="11" y="34"/>
                    <a:pt x="21" y="36"/>
                    <a:pt x="28" y="30"/>
                  </a:cubicBezTo>
                  <a:cubicBezTo>
                    <a:pt x="35" y="25"/>
                    <a:pt x="36" y="15"/>
                    <a:pt x="30" y="8"/>
                  </a:cubicBezTo>
                  <a:cubicBezTo>
                    <a:pt x="25" y="1"/>
                    <a:pt x="15" y="0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" name="Freeform 255">
              <a:extLst>
                <a:ext uri="{FF2B5EF4-FFF2-40B4-BE49-F238E27FC236}">
                  <a16:creationId xmlns:a16="http://schemas.microsoft.com/office/drawing/2014/main" id="{3655E9A1-3A9C-4C90-98A4-05F9E0200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95" y="2335765"/>
              <a:ext cx="100013" cy="100012"/>
            </a:xfrm>
            <a:custGeom>
              <a:avLst/>
              <a:gdLst>
                <a:gd name="T0" fmla="*/ 12 w 54"/>
                <a:gd name="T1" fmla="*/ 8 h 55"/>
                <a:gd name="T2" fmla="*/ 8 w 54"/>
                <a:gd name="T3" fmla="*/ 42 h 55"/>
                <a:gd name="T4" fmla="*/ 42 w 54"/>
                <a:gd name="T5" fmla="*/ 47 h 55"/>
                <a:gd name="T6" fmla="*/ 46 w 54"/>
                <a:gd name="T7" fmla="*/ 13 h 55"/>
                <a:gd name="T8" fmla="*/ 12 w 54"/>
                <a:gd name="T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12" y="8"/>
                  </a:moveTo>
                  <a:cubicBezTo>
                    <a:pt x="2" y="17"/>
                    <a:pt x="0" y="32"/>
                    <a:pt x="8" y="42"/>
                  </a:cubicBezTo>
                  <a:cubicBezTo>
                    <a:pt x="16" y="53"/>
                    <a:pt x="31" y="55"/>
                    <a:pt x="42" y="47"/>
                  </a:cubicBezTo>
                  <a:cubicBezTo>
                    <a:pt x="52" y="39"/>
                    <a:pt x="54" y="24"/>
                    <a:pt x="46" y="13"/>
                  </a:cubicBezTo>
                  <a:cubicBezTo>
                    <a:pt x="38" y="2"/>
                    <a:pt x="23" y="0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E926129E-9BCB-492D-8C6C-B022FABCA5E7}"/>
              </a:ext>
            </a:extLst>
          </p:cNvPr>
          <p:cNvGrpSpPr/>
          <p:nvPr/>
        </p:nvGrpSpPr>
        <p:grpSpPr>
          <a:xfrm>
            <a:off x="2029829" y="2910473"/>
            <a:ext cx="701532" cy="613746"/>
            <a:chOff x="6077020" y="1950003"/>
            <a:chExt cx="954088" cy="881062"/>
          </a:xfrm>
        </p:grpSpPr>
        <p:sp>
          <p:nvSpPr>
            <p:cNvPr id="689" name="Freeform 258">
              <a:extLst>
                <a:ext uri="{FF2B5EF4-FFF2-40B4-BE49-F238E27FC236}">
                  <a16:creationId xmlns:a16="http://schemas.microsoft.com/office/drawing/2014/main" id="{D0A74183-A9BA-41BE-B4ED-B10303C2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120" y="2646915"/>
              <a:ext cx="623888" cy="184150"/>
            </a:xfrm>
            <a:custGeom>
              <a:avLst/>
              <a:gdLst>
                <a:gd name="T0" fmla="*/ 248 w 341"/>
                <a:gd name="T1" fmla="*/ 0 h 100"/>
                <a:gd name="T2" fmla="*/ 235 w 341"/>
                <a:gd name="T3" fmla="*/ 0 h 100"/>
                <a:gd name="T4" fmla="*/ 113 w 341"/>
                <a:gd name="T5" fmla="*/ 0 h 100"/>
                <a:gd name="T6" fmla="*/ 106 w 341"/>
                <a:gd name="T7" fmla="*/ 0 h 100"/>
                <a:gd name="T8" fmla="*/ 0 w 341"/>
                <a:gd name="T9" fmla="*/ 69 h 100"/>
                <a:gd name="T10" fmla="*/ 0 w 341"/>
                <a:gd name="T11" fmla="*/ 100 h 100"/>
                <a:gd name="T12" fmla="*/ 128 w 341"/>
                <a:gd name="T13" fmla="*/ 100 h 100"/>
                <a:gd name="T14" fmla="*/ 221 w 341"/>
                <a:gd name="T15" fmla="*/ 100 h 100"/>
                <a:gd name="T16" fmla="*/ 341 w 341"/>
                <a:gd name="T17" fmla="*/ 100 h 100"/>
                <a:gd name="T18" fmla="*/ 341 w 341"/>
                <a:gd name="T19" fmla="*/ 69 h 100"/>
                <a:gd name="T20" fmla="*/ 248 w 341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00">
                  <a:moveTo>
                    <a:pt x="248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3" y="60"/>
                    <a:pt x="100" y="69"/>
                    <a:pt x="0" y="6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241" y="69"/>
                    <a:pt x="231" y="60"/>
                    <a:pt x="24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" name="Freeform 259">
              <a:extLst>
                <a:ext uri="{FF2B5EF4-FFF2-40B4-BE49-F238E27FC236}">
                  <a16:creationId xmlns:a16="http://schemas.microsoft.com/office/drawing/2014/main" id="{27802C54-B65B-4B0D-8AE2-C0B657863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7020" y="1950003"/>
              <a:ext cx="954088" cy="696912"/>
            </a:xfrm>
            <a:custGeom>
              <a:avLst/>
              <a:gdLst>
                <a:gd name="T0" fmla="*/ 489 w 521"/>
                <a:gd name="T1" fmla="*/ 0 h 380"/>
                <a:gd name="T2" fmla="*/ 29 w 521"/>
                <a:gd name="T3" fmla="*/ 0 h 380"/>
                <a:gd name="T4" fmla="*/ 0 w 521"/>
                <a:gd name="T5" fmla="*/ 30 h 380"/>
                <a:gd name="T6" fmla="*/ 0 w 521"/>
                <a:gd name="T7" fmla="*/ 351 h 380"/>
                <a:gd name="T8" fmla="*/ 29 w 521"/>
                <a:gd name="T9" fmla="*/ 380 h 380"/>
                <a:gd name="T10" fmla="*/ 489 w 521"/>
                <a:gd name="T11" fmla="*/ 380 h 380"/>
                <a:gd name="T12" fmla="*/ 521 w 521"/>
                <a:gd name="T13" fmla="*/ 351 h 380"/>
                <a:gd name="T14" fmla="*/ 521 w 521"/>
                <a:gd name="T15" fmla="*/ 30 h 380"/>
                <a:gd name="T16" fmla="*/ 489 w 521"/>
                <a:gd name="T17" fmla="*/ 0 h 380"/>
                <a:gd name="T18" fmla="*/ 481 w 521"/>
                <a:gd name="T19" fmla="*/ 40 h 380"/>
                <a:gd name="T20" fmla="*/ 481 w 521"/>
                <a:gd name="T21" fmla="*/ 340 h 380"/>
                <a:gd name="T22" fmla="*/ 40 w 521"/>
                <a:gd name="T23" fmla="*/ 340 h 380"/>
                <a:gd name="T24" fmla="*/ 40 w 521"/>
                <a:gd name="T25" fmla="*/ 40 h 380"/>
                <a:gd name="T26" fmla="*/ 482 w 521"/>
                <a:gd name="T27" fmla="*/ 39 h 380"/>
                <a:gd name="T28" fmla="*/ 481 w 521"/>
                <a:gd name="T29" fmla="*/ 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1" h="380">
                  <a:moveTo>
                    <a:pt x="48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89" y="380"/>
                    <a:pt x="489" y="380"/>
                    <a:pt x="489" y="380"/>
                  </a:cubicBezTo>
                  <a:cubicBezTo>
                    <a:pt x="505" y="380"/>
                    <a:pt x="521" y="367"/>
                    <a:pt x="521" y="351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14"/>
                    <a:pt x="505" y="0"/>
                    <a:pt x="489" y="0"/>
                  </a:cubicBezTo>
                  <a:close/>
                  <a:moveTo>
                    <a:pt x="481" y="40"/>
                  </a:moveTo>
                  <a:cubicBezTo>
                    <a:pt x="481" y="340"/>
                    <a:pt x="481" y="340"/>
                    <a:pt x="481" y="340"/>
                  </a:cubicBez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82" y="39"/>
                    <a:pt x="482" y="39"/>
                    <a:pt x="482" y="39"/>
                  </a:cubicBezTo>
                  <a:lnTo>
                    <a:pt x="481" y="4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1" name="Freeform 260">
              <a:extLst>
                <a:ext uri="{FF2B5EF4-FFF2-40B4-BE49-F238E27FC236}">
                  <a16:creationId xmlns:a16="http://schemas.microsoft.com/office/drawing/2014/main" id="{6A867A78-87A1-4943-8810-8732FF4B3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2" name="Freeform 261">
              <a:extLst>
                <a:ext uri="{FF2B5EF4-FFF2-40B4-BE49-F238E27FC236}">
                  <a16:creationId xmlns:a16="http://schemas.microsoft.com/office/drawing/2014/main" id="{C7C278C9-A2F8-4F62-891F-A70BC7692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1440"/>
              <a:ext cx="808038" cy="552450"/>
            </a:xfrm>
            <a:custGeom>
              <a:avLst/>
              <a:gdLst>
                <a:gd name="T0" fmla="*/ 508 w 509"/>
                <a:gd name="T1" fmla="*/ 2 h 348"/>
                <a:gd name="T2" fmla="*/ 508 w 509"/>
                <a:gd name="T3" fmla="*/ 348 h 348"/>
                <a:gd name="T4" fmla="*/ 0 w 509"/>
                <a:gd name="T5" fmla="*/ 348 h 348"/>
                <a:gd name="T6" fmla="*/ 0 w 509"/>
                <a:gd name="T7" fmla="*/ 2 h 348"/>
                <a:gd name="T8" fmla="*/ 509 w 509"/>
                <a:gd name="T9" fmla="*/ 0 h 348"/>
                <a:gd name="T10" fmla="*/ 508 w 509"/>
                <a:gd name="T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48">
                  <a:moveTo>
                    <a:pt x="508" y="2"/>
                  </a:moveTo>
                  <a:lnTo>
                    <a:pt x="508" y="348"/>
                  </a:lnTo>
                  <a:lnTo>
                    <a:pt x="0" y="348"/>
                  </a:lnTo>
                  <a:lnTo>
                    <a:pt x="0" y="2"/>
                  </a:lnTo>
                  <a:lnTo>
                    <a:pt x="509" y="0"/>
                  </a:lnTo>
                  <a:lnTo>
                    <a:pt x="508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3" name="Freeform 262">
              <a:extLst>
                <a:ext uri="{FF2B5EF4-FFF2-40B4-BE49-F238E27FC236}">
                  <a16:creationId xmlns:a16="http://schemas.microsoft.com/office/drawing/2014/main" id="{FD7F2704-9C08-4F30-904C-82A26B033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020" y="1950003"/>
              <a:ext cx="898525" cy="696912"/>
            </a:xfrm>
            <a:custGeom>
              <a:avLst/>
              <a:gdLst>
                <a:gd name="T0" fmla="*/ 40 w 490"/>
                <a:gd name="T1" fmla="*/ 340 h 380"/>
                <a:gd name="T2" fmla="*/ 40 w 490"/>
                <a:gd name="T3" fmla="*/ 340 h 380"/>
                <a:gd name="T4" fmla="*/ 40 w 490"/>
                <a:gd name="T5" fmla="*/ 40 h 380"/>
                <a:gd name="T6" fmla="*/ 443 w 490"/>
                <a:gd name="T7" fmla="*/ 40 h 380"/>
                <a:gd name="T8" fmla="*/ 490 w 490"/>
                <a:gd name="T9" fmla="*/ 0 h 380"/>
                <a:gd name="T10" fmla="*/ 489 w 490"/>
                <a:gd name="T11" fmla="*/ 0 h 380"/>
                <a:gd name="T12" fmla="*/ 29 w 490"/>
                <a:gd name="T13" fmla="*/ 0 h 380"/>
                <a:gd name="T14" fmla="*/ 0 w 490"/>
                <a:gd name="T15" fmla="*/ 30 h 380"/>
                <a:gd name="T16" fmla="*/ 0 w 490"/>
                <a:gd name="T17" fmla="*/ 351 h 380"/>
                <a:gd name="T18" fmla="*/ 29 w 490"/>
                <a:gd name="T19" fmla="*/ 380 h 380"/>
                <a:gd name="T20" fmla="*/ 40 w 490"/>
                <a:gd name="T21" fmla="*/ 380 h 380"/>
                <a:gd name="T22" fmla="*/ 87 w 490"/>
                <a:gd name="T23" fmla="*/ 340 h 380"/>
                <a:gd name="T24" fmla="*/ 40 w 490"/>
                <a:gd name="T25" fmla="*/ 34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380">
                  <a:moveTo>
                    <a:pt x="40" y="340"/>
                  </a:moveTo>
                  <a:cubicBezTo>
                    <a:pt x="40" y="340"/>
                    <a:pt x="40" y="340"/>
                    <a:pt x="40" y="3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67"/>
                    <a:pt x="13" y="380"/>
                    <a:pt x="29" y="38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87" y="340"/>
                    <a:pt x="87" y="340"/>
                    <a:pt x="87" y="340"/>
                  </a:cubicBezTo>
                  <a:lnTo>
                    <a:pt x="40" y="34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4" name="Freeform 263">
              <a:extLst>
                <a:ext uri="{FF2B5EF4-FFF2-40B4-BE49-F238E27FC236}">
                  <a16:creationId xmlns:a16="http://schemas.microsoft.com/office/drawing/2014/main" id="{2E888806-F769-4524-8EBB-89CFFDD86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045" y="2024615"/>
              <a:ext cx="738188" cy="549275"/>
            </a:xfrm>
            <a:custGeom>
              <a:avLst/>
              <a:gdLst>
                <a:gd name="T0" fmla="*/ 0 w 465"/>
                <a:gd name="T1" fmla="*/ 346 h 346"/>
                <a:gd name="T2" fmla="*/ 0 w 465"/>
                <a:gd name="T3" fmla="*/ 346 h 346"/>
                <a:gd name="T4" fmla="*/ 0 w 465"/>
                <a:gd name="T5" fmla="*/ 0 h 346"/>
                <a:gd name="T6" fmla="*/ 465 w 465"/>
                <a:gd name="T7" fmla="*/ 0 h 346"/>
                <a:gd name="T8" fmla="*/ 465 w 465"/>
                <a:gd name="T9" fmla="*/ 0 h 346"/>
                <a:gd name="T10" fmla="*/ 0 w 465"/>
                <a:gd name="T11" fmla="*/ 0 h 346"/>
                <a:gd name="T12" fmla="*/ 0 w 465"/>
                <a:gd name="T13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346">
                  <a:moveTo>
                    <a:pt x="0" y="34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5" name="Rectangle 264">
              <a:extLst>
                <a:ext uri="{FF2B5EF4-FFF2-40B4-BE49-F238E27FC236}">
                  <a16:creationId xmlns:a16="http://schemas.microsoft.com/office/drawing/2014/main" id="{814D48DD-73DC-499C-9FC9-5D7009B9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120" y="2773915"/>
              <a:ext cx="623888" cy="571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6" name="Oval 265">
              <a:extLst>
                <a:ext uri="{FF2B5EF4-FFF2-40B4-BE49-F238E27FC236}">
                  <a16:creationId xmlns:a16="http://schemas.microsoft.com/office/drawing/2014/main" id="{C04ACE94-EB28-45EC-B568-D97CF8D2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395" y="1978578"/>
              <a:ext cx="26988" cy="25400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7" name="Freeform 266">
              <a:extLst>
                <a:ext uri="{FF2B5EF4-FFF2-40B4-BE49-F238E27FC236}">
                  <a16:creationId xmlns:a16="http://schemas.microsoft.com/office/drawing/2014/main" id="{3FCA8804-ACBF-4B7C-B741-60DF42E2C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233" y="2086528"/>
              <a:ext cx="346075" cy="203200"/>
            </a:xfrm>
            <a:custGeom>
              <a:avLst/>
              <a:gdLst>
                <a:gd name="T0" fmla="*/ 94 w 188"/>
                <a:gd name="T1" fmla="*/ 0 h 111"/>
                <a:gd name="T2" fmla="*/ 92 w 188"/>
                <a:gd name="T3" fmla="*/ 0 h 111"/>
                <a:gd name="T4" fmla="*/ 1 w 188"/>
                <a:gd name="T5" fmla="*/ 53 h 111"/>
                <a:gd name="T6" fmla="*/ 0 w 188"/>
                <a:gd name="T7" fmla="*/ 55 h 111"/>
                <a:gd name="T8" fmla="*/ 1 w 188"/>
                <a:gd name="T9" fmla="*/ 58 h 111"/>
                <a:gd name="T10" fmla="*/ 93 w 188"/>
                <a:gd name="T11" fmla="*/ 111 h 111"/>
                <a:gd name="T12" fmla="*/ 94 w 188"/>
                <a:gd name="T13" fmla="*/ 111 h 111"/>
                <a:gd name="T14" fmla="*/ 96 w 188"/>
                <a:gd name="T15" fmla="*/ 111 h 111"/>
                <a:gd name="T16" fmla="*/ 187 w 188"/>
                <a:gd name="T17" fmla="*/ 58 h 111"/>
                <a:gd name="T18" fmla="*/ 188 w 188"/>
                <a:gd name="T19" fmla="*/ 56 h 111"/>
                <a:gd name="T20" fmla="*/ 187 w 188"/>
                <a:gd name="T21" fmla="*/ 53 h 111"/>
                <a:gd name="T22" fmla="*/ 95 w 188"/>
                <a:gd name="T23" fmla="*/ 0 h 111"/>
                <a:gd name="T24" fmla="*/ 94 w 188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11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1" y="5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3" y="111"/>
                    <a:pt x="94" y="111"/>
                    <a:pt x="94" y="111"/>
                  </a:cubicBezTo>
                  <a:cubicBezTo>
                    <a:pt x="95" y="111"/>
                    <a:pt x="95" y="111"/>
                    <a:pt x="96" y="111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8" y="58"/>
                    <a:pt x="188" y="57"/>
                    <a:pt x="188" y="56"/>
                  </a:cubicBezTo>
                  <a:cubicBezTo>
                    <a:pt x="188" y="55"/>
                    <a:pt x="188" y="54"/>
                    <a:pt x="187" y="5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</a:path>
              </a:pathLst>
            </a:custGeom>
            <a:solidFill>
              <a:srgbClr val="E6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8" name="Freeform 267">
              <a:extLst>
                <a:ext uri="{FF2B5EF4-FFF2-40B4-BE49-F238E27FC236}">
                  <a16:creationId xmlns:a16="http://schemas.microsoft.com/office/drawing/2014/main" id="{0F07EFFB-77D4-4AEC-BA19-EB8A55BAF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420" y="2226228"/>
              <a:ext cx="177800" cy="300037"/>
            </a:xfrm>
            <a:custGeom>
              <a:avLst/>
              <a:gdLst>
                <a:gd name="T0" fmla="*/ 3 w 97"/>
                <a:gd name="T1" fmla="*/ 0 h 164"/>
                <a:gd name="T2" fmla="*/ 1 w 97"/>
                <a:gd name="T3" fmla="*/ 0 h 164"/>
                <a:gd name="T4" fmla="*/ 0 w 97"/>
                <a:gd name="T5" fmla="*/ 2 h 164"/>
                <a:gd name="T6" fmla="*/ 0 w 97"/>
                <a:gd name="T7" fmla="*/ 108 h 164"/>
                <a:gd name="T8" fmla="*/ 1 w 97"/>
                <a:gd name="T9" fmla="*/ 111 h 164"/>
                <a:gd name="T10" fmla="*/ 93 w 97"/>
                <a:gd name="T11" fmla="*/ 163 h 164"/>
                <a:gd name="T12" fmla="*/ 94 w 97"/>
                <a:gd name="T13" fmla="*/ 164 h 164"/>
                <a:gd name="T14" fmla="*/ 96 w 97"/>
                <a:gd name="T15" fmla="*/ 163 h 164"/>
                <a:gd name="T16" fmla="*/ 97 w 97"/>
                <a:gd name="T17" fmla="*/ 161 h 164"/>
                <a:gd name="T18" fmla="*/ 97 w 97"/>
                <a:gd name="T19" fmla="*/ 55 h 164"/>
                <a:gd name="T20" fmla="*/ 96 w 97"/>
                <a:gd name="T21" fmla="*/ 53 h 164"/>
                <a:gd name="T22" fmla="*/ 4 w 97"/>
                <a:gd name="T23" fmla="*/ 0 h 164"/>
                <a:gd name="T24" fmla="*/ 3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93" y="164"/>
                    <a:pt x="94" y="164"/>
                    <a:pt x="94" y="164"/>
                  </a:cubicBezTo>
                  <a:cubicBezTo>
                    <a:pt x="95" y="164"/>
                    <a:pt x="95" y="164"/>
                    <a:pt x="96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6" y="53"/>
                    <a:pt x="96" y="5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9" name="Freeform 268">
              <a:extLst>
                <a:ext uri="{FF2B5EF4-FFF2-40B4-BE49-F238E27FC236}">
                  <a16:creationId xmlns:a16="http://schemas.microsoft.com/office/drawing/2014/main" id="{46AE4DD0-040B-4B45-A38E-CA6219386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320" y="2226228"/>
              <a:ext cx="177800" cy="300037"/>
            </a:xfrm>
            <a:custGeom>
              <a:avLst/>
              <a:gdLst>
                <a:gd name="T0" fmla="*/ 94 w 97"/>
                <a:gd name="T1" fmla="*/ 0 h 164"/>
                <a:gd name="T2" fmla="*/ 93 w 97"/>
                <a:gd name="T3" fmla="*/ 1 h 164"/>
                <a:gd name="T4" fmla="*/ 2 w 97"/>
                <a:gd name="T5" fmla="*/ 53 h 164"/>
                <a:gd name="T6" fmla="*/ 0 w 97"/>
                <a:gd name="T7" fmla="*/ 56 h 164"/>
                <a:gd name="T8" fmla="*/ 0 w 97"/>
                <a:gd name="T9" fmla="*/ 161 h 164"/>
                <a:gd name="T10" fmla="*/ 2 w 97"/>
                <a:gd name="T11" fmla="*/ 163 h 164"/>
                <a:gd name="T12" fmla="*/ 3 w 97"/>
                <a:gd name="T13" fmla="*/ 164 h 164"/>
                <a:gd name="T14" fmla="*/ 4 w 97"/>
                <a:gd name="T15" fmla="*/ 163 h 164"/>
                <a:gd name="T16" fmla="*/ 96 w 97"/>
                <a:gd name="T17" fmla="*/ 111 h 164"/>
                <a:gd name="T18" fmla="*/ 97 w 97"/>
                <a:gd name="T19" fmla="*/ 108 h 164"/>
                <a:gd name="T20" fmla="*/ 97 w 97"/>
                <a:gd name="T21" fmla="*/ 3 h 164"/>
                <a:gd name="T22" fmla="*/ 96 w 97"/>
                <a:gd name="T23" fmla="*/ 1 h 164"/>
                <a:gd name="T24" fmla="*/ 94 w 97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64">
                  <a:moveTo>
                    <a:pt x="94" y="0"/>
                  </a:moveTo>
                  <a:cubicBezTo>
                    <a:pt x="94" y="0"/>
                    <a:pt x="93" y="0"/>
                    <a:pt x="93" y="1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1" y="163"/>
                    <a:pt x="2" y="163"/>
                  </a:cubicBezTo>
                  <a:cubicBezTo>
                    <a:pt x="2" y="164"/>
                    <a:pt x="2" y="164"/>
                    <a:pt x="3" y="164"/>
                  </a:cubicBezTo>
                  <a:cubicBezTo>
                    <a:pt x="3" y="164"/>
                    <a:pt x="4" y="164"/>
                    <a:pt x="4" y="163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7" y="110"/>
                    <a:pt x="97" y="109"/>
                    <a:pt x="97" y="108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1"/>
                    <a:pt x="96" y="1"/>
                  </a:cubicBezTo>
                  <a:cubicBezTo>
                    <a:pt x="95" y="0"/>
                    <a:pt x="95" y="0"/>
                    <a:pt x="94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700" name="Rectangle: Rounded Corners 699">
            <a:extLst>
              <a:ext uri="{FF2B5EF4-FFF2-40B4-BE49-F238E27FC236}">
                <a16:creationId xmlns:a16="http://schemas.microsoft.com/office/drawing/2014/main" id="{B0E4B726-62BB-467E-82A0-12CDC82F0456}"/>
              </a:ext>
            </a:extLst>
          </p:cNvPr>
          <p:cNvSpPr/>
          <p:nvPr/>
        </p:nvSpPr>
        <p:spPr>
          <a:xfrm>
            <a:off x="1108044" y="1959542"/>
            <a:ext cx="3775785" cy="17008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A9146-B4B7-4FC5-9328-B6978E4A1C66}"/>
              </a:ext>
            </a:extLst>
          </p:cNvPr>
          <p:cNvGrpSpPr/>
          <p:nvPr/>
        </p:nvGrpSpPr>
        <p:grpSpPr>
          <a:xfrm>
            <a:off x="3178272" y="5032705"/>
            <a:ext cx="3786713" cy="1122785"/>
            <a:chOff x="3178272" y="5032705"/>
            <a:chExt cx="3786713" cy="1122785"/>
          </a:xfrm>
        </p:grpSpPr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D08F86F3-619D-4272-9806-6A416464C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8272" y="5032705"/>
              <a:ext cx="1310585" cy="842801"/>
            </a:xfrm>
            <a:prstGeom prst="straightConnector1">
              <a:avLst/>
            </a:prstGeom>
            <a:ln w="698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3DDF0D3C-2E86-4F2F-8145-B127BD52AD4B}"/>
                </a:ext>
              </a:extLst>
            </p:cNvPr>
            <p:cNvSpPr txBox="1"/>
            <p:nvPr/>
          </p:nvSpPr>
          <p:spPr>
            <a:xfrm>
              <a:off x="5021824" y="5761999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Contributor on RG</a:t>
              </a:r>
              <a:endParaRPr lang="en-NZ" i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12" name="Picture 711">
              <a:extLst>
                <a:ext uri="{FF2B5EF4-FFF2-40B4-BE49-F238E27FC236}">
                  <a16:creationId xmlns:a16="http://schemas.microsoft.com/office/drawing/2014/main" id="{9227A03C-9724-42BB-88BB-8A0DE554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4795" y="5737839"/>
              <a:ext cx="407029" cy="417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361" y="482296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Tagging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866550" y="2440999"/>
            <a:ext cx="10283338" cy="297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Owner: Rajesh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Center: Finance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Environment: Production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for grouping and billing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D03D3-6278-4492-8194-263940F3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1" y="604700"/>
            <a:ext cx="742950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B87BC-D2B5-46FD-8FA8-1EF14941F299}"/>
              </a:ext>
            </a:extLst>
          </p:cNvPr>
          <p:cNvSpPr txBox="1"/>
          <p:nvPr/>
        </p:nvSpPr>
        <p:spPr>
          <a:xfrm>
            <a:off x="790211" y="191777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N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619" y="2274838"/>
            <a:ext cx="10325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Resource Groups</a:t>
            </a:r>
          </a:p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Tagging</a:t>
            </a:r>
            <a:endParaRPr lang="en-NZ" sz="72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784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Objectives</a:t>
            </a:r>
            <a:endParaRPr lang="en-NZ" sz="48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139" y="2110055"/>
            <a:ext cx="982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to Know the Tools to Keep You</a:t>
            </a:r>
            <a:endParaRPr lang="en-N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5530" y="2807689"/>
            <a:ext cx="992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Aware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5530" y="3578281"/>
            <a:ext cx="992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Secure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5530" y="4348873"/>
            <a:ext cx="992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Saving Money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0821" y="2937753"/>
            <a:ext cx="204281" cy="204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1220821" y="3737750"/>
            <a:ext cx="204281" cy="204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1220821" y="4537747"/>
            <a:ext cx="204281" cy="204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88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4639" y="535345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Policy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866550" y="2440999"/>
            <a:ext cx="10283338" cy="297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expensive VMs allowed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deploy in Australia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Anti-malware MUST be installed on all VMs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234862C-4930-48D8-9989-5D9FC419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863" y="535345"/>
            <a:ext cx="1370571" cy="911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4DA3F-6402-4DDE-90C6-487E314D2A05}"/>
              </a:ext>
            </a:extLst>
          </p:cNvPr>
          <p:cNvSpPr txBox="1"/>
          <p:nvPr/>
        </p:nvSpPr>
        <p:spPr>
          <a:xfrm>
            <a:off x="790211" y="191777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N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619" y="2274838"/>
            <a:ext cx="1032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Policy</a:t>
            </a:r>
            <a:endParaRPr lang="en-NZ" sz="72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4639" y="535345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Alerts</a:t>
            </a: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866550" y="2441000"/>
            <a:ext cx="10283338" cy="1537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Tell me if someone tries to build an expensive VM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Tell me if someone deletes any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4DA3F-6402-4DDE-90C6-487E314D2A05}"/>
              </a:ext>
            </a:extLst>
          </p:cNvPr>
          <p:cNvSpPr txBox="1"/>
          <p:nvPr/>
        </p:nvSpPr>
        <p:spPr>
          <a:xfrm>
            <a:off x="790211" y="1917779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Examples: Activity Log</a:t>
            </a:r>
            <a:endParaRPr lang="en-N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FD208A-DF71-442F-8CC9-FEA40E090CA2}"/>
              </a:ext>
            </a:extLst>
          </p:cNvPr>
          <p:cNvSpPr txBox="1">
            <a:spLocks/>
          </p:cNvSpPr>
          <p:nvPr/>
        </p:nvSpPr>
        <p:spPr>
          <a:xfrm>
            <a:off x="866550" y="4785041"/>
            <a:ext cx="10283338" cy="1537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Tell me if CPU &gt; 80%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Tell me if Disk Space 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FA4E-48C1-4E39-A906-BB005D920EF1}"/>
              </a:ext>
            </a:extLst>
          </p:cNvPr>
          <p:cNvSpPr txBox="1"/>
          <p:nvPr/>
        </p:nvSpPr>
        <p:spPr>
          <a:xfrm>
            <a:off x="790211" y="4261820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Examples: Metric</a:t>
            </a:r>
            <a:endParaRPr lang="en-NZ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1BF90-300E-4148-8FB5-E9B7E696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5" y="339965"/>
            <a:ext cx="1028240" cy="9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619" y="2274838"/>
            <a:ext cx="1032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Alerts</a:t>
            </a:r>
            <a:endParaRPr lang="en-NZ" sz="72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4639" y="535345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Advisor</a:t>
            </a:r>
          </a:p>
        </p:txBody>
      </p:sp>
      <p:pic>
        <p:nvPicPr>
          <p:cNvPr id="1026" name="Picture 2" descr="Image result for azure advisor">
            <a:hlinkClick r:id="rId3"/>
            <a:extLst>
              <a:ext uri="{FF2B5EF4-FFF2-40B4-BE49-F238E27FC236}">
                <a16:creationId xmlns:a16="http://schemas.microsoft.com/office/drawing/2014/main" id="{167B896D-9547-4E5A-B419-628A6CC2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640"/>
            <a:ext cx="2413270" cy="12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CF19BB-981F-4287-A13D-0F3B5728C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0" y="2261869"/>
            <a:ext cx="11508119" cy="28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34639" y="535345"/>
            <a:ext cx="11254112" cy="91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Mobile App</a:t>
            </a:r>
          </a:p>
        </p:txBody>
      </p:sp>
      <p:pic>
        <p:nvPicPr>
          <p:cNvPr id="2050" name="Picture 2" descr="Related image">
            <a:hlinkClick r:id="rId4"/>
            <a:extLst>
              <a:ext uri="{FF2B5EF4-FFF2-40B4-BE49-F238E27FC236}">
                <a16:creationId xmlns:a16="http://schemas.microsoft.com/office/drawing/2014/main" id="{B458829A-DBBD-4422-84CE-043396B9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59"/>
            <a:ext cx="2500819" cy="13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F6E512DB-E244-4692-8FF3-013D6A583C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131168" y="1647589"/>
            <a:ext cx="9066864" cy="51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784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Recap</a:t>
            </a:r>
            <a:endParaRPr lang="en-NZ" sz="48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115" y="1771226"/>
            <a:ext cx="944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Administering an Azure Environment</a:t>
            </a:r>
            <a:endParaRPr lang="en-NZ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664" y="2272047"/>
            <a:ext cx="6435756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irectories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esource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Groups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agging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ost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Management</a:t>
            </a:r>
          </a:p>
          <a:p>
            <a:pPr>
              <a:lnSpc>
                <a:spcPct val="150000"/>
              </a:lnSpc>
            </a:pP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2D3F7-9754-46A9-A63B-3B739A112C61}"/>
              </a:ext>
            </a:extLst>
          </p:cNvPr>
          <p:cNvSpPr/>
          <p:nvPr/>
        </p:nvSpPr>
        <p:spPr>
          <a:xfrm>
            <a:off x="4867072" y="2272047"/>
            <a:ext cx="6096000" cy="3254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olicy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lerting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onitoring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dvisor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obile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1146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620" y="2274838"/>
            <a:ext cx="501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 TRY IT!</a:t>
            </a:r>
            <a:endParaRPr lang="en-NZ" sz="72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3207" y="3475167"/>
            <a:ext cx="9634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the Lab PDF in the same location as this slide deck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07807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784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BE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NZ" sz="4800" dirty="0">
              <a:solidFill>
                <a:srgbClr val="00ABE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115" y="1771226"/>
            <a:ext cx="944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Administering an Azure Environment</a:t>
            </a:r>
            <a:endParaRPr lang="en-NZ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664" y="2272047"/>
            <a:ext cx="6435756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irectories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esource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Groups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agging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ost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Management</a:t>
            </a:r>
          </a:p>
          <a:p>
            <a:pPr>
              <a:lnSpc>
                <a:spcPct val="150000"/>
              </a:lnSpc>
            </a:pP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2D3F7-9754-46A9-A63B-3B739A112C61}"/>
              </a:ext>
            </a:extLst>
          </p:cNvPr>
          <p:cNvSpPr/>
          <p:nvPr/>
        </p:nvSpPr>
        <p:spPr>
          <a:xfrm>
            <a:off x="4867072" y="2272047"/>
            <a:ext cx="6096000" cy="3254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olicy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lerting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onitoring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dvisor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N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obile</a:t>
            </a:r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0799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33" y="2141463"/>
            <a:ext cx="3479124" cy="231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Key Considerations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4193" y="4460878"/>
            <a:ext cx="15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Payment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3330" y="1851657"/>
            <a:ext cx="13841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5374" y="4460878"/>
            <a:ext cx="12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3382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Subscription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6948" y="1776649"/>
            <a:ext cx="8476247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Admin Boundary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Billing Boundary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for Resources </a:t>
            </a:r>
            <a:endParaRPr lang="en-NZ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1620F-2CAD-48F5-980E-50968ACF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3" y="1776649"/>
            <a:ext cx="2202837" cy="16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 as an Admin Boundary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3497" y="2012335"/>
            <a:ext cx="654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Administrator</a:t>
            </a:r>
            <a:endParaRPr lang="en-NZ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47" y="1805041"/>
            <a:ext cx="1241183" cy="12735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3496" y="3634431"/>
            <a:ext cx="519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one per subscription</a:t>
            </a:r>
            <a:endParaRPr lang="en-NZ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3496" y="2551129"/>
            <a:ext cx="77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https://portal.azure.com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3498" y="4593475"/>
            <a:ext cx="636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 access to subscription resources</a:t>
            </a:r>
            <a:endParaRPr lang="en-NZ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3498" y="4955747"/>
            <a:ext cx="636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 &amp; add resources within the subscription</a:t>
            </a:r>
            <a:endParaRPr lang="en-NZ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DC755-6C3D-4E86-9276-05C8B80C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3" y="1776649"/>
            <a:ext cx="2202837" cy="16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 as a Billing Boundary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C3026-4B48-4E46-B1F0-8CC7CA7A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5" y="1458744"/>
            <a:ext cx="10420350" cy="4076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C2F37B-40F9-4F9F-B50B-47FFB8C825E5}"/>
              </a:ext>
            </a:extLst>
          </p:cNvPr>
          <p:cNvSpPr/>
          <p:nvPr/>
        </p:nvSpPr>
        <p:spPr>
          <a:xfrm>
            <a:off x="2879387" y="4085617"/>
            <a:ext cx="6702358" cy="1449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86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70" y="1855713"/>
            <a:ext cx="4893507" cy="3262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Access Management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63" y="327991"/>
            <a:ext cx="1032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Directory</a:t>
            </a:r>
            <a:endParaRPr lang="en-NZ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60" y="2065912"/>
            <a:ext cx="1774699" cy="177469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5E9E2D1-A55E-4F3D-B195-5C67ABCB011B}"/>
              </a:ext>
            </a:extLst>
          </p:cNvPr>
          <p:cNvGrpSpPr/>
          <p:nvPr/>
        </p:nvGrpSpPr>
        <p:grpSpPr>
          <a:xfrm>
            <a:off x="4610910" y="2224872"/>
            <a:ext cx="4105949" cy="966411"/>
            <a:chOff x="4097131" y="2494408"/>
            <a:chExt cx="3390344" cy="60262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C2C2A74-E3F1-48D4-BC30-A5B27147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131" y="2494408"/>
              <a:ext cx="779131" cy="6026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C111E2-A47C-4578-85A0-F2A35AEF7F19}"/>
                </a:ext>
              </a:extLst>
            </p:cNvPr>
            <p:cNvSpPr txBox="1"/>
            <p:nvPr/>
          </p:nvSpPr>
          <p:spPr>
            <a:xfrm>
              <a:off x="5156388" y="2537390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 Accounts</a:t>
              </a:r>
              <a:endParaRPr lang="en-NZ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8E8E83-6878-4D8D-A180-9E3A5F8AAFB5}"/>
              </a:ext>
            </a:extLst>
          </p:cNvPr>
          <p:cNvSpPr txBox="1"/>
          <p:nvPr/>
        </p:nvSpPr>
        <p:spPr>
          <a:xfrm>
            <a:off x="5893746" y="2753099"/>
            <a:ext cx="495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(+Groups, Resources, Apps,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NZ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C3AF2-EFA4-421A-98E2-7291CA69C85E}"/>
              </a:ext>
            </a:extLst>
          </p:cNvPr>
          <p:cNvSpPr txBox="1"/>
          <p:nvPr/>
        </p:nvSpPr>
        <p:spPr>
          <a:xfrm>
            <a:off x="910178" y="4149922"/>
            <a:ext cx="422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directoryname.</a:t>
            </a:r>
            <a:r>
              <a:rPr lang="en-US" sz="24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onmicrosoft.com</a:t>
            </a:r>
            <a:endParaRPr lang="en-NZ" sz="24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460</Words>
  <Application>Microsoft Office PowerPoint</Application>
  <PresentationFormat>Widescreen</PresentationFormat>
  <Paragraphs>139</Paragraphs>
  <Slides>27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Westbrook</dc:creator>
  <cp:lastModifiedBy>Nick Westbrook</cp:lastModifiedBy>
  <cp:revision>75</cp:revision>
  <dcterms:created xsi:type="dcterms:W3CDTF">2016-10-19T01:02:27Z</dcterms:created>
  <dcterms:modified xsi:type="dcterms:W3CDTF">2018-04-23T21:10:44Z</dcterms:modified>
</cp:coreProperties>
</file>