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372" r:id="rId8"/>
    <p:sldId id="262" r:id="rId9"/>
    <p:sldId id="375" r:id="rId10"/>
    <p:sldId id="265" r:id="rId11"/>
    <p:sldId id="266" r:id="rId12"/>
    <p:sldId id="347" r:id="rId13"/>
    <p:sldId id="350" r:id="rId14"/>
    <p:sldId id="351" r:id="rId15"/>
    <p:sldId id="352" r:id="rId16"/>
    <p:sldId id="353" r:id="rId17"/>
    <p:sldId id="354" r:id="rId18"/>
    <p:sldId id="374" r:id="rId19"/>
    <p:sldId id="355" r:id="rId20"/>
    <p:sldId id="280" r:id="rId21"/>
    <p:sldId id="281" r:id="rId22"/>
    <p:sldId id="282" r:id="rId23"/>
    <p:sldId id="283" r:id="rId24"/>
    <p:sldId id="284" r:id="rId25"/>
    <p:sldId id="357" r:id="rId26"/>
    <p:sldId id="285" r:id="rId27"/>
    <p:sldId id="287" r:id="rId28"/>
    <p:sldId id="286" r:id="rId29"/>
    <p:sldId id="363" r:id="rId30"/>
    <p:sldId id="364" r:id="rId31"/>
    <p:sldId id="356" r:id="rId32"/>
    <p:sldId id="300" r:id="rId33"/>
    <p:sldId id="301" r:id="rId34"/>
    <p:sldId id="305" r:id="rId35"/>
    <p:sldId id="306" r:id="rId36"/>
    <p:sldId id="369" r:id="rId37"/>
    <p:sldId id="376" r:id="rId38"/>
    <p:sldId id="377" r:id="rId39"/>
    <p:sldId id="309" r:id="rId40"/>
    <p:sldId id="310" r:id="rId41"/>
    <p:sldId id="373" r:id="rId42"/>
    <p:sldId id="371" r:id="rId43"/>
    <p:sldId id="370" r:id="rId44"/>
    <p:sldId id="311" r:id="rId45"/>
    <p:sldId id="378" r:id="rId46"/>
    <p:sldId id="379" r:id="rId47"/>
    <p:sldId id="380" r:id="rId48"/>
    <p:sldId id="381" r:id="rId49"/>
    <p:sldId id="382" r:id="rId50"/>
    <p:sldId id="383" r:id="rId51"/>
    <p:sldId id="333" r:id="rId52"/>
  </p:sldIdLst>
  <p:sldSz cx="9144000" cy="6858000" type="screen4x3"/>
  <p:notesSz cx="6858000" cy="9144000"/>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035050" y="1552575"/>
            <a:ext cx="10179050" cy="5305425"/>
            <a:chOff x="-652" y="978"/>
            <a:chExt cx="6412" cy="3342"/>
          </a:xfrm>
        </p:grpSpPr>
        <p:sp>
          <p:nvSpPr>
            <p:cNvPr id="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p:spPr>
          <p:txBody>
            <a:bodyPr/>
            <a:lstStyle/>
            <a:p>
              <a:pPr eaLnBrk="1" hangingPunct="1">
                <a:defRPr/>
              </a:pPr>
              <a:endParaRPr lang="zh-CN" altLang="en-US"/>
            </a:p>
          </p:txBody>
        </p:sp>
        <p:sp>
          <p:nvSpPr>
            <p:cNvPr id="6" name="Arc 4"/>
            <p:cNvSpPr>
              <a:spLocks/>
            </p:cNvSpPr>
            <p:nvPr/>
          </p:nvSpPr>
          <p:spPr bwMode="auto">
            <a:xfrm>
              <a:off x="-652" y="978"/>
              <a:ext cx="4237" cy="3342"/>
            </a:xfrm>
            <a:custGeom>
              <a:avLst/>
              <a:gdLst>
                <a:gd name="T0" fmla="*/ 0 w 21600"/>
                <a:gd name="T1" fmla="*/ 0 h 21231"/>
                <a:gd name="T2" fmla="*/ 0 w 21600"/>
                <a:gd name="T3" fmla="*/ 0 h 21231"/>
                <a:gd name="T4" fmla="*/ 0 w 21600"/>
                <a:gd name="T5" fmla="*/ 0 h 21231"/>
                <a:gd name="T6" fmla="*/ 0 60000 65536"/>
                <a:gd name="T7" fmla="*/ 0 60000 65536"/>
                <a:gd name="T8" fmla="*/ 0 60000 65536"/>
              </a:gdLst>
              <a:ahLst/>
              <a:cxnLst>
                <a:cxn ang="T6">
                  <a:pos x="T0" y="T1"/>
                </a:cxn>
                <a:cxn ang="T7">
                  <a:pos x="T2" y="T3"/>
                </a:cxn>
                <a:cxn ang="T8">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lnTo>
                    <a:pt x="3976"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7" name="Line 10"/>
          <p:cNvSpPr>
            <a:spLocks noChangeShapeType="1"/>
          </p:cNvSpPr>
          <p:nvPr/>
        </p:nvSpPr>
        <p:spPr bwMode="auto">
          <a:xfrm flipV="1">
            <a:off x="990600" y="6172200"/>
            <a:ext cx="7391400" cy="0"/>
          </a:xfrm>
          <a:prstGeom prst="line">
            <a:avLst/>
          </a:prstGeom>
          <a:noFill/>
          <a:ln w="38100" cmpd="dbl">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23557" name="Rectangle 5"/>
          <p:cNvSpPr>
            <a:spLocks noGrp="1" noChangeArrowheads="1"/>
          </p:cNvSpPr>
          <p:nvPr>
            <p:ph type="ctrTitle" sz="quarter"/>
          </p:nvPr>
        </p:nvSpPr>
        <p:spPr>
          <a:xfrm>
            <a:off x="609600" y="2032467"/>
            <a:ext cx="7772400" cy="1143000"/>
          </a:xfrm>
        </p:spPr>
        <p:txBody>
          <a:bodyPr anchor="b"/>
          <a:lstStyle>
            <a:lvl1pPr>
              <a:defRPr/>
            </a:lvl1pPr>
          </a:lstStyle>
          <a:p>
            <a:pPr lvl="0"/>
            <a:r>
              <a:rPr lang="zh-CN" altLang="en-US" noProof="0" dirty="0"/>
              <a:t>单击此处编辑母版标题样式</a:t>
            </a:r>
          </a:p>
        </p:txBody>
      </p:sp>
      <p:sp>
        <p:nvSpPr>
          <p:cNvPr id="23558" name="Rectangle 6"/>
          <p:cNvSpPr>
            <a:spLocks noGrp="1" noChangeArrowheads="1"/>
          </p:cNvSpPr>
          <p:nvPr>
            <p:ph type="subTitle" sz="quarter" idx="1"/>
          </p:nvPr>
        </p:nvSpPr>
        <p:spPr>
          <a:xfrm>
            <a:off x="1630968" y="3517601"/>
            <a:ext cx="6400800" cy="1752600"/>
          </a:xfrm>
        </p:spPr>
        <p:txBody>
          <a:bodyPr lIns="92075" tIns="46038" rIns="92075" bIns="46038" anchor="ctr"/>
          <a:lstStyle>
            <a:lvl1pPr marL="0" indent="0" algn="ctr">
              <a:buFont typeface="Wingdings" pitchFamily="2" charset="2"/>
              <a:buNone/>
              <a:defRPr/>
            </a:lvl1pPr>
          </a:lstStyle>
          <a:p>
            <a:pPr lvl="0"/>
            <a:r>
              <a:rPr lang="zh-CN" altLang="en-US" noProof="0"/>
              <a:t>单击此处编辑母版副标题样式</a:t>
            </a:r>
          </a:p>
        </p:txBody>
      </p:sp>
      <p:sp>
        <p:nvSpPr>
          <p:cNvPr id="8" name="Rectangle 7"/>
          <p:cNvSpPr>
            <a:spLocks noGrp="1" noChangeArrowheads="1"/>
          </p:cNvSpPr>
          <p:nvPr>
            <p:ph type="dt" sz="quarter" idx="10"/>
          </p:nvPr>
        </p:nvSpPr>
        <p:spPr>
          <a:xfrm>
            <a:off x="685800" y="6248400"/>
            <a:ext cx="1905000" cy="457200"/>
          </a:xfrm>
          <a:prstGeom prst="rect">
            <a:avLst/>
          </a:prstGeom>
        </p:spPr>
        <p:txBody>
          <a:bodyPr/>
          <a:lstStyle>
            <a:lvl1pPr>
              <a:defRPr/>
            </a:lvl1pPr>
          </a:lstStyle>
          <a:p>
            <a:fld id="{437AA89F-FDA7-D54E-B295-F9B5728D9752}" type="datetimeFigureOut">
              <a:rPr kumimoji="1" lang="zh-CN" altLang="en-US" smtClean="0"/>
              <a:t>2022/2/11</a:t>
            </a:fld>
            <a:endParaRPr kumimoji="1" lang="zh-CN" altLang="en-US"/>
          </a:p>
        </p:txBody>
      </p:sp>
      <p:sp>
        <p:nvSpPr>
          <p:cNvPr id="9" name="Rectangle 8"/>
          <p:cNvSpPr>
            <a:spLocks noGrp="1" noChangeArrowheads="1"/>
          </p:cNvSpPr>
          <p:nvPr>
            <p:ph type="ftr" sz="quarter" idx="11"/>
          </p:nvPr>
        </p:nvSpPr>
        <p:spPr>
          <a:xfrm>
            <a:off x="3124200" y="6248400"/>
            <a:ext cx="2895600" cy="457200"/>
          </a:xfrm>
          <a:prstGeom prst="rect">
            <a:avLst/>
          </a:prstGeom>
        </p:spPr>
        <p:txBody>
          <a:bodyPr/>
          <a:lstStyle>
            <a:lvl1pPr>
              <a:defRPr sz="1400" b="0">
                <a:solidFill>
                  <a:schemeClr val="tx1"/>
                </a:solidFill>
                <a:effectLst/>
                <a:ea typeface="+mn-ea"/>
              </a:defRPr>
            </a:lvl1pPr>
          </a:lstStyle>
          <a:p>
            <a:endParaRPr kumimoji="1" lang="zh-CN" altLang="en-US"/>
          </a:p>
        </p:txBody>
      </p:sp>
      <p:sp>
        <p:nvSpPr>
          <p:cNvPr id="10" name="Rectangle 9"/>
          <p:cNvSpPr>
            <a:spLocks noGrp="1" noChangeArrowheads="1"/>
          </p:cNvSpPr>
          <p:nvPr>
            <p:ph type="sldNum" sz="quarter" idx="12"/>
          </p:nvPr>
        </p:nvSpPr>
        <p:spPr>
          <a:xfrm>
            <a:off x="6553200" y="6248400"/>
            <a:ext cx="1905000" cy="457200"/>
          </a:xfrm>
          <a:prstGeom prst="rect">
            <a:avLst/>
          </a:prstGeom>
        </p:spPr>
        <p:txBody>
          <a:bodyPr/>
          <a:lstStyle>
            <a:lvl1pPr>
              <a:defRPr sz="1400" b="0">
                <a:solidFill>
                  <a:schemeClr val="tx1"/>
                </a:solidFill>
                <a:effectLst/>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663488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将图片拖动到占位符，或单击添加图标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6"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7"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2520169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092933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53766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755723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i="0">
                <a:ea typeface="仿宋"/>
              </a:defRPr>
            </a:lvl1p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8681732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5"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6"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933187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6"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7"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482801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8"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9"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2280402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4"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5"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1992482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3"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4"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786404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dt" sz="half" idx="10"/>
          </p:nvPr>
        </p:nvSpPr>
        <p:spPr>
          <a:xfrm>
            <a:off x="685800" y="6248400"/>
            <a:ext cx="1905000" cy="457200"/>
          </a:xfrm>
          <a:prstGeom prst="rect">
            <a:avLst/>
          </a:prstGeom>
          <a:ln/>
        </p:spPr>
        <p:txBody>
          <a:bodyPr/>
          <a:lstStyle>
            <a:lvl1pPr>
              <a:defRPr/>
            </a:lvl1pPr>
          </a:lstStyle>
          <a:p>
            <a:fld id="{437AA89F-FDA7-D54E-B295-F9B5728D9752}" type="datetimeFigureOut">
              <a:rPr kumimoji="1" lang="zh-CN" altLang="en-US" smtClean="0"/>
              <a:t>2022/2/11</a:t>
            </a:fld>
            <a:endParaRPr kumimoji="1" lang="zh-CN" altLang="en-US"/>
          </a:p>
        </p:txBody>
      </p:sp>
      <p:sp>
        <p:nvSpPr>
          <p:cNvPr id="6" name="Rectangle 7"/>
          <p:cNvSpPr>
            <a:spLocks noGrp="1" noChangeArrowheads="1"/>
          </p:cNvSpPr>
          <p:nvPr>
            <p:ph type="ftr" sz="quarter" idx="11"/>
          </p:nvPr>
        </p:nvSpPr>
        <p:spPr>
          <a:xfrm>
            <a:off x="228600" y="6172200"/>
            <a:ext cx="3276600" cy="457200"/>
          </a:xfrm>
          <a:prstGeom prst="rect">
            <a:avLst/>
          </a:prstGeom>
          <a:ln/>
        </p:spPr>
        <p:txBody>
          <a:bodyPr/>
          <a:lstStyle>
            <a:lvl1pPr>
              <a:defRPr/>
            </a:lvl1pPr>
          </a:lstStyle>
          <a:p>
            <a:endParaRPr kumimoji="1" lang="zh-CN" altLang="en-US"/>
          </a:p>
        </p:txBody>
      </p:sp>
      <p:sp>
        <p:nvSpPr>
          <p:cNvPr id="7" name="Rectangle 8"/>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fld id="{E64B09ED-25CF-4A40-A629-9D6FD164DF59}" type="slidenum">
              <a:rPr kumimoji="1" lang="zh-CN" altLang="en-US" smtClean="0"/>
              <a:t>‹#›</a:t>
            </a:fld>
            <a:endParaRPr kumimoji="1" lang="zh-CN" altLang="en-US"/>
          </a:p>
        </p:txBody>
      </p:sp>
    </p:spTree>
    <p:extLst>
      <p:ext uri="{BB962C8B-B14F-4D97-AF65-F5344CB8AC3E}">
        <p14:creationId xmlns:p14="http://schemas.microsoft.com/office/powerpoint/2010/main" val="3838069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333CC"/>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588"/>
            <a:ext cx="9132888" cy="6845300"/>
            <a:chOff x="0" y="1"/>
            <a:chExt cx="5753" cy="4312"/>
          </a:xfrm>
        </p:grpSpPr>
        <p:sp>
          <p:nvSpPr>
            <p:cNvPr id="2253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p:spPr>
          <p:txBody>
            <a:bodyPr/>
            <a:lstStyle/>
            <a:p>
              <a:pPr eaLnBrk="1" hangingPunct="1">
                <a:defRPr/>
              </a:pPr>
              <a:endParaRPr lang="zh-CN" altLang="en-US"/>
            </a:p>
          </p:txBody>
        </p:sp>
        <p:sp>
          <p:nvSpPr>
            <p:cNvPr id="1034" name="Arc 4"/>
            <p:cNvSpPr>
              <a:spLocks/>
            </p:cNvSpPr>
            <p:nvPr/>
          </p:nvSpPr>
          <p:spPr bwMode="auto">
            <a:xfrm>
              <a:off x="0" y="1"/>
              <a:ext cx="5298" cy="431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zh-CN" altLang="en-US"/>
            </a:p>
          </p:txBody>
        </p:sp>
      </p:grpSp>
      <p:sp>
        <p:nvSpPr>
          <p:cNvPr id="22533" name="Rectangle 5"/>
          <p:cNvSpPr>
            <a:spLocks noGrp="1" noChangeArrowheads="1"/>
          </p:cNvSpPr>
          <p:nvPr>
            <p:ph type="title"/>
          </p:nvPr>
        </p:nvSpPr>
        <p:spPr bwMode="auto">
          <a:xfrm>
            <a:off x="685800" y="609600"/>
            <a:ext cx="7772400" cy="1143000"/>
          </a:xfrm>
          <a:prstGeom prst="rect">
            <a:avLst/>
          </a:prstGeom>
          <a:noFill/>
          <a:ln>
            <a:noFill/>
          </a:ln>
          <a:effectLst/>
        </p:spPr>
        <p:txBody>
          <a:bodyPr vert="horz" wrap="square" lIns="92075" tIns="46038" rIns="92075" bIns="46038" numCol="1" anchor="ctr" anchorCtr="0" compatLnSpc="1">
            <a:prstTxWarp prst="textNoShape">
              <a:avLst/>
            </a:prstTxWarp>
          </a:bodyPr>
          <a:lstStyle/>
          <a:p>
            <a:pPr lvl="0"/>
            <a:r>
              <a:rPr lang="zh-CN" altLang="en-US" dirty="0"/>
              <a:t>单击此处编辑母版标题样式</a:t>
            </a:r>
          </a:p>
        </p:txBody>
      </p:sp>
      <p:sp>
        <p:nvSpPr>
          <p:cNvPr id="22537" name="Rectangle 9"/>
          <p:cNvSpPr>
            <a:spLocks noGrp="1" noChangeArrowheads="1"/>
          </p:cNvSpPr>
          <p:nvPr>
            <p:ph type="body" idx="1"/>
          </p:nvPr>
        </p:nvSpPr>
        <p:spPr bwMode="auto">
          <a:xfrm>
            <a:off x="685800" y="1981200"/>
            <a:ext cx="7772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32" name="Line 10"/>
          <p:cNvSpPr>
            <a:spLocks noChangeShapeType="1"/>
          </p:cNvSpPr>
          <p:nvPr/>
        </p:nvSpPr>
        <p:spPr bwMode="auto">
          <a:xfrm flipV="1">
            <a:off x="990600" y="6172200"/>
            <a:ext cx="7391400" cy="0"/>
          </a:xfrm>
          <a:prstGeom prst="line">
            <a:avLst/>
          </a:prstGeom>
          <a:noFill/>
          <a:ln w="38100" cmpd="dbl">
            <a:solidFill>
              <a:srgbClr val="66FF33"/>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endParaRPr lang="zh-CN" altLang="en-US"/>
          </a:p>
        </p:txBody>
      </p:sp>
      <p:sp>
        <p:nvSpPr>
          <p:cNvPr id="10" name="Rectangle 7"/>
          <p:cNvSpPr txBox="1">
            <a:spLocks noChangeArrowheads="1"/>
          </p:cNvSpPr>
          <p:nvPr userDrawn="1"/>
        </p:nvSpPr>
        <p:spPr bwMode="auto">
          <a:xfrm>
            <a:off x="381000" y="6213383"/>
            <a:ext cx="3276600" cy="457200"/>
          </a:xfrm>
          <a:prstGeom prst="rect">
            <a:avLst/>
          </a:prstGeom>
          <a:noFill/>
          <a:ln>
            <a:noFill/>
          </a:ln>
          <a:effectLst/>
        </p:spPr>
        <p:txBody>
          <a:bodyPr vert="horz" wrap="square" lIns="92075" tIns="46038" rIns="92075" bIns="46038" numCol="1" anchor="ctr" anchorCtr="0" compatLnSpc="1">
            <a:prstTxWarp prst="textNoShape">
              <a:avLst/>
            </a:prstTxWarp>
          </a:bodyPr>
          <a:lstStyle>
            <a:defPPr>
              <a:defRPr lang="zh-CN"/>
            </a:defPPr>
            <a:lvl1pPr marL="0" algn="ctr" defTabSz="457200" rtl="0" eaLnBrk="1" latinLnBrk="0" hangingPunct="1">
              <a:defRPr kumimoji="0" sz="1800" b="1" kern="1200">
                <a:solidFill>
                  <a:srgbClr val="FF0000"/>
                </a:solidFill>
                <a:effectLst>
                  <a:outerShdw blurRad="38100" dist="38100" dir="2700000" algn="tl">
                    <a:srgbClr val="000000"/>
                  </a:outerShdw>
                </a:effectLst>
                <a:latin typeface="+mn-lt"/>
                <a:ea typeface="仿宋"/>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zh-CN" altLang="en-US" dirty="0"/>
              <a:t>宏观经济学</a:t>
            </a:r>
          </a:p>
        </p:txBody>
      </p:sp>
      <p:sp>
        <p:nvSpPr>
          <p:cNvPr id="11" name="Rectangle 8"/>
          <p:cNvSpPr txBox="1">
            <a:spLocks noChangeArrowheads="1"/>
          </p:cNvSpPr>
          <p:nvPr userDrawn="1"/>
        </p:nvSpPr>
        <p:spPr bwMode="auto">
          <a:xfrm>
            <a:off x="6705600" y="6213383"/>
            <a:ext cx="1905000" cy="457200"/>
          </a:xfrm>
          <a:prstGeom prst="rect">
            <a:avLst/>
          </a:prstGeom>
          <a:noFill/>
          <a:ln>
            <a:noFill/>
          </a:ln>
          <a:effectLst/>
        </p:spPr>
        <p:txBody>
          <a:bodyPr vert="horz" wrap="square" lIns="92075" tIns="46038" rIns="92075" bIns="46038" numCol="1" anchor="ctr" anchorCtr="0" compatLnSpc="1">
            <a:prstTxWarp prst="textNoShape">
              <a:avLst/>
            </a:prstTxWarp>
          </a:bodyPr>
          <a:lstStyle>
            <a:defPPr>
              <a:defRPr lang="zh-CN"/>
            </a:defPPr>
            <a:lvl1pPr marL="0" algn="r" defTabSz="457200" rtl="0" eaLnBrk="1" latinLnBrk="0" hangingPunct="1">
              <a:defRPr kumimoji="0" sz="1800" b="1" kern="1200">
                <a:solidFill>
                  <a:srgbClr val="FF0000"/>
                </a:solidFill>
                <a:effectLst>
                  <a:outerShdw blurRad="38100" dist="38100" dir="2700000" algn="tl">
                    <a:srgbClr val="000000"/>
                  </a:outerShdw>
                </a:effectLst>
                <a:latin typeface="Times New Roman"/>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64B09ED-25CF-4A40-A629-9D6FD164DF59}" type="slidenum">
              <a:rPr kumimoji="1" lang="zh-CN" altLang="en-US" smtClean="0"/>
              <a:pPr/>
              <a:t>‹#›</a:t>
            </a:fld>
            <a:endParaRPr kumimoji="1" lang="zh-CN" altLang="en-US"/>
          </a:p>
        </p:txBody>
      </p:sp>
    </p:spTree>
  </p:cSld>
  <p:clrMap bg1="dk2" tx1="lt1" bg2="dk1" tx2="lt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txStyles>
    <p:titleStyle>
      <a:lvl1pPr algn="ctr" rtl="0" eaLnBrk="1" fontAlgn="base" hangingPunct="1">
        <a:spcBef>
          <a:spcPct val="0"/>
        </a:spcBef>
        <a:spcAft>
          <a:spcPct val="0"/>
        </a:spcAft>
        <a:defRPr kumimoji="1" sz="3600" b="0" i="0">
          <a:solidFill>
            <a:schemeClr val="tx1"/>
          </a:solidFill>
          <a:effectLst>
            <a:outerShdw blurRad="38100" dist="38100" dir="2700000" algn="tl">
              <a:srgbClr val="000000"/>
            </a:outerShdw>
          </a:effectLst>
          <a:latin typeface="+mn-lt"/>
          <a:ea typeface="华文琥珀"/>
          <a:cs typeface="+mj-cs"/>
        </a:defRPr>
      </a:lvl1pPr>
      <a:lvl2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2pPr>
      <a:lvl3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3pPr>
      <a:lvl4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4pPr>
      <a:lvl5pPr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5pPr>
      <a:lvl6pPr marL="4572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6pPr>
      <a:lvl7pPr marL="9144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7pPr>
      <a:lvl8pPr marL="13716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8pPr>
      <a:lvl9pPr marL="1828800" algn="ctr" rtl="0" eaLnBrk="1" fontAlgn="base" hangingPunct="1">
        <a:spcBef>
          <a:spcPct val="0"/>
        </a:spcBef>
        <a:spcAft>
          <a:spcPct val="0"/>
        </a:spcAft>
        <a:defRPr kumimoji="1" sz="4000" b="1">
          <a:solidFill>
            <a:srgbClr val="FFFF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1" fontAlgn="base" hangingPunct="1">
        <a:spcBef>
          <a:spcPct val="20000"/>
        </a:spcBef>
        <a:spcAft>
          <a:spcPct val="0"/>
        </a:spcAft>
        <a:buClr>
          <a:srgbClr val="FF3399"/>
        </a:buClr>
        <a:buSzPct val="80000"/>
        <a:buFont typeface="Wingdings" panose="05000000000000000000" pitchFamily="2" charset="2"/>
        <a:buChar char="v"/>
        <a:defRPr kumimoji="1" sz="2800" b="1" i="0">
          <a:solidFill>
            <a:schemeClr val="tx1"/>
          </a:solidFill>
          <a:effectLst>
            <a:outerShdw blurRad="38100" dist="38100" dir="2700000" algn="tl">
              <a:srgbClr val="000000"/>
            </a:outerShdw>
          </a:effectLst>
          <a:latin typeface="+mn-lt"/>
          <a:ea typeface="仿宋"/>
          <a:cs typeface="+mn-cs"/>
        </a:defRPr>
      </a:lvl1pPr>
      <a:lvl2pPr marL="742950" indent="-285750" algn="l" rtl="0" eaLnBrk="1" fontAlgn="base" hangingPunct="1">
        <a:spcBef>
          <a:spcPct val="20000"/>
        </a:spcBef>
        <a:spcAft>
          <a:spcPct val="0"/>
        </a:spcAft>
        <a:buClr>
          <a:srgbClr val="66FF33"/>
        </a:buClr>
        <a:buSzPct val="90000"/>
        <a:buFont typeface="Wingdings" panose="05000000000000000000" pitchFamily="2" charset="2"/>
        <a:buChar char="§"/>
        <a:defRPr kumimoji="1" sz="2400" b="1" i="0">
          <a:solidFill>
            <a:schemeClr val="tx1"/>
          </a:solidFill>
          <a:effectLst>
            <a:outerShdw blurRad="38100" dist="38100" dir="2700000" algn="tl">
              <a:srgbClr val="000000"/>
            </a:outerShdw>
          </a:effectLst>
          <a:latin typeface="+mn-lt"/>
          <a:ea typeface="仿宋"/>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kumimoji="1" sz="2400" b="1" i="0">
          <a:solidFill>
            <a:schemeClr val="tx1"/>
          </a:solidFill>
          <a:effectLst>
            <a:outerShdw blurRad="38100" dist="38100" dir="2700000" algn="tl">
              <a:srgbClr val="000000"/>
            </a:outerShdw>
          </a:effectLst>
          <a:latin typeface="+mn-lt"/>
          <a:ea typeface="仿宋"/>
        </a:defRPr>
      </a:lvl3pPr>
      <a:lvl4pPr marL="1600200" indent="-228600" algn="l" rtl="0" eaLnBrk="1" fontAlgn="base" hangingPunct="1">
        <a:spcBef>
          <a:spcPct val="20000"/>
        </a:spcBef>
        <a:spcAft>
          <a:spcPct val="0"/>
        </a:spcAft>
        <a:buClr>
          <a:schemeClr val="tx1"/>
        </a:buClr>
        <a:buChar char="–"/>
        <a:defRPr kumimoji="1" sz="2400" b="1" i="0">
          <a:solidFill>
            <a:schemeClr val="tx1"/>
          </a:solidFill>
          <a:effectLst>
            <a:outerShdw blurRad="38100" dist="38100" dir="2700000" algn="tl">
              <a:srgbClr val="000000"/>
            </a:outerShdw>
          </a:effectLst>
          <a:latin typeface="+mn-lt"/>
          <a:ea typeface="仿宋"/>
        </a:defRPr>
      </a:lvl4pPr>
      <a:lvl5pPr marL="2057400" indent="-228600" algn="l" rtl="0" eaLnBrk="1" fontAlgn="base" hangingPunct="1">
        <a:spcBef>
          <a:spcPct val="20000"/>
        </a:spcBef>
        <a:spcAft>
          <a:spcPct val="0"/>
        </a:spcAft>
        <a:buClr>
          <a:schemeClr val="accent1"/>
        </a:buClr>
        <a:buChar char="•"/>
        <a:defRPr kumimoji="1" sz="2000" b="1" i="0">
          <a:solidFill>
            <a:schemeClr val="tx1"/>
          </a:solidFill>
          <a:latin typeface="+mn-lt"/>
          <a:ea typeface="仿宋"/>
        </a:defRPr>
      </a:lvl5pPr>
      <a:lvl6pPr marL="25146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8.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8.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8.xml"/><Relationship Id="rId1" Type="http://schemas.openxmlformats.org/officeDocument/2006/relationships/vmlDrawing" Target="../drawings/vmlDrawing5.vml"/><Relationship Id="rId4" Type="http://schemas.openxmlformats.org/officeDocument/2006/relationships/image" Target="../media/image11.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sz="quarter"/>
          </p:nvPr>
        </p:nvSpPr>
        <p:spPr>
          <a:xfrm>
            <a:off x="685800" y="1906298"/>
            <a:ext cx="7772400" cy="1143000"/>
          </a:xfrm>
        </p:spPr>
        <p:txBody>
          <a:bodyPr/>
          <a:lstStyle/>
          <a:p>
            <a:r>
              <a:rPr lang="zh-CN" altLang="en-US" sz="4800" dirty="0">
                <a:effectLst/>
              </a:rPr>
              <a:t>第十六章     经济增长</a:t>
            </a:r>
            <a:endParaRPr kumimoji="1" lang="zh-CN" altLang="en-US" sz="4800" dirty="0">
              <a:effectLst/>
            </a:endParaRPr>
          </a:p>
        </p:txBody>
      </p:sp>
    </p:spTree>
    <p:extLst>
      <p:ext uri="{BB962C8B-B14F-4D97-AF65-F5344CB8AC3E}">
        <p14:creationId xmlns:p14="http://schemas.microsoft.com/office/powerpoint/2010/main" val="129406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内容占位符 2"/>
          <p:cNvSpPr>
            <a:spLocks noGrp="1"/>
          </p:cNvSpPr>
          <p:nvPr>
            <p:ph idx="4294967295"/>
          </p:nvPr>
        </p:nvSpPr>
        <p:spPr>
          <a:xfrm>
            <a:off x="781050" y="1028700"/>
            <a:ext cx="7772400" cy="4114800"/>
          </a:xfrm>
        </p:spPr>
        <p:txBody>
          <a:bodyPr/>
          <a:lstStyle/>
          <a:p>
            <a:pPr eaLnBrk="1" hangingPunct="1">
              <a:buFontTx/>
              <a:buNone/>
            </a:pPr>
            <a:r>
              <a:rPr lang="zh-CN" altLang="en-US" sz="3200" b="0" kern="1200" dirty="0">
                <a:effectLst/>
                <a:ea typeface="华文琥珀"/>
                <a:cs typeface="+mj-cs"/>
              </a:rPr>
              <a:t>三、经济增长的基本问题</a:t>
            </a:r>
            <a:endParaRPr lang="en-US" altLang="zh-CN" sz="3200" b="0" kern="1200" dirty="0">
              <a:effectLst/>
              <a:ea typeface="华文琥珀"/>
              <a:cs typeface="+mj-cs"/>
            </a:endParaRPr>
          </a:p>
          <a:p>
            <a:pPr eaLnBrk="1" hangingPunct="1">
              <a:buFontTx/>
              <a:buNone/>
            </a:pPr>
            <a:endParaRPr lang="en-US" dirty="0">
              <a:effectLst/>
              <a:latin typeface="Times New Roman" charset="0"/>
              <a:cs typeface="Times New Roman" charset="0"/>
            </a:endParaRPr>
          </a:p>
          <a:p>
            <a:pPr lvl="1" eaLnBrk="1" hangingPunct="1"/>
            <a:r>
              <a:rPr lang="zh-CN" altLang="en-US" dirty="0">
                <a:effectLst/>
                <a:latin typeface="Times New Roman" charset="0"/>
                <a:cs typeface="Times New Roman" charset="0"/>
              </a:rPr>
              <a:t>第一，为什么一些国家如此富裕，而另一些国家那么贫穷？</a:t>
            </a:r>
            <a:endParaRPr lang="en-US" dirty="0">
              <a:effectLst/>
              <a:latin typeface="Times New Roman" charset="0"/>
              <a:cs typeface="Times New Roman" charset="0"/>
            </a:endParaRPr>
          </a:p>
          <a:p>
            <a:pPr lvl="1" eaLnBrk="1" hangingPunct="1"/>
            <a:r>
              <a:rPr lang="zh-CN" altLang="en-US" dirty="0">
                <a:effectLst/>
                <a:latin typeface="Times New Roman" charset="0"/>
                <a:cs typeface="Times New Roman" charset="0"/>
              </a:rPr>
              <a:t>第二，什么是经济增长的源泉</a:t>
            </a:r>
            <a:r>
              <a:rPr lang="en-US" dirty="0">
                <a:effectLst/>
                <a:latin typeface="Times New Roman" charset="0"/>
                <a:cs typeface="Times New Roman" charset="0"/>
              </a:rPr>
              <a:t>?</a:t>
            </a:r>
          </a:p>
          <a:p>
            <a:pPr lvl="1" eaLnBrk="1" hangingPunct="1"/>
            <a:r>
              <a:rPr lang="zh-CN" altLang="en-US" dirty="0">
                <a:effectLst/>
                <a:latin typeface="Times New Roman" charset="0"/>
                <a:cs typeface="Times New Roman" charset="0"/>
              </a:rPr>
              <a:t>第三，怎样理解一些国家和地区的增长奇迹</a:t>
            </a:r>
            <a:r>
              <a:rPr lang="en-US" dirty="0">
                <a:effectLst/>
                <a:latin typeface="Times New Roman" charset="0"/>
                <a:cs typeface="Times New Roman" charset="0"/>
              </a:rPr>
              <a:t>?</a:t>
            </a:r>
          </a:p>
          <a:p>
            <a:pPr lvl="1" eaLnBrk="1" hangingPunct="1"/>
            <a:endParaRPr lang="en-US" dirty="0">
              <a:effectLst/>
              <a:latin typeface="Times New Roman" charset="0"/>
              <a:cs typeface="Times New Roman" charset="0"/>
            </a:endParaRPr>
          </a:p>
        </p:txBody>
      </p:sp>
    </p:spTree>
    <p:extLst>
      <p:ext uri="{BB962C8B-B14F-4D97-AF65-F5344CB8AC3E}">
        <p14:creationId xmlns:p14="http://schemas.microsoft.com/office/powerpoint/2010/main" val="251326524"/>
      </p:ext>
    </p:extLst>
  </p:cSld>
  <p:clrMapOvr>
    <a:masterClrMapping/>
  </p:clrMapOvr>
  <p:transition>
    <p:strips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9">
                                            <p:txEl>
                                              <p:pRg st="2" end="2"/>
                                            </p:txEl>
                                          </p:spTgt>
                                        </p:tgtEl>
                                        <p:attrNameLst>
                                          <p:attrName>style.visibility</p:attrName>
                                        </p:attrNameLst>
                                      </p:cBhvr>
                                      <p:to>
                                        <p:strVal val="visible"/>
                                      </p:to>
                                    </p:set>
                                    <p:anim calcmode="lin" valueType="num">
                                      <p:cBhvr additive="base">
                                        <p:cTn id="7" dur="5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9">
                                            <p:txEl>
                                              <p:pRg st="3" end="3"/>
                                            </p:txEl>
                                          </p:spTgt>
                                        </p:tgtEl>
                                        <p:attrNameLst>
                                          <p:attrName>style.visibility</p:attrName>
                                        </p:attrNameLst>
                                      </p:cBhvr>
                                      <p:to>
                                        <p:strVal val="visible"/>
                                      </p:to>
                                    </p:set>
                                    <p:anim calcmode="lin" valueType="num">
                                      <p:cBhvr additive="base">
                                        <p:cTn id="11" dur="5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339">
                                            <p:txEl>
                                              <p:pRg st="4" end="4"/>
                                            </p:txEl>
                                          </p:spTgt>
                                        </p:tgtEl>
                                        <p:attrNameLst>
                                          <p:attrName>style.visibility</p:attrName>
                                        </p:attrNameLst>
                                      </p:cBhvr>
                                      <p:to>
                                        <p:strVal val="visible"/>
                                      </p:to>
                                    </p:set>
                                    <p:anim calcmode="lin" valueType="num">
                                      <p:cBhvr additive="base">
                                        <p:cTn id="15" dur="5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3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内容占位符 2"/>
          <p:cNvSpPr>
            <a:spLocks noGrp="1"/>
          </p:cNvSpPr>
          <p:nvPr>
            <p:ph idx="4294967295"/>
          </p:nvPr>
        </p:nvSpPr>
        <p:spPr>
          <a:xfrm>
            <a:off x="468313" y="1412875"/>
            <a:ext cx="8229600" cy="4784725"/>
          </a:xfrm>
        </p:spPr>
        <p:txBody>
          <a:bodyPr/>
          <a:lstStyle/>
          <a:p>
            <a:pPr algn="just" eaLnBrk="1" hangingPunct="1">
              <a:lnSpc>
                <a:spcPct val="150000"/>
              </a:lnSpc>
              <a:buFontTx/>
              <a:buNone/>
            </a:pPr>
            <a:r>
              <a:rPr lang="zh-CN" altLang="en-US" sz="2800" dirty="0">
                <a:solidFill>
                  <a:schemeClr val="tx1"/>
                </a:solidFill>
                <a:effectLst/>
                <a:latin typeface="Times New Roman" charset="0"/>
              </a:rPr>
              <a:t>    </a:t>
            </a:r>
            <a:r>
              <a:rPr lang="zh-CN" altLang="en-US" sz="2800" dirty="0">
                <a:solidFill>
                  <a:schemeClr val="tx1"/>
                </a:solidFill>
                <a:effectLst/>
                <a:latin typeface="Times New Roman" charset="0"/>
                <a:cs typeface="Times New Roman" charset="0"/>
              </a:rPr>
              <a:t>在宏观经济学中，对上述问题的解答有两种互</a:t>
            </a:r>
            <a:r>
              <a:rPr lang="zh-CN" altLang="en-US" sz="2800" dirty="0">
                <a:solidFill>
                  <a:schemeClr val="tx1"/>
                </a:solidFill>
                <a:effectLst/>
                <a:latin typeface="Times New Roman" charset="0"/>
              </a:rPr>
              <a:t>为补</a:t>
            </a:r>
            <a:r>
              <a:rPr lang="zh-CN" altLang="en-US" sz="2800" dirty="0">
                <a:solidFill>
                  <a:schemeClr val="tx1"/>
                </a:solidFill>
                <a:effectLst/>
                <a:latin typeface="Times New Roman" charset="0"/>
                <a:cs typeface="Times New Roman" charset="0"/>
              </a:rPr>
              <a:t>充的分析方法：</a:t>
            </a:r>
            <a:endParaRPr lang="en-US" sz="2800" dirty="0">
              <a:solidFill>
                <a:schemeClr val="tx1"/>
              </a:solidFill>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一种是增长核算，它试图把产量增长的不同决定因素的贡献程度数量化；</a:t>
            </a:r>
            <a:endParaRPr lang="en-US" sz="2400" dirty="0">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另一种是增长理论，它把增长过程中生产要素供给、技术进步、储蓄和投资互动关系模型化。</a:t>
            </a:r>
          </a:p>
        </p:txBody>
      </p:sp>
    </p:spTree>
    <p:extLst>
      <p:ext uri="{BB962C8B-B14F-4D97-AF65-F5344CB8AC3E}">
        <p14:creationId xmlns:p14="http://schemas.microsoft.com/office/powerpoint/2010/main" val="3099984326"/>
      </p:ext>
    </p:extLst>
  </p:cSld>
  <p:clrMapOvr>
    <a:masterClrMapping/>
  </p:clrMapOvr>
  <p:transition>
    <p:pull dir="l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 calcmode="lin" valueType="num">
                                      <p:cBhvr additive="base">
                                        <p:cTn id="7" dur="500" fill="hold"/>
                                        <p:tgtEl>
                                          <p:spTgt spid="153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3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2" presetClass="entr" presetSubtype="4" fill="hold" nodeType="clickEffect">
                                  <p:stCondLst>
                                    <p:cond delay="0"/>
                                  </p:stCondLst>
                                  <p:childTnLst>
                                    <p:set>
                                      <p:cBhvr>
                                        <p:cTn id="12" dur="1" fill="hold">
                                          <p:stCondLst>
                                            <p:cond delay="0"/>
                                          </p:stCondLst>
                                        </p:cTn>
                                        <p:tgtEl>
                                          <p:spTgt spid="15363">
                                            <p:txEl>
                                              <p:pRg st="2" end="2"/>
                                            </p:txEl>
                                          </p:spTgt>
                                        </p:tgtEl>
                                        <p:attrNameLst>
                                          <p:attrName>style.visibility</p:attrName>
                                        </p:attrNameLst>
                                      </p:cBhvr>
                                      <p:to>
                                        <p:strVal val="visible"/>
                                      </p:to>
                                    </p:set>
                                    <p:animEffect transition="in" filter="slide(fromBottom)">
                                      <p:cBhvr>
                                        <p:cTn id="13"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10006"/>
            <a:ext cx="7772400" cy="1143000"/>
          </a:xfrm>
        </p:spPr>
        <p:txBody>
          <a:bodyPr/>
          <a:lstStyle/>
          <a:p>
            <a:r>
              <a:rPr lang="zh-CN" altLang="en-US" dirty="0">
                <a:effectLst/>
              </a:rPr>
              <a:t>第二节  经济增长的决定因素</a:t>
            </a:r>
            <a:endParaRPr kumimoji="1" lang="zh-CN" altLang="en-US" dirty="0">
              <a:effectLst/>
            </a:endParaRPr>
          </a:p>
        </p:txBody>
      </p:sp>
      <p:sp>
        <p:nvSpPr>
          <p:cNvPr id="17410" name="内容占位符 2"/>
          <p:cNvSpPr>
            <a:spLocks noGrp="1"/>
          </p:cNvSpPr>
          <p:nvPr>
            <p:ph idx="1"/>
          </p:nvPr>
        </p:nvSpPr>
        <p:spPr>
          <a:xfrm>
            <a:off x="809089" y="2193929"/>
            <a:ext cx="7772400" cy="3929469"/>
          </a:xfrm>
        </p:spPr>
        <p:txBody>
          <a:bodyPr/>
          <a:lstStyle/>
          <a:p>
            <a:pPr>
              <a:lnSpc>
                <a:spcPct val="135000"/>
              </a:lnSpc>
            </a:pPr>
            <a:r>
              <a:rPr lang="zh-CN" altLang="en-US" sz="2400" dirty="0">
                <a:solidFill>
                  <a:schemeClr val="tx1"/>
                </a:solidFill>
                <a:effectLst/>
                <a:latin typeface="Times New Roman" charset="0"/>
                <a:cs typeface="Times New Roman" charset="0"/>
              </a:rPr>
              <a:t>用宏观生产函数或总量生产函数来说明</a:t>
            </a:r>
            <a:endParaRPr lang="en-US" altLang="zh-CN" sz="2400" dirty="0">
              <a:solidFill>
                <a:schemeClr val="tx1"/>
              </a:solidFill>
              <a:effectLst/>
              <a:latin typeface="Times New Roman" charset="0"/>
              <a:cs typeface="Times New Roman" charset="0"/>
            </a:endParaRPr>
          </a:p>
          <a:p>
            <a:pPr>
              <a:lnSpc>
                <a:spcPct val="135000"/>
              </a:lnSpc>
            </a:pPr>
            <a:r>
              <a:rPr lang="zh-CN" altLang="en-US" sz="2400" dirty="0">
                <a:effectLst/>
                <a:latin typeface="Times New Roman" charset="0"/>
                <a:cs typeface="Times New Roman" charset="0"/>
              </a:rPr>
              <a:t>设经济的生产函数：</a:t>
            </a:r>
            <a:r>
              <a:rPr lang="en-US" altLang="zh-CN" sz="2400" i="1" dirty="0">
                <a:effectLst/>
                <a:latin typeface="Times New Roman" charset="0"/>
                <a:cs typeface="Times New Roman" charset="0"/>
              </a:rPr>
              <a:t>Y=AF</a:t>
            </a:r>
            <a:r>
              <a:rPr lang="zh-CN" altLang="en-US" sz="2400" i="1" dirty="0">
                <a:effectLst/>
                <a:latin typeface="Times New Roman" charset="0"/>
                <a:cs typeface="Times New Roman" charset="0"/>
              </a:rPr>
              <a:t>（</a:t>
            </a:r>
            <a:r>
              <a:rPr lang="en-US" altLang="zh-CN" sz="2400" i="1" dirty="0">
                <a:effectLst/>
                <a:latin typeface="Times New Roman" charset="0"/>
                <a:cs typeface="Times New Roman" charset="0"/>
              </a:rPr>
              <a:t>N</a:t>
            </a:r>
            <a:r>
              <a:rPr lang="zh-CN" altLang="en-US" sz="2400" i="1" dirty="0">
                <a:effectLst/>
                <a:latin typeface="Times New Roman" charset="0"/>
                <a:cs typeface="Times New Roman" charset="0"/>
              </a:rPr>
              <a:t>，</a:t>
            </a:r>
            <a:r>
              <a:rPr lang="en-US" altLang="zh-CN" sz="2400" i="1" dirty="0">
                <a:effectLst/>
                <a:latin typeface="Times New Roman" charset="0"/>
                <a:cs typeface="Times New Roman" charset="0"/>
              </a:rPr>
              <a:t>K</a:t>
            </a:r>
            <a:r>
              <a:rPr lang="zh-CN" altLang="en-US" sz="2400" i="1" dirty="0">
                <a:effectLst/>
                <a:latin typeface="Times New Roman" charset="0"/>
                <a:cs typeface="Times New Roman" charset="0"/>
              </a:rPr>
              <a:t>）</a:t>
            </a:r>
          </a:p>
          <a:p>
            <a:pPr marL="457200" lvl="1" indent="0">
              <a:lnSpc>
                <a:spcPct val="135000"/>
              </a:lnSpc>
              <a:buNone/>
            </a:pPr>
            <a:r>
              <a:rPr lang="en-US" altLang="zh-CN" i="1" dirty="0">
                <a:effectLst/>
                <a:latin typeface="Times New Roman" charset="0"/>
                <a:cs typeface="Times New Roman" charset="0"/>
              </a:rPr>
              <a:t>Y</a:t>
            </a:r>
            <a:r>
              <a:rPr lang="zh-CN" altLang="en-US" i="1" dirty="0">
                <a:effectLst/>
                <a:latin typeface="Times New Roman" charset="0"/>
                <a:cs typeface="Times New Roman" charset="0"/>
              </a:rPr>
              <a:t>、 </a:t>
            </a:r>
            <a:r>
              <a:rPr lang="en-US" altLang="zh-CN" i="1" dirty="0">
                <a:effectLst/>
                <a:latin typeface="Times New Roman" charset="0"/>
                <a:cs typeface="Times New Roman" charset="0"/>
              </a:rPr>
              <a:t>N </a:t>
            </a:r>
            <a:r>
              <a:rPr lang="zh-CN" altLang="en-US" i="1" dirty="0">
                <a:effectLst/>
                <a:latin typeface="Times New Roman" charset="0"/>
                <a:cs typeface="Times New Roman" charset="0"/>
              </a:rPr>
              <a:t>和 </a:t>
            </a:r>
            <a:r>
              <a:rPr lang="en-US" altLang="zh-CN" i="1" dirty="0">
                <a:effectLst/>
                <a:latin typeface="Times New Roman" charset="0"/>
                <a:cs typeface="Times New Roman" charset="0"/>
              </a:rPr>
              <a:t>K </a:t>
            </a:r>
            <a:r>
              <a:rPr lang="zh-CN" altLang="en-US" i="1" dirty="0">
                <a:effectLst/>
                <a:latin typeface="Times New Roman" charset="0"/>
                <a:cs typeface="Times New Roman" charset="0"/>
              </a:rPr>
              <a:t>依次为总产出、投入的劳动量和投入的资本量；</a:t>
            </a:r>
            <a:r>
              <a:rPr lang="en-US" altLang="zh-CN" i="1" dirty="0">
                <a:effectLst/>
                <a:latin typeface="Times New Roman" charset="0"/>
                <a:cs typeface="Times New Roman" charset="0"/>
              </a:rPr>
              <a:t>A</a:t>
            </a:r>
            <a:r>
              <a:rPr lang="zh-CN" altLang="en-US" i="1" dirty="0">
                <a:effectLst/>
                <a:latin typeface="Times New Roman" charset="0"/>
                <a:cs typeface="Times New Roman" charset="0"/>
              </a:rPr>
              <a:t>代表经济的技术水平。</a:t>
            </a:r>
            <a:endParaRPr lang="en-US" altLang="zh-CN" dirty="0">
              <a:solidFill>
                <a:schemeClr val="tx1"/>
              </a:solidFill>
              <a:effectLst/>
              <a:latin typeface="Times New Roman" charset="0"/>
              <a:cs typeface="Times New Roman" charset="0"/>
            </a:endParaRPr>
          </a:p>
          <a:p>
            <a:pPr>
              <a:lnSpc>
                <a:spcPct val="135000"/>
              </a:lnSpc>
            </a:pPr>
            <a:r>
              <a:rPr lang="zh-CN" altLang="en-US" sz="2400" dirty="0">
                <a:solidFill>
                  <a:schemeClr val="tx1"/>
                </a:solidFill>
                <a:effectLst/>
                <a:latin typeface="Times New Roman" charset="0"/>
                <a:cs typeface="Times New Roman" charset="0"/>
              </a:rPr>
              <a:t>直接原因：</a:t>
            </a:r>
            <a:endParaRPr lang="en-US" sz="2400" dirty="0">
              <a:solidFill>
                <a:schemeClr val="tx1"/>
              </a:solidFill>
              <a:effectLst/>
              <a:latin typeface="Times New Roman" charset="0"/>
              <a:cs typeface="Times New Roman" charset="0"/>
            </a:endParaRPr>
          </a:p>
          <a:p>
            <a:pPr lvl="1">
              <a:lnSpc>
                <a:spcPct val="135000"/>
              </a:lnSpc>
            </a:pPr>
            <a:r>
              <a:rPr lang="zh-CN" altLang="en-US" dirty="0">
                <a:effectLst/>
                <a:latin typeface="Times New Roman" charset="0"/>
                <a:cs typeface="Times New Roman" charset="0"/>
              </a:rPr>
              <a:t>投入要素——资本 、劳动、自然资源</a:t>
            </a:r>
            <a:endParaRPr lang="en-US" dirty="0">
              <a:effectLst/>
              <a:latin typeface="Times New Roman" charset="0"/>
              <a:cs typeface="Times New Roman" charset="0"/>
            </a:endParaRPr>
          </a:p>
          <a:p>
            <a:pPr lvl="1">
              <a:lnSpc>
                <a:spcPct val="135000"/>
              </a:lnSpc>
            </a:pPr>
            <a:r>
              <a:rPr lang="zh-CN" altLang="en-US" dirty="0">
                <a:effectLst/>
                <a:latin typeface="Times New Roman" charset="0"/>
                <a:cs typeface="Times New Roman" charset="0"/>
              </a:rPr>
              <a:t>生产率——规模经济、技术进步、人力资本</a:t>
            </a:r>
            <a:endParaRPr lang="en-US" dirty="0">
              <a:effectLst/>
              <a:latin typeface="Times New Roman" charset="0"/>
              <a:cs typeface="Times New Roman" charset="0"/>
            </a:endParaRPr>
          </a:p>
        </p:txBody>
      </p:sp>
      <p:sp>
        <p:nvSpPr>
          <p:cNvPr id="4" name="矩形 3"/>
          <p:cNvSpPr/>
          <p:nvPr/>
        </p:nvSpPr>
        <p:spPr>
          <a:xfrm>
            <a:off x="809089" y="1513462"/>
            <a:ext cx="4698722" cy="584775"/>
          </a:xfrm>
          <a:prstGeom prst="rect">
            <a:avLst/>
          </a:prstGeom>
        </p:spPr>
        <p:txBody>
          <a:bodyPr wrap="none">
            <a:spAutoFit/>
          </a:bodyPr>
          <a:lstStyle/>
          <a:p>
            <a:pPr marL="342900" lvl="0" indent="-342900" defTabSz="914400" fontAlgn="base">
              <a:spcBef>
                <a:spcPct val="20000"/>
              </a:spcBef>
              <a:spcAft>
                <a:spcPct val="0"/>
              </a:spcAft>
              <a:buClr>
                <a:srgbClr val="FF3399"/>
              </a:buClr>
              <a:buSzPct val="80000"/>
            </a:pPr>
            <a:r>
              <a:rPr kumimoji="1" lang="zh-CN" altLang="en-US" sz="3200" dirty="0">
                <a:ea typeface="华文琥珀"/>
                <a:cs typeface="+mj-cs"/>
              </a:rPr>
              <a:t>一、经济增长的直接原因</a:t>
            </a:r>
            <a:endParaRPr kumimoji="1" lang="en-US" altLang="zh-CN" sz="3200" dirty="0">
              <a:ea typeface="华文琥珀"/>
              <a:cs typeface="+mj-cs"/>
            </a:endParaRPr>
          </a:p>
        </p:txBody>
      </p:sp>
    </p:spTree>
    <p:extLst>
      <p:ext uri="{BB962C8B-B14F-4D97-AF65-F5344CB8AC3E}">
        <p14:creationId xmlns:p14="http://schemas.microsoft.com/office/powerpoint/2010/main" val="6631574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92702" y="4205816"/>
            <a:ext cx="2012950" cy="751417"/>
          </a:xfrm>
        </p:spPr>
        <p:txBody>
          <a:bodyPr/>
          <a:lstStyle/>
          <a:p>
            <a:pPr marL="0" indent="0">
              <a:buNone/>
            </a:pPr>
            <a:r>
              <a:rPr lang="zh-CN" altLang="en-US" dirty="0">
                <a:effectLst/>
                <a:latin typeface="Times New Roman" charset="0"/>
                <a:cs typeface="Times New Roman" charset="0"/>
              </a:rPr>
              <a:t>根本原因：</a:t>
            </a:r>
            <a:endParaRPr kumimoji="1" lang="zh-CN" altLang="en-US" dirty="0">
              <a:effectLst/>
            </a:endParaRPr>
          </a:p>
        </p:txBody>
      </p:sp>
      <p:sp>
        <p:nvSpPr>
          <p:cNvPr id="4" name="矩形 3"/>
          <p:cNvSpPr/>
          <p:nvPr/>
        </p:nvSpPr>
        <p:spPr>
          <a:xfrm>
            <a:off x="685800" y="774184"/>
            <a:ext cx="4698722" cy="584775"/>
          </a:xfrm>
          <a:prstGeom prst="rect">
            <a:avLst/>
          </a:prstGeom>
        </p:spPr>
        <p:txBody>
          <a:bodyPr wrap="none">
            <a:spAutoFit/>
          </a:bodyPr>
          <a:lstStyle/>
          <a:p>
            <a:pPr marL="342900" lvl="0" indent="-342900" defTabSz="914400" fontAlgn="base">
              <a:spcBef>
                <a:spcPct val="20000"/>
              </a:spcBef>
              <a:spcAft>
                <a:spcPct val="0"/>
              </a:spcAft>
              <a:buClr>
                <a:srgbClr val="FF3399"/>
              </a:buClr>
              <a:buSzPct val="80000"/>
            </a:pPr>
            <a:r>
              <a:rPr kumimoji="1" lang="zh-CN" altLang="en-US" sz="3200" dirty="0">
                <a:ea typeface="华文琥珀"/>
                <a:cs typeface="+mj-cs"/>
              </a:rPr>
              <a:t>二、经济增长的根本原因</a:t>
            </a:r>
            <a:endParaRPr kumimoji="1" lang="en-US" altLang="zh-CN" sz="3200" dirty="0">
              <a:ea typeface="华文琥珀"/>
              <a:cs typeface="+mj-cs"/>
            </a:endParaRPr>
          </a:p>
        </p:txBody>
      </p:sp>
      <p:sp>
        <p:nvSpPr>
          <p:cNvPr id="2" name="矩形 1"/>
          <p:cNvSpPr/>
          <p:nvPr/>
        </p:nvSpPr>
        <p:spPr bwMode="auto">
          <a:xfrm>
            <a:off x="4116901" y="1894415"/>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经济增长</a:t>
            </a:r>
          </a:p>
        </p:txBody>
      </p:sp>
      <p:sp>
        <p:nvSpPr>
          <p:cNvPr id="6" name="矩形 5"/>
          <p:cNvSpPr/>
          <p:nvPr/>
        </p:nvSpPr>
        <p:spPr bwMode="auto">
          <a:xfrm>
            <a:off x="3460733" y="3094562"/>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生产要素</a:t>
            </a:r>
          </a:p>
        </p:txBody>
      </p:sp>
      <p:sp>
        <p:nvSpPr>
          <p:cNvPr id="7" name="矩形 6"/>
          <p:cNvSpPr/>
          <p:nvPr/>
        </p:nvSpPr>
        <p:spPr bwMode="auto">
          <a:xfrm>
            <a:off x="4942400" y="3094562"/>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技术</a:t>
            </a:r>
          </a:p>
        </p:txBody>
      </p:sp>
      <p:sp>
        <p:nvSpPr>
          <p:cNvPr id="8" name="矩形 7"/>
          <p:cNvSpPr/>
          <p:nvPr/>
        </p:nvSpPr>
        <p:spPr bwMode="auto">
          <a:xfrm>
            <a:off x="2808801" y="4205816"/>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制度</a:t>
            </a:r>
          </a:p>
        </p:txBody>
      </p:sp>
      <p:sp>
        <p:nvSpPr>
          <p:cNvPr id="9" name="矩形 8"/>
          <p:cNvSpPr/>
          <p:nvPr/>
        </p:nvSpPr>
        <p:spPr bwMode="auto">
          <a:xfrm>
            <a:off x="4290468" y="4205816"/>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文化</a:t>
            </a:r>
          </a:p>
        </p:txBody>
      </p:sp>
      <p:sp>
        <p:nvSpPr>
          <p:cNvPr id="10" name="矩形 9"/>
          <p:cNvSpPr/>
          <p:nvPr/>
        </p:nvSpPr>
        <p:spPr bwMode="auto">
          <a:xfrm>
            <a:off x="5772135" y="4205816"/>
            <a:ext cx="1481667" cy="507999"/>
          </a:xfrm>
          <a:prstGeom prst="rect">
            <a:avLst/>
          </a:prstGeom>
          <a:solidFill>
            <a:schemeClr val="bg1">
              <a:lumMod val="60000"/>
              <a:lumOff val="40000"/>
            </a:schemeClr>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地理</a:t>
            </a:r>
          </a:p>
        </p:txBody>
      </p:sp>
      <p:sp>
        <p:nvSpPr>
          <p:cNvPr id="11" name="上箭头 10"/>
          <p:cNvSpPr/>
          <p:nvPr/>
        </p:nvSpPr>
        <p:spPr bwMode="auto">
          <a:xfrm>
            <a:off x="4773068" y="3788833"/>
            <a:ext cx="433917" cy="416983"/>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p:txBody>
      </p:sp>
      <p:sp>
        <p:nvSpPr>
          <p:cNvPr id="12" name="上箭头 11"/>
          <p:cNvSpPr/>
          <p:nvPr/>
        </p:nvSpPr>
        <p:spPr bwMode="auto">
          <a:xfrm>
            <a:off x="4725441" y="2677579"/>
            <a:ext cx="433917" cy="416983"/>
          </a:xfrm>
          <a:prstGeom prst="upArrow">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a:ln>
                <a:noFill/>
              </a:ln>
              <a:solidFill>
                <a:schemeClr val="tx1"/>
              </a:solidFill>
              <a:effectLst/>
              <a:latin typeface="Times New Roman" pitchFamily="18" charset="0"/>
              <a:ea typeface="宋体" pitchFamily="2" charset="-122"/>
            </a:endParaRPr>
          </a:p>
        </p:txBody>
      </p:sp>
      <p:sp>
        <p:nvSpPr>
          <p:cNvPr id="13" name="内容占位符 2"/>
          <p:cNvSpPr txBox="1">
            <a:spLocks/>
          </p:cNvSpPr>
          <p:nvPr/>
        </p:nvSpPr>
        <p:spPr bwMode="auto">
          <a:xfrm>
            <a:off x="1073662" y="3094562"/>
            <a:ext cx="2012950" cy="751417"/>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3399"/>
              </a:buClr>
              <a:buSzPct val="80000"/>
              <a:buFont typeface="Wingdings" panose="05000000000000000000" pitchFamily="2" charset="2"/>
              <a:buChar char="v"/>
              <a:defRPr kumimoji="1" sz="2800" b="1" i="0">
                <a:solidFill>
                  <a:schemeClr val="tx1"/>
                </a:solidFill>
                <a:effectLst>
                  <a:outerShdw blurRad="38100" dist="38100" dir="2700000" algn="tl">
                    <a:srgbClr val="000000"/>
                  </a:outerShdw>
                </a:effectLst>
                <a:latin typeface="+mn-lt"/>
                <a:ea typeface="仿宋"/>
                <a:cs typeface="+mn-cs"/>
              </a:defRPr>
            </a:lvl1pPr>
            <a:lvl2pPr marL="742950" indent="-285750" algn="l" rtl="0" eaLnBrk="1" fontAlgn="base" hangingPunct="1">
              <a:spcBef>
                <a:spcPct val="20000"/>
              </a:spcBef>
              <a:spcAft>
                <a:spcPct val="0"/>
              </a:spcAft>
              <a:buClr>
                <a:srgbClr val="66FF33"/>
              </a:buClr>
              <a:buSzPct val="90000"/>
              <a:buFont typeface="Wingdings" panose="05000000000000000000" pitchFamily="2" charset="2"/>
              <a:buChar char="§"/>
              <a:defRPr kumimoji="1" sz="2400" b="1" i="0">
                <a:solidFill>
                  <a:schemeClr val="tx1"/>
                </a:solidFill>
                <a:effectLst>
                  <a:outerShdw blurRad="38100" dist="38100" dir="2700000" algn="tl">
                    <a:srgbClr val="000000"/>
                  </a:outerShdw>
                </a:effectLst>
                <a:latin typeface="+mn-lt"/>
                <a:ea typeface="仿宋"/>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kumimoji="1" sz="2400" b="1" i="0">
                <a:solidFill>
                  <a:schemeClr val="tx1"/>
                </a:solidFill>
                <a:effectLst>
                  <a:outerShdw blurRad="38100" dist="38100" dir="2700000" algn="tl">
                    <a:srgbClr val="000000"/>
                  </a:outerShdw>
                </a:effectLst>
                <a:latin typeface="+mn-lt"/>
                <a:ea typeface="仿宋"/>
              </a:defRPr>
            </a:lvl3pPr>
            <a:lvl4pPr marL="1600200" indent="-228600" algn="l" rtl="0" eaLnBrk="1" fontAlgn="base" hangingPunct="1">
              <a:spcBef>
                <a:spcPct val="20000"/>
              </a:spcBef>
              <a:spcAft>
                <a:spcPct val="0"/>
              </a:spcAft>
              <a:buClr>
                <a:schemeClr val="tx1"/>
              </a:buClr>
              <a:buChar char="–"/>
              <a:defRPr kumimoji="1" sz="2400" b="1" i="0">
                <a:solidFill>
                  <a:schemeClr val="tx1"/>
                </a:solidFill>
                <a:effectLst>
                  <a:outerShdw blurRad="38100" dist="38100" dir="2700000" algn="tl">
                    <a:srgbClr val="000000"/>
                  </a:outerShdw>
                </a:effectLst>
                <a:latin typeface="+mn-lt"/>
                <a:ea typeface="仿宋"/>
              </a:defRPr>
            </a:lvl4pPr>
            <a:lvl5pPr marL="2057400" indent="-228600" algn="l" rtl="0" eaLnBrk="1" fontAlgn="base" hangingPunct="1">
              <a:spcBef>
                <a:spcPct val="20000"/>
              </a:spcBef>
              <a:spcAft>
                <a:spcPct val="0"/>
              </a:spcAft>
              <a:buClr>
                <a:schemeClr val="accent1"/>
              </a:buClr>
              <a:buChar char="•"/>
              <a:defRPr kumimoji="1" sz="2000" b="1" i="0">
                <a:solidFill>
                  <a:schemeClr val="tx1"/>
                </a:solidFill>
                <a:latin typeface="+mn-lt"/>
                <a:ea typeface="仿宋"/>
              </a:defRPr>
            </a:lvl5pPr>
            <a:lvl6pPr marL="25146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9pPr>
          </a:lstStyle>
          <a:p>
            <a:pPr marL="0" indent="0">
              <a:buFont typeface="Wingdings" panose="05000000000000000000" pitchFamily="2" charset="2"/>
              <a:buNone/>
            </a:pPr>
            <a:r>
              <a:rPr lang="zh-CN" altLang="en-US" dirty="0">
                <a:effectLst/>
                <a:latin typeface="Times New Roman" charset="0"/>
                <a:cs typeface="Times New Roman" charset="0"/>
              </a:rPr>
              <a:t>直接原因：</a:t>
            </a:r>
            <a:endParaRPr lang="zh-CN" altLang="en-US" dirty="0">
              <a:effectLst/>
            </a:endParaRPr>
          </a:p>
        </p:txBody>
      </p:sp>
    </p:spTree>
    <p:extLst>
      <p:ext uri="{BB962C8B-B14F-4D97-AF65-F5344CB8AC3E}">
        <p14:creationId xmlns:p14="http://schemas.microsoft.com/office/powerpoint/2010/main" val="406289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par>
                                <p:cTn id="13" presetID="14"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randombar(horizontal)">
                                      <p:cBhvr>
                                        <p:cTn id="15" dur="500"/>
                                        <p:tgtEl>
                                          <p:spTgt spid="8"/>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randombar(horizontal)">
                                      <p:cBhvr>
                                        <p:cTn id="18" dur="500"/>
                                        <p:tgtEl>
                                          <p:spTgt spid="9"/>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randombar(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animBg="1"/>
      <p:bldP spid="9" grpId="0" animBg="1"/>
      <p:bldP spid="10" grpId="0" animBg="1"/>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zh-CN" altLang="en-US" dirty="0">
                <a:effectLst/>
              </a:rPr>
              <a:t>第三节  古典动态模型</a:t>
            </a:r>
          </a:p>
        </p:txBody>
      </p:sp>
      <p:sp>
        <p:nvSpPr>
          <p:cNvPr id="29699" name="Rectangle 3"/>
          <p:cNvSpPr>
            <a:spLocks noGrp="1" noChangeArrowheads="1"/>
          </p:cNvSpPr>
          <p:nvPr>
            <p:ph type="body" idx="4294967295"/>
          </p:nvPr>
        </p:nvSpPr>
        <p:spPr/>
        <p:txBody>
          <a:bodyPr/>
          <a:lstStyle/>
          <a:p>
            <a:pPr>
              <a:lnSpc>
                <a:spcPct val="150000"/>
              </a:lnSpc>
            </a:pPr>
            <a:r>
              <a:rPr lang="zh-CN" altLang="en-US" sz="2400" dirty="0">
                <a:effectLst/>
                <a:latin typeface="Times New Roman" charset="0"/>
                <a:cs typeface="Times New Roman" charset="0"/>
              </a:rPr>
              <a:t>主要关注人口增长、土地与经济增长的关系</a:t>
            </a:r>
          </a:p>
          <a:p>
            <a:pPr>
              <a:lnSpc>
                <a:spcPct val="150000"/>
              </a:lnSpc>
            </a:pPr>
            <a:r>
              <a:rPr lang="zh-CN" altLang="en-US" sz="2400" dirty="0">
                <a:effectLst/>
                <a:latin typeface="仿宋"/>
                <a:cs typeface="仿宋"/>
              </a:rPr>
              <a:t>资本积累和技术还没有凸显其重要性</a:t>
            </a:r>
          </a:p>
          <a:p>
            <a:pPr>
              <a:lnSpc>
                <a:spcPct val="150000"/>
              </a:lnSpc>
            </a:pPr>
            <a:endParaRPr lang="en-US" altLang="zh-CN" sz="2400" dirty="0">
              <a:effectLst/>
              <a:latin typeface="Times New Roman" charset="0"/>
              <a:cs typeface="Times New Roman" charset="0"/>
            </a:endParaRPr>
          </a:p>
          <a:p>
            <a:pPr>
              <a:lnSpc>
                <a:spcPct val="150000"/>
              </a:lnSpc>
            </a:pPr>
            <a:r>
              <a:rPr lang="zh-CN" altLang="en-US" sz="2400" dirty="0">
                <a:effectLst/>
                <a:latin typeface="Times New Roman" charset="0"/>
                <a:cs typeface="Times New Roman" charset="0"/>
              </a:rPr>
              <a:t>代表人物：亚当斯密和马尔萨斯</a:t>
            </a:r>
            <a:endParaRPr lang="en-US" altLang="zh-CN" sz="2400" dirty="0">
              <a:effectLst/>
              <a:latin typeface="Times New Roman" charset="0"/>
              <a:cs typeface="Times New Roman" charset="0"/>
            </a:endParaRPr>
          </a:p>
        </p:txBody>
      </p:sp>
    </p:spTree>
    <p:extLst>
      <p:ext uri="{BB962C8B-B14F-4D97-AF65-F5344CB8AC3E}">
        <p14:creationId xmlns:p14="http://schemas.microsoft.com/office/powerpoint/2010/main" val="2426452077"/>
      </p:ext>
    </p:extLst>
  </p:cSld>
  <p:clrMapOvr>
    <a:masterClrMapping/>
  </p:clrMapOvr>
  <p:transition>
    <p:wedg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a:xfrm rot="5400000" flipH="1" flipV="1">
            <a:off x="-152399" y="3194067"/>
            <a:ext cx="3810000" cy="317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a:off x="1721778" y="5119615"/>
            <a:ext cx="3492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3" name="任意多边形 12"/>
          <p:cNvSpPr/>
          <p:nvPr/>
        </p:nvSpPr>
        <p:spPr>
          <a:xfrm>
            <a:off x="1744663" y="3321067"/>
            <a:ext cx="1422400" cy="1785938"/>
          </a:xfrm>
          <a:custGeom>
            <a:avLst/>
            <a:gdLst>
              <a:gd name="connsiteX0" fmla="*/ 0 w 1422400"/>
              <a:gd name="connsiteY0" fmla="*/ 0 h 1785257"/>
              <a:gd name="connsiteX1" fmla="*/ 1074057 w 1422400"/>
              <a:gd name="connsiteY1" fmla="*/ 508000 h 1785257"/>
              <a:gd name="connsiteX2" fmla="*/ 1422400 w 1422400"/>
              <a:gd name="connsiteY2" fmla="*/ 1785257 h 1785257"/>
              <a:gd name="connsiteX3" fmla="*/ 1422400 w 1422400"/>
              <a:gd name="connsiteY3" fmla="*/ 1785257 h 1785257"/>
              <a:gd name="connsiteX4" fmla="*/ 1422400 w 1422400"/>
              <a:gd name="connsiteY4" fmla="*/ 1785257 h 1785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1785257">
                <a:moveTo>
                  <a:pt x="0" y="0"/>
                </a:moveTo>
                <a:cubicBezTo>
                  <a:pt x="418495" y="105228"/>
                  <a:pt x="836990" y="210457"/>
                  <a:pt x="1074057" y="508000"/>
                </a:cubicBezTo>
                <a:cubicBezTo>
                  <a:pt x="1311124" y="805543"/>
                  <a:pt x="1422400" y="1785257"/>
                  <a:pt x="1422400" y="1785257"/>
                </a:cubicBezTo>
                <a:lnTo>
                  <a:pt x="1422400" y="1785257"/>
                </a:lnTo>
                <a:lnTo>
                  <a:pt x="1422400" y="1785257"/>
                </a:lnTo>
              </a:path>
            </a:pathLst>
          </a:custGeom>
        </p:spPr>
        <p:style>
          <a:lnRef idx="3">
            <a:schemeClr val="accent3"/>
          </a:lnRef>
          <a:fillRef idx="0">
            <a:schemeClr val="accent3"/>
          </a:fillRef>
          <a:effectRef idx="2">
            <a:schemeClr val="accent3"/>
          </a:effectRef>
          <a:fontRef idx="minor">
            <a:schemeClr val="tx1"/>
          </a:fontRef>
        </p:style>
        <p:txBody>
          <a:bodyPr anchor="ctr"/>
          <a:lstStyle/>
          <a:p>
            <a:pPr algn="ctr">
              <a:defRPr/>
            </a:pPr>
            <a:endParaRPr lang="zh-CN" altLang="en-US"/>
          </a:p>
        </p:txBody>
      </p:sp>
      <p:sp>
        <p:nvSpPr>
          <p:cNvPr id="14" name="任意多边形 13"/>
          <p:cNvSpPr/>
          <p:nvPr/>
        </p:nvSpPr>
        <p:spPr>
          <a:xfrm>
            <a:off x="1744663" y="1593867"/>
            <a:ext cx="2830512" cy="3541713"/>
          </a:xfrm>
          <a:custGeom>
            <a:avLst/>
            <a:gdLst>
              <a:gd name="connsiteX0" fmla="*/ 0 w 2830286"/>
              <a:gd name="connsiteY0" fmla="*/ 0 h 3541486"/>
              <a:gd name="connsiteX1" fmla="*/ 2002971 w 2830286"/>
              <a:gd name="connsiteY1" fmla="*/ 914400 h 3541486"/>
              <a:gd name="connsiteX2" fmla="*/ 2830286 w 2830286"/>
              <a:gd name="connsiteY2" fmla="*/ 3541486 h 3541486"/>
            </a:gdLst>
            <a:ahLst/>
            <a:cxnLst>
              <a:cxn ang="0">
                <a:pos x="connsiteX0" y="connsiteY0"/>
              </a:cxn>
              <a:cxn ang="0">
                <a:pos x="connsiteX1" y="connsiteY1"/>
              </a:cxn>
              <a:cxn ang="0">
                <a:pos x="connsiteX2" y="connsiteY2"/>
              </a:cxn>
            </a:cxnLst>
            <a:rect l="l" t="t" r="r" b="b"/>
            <a:pathLst>
              <a:path w="2830286" h="3541486">
                <a:moveTo>
                  <a:pt x="0" y="0"/>
                </a:moveTo>
                <a:cubicBezTo>
                  <a:pt x="765628" y="162076"/>
                  <a:pt x="1531257" y="324152"/>
                  <a:pt x="2002971" y="914400"/>
                </a:cubicBezTo>
                <a:cubicBezTo>
                  <a:pt x="2474685" y="1504648"/>
                  <a:pt x="2652485" y="2523067"/>
                  <a:pt x="2830286" y="3541486"/>
                </a:cubicBezTo>
              </a:path>
            </a:pathLst>
          </a:custGeom>
          <a:ln>
            <a:solidFill>
              <a:schemeClr val="tx1"/>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5608" name="TextBox 15"/>
          <p:cNvSpPr txBox="1">
            <a:spLocks noChangeArrowheads="1"/>
          </p:cNvSpPr>
          <p:nvPr/>
        </p:nvSpPr>
        <p:spPr bwMode="auto">
          <a:xfrm>
            <a:off x="3048000" y="5480067"/>
            <a:ext cx="2057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a:latin typeface="华文仿宋" pitchFamily="2" charset="-122"/>
                <a:ea typeface="华文仿宋" pitchFamily="2" charset="-122"/>
              </a:rPr>
              <a:t>食品产量</a:t>
            </a:r>
          </a:p>
        </p:txBody>
      </p:sp>
      <p:sp>
        <p:nvSpPr>
          <p:cNvPr id="25609" name="TextBox 16"/>
          <p:cNvSpPr txBox="1">
            <a:spLocks noChangeArrowheads="1"/>
          </p:cNvSpPr>
          <p:nvPr/>
        </p:nvSpPr>
        <p:spPr bwMode="auto">
          <a:xfrm>
            <a:off x="2590800" y="5175267"/>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t>      </a:t>
            </a:r>
            <a:r>
              <a:rPr lang="en-US" altLang="zh-CN" b="1"/>
              <a:t>100                   200</a:t>
            </a:r>
            <a:endParaRPr lang="zh-CN" altLang="en-US" b="1"/>
          </a:p>
        </p:txBody>
      </p:sp>
      <p:sp>
        <p:nvSpPr>
          <p:cNvPr id="25610" name="TextBox 20"/>
          <p:cNvSpPr txBox="1">
            <a:spLocks noChangeArrowheads="1"/>
          </p:cNvSpPr>
          <p:nvPr/>
        </p:nvSpPr>
        <p:spPr bwMode="auto">
          <a:xfrm>
            <a:off x="1143000" y="1365267"/>
            <a:ext cx="609600" cy="203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b="1"/>
              <a:t> 400</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r>
              <a:rPr lang="en-US" altLang="zh-CN" b="1"/>
              <a:t>200</a:t>
            </a:r>
          </a:p>
        </p:txBody>
      </p:sp>
      <p:sp>
        <p:nvSpPr>
          <p:cNvPr id="25611" name="TextBox 21"/>
          <p:cNvSpPr txBox="1">
            <a:spLocks noChangeArrowheads="1"/>
          </p:cNvSpPr>
          <p:nvPr/>
        </p:nvSpPr>
        <p:spPr bwMode="auto">
          <a:xfrm>
            <a:off x="655637" y="2127267"/>
            <a:ext cx="492126"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a:latin typeface="华文仿宋" pitchFamily="2" charset="-122"/>
                <a:ea typeface="华文仿宋" pitchFamily="2" charset="-122"/>
              </a:rPr>
              <a:t>服装产量</a:t>
            </a:r>
          </a:p>
        </p:txBody>
      </p:sp>
      <p:sp>
        <p:nvSpPr>
          <p:cNvPr id="25612" name="TextBox 22"/>
          <p:cNvSpPr txBox="1">
            <a:spLocks noChangeArrowheads="1"/>
          </p:cNvSpPr>
          <p:nvPr/>
        </p:nvSpPr>
        <p:spPr bwMode="auto">
          <a:xfrm>
            <a:off x="3733800" y="2203467"/>
            <a:ext cx="685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a:t>L=4</a:t>
            </a:r>
            <a:endParaRPr lang="zh-CN" altLang="en-US" sz="2000" b="1"/>
          </a:p>
        </p:txBody>
      </p:sp>
      <p:sp>
        <p:nvSpPr>
          <p:cNvPr id="25613" name="TextBox 23"/>
          <p:cNvSpPr txBox="1">
            <a:spLocks noChangeArrowheads="1"/>
          </p:cNvSpPr>
          <p:nvPr/>
        </p:nvSpPr>
        <p:spPr bwMode="auto">
          <a:xfrm>
            <a:off x="2895600" y="3498867"/>
            <a:ext cx="762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a:t>L=2</a:t>
            </a:r>
            <a:endParaRPr lang="zh-CN" altLang="en-US" sz="2000" b="1"/>
          </a:p>
        </p:txBody>
      </p:sp>
      <p:sp>
        <p:nvSpPr>
          <p:cNvPr id="25614" name="TextBox 24"/>
          <p:cNvSpPr txBox="1">
            <a:spLocks noChangeArrowheads="1"/>
          </p:cNvSpPr>
          <p:nvPr/>
        </p:nvSpPr>
        <p:spPr bwMode="auto">
          <a:xfrm>
            <a:off x="655637" y="614379"/>
            <a:ext cx="43434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CN" altLang="en-US" sz="3200" dirty="0">
                <a:latin typeface="+mn-lt"/>
                <a:ea typeface="华文琥珀"/>
                <a:cs typeface="+mj-cs"/>
              </a:rPr>
              <a:t>一、斯密的“黄金时代”</a:t>
            </a:r>
          </a:p>
        </p:txBody>
      </p:sp>
      <p:sp>
        <p:nvSpPr>
          <p:cNvPr id="4" name="文本框 3"/>
          <p:cNvSpPr txBox="1"/>
          <p:nvPr/>
        </p:nvSpPr>
        <p:spPr>
          <a:xfrm>
            <a:off x="5704416" y="2498534"/>
            <a:ext cx="2783417" cy="3117200"/>
          </a:xfrm>
          <a:prstGeom prst="rect">
            <a:avLst/>
          </a:prstGeom>
          <a:noFill/>
        </p:spPr>
        <p:txBody>
          <a:bodyPr wrap="square" rtlCol="0">
            <a:spAutoFit/>
          </a:bodyPr>
          <a:lstStyle/>
          <a:p>
            <a:pPr algn="just">
              <a:lnSpc>
                <a:spcPct val="125000"/>
              </a:lnSpc>
            </a:pPr>
            <a:endParaRPr kumimoji="1" lang="en-US" altLang="zh-CN" sz="2000" b="1" dirty="0">
              <a:latin typeface="仿宋"/>
              <a:ea typeface="仿宋"/>
              <a:cs typeface="仿宋"/>
            </a:endParaRPr>
          </a:p>
          <a:p>
            <a:pPr marL="285750" indent="-285750" algn="just">
              <a:lnSpc>
                <a:spcPct val="125000"/>
              </a:lnSpc>
              <a:buFont typeface="Wingdings" charset="2"/>
              <a:buChar char="n"/>
            </a:pPr>
            <a:r>
              <a:rPr kumimoji="1" lang="zh-CN" altLang="en-US" sz="2000" b="1" dirty="0">
                <a:latin typeface="仿宋"/>
                <a:ea typeface="仿宋"/>
                <a:cs typeface="仿宋"/>
              </a:rPr>
              <a:t>在土地无限供给的情况下，产出的扩张与人口的增加是同步进行的，因此人均产出（实际工资）会长期不变。</a:t>
            </a:r>
          </a:p>
          <a:p>
            <a:pPr marL="285750" indent="-285750" algn="just">
              <a:lnSpc>
                <a:spcPct val="125000"/>
              </a:lnSpc>
              <a:buFont typeface="Wingdings" charset="2"/>
              <a:buChar char="n"/>
            </a:pPr>
            <a:endParaRPr kumimoji="1" lang="zh-CN" altLang="en-US" sz="2000" b="1" dirty="0">
              <a:latin typeface="仿宋"/>
              <a:ea typeface="仿宋"/>
              <a:cs typeface="仿宋"/>
            </a:endParaRPr>
          </a:p>
        </p:txBody>
      </p:sp>
      <p:sp>
        <p:nvSpPr>
          <p:cNvPr id="2" name="矩形 1"/>
          <p:cNvSpPr/>
          <p:nvPr/>
        </p:nvSpPr>
        <p:spPr>
          <a:xfrm>
            <a:off x="5704416" y="1372470"/>
            <a:ext cx="2853401" cy="808876"/>
          </a:xfrm>
          <a:prstGeom prst="rect">
            <a:avLst/>
          </a:prstGeom>
        </p:spPr>
        <p:txBody>
          <a:bodyPr wrap="square">
            <a:spAutoFit/>
          </a:bodyPr>
          <a:lstStyle/>
          <a:p>
            <a:pPr marL="285750" indent="-285750" algn="just">
              <a:lnSpc>
                <a:spcPct val="125000"/>
              </a:lnSpc>
              <a:buFont typeface="Wingdings" charset="2"/>
              <a:buChar char="n"/>
            </a:pPr>
            <a:r>
              <a:rPr kumimoji="1" lang="zh-CN" altLang="en-US" sz="2000" b="1" dirty="0">
                <a:latin typeface="仿宋"/>
                <a:ea typeface="仿宋"/>
                <a:cs typeface="仿宋"/>
              </a:rPr>
              <a:t>土地可供所有人自由免费使用</a:t>
            </a:r>
            <a:endParaRPr kumimoji="1" lang="en-US" altLang="zh-CN" sz="2000" b="1" dirty="0">
              <a:latin typeface="仿宋"/>
              <a:ea typeface="仿宋"/>
              <a:cs typeface="仿宋"/>
            </a:endParaRPr>
          </a:p>
        </p:txBody>
      </p:sp>
    </p:spTree>
    <p:extLst>
      <p:ext uri="{BB962C8B-B14F-4D97-AF65-F5344CB8AC3E}">
        <p14:creationId xmlns:p14="http://schemas.microsoft.com/office/powerpoint/2010/main" val="242541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509268" y="1917843"/>
            <a:ext cx="5434331" cy="3965448"/>
          </a:xfrm>
        </p:spPr>
        <p:txBody>
          <a:bodyPr/>
          <a:lstStyle/>
          <a:p>
            <a:pPr>
              <a:lnSpc>
                <a:spcPct val="150000"/>
              </a:lnSpc>
            </a:pPr>
            <a:r>
              <a:rPr lang="zh-CN" altLang="en-US" sz="2400" dirty="0"/>
              <a:t>马尔萨斯  </a:t>
            </a:r>
            <a:r>
              <a:rPr lang="en-US" altLang="zh-CN" sz="2400" dirty="0"/>
              <a:t>1798 《</a:t>
            </a:r>
            <a:r>
              <a:rPr lang="zh-CN" altLang="en-US" sz="2400" dirty="0"/>
              <a:t>人口论</a:t>
            </a:r>
            <a:r>
              <a:rPr lang="en-US" altLang="zh-CN" sz="2400" dirty="0"/>
              <a:t>》</a:t>
            </a:r>
          </a:p>
          <a:p>
            <a:pPr>
              <a:lnSpc>
                <a:spcPct val="150000"/>
              </a:lnSpc>
            </a:pPr>
            <a:r>
              <a:rPr lang="zh-CN" altLang="en-US" sz="2400" dirty="0"/>
              <a:t>人口在无限制时以几何级数增加</a:t>
            </a:r>
            <a:endParaRPr lang="en-US" altLang="zh-CN" sz="2400" dirty="0"/>
          </a:p>
          <a:p>
            <a:pPr lvl="1">
              <a:lnSpc>
                <a:spcPct val="150000"/>
              </a:lnSpc>
            </a:pPr>
            <a:r>
              <a:rPr lang="zh-CN" altLang="en-US" dirty="0"/>
              <a:t>瘟疫、饥饿、战争限制</a:t>
            </a:r>
            <a:endParaRPr lang="en-US" altLang="zh-CN" dirty="0"/>
          </a:p>
          <a:p>
            <a:pPr>
              <a:lnSpc>
                <a:spcPct val="150000"/>
              </a:lnSpc>
            </a:pPr>
            <a:r>
              <a:rPr lang="zh-CN" altLang="en-US" sz="2400" dirty="0"/>
              <a:t>土地供给有限，食物以算术级数增长</a:t>
            </a:r>
            <a:endParaRPr lang="en-US" altLang="zh-CN" sz="2400" dirty="0"/>
          </a:p>
        </p:txBody>
      </p:sp>
      <p:pic>
        <p:nvPicPr>
          <p:cNvPr id="4098" name="Picture 2" descr="http://d.hiphotos.baidu.com/baike/w%3D268/sign=c53787aa0a7b02080cc938e75ad9f25f/7acb0a46f21fbe09c0526c1b6b600c338744adb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4600" y="1763207"/>
            <a:ext cx="1981200" cy="2603036"/>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5943600" y="4582607"/>
            <a:ext cx="2971800" cy="1323439"/>
          </a:xfrm>
          <a:prstGeom prst="rect">
            <a:avLst/>
          </a:prstGeom>
          <a:noFill/>
        </p:spPr>
        <p:txBody>
          <a:bodyPr wrap="square" rtlCol="0">
            <a:spAutoFit/>
          </a:bodyPr>
          <a:lstStyle/>
          <a:p>
            <a:pPr algn="ctr"/>
            <a:r>
              <a:rPr lang="en-US" altLang="zh-CN" sz="2000" b="1" dirty="0">
                <a:solidFill>
                  <a:srgbClr val="FFFFFF"/>
                </a:solidFill>
                <a:latin typeface="仿宋"/>
                <a:ea typeface="仿宋"/>
                <a:cs typeface="仿宋"/>
              </a:rPr>
              <a:t>Thomas Robert Malthus</a:t>
            </a:r>
          </a:p>
          <a:p>
            <a:pPr algn="ctr"/>
            <a:r>
              <a:rPr lang="zh-CN" altLang="en-US" sz="2000" b="1" dirty="0">
                <a:solidFill>
                  <a:srgbClr val="FFFFFF"/>
                </a:solidFill>
                <a:latin typeface="仿宋"/>
                <a:ea typeface="仿宋"/>
                <a:cs typeface="仿宋"/>
              </a:rPr>
              <a:t>（</a:t>
            </a:r>
            <a:r>
              <a:rPr lang="en-US" altLang="zh-CN" sz="2000" b="1" dirty="0">
                <a:solidFill>
                  <a:srgbClr val="FFFFFF"/>
                </a:solidFill>
                <a:latin typeface="仿宋"/>
                <a:ea typeface="仿宋"/>
                <a:cs typeface="仿宋"/>
              </a:rPr>
              <a:t>1766-1834</a:t>
            </a:r>
            <a:r>
              <a:rPr lang="zh-CN" altLang="en-US" sz="2000" b="1" dirty="0">
                <a:solidFill>
                  <a:srgbClr val="FFFFFF"/>
                </a:solidFill>
                <a:latin typeface="仿宋"/>
                <a:ea typeface="仿宋"/>
                <a:cs typeface="仿宋"/>
              </a:rPr>
              <a:t>）</a:t>
            </a:r>
            <a:endParaRPr lang="en-US" altLang="zh-CN" sz="2000" b="1" dirty="0">
              <a:solidFill>
                <a:srgbClr val="FFFFFF"/>
              </a:solidFill>
              <a:latin typeface="仿宋"/>
              <a:ea typeface="仿宋"/>
              <a:cs typeface="仿宋"/>
            </a:endParaRPr>
          </a:p>
          <a:p>
            <a:pPr algn="ctr"/>
            <a:r>
              <a:rPr lang="zh-CN" altLang="en-US" sz="2000" b="1" dirty="0">
                <a:solidFill>
                  <a:srgbClr val="FFFFFF"/>
                </a:solidFill>
                <a:latin typeface="仿宋"/>
                <a:ea typeface="仿宋"/>
                <a:cs typeface="仿宋"/>
              </a:rPr>
              <a:t>英国经济学家、牧师、教授</a:t>
            </a:r>
          </a:p>
        </p:txBody>
      </p:sp>
      <p:sp>
        <p:nvSpPr>
          <p:cNvPr id="6" name="TextBox 24"/>
          <p:cNvSpPr txBox="1">
            <a:spLocks noChangeArrowheads="1"/>
          </p:cNvSpPr>
          <p:nvPr/>
        </p:nvSpPr>
        <p:spPr bwMode="auto">
          <a:xfrm>
            <a:off x="509268" y="862713"/>
            <a:ext cx="5815332"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kumimoji="1" lang="zh-CN" altLang="en-US" sz="3200" dirty="0">
                <a:latin typeface="+mn-lt"/>
                <a:ea typeface="华文琥珀"/>
                <a:cs typeface="+mj-cs"/>
              </a:rPr>
              <a:t>二、马尔萨斯的“沉闷的科学”</a:t>
            </a:r>
            <a:endParaRPr kumimoji="1" lang="en-US" altLang="zh-CN" sz="3200" dirty="0">
              <a:latin typeface="+mn-lt"/>
              <a:ea typeface="华文琥珀"/>
              <a:cs typeface="+mj-cs"/>
            </a:endParaRPr>
          </a:p>
        </p:txBody>
      </p:sp>
    </p:spTree>
    <p:extLst>
      <p:ext uri="{BB962C8B-B14F-4D97-AF65-F5344CB8AC3E}">
        <p14:creationId xmlns:p14="http://schemas.microsoft.com/office/powerpoint/2010/main" val="70241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箭头连接符 6"/>
          <p:cNvCxnSpPr/>
          <p:nvPr/>
        </p:nvCxnSpPr>
        <p:spPr>
          <a:xfrm rot="5400000" flipH="1" flipV="1">
            <a:off x="-304799" y="3484529"/>
            <a:ext cx="3810000" cy="3175"/>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11" name="直接箭头连接符 10"/>
          <p:cNvCxnSpPr/>
          <p:nvPr/>
        </p:nvCxnSpPr>
        <p:spPr>
          <a:xfrm>
            <a:off x="1600200" y="5368981"/>
            <a:ext cx="3429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13" name="任意多边形 12"/>
          <p:cNvSpPr/>
          <p:nvPr/>
        </p:nvSpPr>
        <p:spPr>
          <a:xfrm>
            <a:off x="1592263" y="3590981"/>
            <a:ext cx="1422400" cy="1785938"/>
          </a:xfrm>
          <a:custGeom>
            <a:avLst/>
            <a:gdLst>
              <a:gd name="connsiteX0" fmla="*/ 0 w 1422400"/>
              <a:gd name="connsiteY0" fmla="*/ 0 h 1785257"/>
              <a:gd name="connsiteX1" fmla="*/ 1074057 w 1422400"/>
              <a:gd name="connsiteY1" fmla="*/ 508000 h 1785257"/>
              <a:gd name="connsiteX2" fmla="*/ 1422400 w 1422400"/>
              <a:gd name="connsiteY2" fmla="*/ 1785257 h 1785257"/>
              <a:gd name="connsiteX3" fmla="*/ 1422400 w 1422400"/>
              <a:gd name="connsiteY3" fmla="*/ 1785257 h 1785257"/>
              <a:gd name="connsiteX4" fmla="*/ 1422400 w 1422400"/>
              <a:gd name="connsiteY4" fmla="*/ 1785257 h 17852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2400" h="1785257">
                <a:moveTo>
                  <a:pt x="0" y="0"/>
                </a:moveTo>
                <a:cubicBezTo>
                  <a:pt x="418495" y="105228"/>
                  <a:pt x="836990" y="210457"/>
                  <a:pt x="1074057" y="508000"/>
                </a:cubicBezTo>
                <a:cubicBezTo>
                  <a:pt x="1311124" y="805543"/>
                  <a:pt x="1422400" y="1785257"/>
                  <a:pt x="1422400" y="1785257"/>
                </a:cubicBezTo>
                <a:lnTo>
                  <a:pt x="1422400" y="1785257"/>
                </a:lnTo>
                <a:lnTo>
                  <a:pt x="1422400" y="1785257"/>
                </a:lnTo>
              </a:path>
            </a:pathLst>
          </a:custGeom>
        </p:spPr>
        <p:style>
          <a:lnRef idx="3">
            <a:schemeClr val="accent3"/>
          </a:lnRef>
          <a:fillRef idx="0">
            <a:schemeClr val="accent3"/>
          </a:fillRef>
          <a:effectRef idx="2">
            <a:schemeClr val="accent3"/>
          </a:effectRef>
          <a:fontRef idx="minor">
            <a:schemeClr val="tx1"/>
          </a:fontRef>
        </p:style>
        <p:txBody>
          <a:bodyPr anchor="ctr"/>
          <a:lstStyle/>
          <a:p>
            <a:pPr algn="ctr">
              <a:defRPr/>
            </a:pPr>
            <a:endParaRPr lang="zh-CN" altLang="en-US"/>
          </a:p>
        </p:txBody>
      </p:sp>
      <p:sp>
        <p:nvSpPr>
          <p:cNvPr id="14" name="任意多边形 13"/>
          <p:cNvSpPr/>
          <p:nvPr/>
        </p:nvSpPr>
        <p:spPr>
          <a:xfrm>
            <a:off x="1600200" y="2778181"/>
            <a:ext cx="1828800" cy="2590800"/>
          </a:xfrm>
          <a:custGeom>
            <a:avLst/>
            <a:gdLst>
              <a:gd name="connsiteX0" fmla="*/ 0 w 2830286"/>
              <a:gd name="connsiteY0" fmla="*/ 0 h 3541486"/>
              <a:gd name="connsiteX1" fmla="*/ 2002971 w 2830286"/>
              <a:gd name="connsiteY1" fmla="*/ 914400 h 3541486"/>
              <a:gd name="connsiteX2" fmla="*/ 2830286 w 2830286"/>
              <a:gd name="connsiteY2" fmla="*/ 3541486 h 3541486"/>
            </a:gdLst>
            <a:ahLst/>
            <a:cxnLst>
              <a:cxn ang="0">
                <a:pos x="connsiteX0" y="connsiteY0"/>
              </a:cxn>
              <a:cxn ang="0">
                <a:pos x="connsiteX1" y="connsiteY1"/>
              </a:cxn>
              <a:cxn ang="0">
                <a:pos x="connsiteX2" y="connsiteY2"/>
              </a:cxn>
            </a:cxnLst>
            <a:rect l="l" t="t" r="r" b="b"/>
            <a:pathLst>
              <a:path w="2830286" h="3541486">
                <a:moveTo>
                  <a:pt x="0" y="0"/>
                </a:moveTo>
                <a:cubicBezTo>
                  <a:pt x="765628" y="162076"/>
                  <a:pt x="1531257" y="324152"/>
                  <a:pt x="2002971" y="914400"/>
                </a:cubicBezTo>
                <a:cubicBezTo>
                  <a:pt x="2474685" y="1504648"/>
                  <a:pt x="2652485" y="2523067"/>
                  <a:pt x="2830286" y="3541486"/>
                </a:cubicBezTo>
              </a:path>
            </a:pathLst>
          </a:custGeom>
          <a:ln>
            <a:solidFill>
              <a:srgbClr val="FFFFFF"/>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a:p>
        </p:txBody>
      </p:sp>
      <p:sp>
        <p:nvSpPr>
          <p:cNvPr id="26631" name="TextBox 15"/>
          <p:cNvSpPr txBox="1">
            <a:spLocks noChangeArrowheads="1"/>
          </p:cNvSpPr>
          <p:nvPr/>
        </p:nvSpPr>
        <p:spPr bwMode="auto">
          <a:xfrm>
            <a:off x="2438400" y="5739156"/>
            <a:ext cx="20574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latin typeface="华文仿宋" pitchFamily="2" charset="-122"/>
                <a:ea typeface="华文仿宋" pitchFamily="2" charset="-122"/>
              </a:rPr>
              <a:t>食品产量</a:t>
            </a:r>
          </a:p>
        </p:txBody>
      </p:sp>
      <p:sp>
        <p:nvSpPr>
          <p:cNvPr id="26632" name="TextBox 16"/>
          <p:cNvSpPr txBox="1">
            <a:spLocks noChangeArrowheads="1"/>
          </p:cNvSpPr>
          <p:nvPr/>
        </p:nvSpPr>
        <p:spPr bwMode="auto">
          <a:xfrm>
            <a:off x="2438400" y="5445181"/>
            <a:ext cx="2438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t>      </a:t>
            </a:r>
            <a:r>
              <a:rPr lang="en-US" altLang="zh-CN" b="1"/>
              <a:t>100    125</a:t>
            </a:r>
            <a:endParaRPr lang="zh-CN" altLang="en-US" b="1"/>
          </a:p>
        </p:txBody>
      </p:sp>
      <p:sp>
        <p:nvSpPr>
          <p:cNvPr id="26633" name="TextBox 20"/>
          <p:cNvSpPr txBox="1">
            <a:spLocks noChangeArrowheads="1"/>
          </p:cNvSpPr>
          <p:nvPr/>
        </p:nvSpPr>
        <p:spPr bwMode="auto">
          <a:xfrm>
            <a:off x="990600" y="1481071"/>
            <a:ext cx="6096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r>
              <a:rPr lang="en-US" altLang="zh-CN" b="1" dirty="0"/>
              <a:t>300</a:t>
            </a:r>
          </a:p>
          <a:p>
            <a:pPr eaLnBrk="1" hangingPunct="1"/>
            <a:endParaRPr lang="en-US" altLang="zh-CN" b="1" dirty="0"/>
          </a:p>
          <a:p>
            <a:pPr eaLnBrk="1" hangingPunct="1"/>
            <a:endParaRPr lang="en-US" altLang="zh-CN" b="1" dirty="0"/>
          </a:p>
          <a:p>
            <a:pPr eaLnBrk="1" hangingPunct="1"/>
            <a:r>
              <a:rPr lang="en-US" altLang="zh-CN" b="1" dirty="0"/>
              <a:t>200</a:t>
            </a:r>
          </a:p>
        </p:txBody>
      </p:sp>
      <p:sp>
        <p:nvSpPr>
          <p:cNvPr id="26634" name="TextBox 21"/>
          <p:cNvSpPr txBox="1">
            <a:spLocks noChangeArrowheads="1"/>
          </p:cNvSpPr>
          <p:nvPr/>
        </p:nvSpPr>
        <p:spPr bwMode="auto">
          <a:xfrm>
            <a:off x="503237" y="2397181"/>
            <a:ext cx="492126"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latin typeface="华文仿宋" pitchFamily="2" charset="-122"/>
                <a:ea typeface="华文仿宋" pitchFamily="2" charset="-122"/>
              </a:rPr>
              <a:t>服装产量</a:t>
            </a:r>
          </a:p>
        </p:txBody>
      </p:sp>
      <p:sp>
        <p:nvSpPr>
          <p:cNvPr id="26635" name="TextBox 22"/>
          <p:cNvSpPr txBox="1">
            <a:spLocks noChangeArrowheads="1"/>
          </p:cNvSpPr>
          <p:nvPr/>
        </p:nvSpPr>
        <p:spPr bwMode="auto">
          <a:xfrm>
            <a:off x="3048000" y="3082981"/>
            <a:ext cx="685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a:t>L=4</a:t>
            </a:r>
            <a:endParaRPr lang="zh-CN" altLang="en-US" sz="2000" b="1"/>
          </a:p>
        </p:txBody>
      </p:sp>
      <p:sp>
        <p:nvSpPr>
          <p:cNvPr id="26636" name="TextBox 23"/>
          <p:cNvSpPr txBox="1">
            <a:spLocks noChangeArrowheads="1"/>
          </p:cNvSpPr>
          <p:nvPr/>
        </p:nvSpPr>
        <p:spPr bwMode="auto">
          <a:xfrm>
            <a:off x="1981200" y="4073581"/>
            <a:ext cx="685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dirty="0"/>
              <a:t>L=2</a:t>
            </a:r>
            <a:endParaRPr lang="zh-CN" altLang="en-US" sz="2000" b="1" dirty="0"/>
          </a:p>
        </p:txBody>
      </p:sp>
      <p:sp>
        <p:nvSpPr>
          <p:cNvPr id="15" name="TextBox 24"/>
          <p:cNvSpPr txBox="1">
            <a:spLocks noChangeArrowheads="1"/>
          </p:cNvSpPr>
          <p:nvPr/>
        </p:nvSpPr>
        <p:spPr bwMode="auto">
          <a:xfrm>
            <a:off x="1257300" y="533714"/>
            <a:ext cx="49530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800" b="1" dirty="0">
                <a:solidFill>
                  <a:srgbClr val="FFFFFF"/>
                </a:solidFill>
                <a:latin typeface="仿宋"/>
                <a:ea typeface="仿宋"/>
                <a:cs typeface="仿宋"/>
              </a:rPr>
              <a:t>有限土地的边际收益递减规律</a:t>
            </a:r>
          </a:p>
        </p:txBody>
      </p:sp>
      <p:sp>
        <p:nvSpPr>
          <p:cNvPr id="3" name="文本框 2"/>
          <p:cNvSpPr txBox="1"/>
          <p:nvPr/>
        </p:nvSpPr>
        <p:spPr>
          <a:xfrm>
            <a:off x="5086880" y="1177552"/>
            <a:ext cx="3553883" cy="5001369"/>
          </a:xfrm>
          <a:prstGeom prst="rect">
            <a:avLst/>
          </a:prstGeom>
          <a:noFill/>
        </p:spPr>
        <p:txBody>
          <a:bodyPr wrap="square" rtlCol="0">
            <a:spAutoFit/>
          </a:bodyPr>
          <a:lstStyle/>
          <a:p>
            <a:pPr marL="285750" lvl="0" indent="-285750" algn="just">
              <a:spcBef>
                <a:spcPct val="50000"/>
              </a:spcBef>
              <a:buFont typeface="Wingdings" charset="2"/>
              <a:buChar char="n"/>
            </a:pPr>
            <a:r>
              <a:rPr kumimoji="1" lang="zh-CN" altLang="en-US" sz="2200" b="1" dirty="0">
                <a:latin typeface="仿宋"/>
                <a:ea typeface="仿宋"/>
                <a:cs typeface="仿宋"/>
              </a:rPr>
              <a:t>随着土地供给达到上限，边际收益递减规律开始发挥作用。</a:t>
            </a:r>
            <a:endParaRPr kumimoji="1" lang="en-US" altLang="zh-CN" sz="2200" b="1" dirty="0">
              <a:latin typeface="仿宋"/>
              <a:ea typeface="仿宋"/>
              <a:cs typeface="仿宋"/>
            </a:endParaRPr>
          </a:p>
          <a:p>
            <a:pPr marL="285750" lvl="0" indent="-285750" algn="just">
              <a:spcBef>
                <a:spcPct val="50000"/>
              </a:spcBef>
              <a:buFont typeface="Wingdings" charset="2"/>
              <a:buChar char="n"/>
            </a:pPr>
            <a:r>
              <a:rPr kumimoji="1" lang="zh-CN" altLang="en-US" sz="2200" b="1" dirty="0">
                <a:latin typeface="仿宋"/>
                <a:ea typeface="仿宋"/>
                <a:cs typeface="仿宋"/>
              </a:rPr>
              <a:t>劳动力与土地的比率不断提高，导致劳动的边际产出下降，实际工资率的下降也随之而来。</a:t>
            </a:r>
            <a:endParaRPr kumimoji="1" lang="en-US" altLang="zh-CN" sz="2200" b="1" dirty="0">
              <a:latin typeface="仿宋"/>
              <a:ea typeface="仿宋"/>
              <a:cs typeface="仿宋"/>
            </a:endParaRPr>
          </a:p>
          <a:p>
            <a:pPr marL="285750" indent="-285750" algn="just">
              <a:spcBef>
                <a:spcPct val="50000"/>
              </a:spcBef>
              <a:buFont typeface="Wingdings" charset="2"/>
              <a:buChar char="n"/>
            </a:pPr>
            <a:r>
              <a:rPr kumimoji="1" lang="zh-CN" altLang="en-US" sz="2200" b="1" dirty="0">
                <a:latin typeface="仿宋"/>
                <a:ea typeface="仿宋"/>
                <a:cs typeface="仿宋"/>
              </a:rPr>
              <a:t>人口的压力会使经济状况恶化到劳工们处于仅能维持生活的最低生活水平。</a:t>
            </a:r>
          </a:p>
          <a:p>
            <a:pPr marL="285750" lvl="0" indent="-285750" algn="just">
              <a:spcBef>
                <a:spcPct val="50000"/>
              </a:spcBef>
              <a:buFont typeface="Wingdings" charset="2"/>
              <a:buChar char="n"/>
            </a:pPr>
            <a:r>
              <a:rPr kumimoji="1" lang="zh-CN" altLang="en-US" sz="2200" b="1" dirty="0">
                <a:latin typeface="仿宋"/>
                <a:ea typeface="仿宋"/>
                <a:cs typeface="仿宋"/>
              </a:rPr>
              <a:t>即使存在技术进步，也仅是暂时的。</a:t>
            </a:r>
          </a:p>
        </p:txBody>
      </p:sp>
    </p:spTree>
    <p:extLst>
      <p:ext uri="{BB962C8B-B14F-4D97-AF65-F5344CB8AC3E}">
        <p14:creationId xmlns:p14="http://schemas.microsoft.com/office/powerpoint/2010/main" val="18457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idx="4294967295"/>
          </p:nvPr>
        </p:nvSpPr>
        <p:spPr>
          <a:xfrm>
            <a:off x="500063" y="348192"/>
            <a:ext cx="8229600" cy="863600"/>
          </a:xfrm>
        </p:spPr>
        <p:txBody>
          <a:bodyPr/>
          <a:lstStyle/>
          <a:p>
            <a:pPr eaLnBrk="1" hangingPunct="1"/>
            <a:r>
              <a:rPr lang="zh-CN" altLang="en-US" sz="2400" b="1" dirty="0">
                <a:effectLst/>
                <a:latin typeface="仿宋"/>
                <a:ea typeface="仿宋"/>
                <a:cs typeface="仿宋"/>
              </a:rPr>
              <a:t>   各国或地区的人口增长率与人均收入负相关</a:t>
            </a:r>
          </a:p>
        </p:txBody>
      </p:sp>
      <p:pic>
        <p:nvPicPr>
          <p:cNvPr id="13315" name="内容占位符 3" descr="BG010070.T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521284" y="1211792"/>
            <a:ext cx="6770480" cy="4500639"/>
          </a:xfrm>
          <a:ln/>
        </p:spPr>
      </p:pic>
      <p:sp>
        <p:nvSpPr>
          <p:cNvPr id="13316" name="TextBox 4"/>
          <p:cNvSpPr txBox="1">
            <a:spLocks noChangeArrowheads="1"/>
          </p:cNvSpPr>
          <p:nvPr/>
        </p:nvSpPr>
        <p:spPr bwMode="auto">
          <a:xfrm>
            <a:off x="500063" y="1770063"/>
            <a:ext cx="923330" cy="2592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400" b="1" dirty="0">
                <a:solidFill>
                  <a:srgbClr val="FFFFFF"/>
                </a:solidFill>
                <a:latin typeface="仿宋"/>
                <a:ea typeface="仿宋"/>
                <a:cs typeface="仿宋"/>
              </a:rPr>
              <a:t>人口增长率与人均收入的国际数据</a:t>
            </a:r>
          </a:p>
        </p:txBody>
      </p:sp>
    </p:spTree>
    <p:extLst>
      <p:ext uri="{BB962C8B-B14F-4D97-AF65-F5344CB8AC3E}">
        <p14:creationId xmlns:p14="http://schemas.microsoft.com/office/powerpoint/2010/main" val="95330446"/>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1143000"/>
          </a:xfrm>
        </p:spPr>
        <p:txBody>
          <a:bodyPr/>
          <a:lstStyle/>
          <a:p>
            <a:r>
              <a:rPr lang="zh-CN" altLang="en-US" sz="2800" b="1" dirty="0">
                <a:effectLst/>
                <a:latin typeface="仿宋"/>
                <a:ea typeface="仿宋"/>
                <a:cs typeface="仿宋"/>
              </a:rPr>
              <a:t>马尔萨斯预言的缺陷、意义与发展</a:t>
            </a:r>
          </a:p>
        </p:txBody>
      </p:sp>
      <p:sp>
        <p:nvSpPr>
          <p:cNvPr id="3" name="内容占位符 2"/>
          <p:cNvSpPr>
            <a:spLocks noGrp="1"/>
          </p:cNvSpPr>
          <p:nvPr>
            <p:ph sz="quarter" idx="1"/>
          </p:nvPr>
        </p:nvSpPr>
        <p:spPr>
          <a:xfrm>
            <a:off x="609600" y="1600200"/>
            <a:ext cx="7815072" cy="4495800"/>
          </a:xfrm>
        </p:spPr>
        <p:txBody>
          <a:bodyPr>
            <a:normAutofit fontScale="92500" lnSpcReduction="10000"/>
          </a:bodyPr>
          <a:lstStyle/>
          <a:p>
            <a:pPr>
              <a:lnSpc>
                <a:spcPct val="150000"/>
              </a:lnSpc>
            </a:pPr>
            <a:r>
              <a:rPr lang="zh-CN" altLang="en-US" sz="2400" dirty="0">
                <a:effectLst/>
              </a:rPr>
              <a:t>缺陷：</a:t>
            </a:r>
            <a:endParaRPr lang="en-US" altLang="zh-CN" sz="2400" dirty="0">
              <a:effectLst/>
            </a:endParaRPr>
          </a:p>
          <a:p>
            <a:pPr lvl="1">
              <a:lnSpc>
                <a:spcPct val="150000"/>
              </a:lnSpc>
            </a:pPr>
            <a:r>
              <a:rPr lang="zh-CN" altLang="en-US" sz="2000" dirty="0">
                <a:effectLst/>
              </a:rPr>
              <a:t>忽视了技术变革的力量，产出的增长提高迅速</a:t>
            </a:r>
            <a:endParaRPr lang="en-US" altLang="zh-CN" sz="2000" dirty="0">
              <a:effectLst/>
            </a:endParaRPr>
          </a:p>
          <a:p>
            <a:pPr lvl="1">
              <a:lnSpc>
                <a:spcPct val="150000"/>
              </a:lnSpc>
            </a:pPr>
            <a:r>
              <a:rPr lang="zh-CN" altLang="en-US" sz="2000" dirty="0">
                <a:effectLst/>
              </a:rPr>
              <a:t>忽视了生育率的降低（尤其是发达国家</a:t>
            </a:r>
            <a:r>
              <a:rPr lang="en-US" altLang="zh-CN" sz="2000" dirty="0">
                <a:effectLst/>
              </a:rPr>
              <a:t>—</a:t>
            </a:r>
            <a:r>
              <a:rPr lang="zh-CN" altLang="en-US" sz="2000" dirty="0">
                <a:effectLst/>
              </a:rPr>
              <a:t>人口萎缩，抚养孩子的机会成本）</a:t>
            </a:r>
            <a:endParaRPr lang="en-US" altLang="zh-CN" sz="2000" dirty="0">
              <a:effectLst/>
            </a:endParaRPr>
          </a:p>
          <a:p>
            <a:pPr>
              <a:lnSpc>
                <a:spcPct val="150000"/>
              </a:lnSpc>
            </a:pPr>
            <a:r>
              <a:rPr lang="zh-CN" altLang="en-US" sz="2400" dirty="0">
                <a:effectLst/>
              </a:rPr>
              <a:t>意义：解释了贫困产生的原因</a:t>
            </a:r>
            <a:endParaRPr lang="en-US" altLang="zh-CN" sz="2400" dirty="0">
              <a:effectLst/>
            </a:endParaRPr>
          </a:p>
          <a:p>
            <a:pPr lvl="1">
              <a:lnSpc>
                <a:spcPct val="150000"/>
              </a:lnSpc>
            </a:pPr>
            <a:r>
              <a:rPr lang="zh-CN" altLang="en-US" sz="2000" dirty="0">
                <a:effectLst/>
              </a:rPr>
              <a:t>对英国贫困法的影响</a:t>
            </a:r>
          </a:p>
          <a:p>
            <a:pPr lvl="1">
              <a:lnSpc>
                <a:spcPct val="150000"/>
              </a:lnSpc>
            </a:pPr>
            <a:r>
              <a:rPr lang="zh-CN" altLang="en-US" sz="2000" dirty="0">
                <a:effectLst/>
              </a:rPr>
              <a:t>对广大人口与食物供给不平衡的贫困国家和地区仍然具有借鉴意义</a:t>
            </a:r>
            <a:endParaRPr lang="en-US" altLang="zh-CN" sz="2000" dirty="0">
              <a:effectLst/>
            </a:endParaRPr>
          </a:p>
          <a:p>
            <a:pPr>
              <a:lnSpc>
                <a:spcPct val="150000"/>
              </a:lnSpc>
            </a:pPr>
            <a:r>
              <a:rPr lang="zh-CN" altLang="en-US" sz="2400" dirty="0">
                <a:effectLst/>
              </a:rPr>
              <a:t>新马尔萨斯主义：资源、环境约束</a:t>
            </a:r>
            <a:endParaRPr lang="en-US" altLang="zh-CN" sz="2400" dirty="0">
              <a:effectLst/>
            </a:endParaRPr>
          </a:p>
        </p:txBody>
      </p:sp>
    </p:spTree>
    <p:extLst>
      <p:ext uri="{BB962C8B-B14F-4D97-AF65-F5344CB8AC3E}">
        <p14:creationId xmlns:p14="http://schemas.microsoft.com/office/powerpoint/2010/main" val="187022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43154"/>
            <a:ext cx="7772400" cy="1143000"/>
          </a:xfrm>
        </p:spPr>
        <p:txBody>
          <a:bodyPr/>
          <a:lstStyle/>
          <a:p>
            <a:r>
              <a:rPr kumimoji="1" lang="zh-CN" altLang="en-US" dirty="0">
                <a:effectLst/>
              </a:rPr>
              <a:t>本章内容</a:t>
            </a:r>
          </a:p>
        </p:txBody>
      </p:sp>
      <p:sp>
        <p:nvSpPr>
          <p:cNvPr id="3" name="内容占位符 2"/>
          <p:cNvSpPr>
            <a:spLocks noGrp="1"/>
          </p:cNvSpPr>
          <p:nvPr>
            <p:ph idx="1"/>
          </p:nvPr>
        </p:nvSpPr>
        <p:spPr>
          <a:xfrm>
            <a:off x="968150" y="1486154"/>
            <a:ext cx="7271724" cy="4411212"/>
          </a:xfrm>
        </p:spPr>
        <p:txBody>
          <a:bodyPr/>
          <a:lstStyle/>
          <a:p>
            <a:pPr marL="0" indent="0">
              <a:lnSpc>
                <a:spcPct val="125000"/>
              </a:lnSpc>
              <a:buNone/>
            </a:pPr>
            <a:r>
              <a:rPr lang="zh-CN" altLang="en-US" dirty="0">
                <a:effectLst/>
              </a:rPr>
              <a:t>第一节  经济增长的描述和事实</a:t>
            </a:r>
          </a:p>
          <a:p>
            <a:pPr marL="0" indent="0">
              <a:lnSpc>
                <a:spcPct val="125000"/>
              </a:lnSpc>
              <a:buNone/>
            </a:pPr>
            <a:r>
              <a:rPr lang="zh-CN" altLang="en-US" dirty="0">
                <a:effectLst/>
              </a:rPr>
              <a:t>第二节  经济增长的决定因素</a:t>
            </a:r>
          </a:p>
          <a:p>
            <a:pPr marL="0" indent="0">
              <a:lnSpc>
                <a:spcPct val="125000"/>
              </a:lnSpc>
              <a:buNone/>
            </a:pPr>
            <a:r>
              <a:rPr lang="zh-CN" altLang="en-US" dirty="0">
                <a:effectLst/>
              </a:rPr>
              <a:t>第三节  古典动态模型</a:t>
            </a:r>
            <a:endParaRPr lang="en-US" altLang="zh-CN" dirty="0">
              <a:effectLst/>
            </a:endParaRPr>
          </a:p>
          <a:p>
            <a:pPr marL="0" indent="0">
              <a:lnSpc>
                <a:spcPct val="125000"/>
              </a:lnSpc>
              <a:buNone/>
            </a:pPr>
            <a:r>
              <a:rPr lang="zh-CN" altLang="en-US" dirty="0">
                <a:effectLst/>
              </a:rPr>
              <a:t>第四节</a:t>
            </a:r>
            <a:r>
              <a:rPr lang="en-US" altLang="zh-CN" dirty="0">
                <a:effectLst/>
              </a:rPr>
              <a:t>  </a:t>
            </a:r>
            <a:r>
              <a:rPr lang="zh-CN" altLang="en-US" dirty="0">
                <a:effectLst/>
              </a:rPr>
              <a:t>新古典增长模型</a:t>
            </a:r>
          </a:p>
          <a:p>
            <a:pPr marL="0" indent="0">
              <a:lnSpc>
                <a:spcPct val="125000"/>
              </a:lnSpc>
              <a:buNone/>
            </a:pPr>
            <a:r>
              <a:rPr lang="zh-CN" altLang="en-US" dirty="0">
                <a:effectLst/>
              </a:rPr>
              <a:t>第五节</a:t>
            </a:r>
            <a:r>
              <a:rPr lang="en-US" altLang="zh-CN" dirty="0">
                <a:effectLst/>
              </a:rPr>
              <a:t>  </a:t>
            </a:r>
            <a:r>
              <a:rPr lang="zh-CN" altLang="en-US" dirty="0">
                <a:effectLst/>
              </a:rPr>
              <a:t>内生增长理论</a:t>
            </a:r>
          </a:p>
          <a:p>
            <a:pPr marL="0" indent="0">
              <a:lnSpc>
                <a:spcPct val="125000"/>
              </a:lnSpc>
              <a:buNone/>
            </a:pPr>
            <a:r>
              <a:rPr lang="zh-CN" altLang="en-US" dirty="0">
                <a:effectLst/>
              </a:rPr>
              <a:t>第六节</a:t>
            </a:r>
            <a:r>
              <a:rPr lang="en-US" altLang="zh-CN" dirty="0">
                <a:effectLst/>
              </a:rPr>
              <a:t>  </a:t>
            </a:r>
            <a:r>
              <a:rPr lang="zh-CN" altLang="en-US" dirty="0">
                <a:effectLst/>
              </a:rPr>
              <a:t>促进经济增长的政策</a:t>
            </a:r>
          </a:p>
          <a:p>
            <a:pPr>
              <a:lnSpc>
                <a:spcPct val="125000"/>
              </a:lnSpc>
            </a:pPr>
            <a:endParaRPr kumimoji="1" lang="zh-CN" altLang="en-US" dirty="0">
              <a:effectLst/>
            </a:endParaRPr>
          </a:p>
        </p:txBody>
      </p:sp>
    </p:spTree>
    <p:extLst>
      <p:ext uri="{BB962C8B-B14F-4D97-AF65-F5344CB8AC3E}">
        <p14:creationId xmlns:p14="http://schemas.microsoft.com/office/powerpoint/2010/main" val="37326513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85800" y="841625"/>
            <a:ext cx="7772400" cy="1143000"/>
          </a:xfrm>
        </p:spPr>
        <p:txBody>
          <a:bodyPr/>
          <a:lstStyle/>
          <a:p>
            <a:r>
              <a:rPr lang="zh-CN" altLang="en-US" dirty="0">
                <a:effectLst/>
              </a:rPr>
              <a:t>第四节  新古典增长模型</a:t>
            </a:r>
          </a:p>
        </p:txBody>
      </p:sp>
      <p:sp>
        <p:nvSpPr>
          <p:cNvPr id="29699" name="Rectangle 3"/>
          <p:cNvSpPr>
            <a:spLocks noGrp="1" noChangeArrowheads="1"/>
          </p:cNvSpPr>
          <p:nvPr>
            <p:ph type="body" idx="4294967295"/>
          </p:nvPr>
        </p:nvSpPr>
        <p:spPr/>
        <p:txBody>
          <a:bodyPr/>
          <a:lstStyle/>
          <a:p>
            <a:pPr>
              <a:lnSpc>
                <a:spcPct val="150000"/>
              </a:lnSpc>
            </a:pPr>
            <a:r>
              <a:rPr lang="en-US" altLang="zh-CN" sz="2400" dirty="0">
                <a:effectLst/>
                <a:latin typeface="Times New Roman" charset="0"/>
                <a:cs typeface="Times New Roman" charset="0"/>
              </a:rPr>
              <a:t>20</a:t>
            </a:r>
            <a:r>
              <a:rPr lang="zh-CN" altLang="en-US" sz="2400" dirty="0">
                <a:effectLst/>
                <a:latin typeface="Times New Roman" charset="0"/>
                <a:cs typeface="Times New Roman" charset="0"/>
              </a:rPr>
              <a:t>世纪</a:t>
            </a:r>
            <a:r>
              <a:rPr lang="en-US" altLang="zh-CN" sz="2400" dirty="0">
                <a:effectLst/>
                <a:latin typeface="Times New Roman" charset="0"/>
                <a:cs typeface="Times New Roman" charset="0"/>
              </a:rPr>
              <a:t>50</a:t>
            </a:r>
            <a:r>
              <a:rPr lang="zh-CN" altLang="en-US" sz="2400" dirty="0">
                <a:effectLst/>
                <a:latin typeface="Times New Roman" charset="0"/>
                <a:cs typeface="Times New Roman" charset="0"/>
              </a:rPr>
              <a:t>年代后期和</a:t>
            </a:r>
            <a:r>
              <a:rPr lang="zh-CN" altLang="zh-CN" sz="2400" dirty="0">
                <a:effectLst/>
                <a:latin typeface="Times New Roman" charset="0"/>
                <a:cs typeface="Times New Roman" charset="0"/>
              </a:rPr>
              <a:t>6</a:t>
            </a:r>
            <a:r>
              <a:rPr lang="en-US" altLang="zh-CN" sz="2400" dirty="0">
                <a:effectLst/>
                <a:latin typeface="Times New Roman" charset="0"/>
                <a:cs typeface="Times New Roman" charset="0"/>
              </a:rPr>
              <a:t>0</a:t>
            </a:r>
            <a:r>
              <a:rPr lang="zh-CN" altLang="en-US" sz="2400" dirty="0">
                <a:effectLst/>
                <a:latin typeface="Times New Roman" charset="0"/>
                <a:cs typeface="Times New Roman" charset="0"/>
              </a:rPr>
              <a:t>年代</a:t>
            </a:r>
            <a:endParaRPr lang="en-US" altLang="zh-CN" sz="2400" dirty="0">
              <a:effectLst/>
              <a:latin typeface="Times New Roman" charset="0"/>
              <a:cs typeface="Times New Roman" charset="0"/>
            </a:endParaRPr>
          </a:p>
          <a:p>
            <a:pPr>
              <a:lnSpc>
                <a:spcPct val="150000"/>
              </a:lnSpc>
            </a:pPr>
            <a:r>
              <a:rPr lang="zh-CN" altLang="en-US" sz="2400" dirty="0">
                <a:effectLst/>
                <a:latin typeface="Times New Roman" charset="0"/>
                <a:cs typeface="Times New Roman" charset="0"/>
              </a:rPr>
              <a:t>关注储蓄（投资）、人口增长及技术进步对增长对作用</a:t>
            </a:r>
            <a:endParaRPr lang="en-US" altLang="zh-CN" sz="2400" dirty="0">
              <a:effectLst/>
              <a:latin typeface="Times New Roman" charset="0"/>
              <a:cs typeface="Times New Roman" charset="0"/>
            </a:endParaRPr>
          </a:p>
          <a:p>
            <a:pPr>
              <a:lnSpc>
                <a:spcPct val="150000"/>
              </a:lnSpc>
            </a:pPr>
            <a:r>
              <a:rPr lang="zh-CN" altLang="en-US" sz="2400" dirty="0">
                <a:effectLst/>
              </a:rPr>
              <a:t>代表人物：索洛 （</a:t>
            </a:r>
            <a:r>
              <a:rPr lang="en-US" altLang="zh-CN" sz="2400" dirty="0">
                <a:effectLst/>
              </a:rPr>
              <a:t>Robert M. Solow</a:t>
            </a:r>
            <a:r>
              <a:rPr lang="zh-CN" altLang="en-US" sz="2400" dirty="0">
                <a:effectLst/>
              </a:rPr>
              <a:t>）</a:t>
            </a:r>
            <a:r>
              <a:rPr lang="en-US" altLang="zh-CN" sz="2400" dirty="0">
                <a:effectLst/>
              </a:rPr>
              <a:t>1956 《</a:t>
            </a:r>
            <a:r>
              <a:rPr lang="zh-CN" altLang="en-US" sz="2400" dirty="0">
                <a:effectLst/>
              </a:rPr>
              <a:t>经济增长理论的拓展</a:t>
            </a:r>
            <a:r>
              <a:rPr lang="en-US" altLang="zh-CN" sz="2400" dirty="0">
                <a:effectLst/>
              </a:rPr>
              <a:t>》 </a:t>
            </a:r>
            <a:endParaRPr lang="zh-CN" altLang="en-US" sz="2400" dirty="0">
              <a:effectLst/>
            </a:endParaRPr>
          </a:p>
          <a:p>
            <a:pPr lvl="1" eaLnBrk="1" hangingPunct="1">
              <a:lnSpc>
                <a:spcPct val="150000"/>
              </a:lnSpc>
            </a:pPr>
            <a:endParaRPr lang="en-US" altLang="zh-CN" dirty="0">
              <a:effectLst/>
              <a:latin typeface="Times New Roman" charset="0"/>
              <a:cs typeface="Times New Roman" charset="0"/>
            </a:endParaRPr>
          </a:p>
        </p:txBody>
      </p:sp>
    </p:spTree>
    <p:extLst>
      <p:ext uri="{BB962C8B-B14F-4D97-AF65-F5344CB8AC3E}">
        <p14:creationId xmlns:p14="http://schemas.microsoft.com/office/powerpoint/2010/main" val="1661890677"/>
      </p:ext>
    </p:extLst>
  </p:cSld>
  <p:clrMapOvr>
    <a:masterClrMapping/>
  </p:clrMapOvr>
  <p:transition>
    <p:wedge/>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内容占位符 2"/>
          <p:cNvSpPr>
            <a:spLocks noGrp="1"/>
          </p:cNvSpPr>
          <p:nvPr>
            <p:ph idx="4294967295"/>
          </p:nvPr>
        </p:nvSpPr>
        <p:spPr>
          <a:xfrm>
            <a:off x="654977" y="479550"/>
            <a:ext cx="7834045" cy="5611224"/>
          </a:xfrm>
        </p:spPr>
        <p:txBody>
          <a:bodyPr/>
          <a:lstStyle/>
          <a:p>
            <a:pPr eaLnBrk="1" hangingPunct="1">
              <a:lnSpc>
                <a:spcPct val="125000"/>
              </a:lnSpc>
              <a:buFontTx/>
              <a:buNone/>
            </a:pPr>
            <a:r>
              <a:rPr lang="zh-CN" altLang="en-US" sz="3200" b="0" kern="1200" dirty="0">
                <a:effectLst/>
                <a:ea typeface="华文琥珀"/>
                <a:cs typeface="+mj-cs"/>
              </a:rPr>
              <a:t>一、基本假定和思路</a:t>
            </a:r>
            <a:endParaRPr lang="en-US" sz="3200" b="0" kern="1200" dirty="0">
              <a:effectLst/>
              <a:ea typeface="华文琥珀"/>
              <a:cs typeface="+mj-cs"/>
            </a:endParaRPr>
          </a:p>
          <a:p>
            <a:pPr eaLnBrk="1" hangingPunct="1">
              <a:lnSpc>
                <a:spcPct val="125000"/>
              </a:lnSpc>
            </a:pPr>
            <a:r>
              <a:rPr lang="zh-CN" altLang="en-US" sz="2400" dirty="0">
                <a:solidFill>
                  <a:schemeClr val="tx1"/>
                </a:solidFill>
                <a:effectLst>
                  <a:outerShdw blurRad="38100" dist="38100" dir="2700000" algn="tl">
                    <a:srgbClr val="000000">
                      <a:alpha val="43137"/>
                    </a:srgbClr>
                  </a:outerShdw>
                </a:effectLst>
                <a:latin typeface="Times New Roman" charset="0"/>
                <a:cs typeface="Times New Roman" charset="0"/>
              </a:rPr>
              <a:t>基本假定</a:t>
            </a:r>
            <a:endParaRPr lang="en-US" sz="2400" dirty="0">
              <a:solidFill>
                <a:schemeClr val="tx1"/>
              </a:solidFill>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经济由一个部门组成，该部门生产一种既可用于投资也可用于消费的商品；</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该经济为不存在国际贸易的封闭经济，且政府部门被忽略；</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生产的规模报酬不变；</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该经济的技术进步、人口增长及资本折旧的速度都由外生因素决定；</a:t>
            </a:r>
            <a:endParaRPr lang="en-US" sz="2000" dirty="0">
              <a:effectLst>
                <a:outerShdw blurRad="38100" dist="38100" dir="2700000" algn="tl">
                  <a:srgbClr val="000000">
                    <a:alpha val="43137"/>
                  </a:srgbClr>
                </a:outerShdw>
              </a:effectLst>
              <a:latin typeface="Times New Roman" charset="0"/>
              <a:cs typeface="Times New Roman" charset="0"/>
            </a:endParaRPr>
          </a:p>
          <a:p>
            <a:pPr lvl="1" eaLnBrk="1" hangingPunct="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社会储蓄函数</a:t>
            </a:r>
            <a:r>
              <a:rPr lang="en-US" sz="2000" i="1" dirty="0">
                <a:effectLst>
                  <a:outerShdw blurRad="38100" dist="38100" dir="2700000" algn="tl">
                    <a:srgbClr val="000000">
                      <a:alpha val="43137"/>
                    </a:srgbClr>
                  </a:outerShdw>
                </a:effectLst>
                <a:latin typeface="Times New Roman" charset="0"/>
                <a:cs typeface="Times New Roman" charset="0"/>
              </a:rPr>
              <a:t>S=</a:t>
            </a:r>
            <a:r>
              <a:rPr lang="en-US" sz="2000" i="1" dirty="0" err="1">
                <a:effectLst>
                  <a:outerShdw blurRad="38100" dist="38100" dir="2700000" algn="tl">
                    <a:srgbClr val="000000">
                      <a:alpha val="43137"/>
                    </a:srgbClr>
                  </a:outerShdw>
                </a:effectLst>
                <a:latin typeface="Times New Roman" charset="0"/>
                <a:cs typeface="Times New Roman" charset="0"/>
              </a:rPr>
              <a:t>sY</a:t>
            </a:r>
            <a:r>
              <a:rPr lang="zh-CN" altLang="en-US" sz="2000" dirty="0">
                <a:effectLst>
                  <a:outerShdw blurRad="38100" dist="38100" dir="2700000" algn="tl">
                    <a:srgbClr val="000000">
                      <a:alpha val="43137"/>
                    </a:srgbClr>
                  </a:outerShdw>
                </a:effectLst>
                <a:latin typeface="Times New Roman" charset="0"/>
                <a:cs typeface="Times New Roman" charset="0"/>
              </a:rPr>
              <a:t>，</a:t>
            </a:r>
            <a:r>
              <a:rPr lang="en-US" sz="2000" i="1" dirty="0">
                <a:effectLst>
                  <a:outerShdw blurRad="38100" dist="38100" dir="2700000" algn="tl">
                    <a:srgbClr val="000000">
                      <a:alpha val="43137"/>
                    </a:srgbClr>
                  </a:outerShdw>
                </a:effectLst>
                <a:latin typeface="Times New Roman" charset="0"/>
                <a:cs typeface="Times New Roman" charset="0"/>
              </a:rPr>
              <a:t>s</a:t>
            </a:r>
            <a:r>
              <a:rPr lang="zh-CN" altLang="en-US" sz="2000" dirty="0">
                <a:effectLst>
                  <a:outerShdw blurRad="38100" dist="38100" dir="2700000" algn="tl">
                    <a:srgbClr val="000000">
                      <a:alpha val="43137"/>
                    </a:srgbClr>
                  </a:outerShdw>
                </a:effectLst>
                <a:latin typeface="Times New Roman" charset="0"/>
                <a:cs typeface="Times New Roman" charset="0"/>
              </a:rPr>
              <a:t>为储蓄率。</a:t>
            </a:r>
            <a:endParaRPr lang="en-US" altLang="zh-CN" sz="2000" dirty="0">
              <a:effectLst>
                <a:outerShdw blurRad="38100" dist="38100" dir="2700000" algn="tl">
                  <a:srgbClr val="000000">
                    <a:alpha val="43137"/>
                  </a:srgbClr>
                </a:outerShdw>
              </a:effectLst>
              <a:latin typeface="Times New Roman" charset="0"/>
              <a:cs typeface="Times New Roman" charset="0"/>
            </a:endParaRPr>
          </a:p>
          <a:p>
            <a:pPr>
              <a:lnSpc>
                <a:spcPct val="125000"/>
              </a:lnSpc>
            </a:pPr>
            <a:r>
              <a:rPr lang="zh-CN" altLang="en-US" sz="2400" dirty="0">
                <a:effectLst>
                  <a:outerShdw blurRad="38100" dist="38100" dir="2700000" algn="tl">
                    <a:srgbClr val="000000">
                      <a:alpha val="43137"/>
                    </a:srgbClr>
                  </a:outerShdw>
                </a:effectLst>
                <a:latin typeface="Times New Roman" charset="0"/>
                <a:cs typeface="Times New Roman" charset="0"/>
              </a:rPr>
              <a:t>思路</a:t>
            </a:r>
            <a:endParaRPr lang="en-US" altLang="zh-CN" sz="2400" dirty="0">
              <a:effectLst>
                <a:outerShdw blurRad="38100" dist="38100" dir="2700000" algn="tl">
                  <a:srgbClr val="000000">
                    <a:alpha val="43137"/>
                  </a:srgbClr>
                </a:outerShdw>
              </a:effectLst>
              <a:latin typeface="Times New Roman" charset="0"/>
              <a:cs typeface="Times New Roman" charset="0"/>
            </a:endParaRPr>
          </a:p>
          <a:p>
            <a:pPr lvl="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没有技术进步的新古典增长模型</a:t>
            </a:r>
            <a:endParaRPr lang="en-US" altLang="zh-CN" sz="2000" dirty="0">
              <a:effectLst>
                <a:outerShdw blurRad="38100" dist="38100" dir="2700000" algn="tl">
                  <a:srgbClr val="000000">
                    <a:alpha val="43137"/>
                  </a:srgbClr>
                </a:outerShdw>
              </a:effectLst>
              <a:latin typeface="Times New Roman" charset="0"/>
              <a:cs typeface="Times New Roman" charset="0"/>
            </a:endParaRPr>
          </a:p>
          <a:p>
            <a:pPr lvl="1">
              <a:lnSpc>
                <a:spcPct val="125000"/>
              </a:lnSpc>
            </a:pPr>
            <a:r>
              <a:rPr lang="zh-CN" altLang="en-US" sz="2000" dirty="0">
                <a:effectLst>
                  <a:outerShdw blurRad="38100" dist="38100" dir="2700000" algn="tl">
                    <a:srgbClr val="000000">
                      <a:alpha val="43137"/>
                    </a:srgbClr>
                  </a:outerShdw>
                </a:effectLst>
                <a:latin typeface="Times New Roman" charset="0"/>
                <a:cs typeface="Times New Roman" charset="0"/>
              </a:rPr>
              <a:t>具有技术进步的新古典增长模型</a:t>
            </a:r>
            <a:endParaRPr lang="en-US" altLang="zh-CN" sz="2000" dirty="0">
              <a:effectLst>
                <a:outerShdw blurRad="38100" dist="38100" dir="2700000" algn="tl">
                  <a:srgbClr val="000000">
                    <a:alpha val="43137"/>
                  </a:srgbClr>
                </a:outerShdw>
              </a:effectLst>
              <a:latin typeface="Times New Roman" charset="0"/>
              <a:cs typeface="Times New Roman" charset="0"/>
            </a:endParaRPr>
          </a:p>
          <a:p>
            <a:pPr marL="457200" lvl="1" indent="0" eaLnBrk="1" hangingPunct="1">
              <a:lnSpc>
                <a:spcPct val="125000"/>
              </a:lnSpc>
              <a:buNone/>
            </a:pPr>
            <a:endParaRPr lang="zh-CN" altLang="en-US" sz="2400" dirty="0">
              <a:effectLst>
                <a:outerShdw blurRad="38100" dist="38100" dir="2700000" algn="tl">
                  <a:srgbClr val="000000">
                    <a:alpha val="43137"/>
                  </a:srgbClr>
                </a:outerShdw>
              </a:effectLst>
              <a:latin typeface="Times New Roman" charset="0"/>
              <a:cs typeface="Times New Roman" charset="0"/>
            </a:endParaRPr>
          </a:p>
        </p:txBody>
      </p:sp>
      <p:sp>
        <p:nvSpPr>
          <p:cNvPr id="30723" name="Rectangle 5"/>
          <p:cNvSpPr>
            <a:spLocks noChangeArrowheads="1"/>
          </p:cNvSpPr>
          <p:nvPr/>
        </p:nvSpPr>
        <p:spPr bwMode="auto">
          <a:xfrm>
            <a:off x="0" y="-182563"/>
            <a:ext cx="1841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p>
            <a:endParaRPr lang="zh-CN" altLang="en-US"/>
          </a:p>
        </p:txBody>
      </p:sp>
    </p:spTree>
    <p:extLst>
      <p:ext uri="{BB962C8B-B14F-4D97-AF65-F5344CB8AC3E}">
        <p14:creationId xmlns:p14="http://schemas.microsoft.com/office/powerpoint/2010/main" val="14396528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2">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2">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p:cNvSpPr>
            <a:spLocks noGrp="1"/>
          </p:cNvSpPr>
          <p:nvPr>
            <p:ph idx="4294967295"/>
          </p:nvPr>
        </p:nvSpPr>
        <p:spPr>
          <a:xfrm>
            <a:off x="850900" y="486713"/>
            <a:ext cx="7772400" cy="5482571"/>
          </a:xfrm>
        </p:spPr>
        <p:txBody>
          <a:bodyPr/>
          <a:lstStyle/>
          <a:p>
            <a:pPr eaLnBrk="1" hangingPunct="1">
              <a:lnSpc>
                <a:spcPct val="200000"/>
              </a:lnSpc>
              <a:buFontTx/>
              <a:buNone/>
            </a:pPr>
            <a:r>
              <a:rPr lang="zh-CN" altLang="en-US" sz="3200" b="0" kern="1200" dirty="0">
                <a:effectLst/>
                <a:ea typeface="华文琥珀"/>
                <a:cs typeface="+mj-cs"/>
              </a:rPr>
              <a:t>二、没有技术进步的新古典增长模型</a:t>
            </a:r>
            <a:endParaRPr lang="en-US" sz="3200" b="0" kern="1200" dirty="0">
              <a:effectLst/>
              <a:ea typeface="华文琥珀"/>
              <a:cs typeface="+mj-cs"/>
            </a:endParaRPr>
          </a:p>
          <a:p>
            <a:pPr lvl="1" eaLnBrk="1" hangingPunct="1">
              <a:lnSpc>
                <a:spcPct val="200000"/>
              </a:lnSpc>
            </a:pPr>
            <a:r>
              <a:rPr lang="zh-CN" altLang="en-US" sz="2400" dirty="0">
                <a:effectLst/>
                <a:latin typeface="Times New Roman" charset="0"/>
                <a:cs typeface="Times New Roman" charset="0"/>
              </a:rPr>
              <a:t>在没有技术进步的情况下，设生产函数为：</a:t>
            </a:r>
            <a:endParaRPr lang="en-US" sz="2400" dirty="0">
              <a:effectLst/>
              <a:latin typeface="Times New Roman" charset="0"/>
              <a:cs typeface="Times New Roman" charset="0"/>
            </a:endParaRPr>
          </a:p>
          <a:p>
            <a:pPr lvl="2" eaLnBrk="1" hangingPunct="1">
              <a:lnSpc>
                <a:spcPct val="125000"/>
              </a:lnSpc>
              <a:buFontTx/>
              <a:buNone/>
            </a:pPr>
            <a:r>
              <a:rPr lang="en-US" dirty="0">
                <a:effectLst/>
                <a:latin typeface="Times New Roman" charset="0"/>
                <a:cs typeface="Times New Roman" charset="0"/>
              </a:rPr>
              <a:t>                        </a:t>
            </a:r>
            <a:r>
              <a:rPr lang="en-US" i="1" dirty="0">
                <a:effectLst/>
                <a:latin typeface="Times New Roman" charset="0"/>
                <a:cs typeface="Times New Roman" charset="0"/>
              </a:rPr>
              <a:t>Y=F</a:t>
            </a:r>
            <a:r>
              <a:rPr lang="en-US" dirty="0">
                <a:effectLst/>
                <a:latin typeface="Times New Roman" charset="0"/>
                <a:cs typeface="Times New Roman" charset="0"/>
              </a:rPr>
              <a:t>(</a:t>
            </a:r>
            <a:r>
              <a:rPr lang="en-US" i="1" dirty="0">
                <a:effectLst/>
                <a:latin typeface="Times New Roman" charset="0"/>
                <a:cs typeface="Times New Roman" charset="0"/>
              </a:rPr>
              <a:t>N</a:t>
            </a:r>
            <a:r>
              <a:rPr lang="zh-CN" altLang="en-US" i="1" dirty="0">
                <a:effectLst/>
                <a:latin typeface="Times New Roman" charset="0"/>
                <a:cs typeface="Times New Roman" charset="0"/>
              </a:rPr>
              <a:t>，</a:t>
            </a:r>
            <a:r>
              <a:rPr lang="en-US" i="1" dirty="0">
                <a:effectLst/>
                <a:latin typeface="Times New Roman" charset="0"/>
                <a:cs typeface="Times New Roman" charset="0"/>
              </a:rPr>
              <a:t>K</a:t>
            </a:r>
            <a:r>
              <a:rPr lang="en-US" dirty="0">
                <a:effectLst/>
                <a:latin typeface="Times New Roman" charset="0"/>
                <a:cs typeface="Times New Roman" charset="0"/>
              </a:rPr>
              <a:t>)</a:t>
            </a:r>
          </a:p>
          <a:p>
            <a:pPr lvl="1" eaLnBrk="1" hangingPunct="1">
              <a:lnSpc>
                <a:spcPct val="125000"/>
              </a:lnSpc>
            </a:pPr>
            <a:r>
              <a:rPr lang="zh-CN" altLang="en-US" sz="2400" dirty="0">
                <a:effectLst/>
                <a:latin typeface="Times New Roman" charset="0"/>
                <a:cs typeface="Times New Roman" charset="0"/>
              </a:rPr>
              <a:t>根据生产规模报酬不变的假定，有：</a:t>
            </a:r>
            <a:endParaRPr lang="en-US" sz="2400" dirty="0">
              <a:effectLst/>
              <a:latin typeface="Times New Roman" charset="0"/>
              <a:cs typeface="Times New Roman" charset="0"/>
            </a:endParaRPr>
          </a:p>
          <a:p>
            <a:pPr lvl="2" eaLnBrk="1" hangingPunct="1">
              <a:lnSpc>
                <a:spcPct val="125000"/>
              </a:lnSpc>
              <a:buFontTx/>
              <a:buNone/>
            </a:pPr>
            <a:r>
              <a:rPr lang="en-US" dirty="0">
                <a:effectLst/>
                <a:latin typeface="Times New Roman" charset="0"/>
                <a:cs typeface="Times New Roman" charset="0"/>
              </a:rPr>
              <a:t>                        </a:t>
            </a:r>
            <a:r>
              <a:rPr lang="el-GR" i="1" dirty="0">
                <a:effectLst/>
                <a:latin typeface="Times New Roman" charset="0"/>
                <a:cs typeface="Times New Roman" charset="0"/>
              </a:rPr>
              <a:t>λ</a:t>
            </a:r>
            <a:r>
              <a:rPr lang="en-US" i="1" dirty="0">
                <a:effectLst/>
                <a:latin typeface="Times New Roman" charset="0"/>
                <a:cs typeface="Times New Roman" charset="0"/>
              </a:rPr>
              <a:t>Y=F</a:t>
            </a:r>
            <a:r>
              <a:rPr lang="en-US" dirty="0">
                <a:effectLst/>
                <a:latin typeface="Times New Roman" charset="0"/>
                <a:cs typeface="Times New Roman" charset="0"/>
              </a:rPr>
              <a:t>(</a:t>
            </a:r>
            <a:r>
              <a:rPr lang="el-GR" i="1" dirty="0">
                <a:effectLst/>
                <a:latin typeface="Times New Roman" charset="0"/>
                <a:cs typeface="Times New Roman" charset="0"/>
              </a:rPr>
              <a:t>λ </a:t>
            </a:r>
            <a:r>
              <a:rPr lang="en-US" i="1" dirty="0">
                <a:effectLst/>
                <a:latin typeface="Times New Roman" charset="0"/>
                <a:cs typeface="Times New Roman" charset="0"/>
              </a:rPr>
              <a:t>N</a:t>
            </a:r>
            <a:r>
              <a:rPr lang="zh-CN" altLang="en-US" i="1" dirty="0">
                <a:effectLst/>
                <a:latin typeface="Times New Roman" charset="0"/>
                <a:cs typeface="Times New Roman" charset="0"/>
              </a:rPr>
              <a:t>，</a:t>
            </a:r>
            <a:r>
              <a:rPr lang="el-GR" i="1" dirty="0">
                <a:effectLst/>
                <a:latin typeface="Times New Roman" charset="0"/>
                <a:cs typeface="Times New Roman" charset="0"/>
              </a:rPr>
              <a:t>λ </a:t>
            </a:r>
            <a:r>
              <a:rPr lang="en-US" i="1" dirty="0">
                <a:effectLst/>
                <a:latin typeface="Times New Roman" charset="0"/>
                <a:cs typeface="Times New Roman" charset="0"/>
              </a:rPr>
              <a:t>K</a:t>
            </a:r>
            <a:r>
              <a:rPr lang="en-US" dirty="0">
                <a:effectLst/>
                <a:latin typeface="Times New Roman" charset="0"/>
                <a:cs typeface="Times New Roman" charset="0"/>
              </a:rPr>
              <a:t>)</a:t>
            </a:r>
          </a:p>
          <a:p>
            <a:pPr lvl="1" eaLnBrk="1" hangingPunct="1">
              <a:lnSpc>
                <a:spcPct val="125000"/>
              </a:lnSpc>
            </a:pPr>
            <a:r>
              <a:rPr lang="zh-CN" altLang="en-US" sz="2400" dirty="0">
                <a:effectLst/>
                <a:latin typeface="Times New Roman" charset="0"/>
                <a:cs typeface="Times New Roman" charset="0"/>
              </a:rPr>
              <a:t>取</a:t>
            </a:r>
            <a:r>
              <a:rPr lang="el-GR" sz="2400" i="1" dirty="0">
                <a:effectLst/>
                <a:latin typeface="Times New Roman" charset="0"/>
                <a:cs typeface="Times New Roman" charset="0"/>
              </a:rPr>
              <a:t>λ</a:t>
            </a:r>
            <a:r>
              <a:rPr lang="en-US" sz="2400" dirty="0">
                <a:effectLst/>
                <a:latin typeface="Times New Roman" charset="0"/>
                <a:cs typeface="Times New Roman" charset="0"/>
              </a:rPr>
              <a:t>=1/</a:t>
            </a:r>
            <a:r>
              <a:rPr lang="en-US" sz="2400" i="1" dirty="0">
                <a:effectLst/>
                <a:latin typeface="Times New Roman" charset="0"/>
                <a:cs typeface="Times New Roman" charset="0"/>
              </a:rPr>
              <a:t>N</a:t>
            </a:r>
            <a:r>
              <a:rPr lang="zh-CN" altLang="en-US" sz="2400" dirty="0">
                <a:effectLst/>
                <a:latin typeface="Times New Roman" charset="0"/>
                <a:cs typeface="Times New Roman" charset="0"/>
              </a:rPr>
              <a:t>，上式变为：</a:t>
            </a:r>
            <a:endParaRPr lang="en-US" sz="2400" dirty="0">
              <a:effectLst/>
              <a:latin typeface="Times New Roman" charset="0"/>
              <a:cs typeface="Times New Roman" charset="0"/>
            </a:endParaRPr>
          </a:p>
          <a:p>
            <a:pPr lvl="2" eaLnBrk="1" hangingPunct="1">
              <a:lnSpc>
                <a:spcPct val="125000"/>
              </a:lnSpc>
              <a:buFontTx/>
              <a:buNone/>
            </a:pPr>
            <a:r>
              <a:rPr lang="en-US" i="1" dirty="0">
                <a:effectLst/>
                <a:latin typeface="Times New Roman" charset="0"/>
                <a:cs typeface="Times New Roman" charset="0"/>
              </a:rPr>
              <a:t>                        Y / N=F</a:t>
            </a:r>
            <a:r>
              <a:rPr lang="en-US" dirty="0">
                <a:effectLst/>
                <a:latin typeface="Times New Roman" charset="0"/>
                <a:cs typeface="Times New Roman" charset="0"/>
              </a:rPr>
              <a:t>(1</a:t>
            </a:r>
            <a:r>
              <a:rPr lang="zh-CN" altLang="en-US" i="1" dirty="0">
                <a:effectLst/>
                <a:latin typeface="Times New Roman" charset="0"/>
                <a:cs typeface="Times New Roman" charset="0"/>
              </a:rPr>
              <a:t>，</a:t>
            </a:r>
            <a:r>
              <a:rPr lang="en-US" i="1" dirty="0">
                <a:effectLst/>
                <a:latin typeface="Times New Roman" charset="0"/>
                <a:cs typeface="Times New Roman" charset="0"/>
              </a:rPr>
              <a:t>K / N</a:t>
            </a:r>
            <a:r>
              <a:rPr lang="en-US" dirty="0">
                <a:effectLst/>
                <a:latin typeface="Times New Roman" charset="0"/>
                <a:cs typeface="Times New Roman" charset="0"/>
              </a:rPr>
              <a:t>)</a:t>
            </a:r>
          </a:p>
          <a:p>
            <a:pPr lvl="1" eaLnBrk="1" hangingPunct="1">
              <a:lnSpc>
                <a:spcPct val="125000"/>
              </a:lnSpc>
            </a:pPr>
            <a:r>
              <a:rPr lang="zh-CN" altLang="en-US" sz="2400" dirty="0">
                <a:effectLst/>
                <a:latin typeface="Times New Roman" charset="0"/>
                <a:cs typeface="Times New Roman" charset="0"/>
              </a:rPr>
              <a:t>为简便起见，假定全部人口都参与生产，那么上式说明，人均产量</a:t>
            </a:r>
            <a:r>
              <a:rPr lang="en-US" sz="2400" i="1" dirty="0">
                <a:effectLst/>
                <a:latin typeface="Times New Roman" charset="0"/>
                <a:cs typeface="Times New Roman" charset="0"/>
              </a:rPr>
              <a:t>Y</a:t>
            </a:r>
            <a:r>
              <a:rPr lang="en-US" sz="2400" dirty="0">
                <a:effectLst/>
                <a:latin typeface="Times New Roman" charset="0"/>
                <a:cs typeface="Times New Roman" charset="0"/>
              </a:rPr>
              <a:t> / </a:t>
            </a:r>
            <a:r>
              <a:rPr lang="en-US" sz="2400" i="1" dirty="0">
                <a:effectLst/>
                <a:latin typeface="Times New Roman" charset="0"/>
                <a:cs typeface="Times New Roman" charset="0"/>
              </a:rPr>
              <a:t>N</a:t>
            </a:r>
            <a:r>
              <a:rPr lang="en-US" sz="2400" dirty="0">
                <a:effectLst/>
                <a:latin typeface="Times New Roman" charset="0"/>
                <a:cs typeface="Times New Roman" charset="0"/>
              </a:rPr>
              <a:t> </a:t>
            </a:r>
            <a:r>
              <a:rPr lang="zh-CN" altLang="en-US" sz="2400" dirty="0">
                <a:effectLst/>
                <a:latin typeface="Times New Roman" charset="0"/>
                <a:cs typeface="Times New Roman" charset="0"/>
              </a:rPr>
              <a:t>只依赖于人均资本 </a:t>
            </a:r>
            <a:r>
              <a:rPr lang="en-US" sz="2400" i="1" dirty="0">
                <a:effectLst/>
                <a:latin typeface="Times New Roman" charset="0"/>
                <a:cs typeface="Times New Roman" charset="0"/>
              </a:rPr>
              <a:t>K</a:t>
            </a:r>
            <a:r>
              <a:rPr lang="en-US" sz="2400" dirty="0">
                <a:effectLst/>
                <a:latin typeface="Times New Roman" charset="0"/>
                <a:cs typeface="Times New Roman" charset="0"/>
              </a:rPr>
              <a:t> / </a:t>
            </a:r>
            <a:r>
              <a:rPr lang="en-US" sz="2400" i="1" dirty="0">
                <a:effectLst/>
                <a:latin typeface="Times New Roman" charset="0"/>
                <a:cs typeface="Times New Roman" charset="0"/>
              </a:rPr>
              <a:t>N</a:t>
            </a:r>
            <a:r>
              <a:rPr lang="zh-CN" altLang="en-US" sz="2400" dirty="0">
                <a:effectLst/>
                <a:latin typeface="Times New Roman" charset="0"/>
                <a:cs typeface="Times New Roman" charset="0"/>
              </a:rPr>
              <a:t>。</a:t>
            </a:r>
            <a:endParaRPr lang="en-US" sz="2400" dirty="0">
              <a:effectLst/>
              <a:latin typeface="Times New Roman" charset="0"/>
              <a:cs typeface="Times New Roman" charset="0"/>
            </a:endParaRPr>
          </a:p>
          <a:p>
            <a:pPr lvl="2" eaLnBrk="1" hangingPunct="1">
              <a:lnSpc>
                <a:spcPct val="125000"/>
              </a:lnSpc>
            </a:pPr>
            <a:endParaRPr lang="en-US" dirty="0">
              <a:effectLst/>
              <a:latin typeface="Times New Roman" charset="0"/>
              <a:cs typeface="Times New Roman" charset="0"/>
            </a:endParaRPr>
          </a:p>
        </p:txBody>
      </p:sp>
      <p:sp>
        <p:nvSpPr>
          <p:cNvPr id="31747" name="Object 3"/>
          <p:cNvSpPr txBox="1"/>
          <p:nvPr/>
        </p:nvSpPr>
        <p:spPr bwMode="auto">
          <a:xfrm>
            <a:off x="4514850" y="3321050"/>
            <a:ext cx="114300" cy="2159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ormAutofit fontScale="55000" lnSpcReduction="20000"/>
          </a:bodyPr>
          <a:lstStyle/>
          <a:p>
            <a:endParaRPr lang="zh-CN" altLang="en-US"/>
          </a:p>
        </p:txBody>
      </p:sp>
    </p:spTree>
    <p:extLst>
      <p:ext uri="{BB962C8B-B14F-4D97-AF65-F5344CB8AC3E}">
        <p14:creationId xmlns:p14="http://schemas.microsoft.com/office/powerpoint/2010/main" val="2839217896"/>
      </p:ext>
    </p:extLst>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4294967295"/>
          </p:nvPr>
        </p:nvSpPr>
        <p:spPr>
          <a:xfrm>
            <a:off x="457200" y="644525"/>
            <a:ext cx="8229600" cy="5550792"/>
          </a:xfrm>
        </p:spPr>
        <p:txBody>
          <a:bodyPr/>
          <a:lstStyle/>
          <a:p>
            <a:pPr lvl="1">
              <a:lnSpc>
                <a:spcPct val="150000"/>
              </a:lnSpc>
            </a:pPr>
            <a:r>
              <a:rPr lang="zh-CN" altLang="en-US" sz="2400" dirty="0">
                <a:effectLst/>
                <a:latin typeface="Times New Roman" charset="0"/>
                <a:cs typeface="Times New Roman" charset="0"/>
              </a:rPr>
              <a:t>用 </a:t>
            </a:r>
            <a:r>
              <a:rPr lang="zh-CN" altLang="en-US" sz="2400" i="1" dirty="0">
                <a:effectLst/>
                <a:latin typeface="Times New Roman" charset="0"/>
                <a:cs typeface="Times New Roman" charset="0"/>
              </a:rPr>
              <a:t>y </a:t>
            </a:r>
            <a:r>
              <a:rPr lang="zh-CN" altLang="en-US" sz="2400" dirty="0">
                <a:effectLst/>
                <a:latin typeface="Times New Roman" charset="0"/>
                <a:cs typeface="Times New Roman" charset="0"/>
              </a:rPr>
              <a:t>表示人均产量，即 </a:t>
            </a:r>
            <a:r>
              <a:rPr lang="zh-CN" altLang="en-US" sz="2400" i="1" dirty="0">
                <a:effectLst/>
                <a:latin typeface="Times New Roman" charset="0"/>
                <a:cs typeface="Times New Roman" charset="0"/>
              </a:rPr>
              <a:t>y</a:t>
            </a:r>
            <a:r>
              <a:rPr lang="zh-CN" altLang="en-US" sz="2400" dirty="0">
                <a:effectLst/>
                <a:latin typeface="Times New Roman" charset="0"/>
                <a:cs typeface="Times New Roman" charset="0"/>
              </a:rPr>
              <a:t> = </a:t>
            </a:r>
            <a:r>
              <a:rPr lang="zh-CN" altLang="en-US" sz="2400" i="1" dirty="0">
                <a:effectLst/>
                <a:latin typeface="Times New Roman" charset="0"/>
                <a:cs typeface="Times New Roman" charset="0"/>
              </a:rPr>
              <a:t>Y / N</a:t>
            </a:r>
            <a:r>
              <a:rPr lang="zh-CN" altLang="en-US" sz="2400" dirty="0">
                <a:effectLst/>
                <a:latin typeface="Times New Roman" charset="0"/>
                <a:cs typeface="Times New Roman" charset="0"/>
              </a:rPr>
              <a:t>，</a:t>
            </a:r>
            <a:r>
              <a:rPr lang="zh-CN" altLang="en-US" sz="2400" i="1" dirty="0">
                <a:effectLst/>
                <a:latin typeface="Times New Roman" charset="0"/>
                <a:cs typeface="Times New Roman" charset="0"/>
              </a:rPr>
              <a:t>k </a:t>
            </a:r>
            <a:r>
              <a:rPr lang="zh-CN" altLang="en-US" sz="2400" dirty="0">
                <a:effectLst/>
                <a:latin typeface="Times New Roman" charset="0"/>
                <a:cs typeface="Times New Roman" charset="0"/>
              </a:rPr>
              <a:t>表示人均资本，即 </a:t>
            </a:r>
            <a:r>
              <a:rPr lang="zh-CN" altLang="en-US" sz="2400" i="1" dirty="0">
                <a:effectLst/>
                <a:latin typeface="Times New Roman" charset="0"/>
                <a:cs typeface="Times New Roman" charset="0"/>
              </a:rPr>
              <a:t>k</a:t>
            </a:r>
            <a:r>
              <a:rPr lang="zh-CN" altLang="en-US" sz="2400" dirty="0">
                <a:effectLst/>
                <a:latin typeface="Times New Roman" charset="0"/>
                <a:cs typeface="Times New Roman" charset="0"/>
              </a:rPr>
              <a:t> =</a:t>
            </a:r>
            <a:r>
              <a:rPr lang="zh-CN" altLang="en-US" sz="2400" i="1" dirty="0">
                <a:effectLst/>
                <a:latin typeface="Times New Roman" charset="0"/>
                <a:cs typeface="Times New Roman" charset="0"/>
              </a:rPr>
              <a:t>K / N</a:t>
            </a:r>
            <a:r>
              <a:rPr lang="zh-CN" altLang="en-US" sz="2400" dirty="0">
                <a:effectLst/>
                <a:latin typeface="Times New Roman" charset="0"/>
                <a:cs typeface="Times New Roman" charset="0"/>
              </a:rPr>
              <a:t>，则生产函数可表示为下面的人均表达形式：</a:t>
            </a:r>
            <a:r>
              <a:rPr lang="en-US" sz="2400" i="1" dirty="0">
                <a:effectLst/>
                <a:latin typeface="Times New Roman" charset="0"/>
                <a:cs typeface="Times New Roman" charset="0"/>
              </a:rPr>
              <a:t>              </a:t>
            </a:r>
          </a:p>
          <a:p>
            <a:pPr marL="457200" lvl="1" indent="0">
              <a:lnSpc>
                <a:spcPct val="150000"/>
              </a:lnSpc>
              <a:buNone/>
            </a:pPr>
            <a:r>
              <a:rPr lang="en-US" i="1" dirty="0">
                <a:effectLst/>
                <a:latin typeface="Times New Roman" charset="0"/>
                <a:cs typeface="Times New Roman" charset="0"/>
              </a:rPr>
              <a:t>                            </a:t>
            </a:r>
            <a:r>
              <a:rPr lang="en-US" sz="2400" i="1" dirty="0">
                <a:effectLst/>
                <a:latin typeface="Times New Roman" charset="0"/>
                <a:cs typeface="Times New Roman" charset="0"/>
              </a:rPr>
              <a:t> y=f</a:t>
            </a:r>
            <a:r>
              <a:rPr lang="en-US" sz="2400" dirty="0">
                <a:effectLst/>
                <a:latin typeface="Times New Roman" charset="0"/>
                <a:cs typeface="Times New Roman" charset="0"/>
              </a:rPr>
              <a:t>(</a:t>
            </a:r>
            <a:r>
              <a:rPr lang="en-US" sz="2400" i="1" dirty="0">
                <a:effectLst/>
                <a:latin typeface="Times New Roman" charset="0"/>
                <a:cs typeface="Times New Roman" charset="0"/>
              </a:rPr>
              <a:t>k</a:t>
            </a:r>
            <a:r>
              <a:rPr lang="en-US" sz="2400" dirty="0">
                <a:effectLst/>
                <a:latin typeface="Times New Roman" charset="0"/>
                <a:cs typeface="Times New Roman" charset="0"/>
              </a:rPr>
              <a:t>)</a:t>
            </a:r>
            <a:endParaRPr lang="en-US" i="1" dirty="0">
              <a:effectLst/>
              <a:latin typeface="Times New Roman" charset="0"/>
              <a:cs typeface="Times New Roman" charset="0"/>
            </a:endParaRPr>
          </a:p>
          <a:p>
            <a:pPr marL="457200" lvl="1" indent="0">
              <a:lnSpc>
                <a:spcPct val="150000"/>
              </a:lnSpc>
              <a:buNone/>
            </a:pPr>
            <a:r>
              <a:rPr lang="zh-CN" altLang="en-US" dirty="0">
                <a:effectLst/>
                <a:latin typeface="Times New Roman" charset="0"/>
                <a:cs typeface="Times New Roman" charset="0"/>
              </a:rPr>
              <a:t>   式中</a:t>
            </a:r>
            <a:r>
              <a:rPr lang="zh-CN" altLang="en-US" sz="2400" dirty="0">
                <a:effectLst/>
                <a:latin typeface="Times New Roman" charset="0"/>
                <a:cs typeface="Times New Roman" charset="0"/>
              </a:rPr>
              <a:t>，</a:t>
            </a:r>
            <a:r>
              <a:rPr lang="en-US" altLang="zh-CN" sz="2400" i="1" dirty="0">
                <a:effectLst/>
                <a:latin typeface="Times New Roman" charset="0"/>
                <a:cs typeface="Times New Roman" charset="0"/>
              </a:rPr>
              <a:t> f</a:t>
            </a:r>
            <a:r>
              <a:rPr lang="en-US" altLang="zh-CN" sz="2400" dirty="0">
                <a:effectLst/>
                <a:latin typeface="Times New Roman" charset="0"/>
                <a:cs typeface="Times New Roman" charset="0"/>
              </a:rPr>
              <a:t>(</a:t>
            </a:r>
            <a:r>
              <a:rPr lang="en-US" altLang="zh-CN" sz="2400" i="1" dirty="0">
                <a:effectLst/>
                <a:latin typeface="Times New Roman" charset="0"/>
                <a:cs typeface="Times New Roman" charset="0"/>
              </a:rPr>
              <a:t>k</a:t>
            </a:r>
            <a:r>
              <a:rPr lang="en-US" altLang="zh-CN" sz="2400" dirty="0">
                <a:effectLst/>
                <a:latin typeface="Times New Roman" charset="0"/>
                <a:cs typeface="Times New Roman" charset="0"/>
              </a:rPr>
              <a:t>)</a:t>
            </a:r>
            <a:r>
              <a:rPr lang="en-US" sz="2400" i="1" dirty="0">
                <a:effectLst/>
                <a:latin typeface="Times New Roman" charset="0"/>
                <a:cs typeface="Times New Roman" charset="0"/>
              </a:rPr>
              <a:t>=F</a:t>
            </a:r>
            <a:r>
              <a:rPr lang="en-US" sz="2400" dirty="0">
                <a:effectLst/>
                <a:latin typeface="Times New Roman" charset="0"/>
                <a:cs typeface="Times New Roman" charset="0"/>
              </a:rPr>
              <a:t>(1</a:t>
            </a:r>
            <a:r>
              <a:rPr lang="zh-CN" altLang="en-US" sz="2400" i="1" dirty="0">
                <a:effectLst/>
                <a:latin typeface="Times New Roman" charset="0"/>
                <a:cs typeface="Times New Roman" charset="0"/>
              </a:rPr>
              <a:t>，</a:t>
            </a:r>
            <a:r>
              <a:rPr lang="en-US" sz="2400" i="1" dirty="0">
                <a:effectLst/>
                <a:latin typeface="Times New Roman" charset="0"/>
                <a:cs typeface="Times New Roman" charset="0"/>
              </a:rPr>
              <a:t>k</a:t>
            </a:r>
            <a:r>
              <a:rPr lang="en-US" sz="2400" dirty="0">
                <a:effectLst/>
                <a:latin typeface="Times New Roman" charset="0"/>
                <a:cs typeface="Times New Roman" charset="0"/>
              </a:rPr>
              <a:t>)</a:t>
            </a:r>
            <a:r>
              <a:rPr lang="zh-CN" altLang="en-US" sz="2400" i="1" dirty="0">
                <a:effectLst/>
                <a:latin typeface="Times New Roman" charset="0"/>
                <a:cs typeface="Times New Roman" charset="0"/>
              </a:rPr>
              <a:t>。</a:t>
            </a:r>
            <a:endParaRPr lang="en-US" sz="2400" i="1" dirty="0">
              <a:effectLst/>
              <a:latin typeface="Times New Roman" charset="0"/>
              <a:cs typeface="Times New Roman" charset="0"/>
            </a:endParaRPr>
          </a:p>
          <a:p>
            <a:pPr lvl="1">
              <a:lnSpc>
                <a:spcPct val="150000"/>
              </a:lnSpc>
            </a:pPr>
            <a:r>
              <a:rPr lang="zh-CN" altLang="en-US" sz="2400" dirty="0">
                <a:effectLst/>
                <a:latin typeface="Times New Roman" charset="0"/>
                <a:cs typeface="Times New Roman" charset="0"/>
              </a:rPr>
              <a:t>一般地说，资本积累受两种因素的影响，即投资和折旧，假设储蓄都能有效转为投资，则有：</a:t>
            </a:r>
          </a:p>
          <a:p>
            <a:pPr lvl="1">
              <a:lnSpc>
                <a:spcPct val="150000"/>
              </a:lnSpc>
            </a:pPr>
            <a:endParaRPr lang="zh-CN" altLang="en-US" sz="2400" dirty="0">
              <a:effectLst/>
              <a:latin typeface="Times New Roman" charset="0"/>
              <a:cs typeface="Times New Roman" charset="0"/>
            </a:endParaRPr>
          </a:p>
          <a:p>
            <a:pPr marL="457200" lvl="1" indent="0">
              <a:lnSpc>
                <a:spcPct val="150000"/>
              </a:lnSpc>
              <a:buNone/>
            </a:pPr>
            <a:r>
              <a:rPr lang="zh-CN" altLang="en-US" dirty="0">
                <a:effectLst/>
                <a:latin typeface="Times New Roman" charset="0"/>
                <a:cs typeface="Times New Roman" charset="0"/>
              </a:rPr>
              <a:t> 式中，</a:t>
            </a:r>
            <a:r>
              <a:rPr lang="el-GR" altLang="zh-CN" i="1" dirty="0">
                <a:effectLst/>
                <a:latin typeface="Times New Roman" charset="0"/>
                <a:cs typeface="Times New Roman" charset="0"/>
              </a:rPr>
              <a:t>δ</a:t>
            </a:r>
            <a:r>
              <a:rPr lang="zh-CN" altLang="en-US" dirty="0">
                <a:effectLst/>
                <a:latin typeface="Times New Roman" charset="0"/>
                <a:cs typeface="Times New Roman" charset="0"/>
              </a:rPr>
              <a:t>为固定资本的折旧率</a:t>
            </a:r>
            <a:endParaRPr lang="en-US" sz="2400" dirty="0">
              <a:effectLst/>
              <a:latin typeface="Times New Roman" charset="0"/>
              <a:cs typeface="Times New Roman" charset="0"/>
            </a:endParaRPr>
          </a:p>
          <a:p>
            <a:pPr lvl="1">
              <a:lnSpc>
                <a:spcPct val="150000"/>
              </a:lnSpc>
            </a:pPr>
            <a:endParaRPr lang="zh-CN" altLang="en-US" sz="2400" i="1" dirty="0">
              <a:effectLst/>
              <a:latin typeface="Times New Roman" charset="0"/>
              <a:cs typeface="Times New Roman" charset="0"/>
            </a:endParaRPr>
          </a:p>
        </p:txBody>
      </p:sp>
      <p:graphicFrame>
        <p:nvGraphicFramePr>
          <p:cNvPr id="2" name="对象 1">
            <a:extLst>
              <a:ext uri="{FF2B5EF4-FFF2-40B4-BE49-F238E27FC236}">
                <a16:creationId xmlns:a16="http://schemas.microsoft.com/office/drawing/2014/main" id="{97A24096-72C4-433E-912D-724530EE7DC8}"/>
              </a:ext>
            </a:extLst>
          </p:cNvPr>
          <p:cNvGraphicFramePr>
            <a:graphicFrameLocks noChangeAspect="1"/>
          </p:cNvGraphicFramePr>
          <p:nvPr>
            <p:extLst>
              <p:ext uri="{D42A27DB-BD31-4B8C-83A1-F6EECF244321}">
                <p14:modId xmlns:p14="http://schemas.microsoft.com/office/powerpoint/2010/main" val="2316380025"/>
              </p:ext>
            </p:extLst>
          </p:nvPr>
        </p:nvGraphicFramePr>
        <p:xfrm>
          <a:off x="2328863" y="4894263"/>
          <a:ext cx="4598987" cy="431800"/>
        </p:xfrm>
        <a:graphic>
          <a:graphicData uri="http://schemas.openxmlformats.org/presentationml/2006/ole">
            <mc:AlternateContent xmlns:mc="http://schemas.openxmlformats.org/markup-compatibility/2006">
              <mc:Choice xmlns:v="urn:schemas-microsoft-com:vml" Requires="v">
                <p:oleObj spid="_x0000_s26942" name="公式" r:id="rId3" imgW="1828800" imgH="190500" progId="Equation.3">
                  <p:embed/>
                </p:oleObj>
              </mc:Choice>
              <mc:Fallback>
                <p:oleObj name="公式" r:id="rId3" imgW="1828800" imgH="190500" progId="Equation.3">
                  <p:embed/>
                  <p:pic>
                    <p:nvPicPr>
                      <p:cNvPr id="0" name=""/>
                      <p:cNvPicPr/>
                      <p:nvPr/>
                    </p:nvPicPr>
                    <p:blipFill>
                      <a:blip r:embed="rId4"/>
                      <a:stretch>
                        <a:fillRect/>
                      </a:stretch>
                    </p:blipFill>
                    <p:spPr>
                      <a:xfrm>
                        <a:off x="2328863" y="4894263"/>
                        <a:ext cx="4598987" cy="431800"/>
                      </a:xfrm>
                      <a:prstGeom prst="rect">
                        <a:avLst/>
                      </a:prstGeom>
                    </p:spPr>
                  </p:pic>
                </p:oleObj>
              </mc:Fallback>
            </mc:AlternateContent>
          </a:graphicData>
        </a:graphic>
      </p:graphicFrame>
    </p:spTree>
    <p:extLst>
      <p:ext uri="{BB962C8B-B14F-4D97-AF65-F5344CB8AC3E}">
        <p14:creationId xmlns:p14="http://schemas.microsoft.com/office/powerpoint/2010/main" val="1186767994"/>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idx="4294967295"/>
          </p:nvPr>
        </p:nvSpPr>
        <p:spPr>
          <a:xfrm>
            <a:off x="457200" y="321831"/>
            <a:ext cx="8101173" cy="5848320"/>
          </a:xfrm>
        </p:spPr>
        <p:txBody>
          <a:bodyPr/>
          <a:lstStyle/>
          <a:p>
            <a:pPr lvl="1" algn="just">
              <a:lnSpc>
                <a:spcPct val="125000"/>
              </a:lnSpc>
            </a:pPr>
            <a:r>
              <a:rPr lang="zh-CN" altLang="en-US" dirty="0">
                <a:effectLst/>
                <a:latin typeface="Times New Roman" charset="0"/>
                <a:cs typeface="Times New Roman" charset="0"/>
              </a:rPr>
              <a:t>通过上式两边同除以</a:t>
            </a:r>
            <a:r>
              <a:rPr lang="en-US" altLang="zh-CN" i="1" dirty="0">
                <a:effectLst/>
                <a:latin typeface="Times New Roman" charset="0"/>
                <a:cs typeface="Times New Roman" charset="0"/>
              </a:rPr>
              <a:t>N</a:t>
            </a:r>
            <a:r>
              <a:rPr lang="zh-CN" altLang="en-US" dirty="0">
                <a:effectLst/>
                <a:latin typeface="Times New Roman" charset="0"/>
                <a:cs typeface="Times New Roman" charset="0"/>
              </a:rPr>
              <a:t>，并对</a:t>
            </a:r>
            <a:r>
              <a:rPr lang="zh-CN" altLang="en-US" i="1" dirty="0">
                <a:effectLst/>
                <a:latin typeface="Times New Roman" charset="0"/>
                <a:cs typeface="Times New Roman" charset="0"/>
              </a:rPr>
              <a:t>k</a:t>
            </a:r>
            <a:r>
              <a:rPr lang="zh-CN" altLang="en-US" dirty="0">
                <a:effectLst/>
                <a:latin typeface="Times New Roman" charset="0"/>
                <a:cs typeface="Times New Roman" charset="0"/>
              </a:rPr>
              <a:t> =</a:t>
            </a:r>
            <a:r>
              <a:rPr lang="zh-CN" altLang="en-US" i="1" dirty="0">
                <a:effectLst/>
                <a:latin typeface="Times New Roman" charset="0"/>
                <a:cs typeface="Times New Roman" charset="0"/>
              </a:rPr>
              <a:t>K/N</a:t>
            </a:r>
            <a:r>
              <a:rPr lang="zh-CN" altLang="en-US" dirty="0">
                <a:effectLst/>
                <a:latin typeface="Times New Roman" charset="0"/>
                <a:cs typeface="Times New Roman" charset="0"/>
              </a:rPr>
              <a:t>两边对时间变量求导带入，进一步化简整理得新古典增长模型的基本方程：</a:t>
            </a:r>
            <a:endParaRPr lang="en-US" dirty="0">
              <a:effectLst/>
              <a:latin typeface="Times New Roman" charset="0"/>
              <a:cs typeface="Times New Roman" charset="0"/>
            </a:endParaRPr>
          </a:p>
          <a:p>
            <a:pPr lvl="2" algn="just">
              <a:lnSpc>
                <a:spcPct val="125000"/>
              </a:lnSpc>
            </a:pPr>
            <a:endParaRPr lang="en-US" dirty="0">
              <a:effectLst/>
              <a:latin typeface="Times New Roman" charset="0"/>
              <a:cs typeface="Times New Roman" charset="0"/>
            </a:endParaRPr>
          </a:p>
          <a:p>
            <a:pPr marL="514350" lvl="1" indent="0" algn="just">
              <a:lnSpc>
                <a:spcPct val="125000"/>
              </a:lnSpc>
              <a:buNone/>
            </a:pPr>
            <a:r>
              <a:rPr lang="zh-CN" altLang="en-US" dirty="0">
                <a:effectLst/>
                <a:latin typeface="Times New Roman" charset="0"/>
                <a:cs typeface="Times New Roman" charset="0"/>
              </a:rPr>
              <a:t>   式中，</a:t>
            </a:r>
            <a:r>
              <a:rPr lang="en-US" altLang="zh-CN" i="1" dirty="0" err="1">
                <a:effectLst/>
                <a:latin typeface="Times New Roman" charset="0"/>
                <a:cs typeface="Times New Roman" charset="0"/>
              </a:rPr>
              <a:t>g</a:t>
            </a:r>
            <a:r>
              <a:rPr lang="en-US" altLang="zh-CN" i="1" baseline="-25000" dirty="0" err="1">
                <a:effectLst/>
                <a:latin typeface="Times New Roman" charset="0"/>
                <a:cs typeface="Times New Roman" charset="0"/>
              </a:rPr>
              <a:t>N</a:t>
            </a:r>
            <a:r>
              <a:rPr lang="zh-CN" altLang="en-US" dirty="0">
                <a:effectLst/>
                <a:latin typeface="Times New Roman" charset="0"/>
                <a:cs typeface="Times New Roman" charset="0"/>
              </a:rPr>
              <a:t>为人口增长率</a:t>
            </a:r>
            <a:endParaRPr lang="en-US" altLang="zh-CN" dirty="0">
              <a:effectLst/>
              <a:latin typeface="Times New Roman" charset="0"/>
              <a:cs typeface="Times New Roman" charset="0"/>
            </a:endParaRPr>
          </a:p>
          <a:p>
            <a:pPr marL="857250" lvl="1" indent="-342900" algn="just">
              <a:lnSpc>
                <a:spcPct val="125000"/>
              </a:lnSpc>
            </a:pPr>
            <a:r>
              <a:rPr lang="zh-CN" altLang="en-US" dirty="0">
                <a:effectLst/>
                <a:latin typeface="Times New Roman" charset="0"/>
                <a:cs typeface="Times New Roman" charset="0"/>
              </a:rPr>
              <a:t>表明人均资本变化等于人均储蓄减去 </a:t>
            </a:r>
            <a:r>
              <a:rPr lang="en-US" dirty="0">
                <a:effectLst/>
                <a:latin typeface="Times New Roman" charset="0"/>
                <a:cs typeface="Times New Roman" charset="0"/>
              </a:rPr>
              <a:t>(</a:t>
            </a:r>
            <a:r>
              <a:rPr lang="en-US" altLang="zh-CN" i="1" dirty="0" err="1">
                <a:effectLst/>
                <a:latin typeface="Times New Roman" charset="0"/>
                <a:cs typeface="Times New Roman" charset="0"/>
              </a:rPr>
              <a:t>g</a:t>
            </a:r>
            <a:r>
              <a:rPr lang="en-US" altLang="zh-CN" i="1" baseline="-25000" dirty="0" err="1">
                <a:effectLst/>
                <a:latin typeface="Times New Roman" charset="0"/>
                <a:cs typeface="Times New Roman" charset="0"/>
              </a:rPr>
              <a:t>N</a:t>
            </a:r>
            <a:r>
              <a:rPr lang="en-US" i="1" dirty="0">
                <a:effectLst/>
                <a:latin typeface="Times New Roman" charset="0"/>
                <a:cs typeface="Times New Roman" charset="0"/>
              </a:rPr>
              <a:t>+</a:t>
            </a:r>
            <a:r>
              <a:rPr lang="el-GR" i="1" dirty="0">
                <a:effectLst/>
                <a:latin typeface="Times New Roman" charset="0"/>
                <a:cs typeface="Times New Roman" charset="0"/>
              </a:rPr>
              <a:t>δ</a:t>
            </a:r>
            <a:r>
              <a:rPr lang="en-US" dirty="0">
                <a:effectLst/>
                <a:latin typeface="Times New Roman" charset="0"/>
                <a:cs typeface="Times New Roman" charset="0"/>
              </a:rPr>
              <a:t>)</a:t>
            </a:r>
            <a:r>
              <a:rPr lang="en-US" i="1" dirty="0">
                <a:effectLst/>
                <a:latin typeface="Times New Roman" charset="0"/>
                <a:cs typeface="Times New Roman" charset="0"/>
              </a:rPr>
              <a:t>k</a:t>
            </a:r>
            <a:r>
              <a:rPr lang="zh-CN" altLang="en-US" dirty="0">
                <a:effectLst/>
                <a:latin typeface="Times New Roman" charset="0"/>
                <a:cs typeface="Times New Roman" charset="0"/>
              </a:rPr>
              <a:t>。</a:t>
            </a:r>
            <a:endParaRPr lang="en-US" dirty="0">
              <a:effectLst/>
              <a:latin typeface="Times New Roman" charset="0"/>
              <a:cs typeface="Times New Roman" charset="0"/>
            </a:endParaRPr>
          </a:p>
          <a:p>
            <a:pPr marL="857250" lvl="1" indent="-342900" algn="just">
              <a:lnSpc>
                <a:spcPct val="125000"/>
              </a:lnSpc>
            </a:pPr>
            <a:r>
              <a:rPr lang="zh-CN" altLang="en-US" dirty="0">
                <a:effectLst/>
                <a:latin typeface="Times New Roman" charset="0"/>
                <a:cs typeface="Times New Roman" charset="0"/>
              </a:rPr>
              <a:t>表达式</a:t>
            </a:r>
            <a:r>
              <a:rPr lang="en-US" altLang="zh-CN" dirty="0">
                <a:effectLst/>
                <a:latin typeface="Times New Roman" charset="0"/>
                <a:cs typeface="Times New Roman" charset="0"/>
              </a:rPr>
              <a:t>(</a:t>
            </a:r>
            <a:r>
              <a:rPr lang="en-US" altLang="zh-CN" i="1" dirty="0" err="1">
                <a:effectLst/>
                <a:latin typeface="Times New Roman" charset="0"/>
                <a:cs typeface="Times New Roman" charset="0"/>
              </a:rPr>
              <a:t>g</a:t>
            </a:r>
            <a:r>
              <a:rPr lang="en-US" altLang="zh-CN" i="1" baseline="-25000" dirty="0" err="1">
                <a:effectLst/>
                <a:latin typeface="Times New Roman" charset="0"/>
                <a:cs typeface="Times New Roman" charset="0"/>
              </a:rPr>
              <a:t>N</a:t>
            </a:r>
            <a:r>
              <a:rPr lang="en-US" altLang="zh-CN" i="1" dirty="0">
                <a:effectLst/>
                <a:latin typeface="Times New Roman" charset="0"/>
                <a:cs typeface="Times New Roman" charset="0"/>
              </a:rPr>
              <a:t>+</a:t>
            </a:r>
            <a:r>
              <a:rPr lang="el-GR" altLang="zh-CN" i="1" dirty="0">
                <a:effectLst/>
                <a:latin typeface="Times New Roman" charset="0"/>
                <a:cs typeface="Times New Roman" charset="0"/>
              </a:rPr>
              <a:t>δ</a:t>
            </a:r>
            <a:r>
              <a:rPr lang="en-US" altLang="zh-CN" dirty="0">
                <a:effectLst/>
                <a:latin typeface="Times New Roman" charset="0"/>
                <a:cs typeface="Times New Roman" charset="0"/>
              </a:rPr>
              <a:t>)</a:t>
            </a:r>
            <a:r>
              <a:rPr lang="en-US" altLang="zh-CN" i="1" dirty="0">
                <a:effectLst/>
                <a:latin typeface="Times New Roman" charset="0"/>
                <a:cs typeface="Times New Roman" charset="0"/>
              </a:rPr>
              <a:t>k</a:t>
            </a:r>
            <a:r>
              <a:rPr lang="zh-CN" altLang="en-US" dirty="0">
                <a:effectLst/>
                <a:latin typeface="Times New Roman" charset="0"/>
                <a:cs typeface="Times New Roman" charset="0"/>
              </a:rPr>
              <a:t>可以理解为“必要的”或者是“临界的”投资，它是保持人均资本</a:t>
            </a:r>
            <a:r>
              <a:rPr lang="en-US" i="1" dirty="0">
                <a:effectLst/>
                <a:latin typeface="Times New Roman" charset="0"/>
                <a:cs typeface="Times New Roman" charset="0"/>
              </a:rPr>
              <a:t>k </a:t>
            </a:r>
            <a:r>
              <a:rPr lang="zh-CN" altLang="en-US" dirty="0">
                <a:effectLst/>
                <a:latin typeface="Times New Roman" charset="0"/>
                <a:cs typeface="Times New Roman" charset="0"/>
              </a:rPr>
              <a:t>不变的必需的投资。</a:t>
            </a:r>
            <a:endParaRPr lang="en-US" altLang="zh-CN" dirty="0">
              <a:effectLst/>
              <a:latin typeface="Times New Roman" charset="0"/>
              <a:cs typeface="Times New Roman" charset="0"/>
            </a:endParaRPr>
          </a:p>
          <a:p>
            <a:pPr marL="1257300" lvl="2" indent="-342900" algn="just">
              <a:lnSpc>
                <a:spcPct val="125000"/>
              </a:lnSpc>
            </a:pPr>
            <a:r>
              <a:rPr lang="zh-CN" altLang="en-US" sz="2000" dirty="0">
                <a:effectLst/>
                <a:latin typeface="Times New Roman" charset="0"/>
                <a:cs typeface="Times New Roman" charset="0"/>
              </a:rPr>
              <a:t>为了阻止人均资本 </a:t>
            </a:r>
            <a:r>
              <a:rPr lang="en-US" sz="2000" i="1" dirty="0">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下降，需要用一部分投资来抵消折旧，这部分投资就是</a:t>
            </a:r>
            <a:r>
              <a:rPr lang="el-GR" sz="2000" i="1" dirty="0">
                <a:effectLst/>
                <a:latin typeface="Times New Roman" charset="0"/>
                <a:cs typeface="Times New Roman" charset="0"/>
              </a:rPr>
              <a:t>δ</a:t>
            </a:r>
            <a:r>
              <a:rPr lang="zh-CN" altLang="en-US" sz="2000" i="1" dirty="0">
                <a:effectLst/>
                <a:latin typeface="Times New Roman" charset="0"/>
                <a:cs typeface="Times New Roman" charset="0"/>
              </a:rPr>
              <a:t> </a:t>
            </a:r>
            <a:r>
              <a:rPr lang="en-US" sz="2000" i="1" dirty="0">
                <a:effectLst/>
                <a:latin typeface="Times New Roman" charset="0"/>
                <a:cs typeface="Times New Roman" charset="0"/>
              </a:rPr>
              <a:t>k </a:t>
            </a:r>
            <a:r>
              <a:rPr lang="zh-CN" altLang="en-US" sz="2000" dirty="0">
                <a:effectLst/>
                <a:latin typeface="Times New Roman" charset="0"/>
                <a:cs typeface="Times New Roman" charset="0"/>
              </a:rPr>
              <a:t>项。</a:t>
            </a:r>
            <a:endParaRPr lang="en-US" altLang="zh-CN" sz="2000" dirty="0">
              <a:effectLst/>
              <a:latin typeface="Times New Roman" charset="0"/>
              <a:cs typeface="Times New Roman" charset="0"/>
            </a:endParaRPr>
          </a:p>
          <a:p>
            <a:pPr marL="1257300" lvl="2" indent="-342900" algn="just">
              <a:lnSpc>
                <a:spcPct val="125000"/>
              </a:lnSpc>
            </a:pPr>
            <a:r>
              <a:rPr lang="zh-CN" altLang="en-US" sz="2000" dirty="0">
                <a:effectLst/>
                <a:latin typeface="Times New Roman" charset="0"/>
                <a:cs typeface="Times New Roman" charset="0"/>
              </a:rPr>
              <a:t>同样还需要一些投资，因为劳动数量以 </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 </a:t>
            </a:r>
            <a:r>
              <a:rPr lang="zh-CN" altLang="en-US" sz="2000" dirty="0">
                <a:effectLst/>
                <a:latin typeface="Times New Roman" charset="0"/>
                <a:cs typeface="Times New Roman" charset="0"/>
              </a:rPr>
              <a:t>的速率在增长，这部分投资就是 </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i="1" dirty="0" err="1">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项。</a:t>
            </a:r>
          </a:p>
        </p:txBody>
      </p:sp>
      <p:graphicFrame>
        <p:nvGraphicFramePr>
          <p:cNvPr id="4" name="对象 3">
            <a:extLst>
              <a:ext uri="{FF2B5EF4-FFF2-40B4-BE49-F238E27FC236}">
                <a16:creationId xmlns:a16="http://schemas.microsoft.com/office/drawing/2014/main" id="{4CCBB6F3-6C23-41B7-AFA0-9BC4280238D4}"/>
              </a:ext>
            </a:extLst>
          </p:cNvPr>
          <p:cNvGraphicFramePr>
            <a:graphicFrameLocks noChangeAspect="1"/>
          </p:cNvGraphicFramePr>
          <p:nvPr>
            <p:extLst>
              <p:ext uri="{D42A27DB-BD31-4B8C-83A1-F6EECF244321}">
                <p14:modId xmlns:p14="http://schemas.microsoft.com/office/powerpoint/2010/main" val="295583911"/>
              </p:ext>
            </p:extLst>
          </p:nvPr>
        </p:nvGraphicFramePr>
        <p:xfrm>
          <a:off x="3036888" y="1643063"/>
          <a:ext cx="2649537" cy="519112"/>
        </p:xfrm>
        <a:graphic>
          <a:graphicData uri="http://schemas.openxmlformats.org/presentationml/2006/ole">
            <mc:AlternateContent xmlns:mc="http://schemas.openxmlformats.org/markup-compatibility/2006">
              <mc:Choice xmlns:v="urn:schemas-microsoft-com:vml" Requires="v">
                <p:oleObj spid="_x0000_s27988" name="公式" r:id="rId3" imgW="1168400" imgH="228600" progId="Equation.3">
                  <p:embed/>
                </p:oleObj>
              </mc:Choice>
              <mc:Fallback>
                <p:oleObj name="公式" r:id="rId3" imgW="1168400" imgH="228600" progId="Equation.3">
                  <p:embed/>
                  <p:pic>
                    <p:nvPicPr>
                      <p:cNvPr id="2" name="对象 1">
                        <a:extLst>
                          <a:ext uri="{FF2B5EF4-FFF2-40B4-BE49-F238E27FC236}">
                            <a16:creationId xmlns:a16="http://schemas.microsoft.com/office/drawing/2014/main" id="{97A24096-72C4-433E-912D-724530EE7DC8}"/>
                          </a:ext>
                        </a:extLst>
                      </p:cNvPr>
                      <p:cNvPicPr/>
                      <p:nvPr/>
                    </p:nvPicPr>
                    <p:blipFill>
                      <a:blip r:embed="rId4"/>
                      <a:stretch>
                        <a:fillRect/>
                      </a:stretch>
                    </p:blipFill>
                    <p:spPr>
                      <a:xfrm>
                        <a:off x="3036888" y="1643063"/>
                        <a:ext cx="2649537" cy="519112"/>
                      </a:xfrm>
                      <a:prstGeom prst="rect">
                        <a:avLst/>
                      </a:prstGeom>
                    </p:spPr>
                  </p:pic>
                </p:oleObj>
              </mc:Fallback>
            </mc:AlternateContent>
          </a:graphicData>
        </a:graphic>
      </p:graphicFrame>
    </p:spTree>
    <p:extLst>
      <p:ext uri="{BB962C8B-B14F-4D97-AF65-F5344CB8AC3E}">
        <p14:creationId xmlns:p14="http://schemas.microsoft.com/office/powerpoint/2010/main" val="313435116"/>
      </p:ext>
    </p:extLst>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01699"/>
            <a:ext cx="7772400" cy="4892925"/>
          </a:xfrm>
        </p:spPr>
        <p:txBody>
          <a:bodyPr/>
          <a:lstStyle/>
          <a:p>
            <a:pPr algn="just">
              <a:lnSpc>
                <a:spcPct val="150000"/>
              </a:lnSpc>
            </a:pPr>
            <a:r>
              <a:rPr lang="zh-CN" altLang="en-US" sz="2400" dirty="0">
                <a:effectLst/>
              </a:rPr>
              <a:t>资本广化：投资用来按给定的资本与劳动力比例（</a:t>
            </a:r>
            <a:r>
              <a:rPr lang="en-US" altLang="zh-CN" sz="2400" i="1" dirty="0">
                <a:effectLst/>
              </a:rPr>
              <a:t>k=K/N</a:t>
            </a:r>
            <a:r>
              <a:rPr lang="zh-CN" altLang="en-US" sz="2400" dirty="0">
                <a:effectLst/>
              </a:rPr>
              <a:t>）装备给新增加的劳动力。</a:t>
            </a:r>
            <a:endParaRPr lang="en-US" altLang="zh-CN" sz="2400" dirty="0">
              <a:effectLst/>
            </a:endParaRPr>
          </a:p>
          <a:p>
            <a:pPr algn="just">
              <a:lnSpc>
                <a:spcPct val="150000"/>
              </a:lnSpc>
            </a:pPr>
            <a:r>
              <a:rPr lang="zh-CN" altLang="en-US" sz="2400" dirty="0">
                <a:effectLst/>
              </a:rPr>
              <a:t>资本深化：投资用来扩大或加深资本与劳动力比例，使平均劳动力的资本使用量增加，即人均资本量随时间推移而增长的进程。</a:t>
            </a:r>
          </a:p>
          <a:p>
            <a:pPr algn="just">
              <a:lnSpc>
                <a:spcPct val="150000"/>
              </a:lnSpc>
            </a:pPr>
            <a:r>
              <a:rPr lang="zh-CN" altLang="en-US" sz="2400" dirty="0">
                <a:effectLst/>
              </a:rPr>
              <a:t>则上面的基本方程式可表述为</a:t>
            </a:r>
            <a:endParaRPr lang="en-US" altLang="zh-CN" sz="2400" dirty="0">
              <a:effectLst/>
            </a:endParaRPr>
          </a:p>
          <a:p>
            <a:pPr marL="0" indent="0" algn="just">
              <a:lnSpc>
                <a:spcPct val="150000"/>
              </a:lnSpc>
              <a:buNone/>
            </a:pPr>
            <a:r>
              <a:rPr lang="zh-CN" altLang="en-US" sz="2400" dirty="0">
                <a:effectLst/>
              </a:rPr>
              <a:t>     资本深化</a:t>
            </a:r>
            <a:r>
              <a:rPr lang="en-US" altLang="zh-CN" sz="2400" dirty="0">
                <a:effectLst/>
              </a:rPr>
              <a:t>=</a:t>
            </a:r>
            <a:r>
              <a:rPr lang="zh-CN" altLang="en-US" sz="2400" dirty="0">
                <a:effectLst/>
              </a:rPr>
              <a:t>人均储蓄</a:t>
            </a:r>
            <a:r>
              <a:rPr lang="en-US" altLang="zh-CN" sz="2400" dirty="0">
                <a:effectLst/>
              </a:rPr>
              <a:t>(</a:t>
            </a:r>
            <a:r>
              <a:rPr lang="zh-CN" altLang="en-US" sz="2400" dirty="0">
                <a:effectLst/>
              </a:rPr>
              <a:t>投资</a:t>
            </a:r>
            <a:r>
              <a:rPr lang="en-US" altLang="zh-CN" sz="2400" dirty="0">
                <a:effectLst/>
              </a:rPr>
              <a:t>)−</a:t>
            </a:r>
            <a:r>
              <a:rPr lang="zh-CN" altLang="en-US" sz="2400" dirty="0">
                <a:effectLst/>
              </a:rPr>
              <a:t>资本广化</a:t>
            </a:r>
          </a:p>
          <a:p>
            <a:pPr algn="just">
              <a:lnSpc>
                <a:spcPct val="150000"/>
              </a:lnSpc>
            </a:pPr>
            <a:endParaRPr lang="zh-CN" altLang="en-US" sz="2400" dirty="0">
              <a:effectLst/>
            </a:endParaRPr>
          </a:p>
          <a:p>
            <a:pPr algn="just">
              <a:lnSpc>
                <a:spcPct val="150000"/>
              </a:lnSpc>
            </a:pPr>
            <a:endParaRPr kumimoji="1" lang="zh-CN" altLang="en-US" sz="2400" dirty="0">
              <a:effectLst/>
            </a:endParaRPr>
          </a:p>
        </p:txBody>
      </p:sp>
    </p:spTree>
    <p:extLst>
      <p:ext uri="{BB962C8B-B14F-4D97-AF65-F5344CB8AC3E}">
        <p14:creationId xmlns:p14="http://schemas.microsoft.com/office/powerpoint/2010/main" val="1344496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4294967295"/>
          </p:nvPr>
        </p:nvSpPr>
        <p:spPr>
          <a:xfrm>
            <a:off x="618067" y="689077"/>
            <a:ext cx="7907866" cy="5300757"/>
          </a:xfrm>
        </p:spPr>
        <p:txBody>
          <a:bodyPr/>
          <a:lstStyle/>
          <a:p>
            <a:pPr algn="just" eaLnBrk="1" hangingPunct="1">
              <a:lnSpc>
                <a:spcPct val="125000"/>
              </a:lnSpc>
            </a:pPr>
            <a:r>
              <a:rPr lang="zh-CN" altLang="en-US" sz="2800" dirty="0">
                <a:solidFill>
                  <a:schemeClr val="tx1"/>
                </a:solidFill>
                <a:effectLst/>
                <a:latin typeface="Times New Roman" charset="0"/>
                <a:cs typeface="Times New Roman" charset="0"/>
              </a:rPr>
              <a:t>稳态</a:t>
            </a:r>
            <a:endParaRPr lang="en-US" sz="2800" dirty="0">
              <a:solidFill>
                <a:schemeClr val="tx1"/>
              </a:solidFill>
              <a:effectLst/>
              <a:latin typeface="Times New Roman" charset="0"/>
              <a:cs typeface="Times New Roman" charset="0"/>
            </a:endParaRPr>
          </a:p>
          <a:p>
            <a:pPr lvl="1" algn="just" eaLnBrk="1" hangingPunct="1">
              <a:lnSpc>
                <a:spcPct val="125000"/>
              </a:lnSpc>
            </a:pPr>
            <a:r>
              <a:rPr lang="zh-CN" altLang="en-US" sz="2400" dirty="0">
                <a:effectLst/>
                <a:latin typeface="Times New Roman" charset="0"/>
                <a:cs typeface="Times New Roman" charset="0"/>
              </a:rPr>
              <a:t>指包括资本存量和产出在内的有关内生变量不随时间的推移而变化的一种状态。</a:t>
            </a:r>
            <a:endParaRPr lang="en-US" altLang="zh-CN" sz="2400" dirty="0">
              <a:effectLst/>
              <a:latin typeface="Times New Roman" charset="0"/>
              <a:cs typeface="Times New Roman" charset="0"/>
            </a:endParaRPr>
          </a:p>
          <a:p>
            <a:pPr lvl="2" algn="just">
              <a:lnSpc>
                <a:spcPct val="125000"/>
              </a:lnSpc>
            </a:pPr>
            <a:r>
              <a:rPr lang="zh-CN" altLang="en-US" sz="2000" dirty="0">
                <a:effectLst/>
                <a:latin typeface="Times New Roman" charset="0"/>
                <a:cs typeface="Times New Roman" charset="0"/>
              </a:rPr>
              <a:t>如果</a:t>
            </a:r>
            <a:r>
              <a:rPr lang="en-US" sz="2000" i="1" dirty="0" err="1">
                <a:effectLst/>
                <a:latin typeface="Times New Roman" charset="0"/>
                <a:cs typeface="Times New Roman" charset="0"/>
              </a:rPr>
              <a:t>sf</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a:t>
            </a:r>
            <a:r>
              <a:rPr lang="en-US" sz="2000" dirty="0">
                <a:effectLst/>
                <a:latin typeface="Times New Roman" charset="0"/>
                <a:cs typeface="Times New Roman" charset="0"/>
              </a:rPr>
              <a:t>(</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a:t>
            </a:r>
            <a:r>
              <a:rPr lang="el-GR" sz="2000" i="1" dirty="0">
                <a:effectLst/>
                <a:latin typeface="Times New Roman" charset="0"/>
                <a:cs typeface="Times New Roman" charset="0"/>
              </a:rPr>
              <a:t>δ</a:t>
            </a:r>
            <a:r>
              <a:rPr lang="en-US" sz="2000" dirty="0">
                <a:effectLst/>
                <a:latin typeface="Times New Roman" charset="0"/>
                <a:cs typeface="Times New Roman" charset="0"/>
              </a:rPr>
              <a:t>) </a:t>
            </a:r>
            <a:r>
              <a:rPr lang="en-US" sz="2000" i="1" dirty="0">
                <a:effectLst/>
                <a:latin typeface="Times New Roman" charset="0"/>
                <a:cs typeface="Times New Roman" charset="0"/>
              </a:rPr>
              <a:t>k</a:t>
            </a:r>
            <a:r>
              <a:rPr lang="zh-CN" altLang="en-US" sz="2000" dirty="0">
                <a:effectLst/>
                <a:latin typeface="Times New Roman" charset="0"/>
                <a:cs typeface="Times New Roman" charset="0"/>
              </a:rPr>
              <a:t>，则人均资本存量的变化量为正数，资本存量增加；</a:t>
            </a:r>
            <a:endParaRPr lang="en-US" sz="2000" dirty="0">
              <a:effectLst/>
              <a:latin typeface="Times New Roman" charset="0"/>
              <a:cs typeface="Times New Roman" charset="0"/>
            </a:endParaRPr>
          </a:p>
          <a:p>
            <a:pPr lvl="2" algn="just">
              <a:lnSpc>
                <a:spcPct val="125000"/>
              </a:lnSpc>
            </a:pPr>
            <a:r>
              <a:rPr lang="zh-CN" altLang="en-US" sz="2000" dirty="0">
                <a:effectLst/>
                <a:latin typeface="Times New Roman" charset="0"/>
                <a:cs typeface="Times New Roman" charset="0"/>
              </a:rPr>
              <a:t>如果</a:t>
            </a:r>
            <a:r>
              <a:rPr lang="en-US" sz="2000" i="1" dirty="0" err="1">
                <a:effectLst/>
                <a:latin typeface="Times New Roman" charset="0"/>
                <a:cs typeface="Times New Roman" charset="0"/>
              </a:rPr>
              <a:t>sf</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en-US" sz="2000" dirty="0">
                <a:effectLst/>
                <a:latin typeface="Times New Roman" charset="0"/>
                <a:cs typeface="Times New Roman" charset="0"/>
              </a:rPr>
              <a:t>) </a:t>
            </a:r>
            <a:r>
              <a:rPr lang="zh-CN" altLang="en-US" sz="2000" dirty="0">
                <a:effectLst/>
                <a:latin typeface="Times New Roman" charset="0"/>
                <a:cs typeface="Times New Roman" charset="0"/>
              </a:rPr>
              <a:t>＜</a:t>
            </a:r>
            <a:r>
              <a:rPr lang="en-US" sz="2000" dirty="0">
                <a:effectLst/>
                <a:latin typeface="Times New Roman" charset="0"/>
                <a:cs typeface="Times New Roman" charset="0"/>
              </a:rPr>
              <a:t>(</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a:t>
            </a:r>
            <a:r>
              <a:rPr lang="el-GR" sz="2000" i="1" dirty="0">
                <a:effectLst/>
                <a:latin typeface="Times New Roman" charset="0"/>
                <a:cs typeface="Times New Roman" charset="0"/>
              </a:rPr>
              <a:t>δ</a:t>
            </a:r>
            <a:r>
              <a:rPr lang="en-US" sz="2000" dirty="0">
                <a:effectLst/>
                <a:latin typeface="Times New Roman" charset="0"/>
                <a:cs typeface="Times New Roman" charset="0"/>
              </a:rPr>
              <a:t>) </a:t>
            </a:r>
            <a:r>
              <a:rPr lang="en-US" sz="2000" i="1" dirty="0">
                <a:effectLst/>
                <a:latin typeface="Times New Roman" charset="0"/>
                <a:cs typeface="Times New Roman" charset="0"/>
              </a:rPr>
              <a:t>k</a:t>
            </a:r>
            <a:r>
              <a:rPr lang="zh-CN" altLang="en-US" sz="2000" dirty="0">
                <a:effectLst/>
                <a:latin typeface="Times New Roman" charset="0"/>
                <a:cs typeface="Times New Roman" charset="0"/>
              </a:rPr>
              <a:t>，则人均资本存量的变化量为负数，资本存量减少；</a:t>
            </a:r>
            <a:endParaRPr lang="en-US" sz="2000" dirty="0">
              <a:effectLst/>
              <a:latin typeface="Times New Roman" charset="0"/>
              <a:cs typeface="Times New Roman" charset="0"/>
            </a:endParaRPr>
          </a:p>
          <a:p>
            <a:pPr lvl="2" algn="just">
              <a:lnSpc>
                <a:spcPct val="125000"/>
              </a:lnSpc>
            </a:pPr>
            <a:r>
              <a:rPr lang="zh-CN" altLang="en-US" sz="2000" dirty="0">
                <a:effectLst/>
                <a:latin typeface="Times New Roman" charset="0"/>
                <a:cs typeface="Times New Roman" charset="0"/>
              </a:rPr>
              <a:t>如果</a:t>
            </a:r>
            <a:r>
              <a:rPr lang="en-US" sz="2000" i="1" dirty="0">
                <a:effectLst/>
                <a:latin typeface="Times New Roman" charset="0"/>
                <a:cs typeface="Times New Roman" charset="0"/>
              </a:rPr>
              <a:t>sf</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en-US" sz="2000" dirty="0">
                <a:effectLst/>
                <a:latin typeface="Times New Roman" charset="0"/>
                <a:cs typeface="Times New Roman" charset="0"/>
              </a:rPr>
              <a:t>) = (</a:t>
            </a:r>
            <a:r>
              <a:rPr lang="en-US" altLang="zh-CN" sz="2000" i="1" dirty="0" err="1">
                <a:effectLst/>
                <a:latin typeface="Times New Roman" charset="0"/>
                <a:cs typeface="Times New Roman" charset="0"/>
              </a:rPr>
              <a:t>g</a:t>
            </a:r>
            <a:r>
              <a:rPr lang="en-US" altLang="zh-CN" sz="2000" i="1" baseline="-25000" dirty="0" err="1">
                <a:effectLst/>
                <a:latin typeface="Times New Roman" charset="0"/>
                <a:cs typeface="Times New Roman" charset="0"/>
              </a:rPr>
              <a:t>N</a:t>
            </a:r>
            <a:r>
              <a:rPr lang="en-US" sz="2000" dirty="0">
                <a:effectLst/>
                <a:latin typeface="Times New Roman" charset="0"/>
                <a:cs typeface="Times New Roman" charset="0"/>
              </a:rPr>
              <a:t>+</a:t>
            </a:r>
            <a:r>
              <a:rPr lang="el-GR" sz="2000" i="1" dirty="0">
                <a:effectLst/>
                <a:latin typeface="Times New Roman" charset="0"/>
                <a:cs typeface="Times New Roman" charset="0"/>
              </a:rPr>
              <a:t>δ</a:t>
            </a:r>
            <a:r>
              <a:rPr lang="en-US" sz="2000" dirty="0">
                <a:effectLst/>
                <a:latin typeface="Times New Roman" charset="0"/>
                <a:cs typeface="Times New Roman" charset="0"/>
              </a:rPr>
              <a:t>)</a:t>
            </a:r>
            <a:r>
              <a:rPr lang="en-US" sz="2000" i="1" dirty="0">
                <a:effectLst/>
                <a:latin typeface="Times New Roman" charset="0"/>
                <a:cs typeface="Times New Roman" charset="0"/>
              </a:rPr>
              <a:t>k</a:t>
            </a:r>
            <a:r>
              <a:rPr lang="zh-CN" altLang="en-US" sz="2000" dirty="0">
                <a:effectLst/>
                <a:latin typeface="Times New Roman" charset="0"/>
                <a:cs typeface="Times New Roman" charset="0"/>
              </a:rPr>
              <a:t>，即投资量等于资本广化所需的投资量，或临界投资，人均资本存量保持不变</a:t>
            </a:r>
            <a:r>
              <a:rPr lang="zh-CN" altLang="en-US" dirty="0">
                <a:effectLst/>
                <a:latin typeface="Times New Roman" charset="0"/>
                <a:cs typeface="Times New Roman" charset="0"/>
              </a:rPr>
              <a:t>。</a:t>
            </a:r>
            <a:endParaRPr lang="en-US" altLang="zh-CN" dirty="0">
              <a:effectLst/>
              <a:latin typeface="Times New Roman" charset="0"/>
              <a:cs typeface="Times New Roman" charset="0"/>
            </a:endParaRPr>
          </a:p>
          <a:p>
            <a:pPr lvl="1" algn="just">
              <a:lnSpc>
                <a:spcPct val="125000"/>
              </a:lnSpc>
            </a:pPr>
            <a:r>
              <a:rPr lang="zh-CN" altLang="en-US" dirty="0">
                <a:effectLst/>
                <a:latin typeface="Times New Roman" charset="0"/>
                <a:cs typeface="Times New Roman" charset="0"/>
              </a:rPr>
              <a:t>由于人均产量只依赖于人均资本量，所以，当人均资本量处于稳态时，人均产出也将处于稳态。</a:t>
            </a:r>
            <a:endParaRPr lang="en-US" altLang="zh-CN" dirty="0">
              <a:effectLst/>
              <a:latin typeface="Times New Roman" charset="0"/>
              <a:cs typeface="Times New Roman" charset="0"/>
            </a:endParaRPr>
          </a:p>
        </p:txBody>
      </p:sp>
    </p:spTree>
    <p:extLst>
      <p:ext uri="{BB962C8B-B14F-4D97-AF65-F5344CB8AC3E}">
        <p14:creationId xmlns:p14="http://schemas.microsoft.com/office/powerpoint/2010/main" val="86833118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818">
                                            <p:txEl>
                                              <p:pRg st="5" end="5"/>
                                            </p:txEl>
                                          </p:spTgt>
                                        </p:tgtEl>
                                        <p:attrNameLst>
                                          <p:attrName>style.visibility</p:attrName>
                                        </p:attrNameLst>
                                      </p:cBhvr>
                                      <p:to>
                                        <p:strVal val="visible"/>
                                      </p:to>
                                    </p:set>
                                    <p:animEffect transition="in" filter="blinds(horizontal)">
                                      <p:cBhvr>
                                        <p:cTn id="7" dur="500"/>
                                        <p:tgtEl>
                                          <p:spTgt spid="348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2"/>
          <p:cNvSpPr>
            <a:spLocks noGrp="1"/>
          </p:cNvSpPr>
          <p:nvPr>
            <p:ph idx="4294967295"/>
          </p:nvPr>
        </p:nvSpPr>
        <p:spPr>
          <a:xfrm>
            <a:off x="457200" y="807182"/>
            <a:ext cx="8002588" cy="4784725"/>
          </a:xfrm>
        </p:spPr>
        <p:txBody>
          <a:bodyPr/>
          <a:lstStyle/>
          <a:p>
            <a:pPr algn="just" eaLnBrk="1" hangingPunct="1">
              <a:lnSpc>
                <a:spcPct val="150000"/>
              </a:lnSpc>
              <a:buFontTx/>
              <a:buNone/>
            </a:pPr>
            <a:endParaRPr lang="zh-CN" altLang="en-US" sz="2400" b="0" dirty="0">
              <a:solidFill>
                <a:schemeClr val="tx1"/>
              </a:solidFill>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在新古典增长模型中，经济达到稳态的条件是：</a:t>
            </a:r>
            <a:endParaRPr lang="en-US" sz="2400" i="1" dirty="0">
              <a:effectLst/>
              <a:latin typeface="Times New Roman" charset="0"/>
              <a:cs typeface="Times New Roman" charset="0"/>
            </a:endParaRPr>
          </a:p>
          <a:p>
            <a:pPr algn="just">
              <a:lnSpc>
                <a:spcPct val="150000"/>
              </a:lnSpc>
              <a:buNone/>
            </a:pPr>
            <a:r>
              <a:rPr lang="en-US" sz="2400" i="1" dirty="0">
                <a:solidFill>
                  <a:schemeClr val="tx1"/>
                </a:solidFill>
                <a:effectLst/>
                <a:latin typeface="Times New Roman" charset="0"/>
                <a:cs typeface="Times New Roman" charset="0"/>
              </a:rPr>
              <a:t>                               sf</a:t>
            </a:r>
            <a:r>
              <a:rPr lang="en-US" sz="2400" dirty="0">
                <a:solidFill>
                  <a:schemeClr val="tx1"/>
                </a:solidFill>
                <a:effectLst/>
                <a:latin typeface="Times New Roman" charset="0"/>
                <a:cs typeface="Times New Roman" charset="0"/>
              </a:rPr>
              <a:t>(</a:t>
            </a:r>
            <a:r>
              <a:rPr lang="en-US" sz="2400" i="1" dirty="0">
                <a:solidFill>
                  <a:schemeClr val="tx1"/>
                </a:solidFill>
                <a:effectLst/>
                <a:latin typeface="Times New Roman" charset="0"/>
                <a:cs typeface="Times New Roman" charset="0"/>
              </a:rPr>
              <a:t>k</a:t>
            </a:r>
            <a:r>
              <a:rPr lang="en-US" sz="2400" dirty="0">
                <a:solidFill>
                  <a:schemeClr val="tx1"/>
                </a:solidFill>
                <a:effectLst/>
                <a:latin typeface="Times New Roman" charset="0"/>
                <a:cs typeface="Times New Roman" charset="0"/>
              </a:rPr>
              <a:t>) =(</a:t>
            </a:r>
            <a:r>
              <a:rPr lang="en-US" altLang="zh-CN" sz="2400" i="1" dirty="0" err="1">
                <a:effectLst/>
                <a:latin typeface="Times New Roman" charset="0"/>
                <a:cs typeface="Times New Roman" charset="0"/>
              </a:rPr>
              <a:t>g</a:t>
            </a:r>
            <a:r>
              <a:rPr lang="en-US" altLang="zh-CN" sz="2400" i="1" baseline="-25000" dirty="0" err="1">
                <a:effectLst/>
                <a:latin typeface="Times New Roman" charset="0"/>
                <a:cs typeface="Times New Roman" charset="0"/>
              </a:rPr>
              <a:t>N</a:t>
            </a:r>
            <a:r>
              <a:rPr lang="en-US" sz="2400" dirty="0">
                <a:solidFill>
                  <a:schemeClr val="tx1"/>
                </a:solidFill>
                <a:effectLst/>
                <a:latin typeface="Times New Roman" charset="0"/>
                <a:cs typeface="Times New Roman" charset="0"/>
              </a:rPr>
              <a:t>+</a:t>
            </a:r>
            <a:r>
              <a:rPr lang="el-GR" sz="2400" i="1" dirty="0">
                <a:solidFill>
                  <a:schemeClr val="tx1"/>
                </a:solidFill>
                <a:effectLst/>
                <a:latin typeface="Times New Roman" charset="0"/>
                <a:cs typeface="Times New Roman" charset="0"/>
              </a:rPr>
              <a:t>δ</a:t>
            </a:r>
            <a:r>
              <a:rPr lang="en-US" sz="2400" dirty="0">
                <a:solidFill>
                  <a:schemeClr val="tx1"/>
                </a:solidFill>
                <a:effectLst/>
                <a:latin typeface="Times New Roman" charset="0"/>
                <a:cs typeface="Times New Roman" charset="0"/>
              </a:rPr>
              <a:t>)</a:t>
            </a:r>
            <a:r>
              <a:rPr lang="en-US" sz="2400" i="1" dirty="0">
                <a:solidFill>
                  <a:schemeClr val="tx1"/>
                </a:solidFill>
                <a:effectLst/>
                <a:latin typeface="Times New Roman" charset="0"/>
                <a:cs typeface="Times New Roman" charset="0"/>
              </a:rPr>
              <a:t>k</a:t>
            </a:r>
          </a:p>
          <a:p>
            <a:pPr lvl="1" algn="just" eaLnBrk="1" hangingPunct="1">
              <a:lnSpc>
                <a:spcPct val="150000"/>
              </a:lnSpc>
            </a:pPr>
            <a:r>
              <a:rPr lang="zh-CN" altLang="en-US" sz="2400" dirty="0">
                <a:effectLst/>
                <a:latin typeface="Times New Roman" charset="0"/>
                <a:cs typeface="Times New Roman" charset="0"/>
              </a:rPr>
              <a:t>当经济偏离稳定状态时，无论人均资本水平过多还是过少，都存在着某种力量使其恢复到稳态。这意味着，新古典增长模型所确定的稳态是稳定的。</a:t>
            </a:r>
          </a:p>
        </p:txBody>
      </p:sp>
    </p:spTree>
    <p:extLst>
      <p:ext uri="{BB962C8B-B14F-4D97-AF65-F5344CB8AC3E}">
        <p14:creationId xmlns:p14="http://schemas.microsoft.com/office/powerpoint/2010/main" val="122790367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368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6">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68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Box 4"/>
          <p:cNvSpPr txBox="1">
            <a:spLocks noChangeArrowheads="1"/>
          </p:cNvSpPr>
          <p:nvPr/>
        </p:nvSpPr>
        <p:spPr bwMode="auto">
          <a:xfrm>
            <a:off x="2858583" y="478897"/>
            <a:ext cx="26638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400" b="1" dirty="0">
                <a:latin typeface="仿宋"/>
                <a:ea typeface="仿宋"/>
                <a:cs typeface="仿宋"/>
              </a:rPr>
              <a:t>新古典模型的稳态</a:t>
            </a:r>
          </a:p>
        </p:txBody>
      </p:sp>
      <p:cxnSp>
        <p:nvCxnSpPr>
          <p:cNvPr id="35843" name="直接箭头连接符 5"/>
          <p:cNvCxnSpPr>
            <a:cxnSpLocks noChangeShapeType="1"/>
          </p:cNvCxnSpPr>
          <p:nvPr/>
        </p:nvCxnSpPr>
        <p:spPr bwMode="auto">
          <a:xfrm>
            <a:off x="1525084" y="5084763"/>
            <a:ext cx="4464050" cy="0"/>
          </a:xfrm>
          <a:prstGeom prst="straightConnector1">
            <a:avLst/>
          </a:prstGeom>
          <a:noFill/>
          <a:ln w="19050" cmpd="sng">
            <a:solidFill>
              <a:srgbClr val="FFFFFF"/>
            </a:solidFill>
            <a:round/>
            <a:headEnd/>
            <a:tailEnd type="arrow" w="med" len="med"/>
          </a:ln>
          <a:extLst>
            <a:ext uri="{909E8E84-426E-40dd-AFC4-6F175D3DCCD1}">
              <a14:hiddenFill xmlns:a14="http://schemas.microsoft.com/office/drawing/2010/main" xmlns="">
                <a:noFill/>
              </a14:hiddenFill>
            </a:ext>
          </a:extLst>
        </p:spPr>
      </p:cxnSp>
      <p:cxnSp>
        <p:nvCxnSpPr>
          <p:cNvPr id="35844" name="直接箭头连接符 7"/>
          <p:cNvCxnSpPr>
            <a:cxnSpLocks noChangeShapeType="1"/>
          </p:cNvCxnSpPr>
          <p:nvPr/>
        </p:nvCxnSpPr>
        <p:spPr bwMode="auto">
          <a:xfrm flipV="1">
            <a:off x="1525084" y="1557338"/>
            <a:ext cx="0" cy="3527425"/>
          </a:xfrm>
          <a:prstGeom prst="straightConnector1">
            <a:avLst/>
          </a:prstGeom>
          <a:noFill/>
          <a:ln w="19050" cmpd="sng">
            <a:solidFill>
              <a:srgbClr val="FFFFFF"/>
            </a:solidFill>
            <a:round/>
            <a:headEnd/>
            <a:tailEnd type="arrow" w="med" len="med"/>
          </a:ln>
          <a:extLst>
            <a:ext uri="{909E8E84-426E-40dd-AFC4-6F175D3DCCD1}">
              <a14:hiddenFill xmlns:a14="http://schemas.microsoft.com/office/drawing/2010/main" xmlns="">
                <a:noFill/>
              </a14:hiddenFill>
            </a:ext>
          </a:extLst>
        </p:spPr>
      </p:cxnSp>
      <p:cxnSp>
        <p:nvCxnSpPr>
          <p:cNvPr id="35845" name="直接连接符 9"/>
          <p:cNvCxnSpPr>
            <a:cxnSpLocks noChangeAspect="1" noChangeShapeType="1"/>
          </p:cNvCxnSpPr>
          <p:nvPr/>
        </p:nvCxnSpPr>
        <p:spPr bwMode="auto">
          <a:xfrm flipV="1">
            <a:off x="1514810" y="1541125"/>
            <a:ext cx="3408468" cy="3528000"/>
          </a:xfrm>
          <a:prstGeom prst="line">
            <a:avLst/>
          </a:prstGeom>
          <a:noFill/>
          <a:ln w="19050" cmpd="sng">
            <a:solidFill>
              <a:srgbClr val="FFFFFF"/>
            </a:solidFill>
            <a:round/>
            <a:headEnd/>
            <a:tailEnd/>
          </a:ln>
          <a:extLst>
            <a:ext uri="{909E8E84-426E-40dd-AFC4-6F175D3DCCD1}">
              <a14:hiddenFill xmlns:a14="http://schemas.microsoft.com/office/drawing/2010/main" xmlns="">
                <a:noFill/>
              </a14:hiddenFill>
            </a:ext>
          </a:extLst>
        </p:spPr>
      </p:cxnSp>
      <p:cxnSp>
        <p:nvCxnSpPr>
          <p:cNvPr id="35847" name="直接连接符 14"/>
          <p:cNvCxnSpPr>
            <a:cxnSpLocks noChangeShapeType="1"/>
          </p:cNvCxnSpPr>
          <p:nvPr/>
        </p:nvCxnSpPr>
        <p:spPr bwMode="auto">
          <a:xfrm>
            <a:off x="1525084" y="2750478"/>
            <a:ext cx="2232025" cy="0"/>
          </a:xfrm>
          <a:prstGeom prst="line">
            <a:avLst/>
          </a:prstGeom>
          <a:noFill/>
          <a:ln w="15875" cmpd="sng">
            <a:solidFill>
              <a:srgbClr val="FFFF00"/>
            </a:solidFill>
            <a:prstDash val="dash"/>
            <a:round/>
            <a:headEnd/>
            <a:tailEnd/>
          </a:ln>
          <a:extLst>
            <a:ext uri="{909E8E84-426E-40dd-AFC4-6F175D3DCCD1}">
              <a14:hiddenFill xmlns:a14="http://schemas.microsoft.com/office/drawing/2010/main" xmlns="">
                <a:noFill/>
              </a14:hiddenFill>
            </a:ext>
          </a:extLst>
        </p:spPr>
      </p:cxnSp>
      <p:cxnSp>
        <p:nvCxnSpPr>
          <p:cNvPr id="35848" name="直接连接符 20"/>
          <p:cNvCxnSpPr>
            <a:cxnSpLocks noChangeShapeType="1"/>
          </p:cNvCxnSpPr>
          <p:nvPr/>
        </p:nvCxnSpPr>
        <p:spPr bwMode="auto">
          <a:xfrm>
            <a:off x="1525084" y="2174216"/>
            <a:ext cx="2232025" cy="0"/>
          </a:xfrm>
          <a:prstGeom prst="line">
            <a:avLst/>
          </a:prstGeom>
          <a:noFill/>
          <a:ln w="15875" cmpd="sng">
            <a:solidFill>
              <a:srgbClr val="FFFF00"/>
            </a:solidFill>
            <a:prstDash val="dash"/>
            <a:round/>
            <a:headEnd/>
            <a:tailEnd/>
          </a:ln>
          <a:extLst>
            <a:ext uri="{909E8E84-426E-40dd-AFC4-6F175D3DCCD1}">
              <a14:hiddenFill xmlns:a14="http://schemas.microsoft.com/office/drawing/2010/main" xmlns="">
                <a:noFill/>
              </a14:hiddenFill>
            </a:ext>
          </a:extLst>
        </p:spPr>
      </p:cxnSp>
      <p:cxnSp>
        <p:nvCxnSpPr>
          <p:cNvPr id="35849" name="直接连接符 22"/>
          <p:cNvCxnSpPr>
            <a:cxnSpLocks noChangeShapeType="1"/>
          </p:cNvCxnSpPr>
          <p:nvPr/>
        </p:nvCxnSpPr>
        <p:spPr bwMode="auto">
          <a:xfrm>
            <a:off x="3757109" y="2205038"/>
            <a:ext cx="0" cy="2879725"/>
          </a:xfrm>
          <a:prstGeom prst="line">
            <a:avLst/>
          </a:prstGeom>
          <a:noFill/>
          <a:ln w="15875" cmpd="sng">
            <a:solidFill>
              <a:srgbClr val="FFFF00"/>
            </a:solidFill>
            <a:prstDash val="dash"/>
            <a:round/>
            <a:headEnd/>
            <a:tailEnd/>
          </a:ln>
          <a:extLst>
            <a:ext uri="{909E8E84-426E-40dd-AFC4-6F175D3DCCD1}">
              <a14:hiddenFill xmlns:a14="http://schemas.microsoft.com/office/drawing/2010/main" xmlns="">
                <a:noFill/>
              </a14:hiddenFill>
            </a:ext>
          </a:extLst>
        </p:spPr>
      </p:cxnSp>
      <p:cxnSp>
        <p:nvCxnSpPr>
          <p:cNvPr id="35850" name="直接箭头连接符 29"/>
          <p:cNvCxnSpPr>
            <a:cxnSpLocks noChangeShapeType="1"/>
          </p:cNvCxnSpPr>
          <p:nvPr/>
        </p:nvCxnSpPr>
        <p:spPr bwMode="auto">
          <a:xfrm flipH="1">
            <a:off x="4259612" y="5085338"/>
            <a:ext cx="790575" cy="0"/>
          </a:xfrm>
          <a:prstGeom prst="straightConnector1">
            <a:avLst/>
          </a:prstGeom>
          <a:noFill/>
          <a:ln w="15875" cmpd="sng">
            <a:solidFill>
              <a:srgbClr val="FFFF00"/>
            </a:solidFill>
            <a:round/>
            <a:headEnd/>
            <a:tailEnd type="arrow" w="med" len="med"/>
          </a:ln>
          <a:extLst>
            <a:ext uri="{909E8E84-426E-40dd-AFC4-6F175D3DCCD1}">
              <a14:hiddenFill xmlns:a14="http://schemas.microsoft.com/office/drawing/2010/main" xmlns="">
                <a:noFill/>
              </a14:hiddenFill>
            </a:ext>
          </a:extLst>
        </p:spPr>
      </p:cxnSp>
      <p:cxnSp>
        <p:nvCxnSpPr>
          <p:cNvPr id="35851" name="直接箭头连接符 31"/>
          <p:cNvCxnSpPr>
            <a:cxnSpLocks noChangeShapeType="1"/>
          </p:cNvCxnSpPr>
          <p:nvPr/>
        </p:nvCxnSpPr>
        <p:spPr bwMode="auto">
          <a:xfrm flipH="1" flipV="1">
            <a:off x="2461709" y="5084763"/>
            <a:ext cx="287338" cy="0"/>
          </a:xfrm>
          <a:prstGeom prst="straightConnector1">
            <a:avLst/>
          </a:prstGeom>
          <a:noFill/>
          <a:ln w="9525" cmpd="sng">
            <a:solidFill>
              <a:srgbClr val="FFFF00"/>
            </a:solidFill>
            <a:round/>
            <a:headEnd type="stealth" w="lg" len="lg"/>
            <a:tailEnd type="none" w="med" len="med"/>
          </a:ln>
          <a:extLst>
            <a:ext uri="{909E8E84-426E-40dd-AFC4-6F175D3DCCD1}">
              <a14:hiddenFill xmlns:a14="http://schemas.microsoft.com/office/drawing/2010/main" xmlns="">
                <a:noFill/>
              </a14:hiddenFill>
            </a:ext>
          </a:extLst>
        </p:spPr>
      </p:cxnSp>
      <p:cxnSp>
        <p:nvCxnSpPr>
          <p:cNvPr id="35853" name="直接箭头连接符 51"/>
          <p:cNvCxnSpPr>
            <a:cxnSpLocks noChangeShapeType="1"/>
          </p:cNvCxnSpPr>
          <p:nvPr/>
        </p:nvCxnSpPr>
        <p:spPr bwMode="auto">
          <a:xfrm flipH="1">
            <a:off x="2749047" y="5084763"/>
            <a:ext cx="287337" cy="0"/>
          </a:xfrm>
          <a:prstGeom prst="straightConnector1">
            <a:avLst/>
          </a:prstGeom>
          <a:noFill/>
          <a:ln w="9525" cmpd="sng">
            <a:solidFill>
              <a:srgbClr val="FFFF00"/>
            </a:solidFill>
            <a:round/>
            <a:headEnd type="stealth" w="lg" len="lg"/>
            <a:tailEnd type="none" w="med" len="med"/>
          </a:ln>
          <a:extLst>
            <a:ext uri="{909E8E84-426E-40dd-AFC4-6F175D3DCCD1}">
              <a14:hiddenFill xmlns:a14="http://schemas.microsoft.com/office/drawing/2010/main" xmlns="">
                <a:noFill/>
              </a14:hiddenFill>
            </a:ext>
          </a:extLst>
        </p:spPr>
      </p:cxnSp>
      <p:cxnSp>
        <p:nvCxnSpPr>
          <p:cNvPr id="35854" name="直接箭头连接符 53"/>
          <p:cNvCxnSpPr>
            <a:cxnSpLocks noChangeShapeType="1"/>
          </p:cNvCxnSpPr>
          <p:nvPr/>
        </p:nvCxnSpPr>
        <p:spPr bwMode="auto">
          <a:xfrm flipH="1">
            <a:off x="3036384" y="5084763"/>
            <a:ext cx="215900" cy="0"/>
          </a:xfrm>
          <a:prstGeom prst="straightConnector1">
            <a:avLst/>
          </a:prstGeom>
          <a:noFill/>
          <a:ln w="9525" cmpd="sng">
            <a:solidFill>
              <a:srgbClr val="FFFF00"/>
            </a:solidFill>
            <a:round/>
            <a:headEnd type="stealth" w="lg" len="lg"/>
            <a:tailEnd type="none" w="med" len="med"/>
          </a:ln>
          <a:extLst>
            <a:ext uri="{909E8E84-426E-40dd-AFC4-6F175D3DCCD1}">
              <a14:hiddenFill xmlns:a14="http://schemas.microsoft.com/office/drawing/2010/main" xmlns="">
                <a:noFill/>
              </a14:hiddenFill>
            </a:ext>
          </a:extLst>
        </p:spPr>
      </p:cxnSp>
      <p:cxnSp>
        <p:nvCxnSpPr>
          <p:cNvPr id="35855" name="直接箭头连接符 55"/>
          <p:cNvCxnSpPr>
            <a:cxnSpLocks noChangeShapeType="1"/>
          </p:cNvCxnSpPr>
          <p:nvPr/>
        </p:nvCxnSpPr>
        <p:spPr bwMode="auto">
          <a:xfrm flipH="1">
            <a:off x="4549272" y="5084497"/>
            <a:ext cx="287337" cy="0"/>
          </a:xfrm>
          <a:prstGeom prst="straightConnector1">
            <a:avLst/>
          </a:prstGeom>
          <a:noFill/>
          <a:ln w="15875" cmpd="sng">
            <a:solidFill>
              <a:srgbClr val="FFFF00"/>
            </a:solidFill>
            <a:round/>
            <a:headEnd/>
            <a:tailEnd type="arrow" w="med" len="med"/>
          </a:ln>
          <a:extLst>
            <a:ext uri="{909E8E84-426E-40dd-AFC4-6F175D3DCCD1}">
              <a14:hiddenFill xmlns:a14="http://schemas.microsoft.com/office/drawing/2010/main" xmlns="">
                <a:noFill/>
              </a14:hiddenFill>
            </a:ext>
          </a:extLst>
        </p:spPr>
      </p:cxnSp>
      <p:cxnSp>
        <p:nvCxnSpPr>
          <p:cNvPr id="35856" name="直接箭头连接符 57"/>
          <p:cNvCxnSpPr>
            <a:cxnSpLocks noChangeShapeType="1"/>
          </p:cNvCxnSpPr>
          <p:nvPr/>
        </p:nvCxnSpPr>
        <p:spPr bwMode="auto">
          <a:xfrm flipH="1">
            <a:off x="4923278" y="5085604"/>
            <a:ext cx="433388" cy="0"/>
          </a:xfrm>
          <a:prstGeom prst="straightConnector1">
            <a:avLst/>
          </a:prstGeom>
          <a:noFill/>
          <a:ln w="15875" cmpd="sng">
            <a:solidFill>
              <a:srgbClr val="FFFF00"/>
            </a:solidFill>
            <a:round/>
            <a:headEnd/>
            <a:tailEnd type="arrow" w="med" len="med"/>
          </a:ln>
          <a:extLst>
            <a:ext uri="{909E8E84-426E-40dd-AFC4-6F175D3DCCD1}">
              <a14:hiddenFill xmlns:a14="http://schemas.microsoft.com/office/drawing/2010/main" xmlns="">
                <a:noFill/>
              </a14:hiddenFill>
            </a:ext>
          </a:extLst>
        </p:spPr>
      </p:cxnSp>
      <p:sp>
        <p:nvSpPr>
          <p:cNvPr id="35857" name="TextBox 61"/>
          <p:cNvSpPr txBox="1">
            <a:spLocks noChangeArrowheads="1"/>
          </p:cNvSpPr>
          <p:nvPr/>
        </p:nvSpPr>
        <p:spPr bwMode="auto">
          <a:xfrm>
            <a:off x="1235295" y="5178406"/>
            <a:ext cx="50482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O</a:t>
            </a:r>
            <a:endParaRPr lang="zh-CN" altLang="en-US" i="1" dirty="0">
              <a:latin typeface="Arial Narrow" charset="0"/>
            </a:endParaRPr>
          </a:p>
        </p:txBody>
      </p:sp>
      <p:sp>
        <p:nvSpPr>
          <p:cNvPr id="35858" name="TextBox 62"/>
          <p:cNvSpPr txBox="1">
            <a:spLocks noChangeArrowheads="1"/>
          </p:cNvSpPr>
          <p:nvPr/>
        </p:nvSpPr>
        <p:spPr bwMode="auto">
          <a:xfrm>
            <a:off x="3395160" y="2413000"/>
            <a:ext cx="433387"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sz="1400" i="1" dirty="0">
                <a:latin typeface="Arial Narrow" charset="0"/>
              </a:rPr>
              <a:t>A</a:t>
            </a:r>
            <a:endParaRPr lang="zh-CN" altLang="en-US" sz="1400" i="1" dirty="0">
              <a:latin typeface="Arial Narrow" charset="0"/>
            </a:endParaRPr>
          </a:p>
        </p:txBody>
      </p:sp>
      <p:sp>
        <p:nvSpPr>
          <p:cNvPr id="35859" name="TextBox 63"/>
          <p:cNvSpPr txBox="1">
            <a:spLocks noChangeArrowheads="1"/>
          </p:cNvSpPr>
          <p:nvPr/>
        </p:nvSpPr>
        <p:spPr bwMode="auto">
          <a:xfrm>
            <a:off x="3489440" y="5178406"/>
            <a:ext cx="273526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 k</a:t>
            </a:r>
            <a:r>
              <a:rPr lang="en-US" i="1" baseline="-25000" dirty="0">
                <a:latin typeface="Arial Narrow" charset="0"/>
              </a:rPr>
              <a:t>A</a:t>
            </a:r>
            <a:r>
              <a:rPr lang="en-US" i="1" dirty="0">
                <a:latin typeface="Arial Narrow" charset="0"/>
              </a:rPr>
              <a:t>                                          k</a:t>
            </a:r>
            <a:endParaRPr lang="zh-CN" altLang="en-US" i="1" dirty="0">
              <a:latin typeface="Arial Narrow" charset="0"/>
            </a:endParaRPr>
          </a:p>
        </p:txBody>
      </p:sp>
      <p:sp>
        <p:nvSpPr>
          <p:cNvPr id="35860" name="TextBox 64"/>
          <p:cNvSpPr txBox="1">
            <a:spLocks noChangeArrowheads="1"/>
          </p:cNvSpPr>
          <p:nvPr/>
        </p:nvSpPr>
        <p:spPr bwMode="auto">
          <a:xfrm>
            <a:off x="1144058" y="1411566"/>
            <a:ext cx="57626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y</a:t>
            </a:r>
            <a:endParaRPr lang="zh-CN" altLang="en-US" i="1" dirty="0">
              <a:latin typeface="Arial Narrow" charset="0"/>
            </a:endParaRPr>
          </a:p>
        </p:txBody>
      </p:sp>
      <p:sp>
        <p:nvSpPr>
          <p:cNvPr id="35861" name="TextBox 65"/>
          <p:cNvSpPr txBox="1">
            <a:spLocks noChangeArrowheads="1"/>
          </p:cNvSpPr>
          <p:nvPr/>
        </p:nvSpPr>
        <p:spPr bwMode="auto">
          <a:xfrm>
            <a:off x="4757132" y="1172597"/>
            <a:ext cx="1174724"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dirty="0"/>
              <a:t>(</a:t>
            </a:r>
            <a:r>
              <a:rPr lang="en-US" altLang="zh-CN" i="1" dirty="0" err="1">
                <a:latin typeface="Times New Roman" charset="0"/>
                <a:cs typeface="Times New Roman" charset="0"/>
              </a:rPr>
              <a:t>g</a:t>
            </a:r>
            <a:r>
              <a:rPr lang="en-US" altLang="zh-CN" i="1" baseline="-25000" dirty="0" err="1">
                <a:latin typeface="Times New Roman" charset="0"/>
                <a:cs typeface="Times New Roman" charset="0"/>
              </a:rPr>
              <a:t>N</a:t>
            </a:r>
            <a:r>
              <a:rPr lang="en-US" i="1" dirty="0">
                <a:latin typeface="Arial Narrow" charset="0"/>
              </a:rPr>
              <a:t>+</a:t>
            </a:r>
            <a:r>
              <a:rPr lang="el-GR" i="1" dirty="0">
                <a:latin typeface="Arial Narrow" charset="0"/>
              </a:rPr>
              <a:t>δ</a:t>
            </a:r>
            <a:r>
              <a:rPr lang="en-US" dirty="0"/>
              <a:t>)</a:t>
            </a:r>
            <a:r>
              <a:rPr lang="en-US" i="1" dirty="0">
                <a:latin typeface="Arial Narrow" charset="0"/>
              </a:rPr>
              <a:t> k</a:t>
            </a:r>
            <a:endParaRPr lang="zh-CN" altLang="en-US" i="1" dirty="0">
              <a:latin typeface="Arial Narrow" charset="0"/>
            </a:endParaRPr>
          </a:p>
        </p:txBody>
      </p:sp>
      <p:sp>
        <p:nvSpPr>
          <p:cNvPr id="35862" name="TextBox 66"/>
          <p:cNvSpPr txBox="1">
            <a:spLocks noChangeArrowheads="1"/>
          </p:cNvSpPr>
          <p:nvPr/>
        </p:nvSpPr>
        <p:spPr bwMode="auto">
          <a:xfrm>
            <a:off x="1093284" y="2020367"/>
            <a:ext cx="4318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err="1">
                <a:latin typeface="Arial Narrow" charset="0"/>
              </a:rPr>
              <a:t>y</a:t>
            </a:r>
            <a:r>
              <a:rPr lang="en-US" i="1" baseline="-25000" dirty="0" err="1">
                <a:latin typeface="Arial Narrow" charset="0"/>
              </a:rPr>
              <a:t>A</a:t>
            </a:r>
            <a:endParaRPr lang="zh-CN" altLang="en-US" i="1" baseline="-25000" dirty="0">
              <a:latin typeface="Arial Narrow" charset="0"/>
            </a:endParaRPr>
          </a:p>
        </p:txBody>
      </p:sp>
      <p:sp>
        <p:nvSpPr>
          <p:cNvPr id="35863" name="TextBox 67"/>
          <p:cNvSpPr txBox="1">
            <a:spLocks noChangeArrowheads="1"/>
          </p:cNvSpPr>
          <p:nvPr/>
        </p:nvSpPr>
        <p:spPr bwMode="auto">
          <a:xfrm>
            <a:off x="1020259" y="2636838"/>
            <a:ext cx="649288"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a:t>s</a:t>
            </a:r>
            <a:r>
              <a:rPr lang="en-US" i="1">
                <a:latin typeface="Arial Narrow" charset="0"/>
              </a:rPr>
              <a:t>y</a:t>
            </a:r>
            <a:r>
              <a:rPr lang="en-US" i="1" baseline="-25000">
                <a:latin typeface="Arial Narrow" charset="0"/>
              </a:rPr>
              <a:t>A</a:t>
            </a:r>
            <a:endParaRPr lang="zh-CN" altLang="en-US" i="1" baseline="-25000">
              <a:latin typeface="Arial Narrow" charset="0"/>
            </a:endParaRPr>
          </a:p>
        </p:txBody>
      </p:sp>
      <p:sp>
        <p:nvSpPr>
          <p:cNvPr id="35864" name="TextBox 69"/>
          <p:cNvSpPr txBox="1">
            <a:spLocks noChangeArrowheads="1"/>
          </p:cNvSpPr>
          <p:nvPr/>
        </p:nvSpPr>
        <p:spPr bwMode="auto">
          <a:xfrm>
            <a:off x="5839585" y="1336675"/>
            <a:ext cx="863600" cy="368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a:latin typeface="Arial Narrow" charset="0"/>
              </a:rPr>
              <a:t>f</a:t>
            </a:r>
            <a:r>
              <a:rPr lang="en-US" dirty="0"/>
              <a:t>(</a:t>
            </a:r>
            <a:r>
              <a:rPr lang="en-US" i="1" dirty="0">
                <a:latin typeface="Arial Narrow" charset="0"/>
              </a:rPr>
              <a:t>k</a:t>
            </a:r>
            <a:r>
              <a:rPr lang="en-US" dirty="0"/>
              <a:t>)</a:t>
            </a:r>
            <a:endParaRPr lang="zh-CN" altLang="en-US" dirty="0"/>
          </a:p>
        </p:txBody>
      </p:sp>
      <p:sp>
        <p:nvSpPr>
          <p:cNvPr id="35865" name="TextBox 70"/>
          <p:cNvSpPr txBox="1">
            <a:spLocks noChangeArrowheads="1"/>
          </p:cNvSpPr>
          <p:nvPr/>
        </p:nvSpPr>
        <p:spPr bwMode="auto">
          <a:xfrm>
            <a:off x="5855506" y="2205038"/>
            <a:ext cx="6477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i="1" dirty="0" err="1"/>
              <a:t>s</a:t>
            </a:r>
            <a:r>
              <a:rPr lang="en-US" i="1" dirty="0" err="1">
                <a:latin typeface="Arial Narrow" charset="0"/>
              </a:rPr>
              <a:t>f</a:t>
            </a:r>
            <a:r>
              <a:rPr lang="en-US" dirty="0"/>
              <a:t>(</a:t>
            </a:r>
            <a:r>
              <a:rPr lang="en-US" i="1" dirty="0">
                <a:latin typeface="Arial Narrow" charset="0"/>
              </a:rPr>
              <a:t>k</a:t>
            </a:r>
            <a:r>
              <a:rPr lang="en-US" dirty="0"/>
              <a:t>)</a:t>
            </a:r>
            <a:endParaRPr lang="zh-CN" altLang="en-US" dirty="0"/>
          </a:p>
        </p:txBody>
      </p:sp>
      <p:sp>
        <p:nvSpPr>
          <p:cNvPr id="35866" name="AutoShape 28"/>
          <p:cNvSpPr>
            <a:spLocks noChangeArrowheads="1"/>
          </p:cNvSpPr>
          <p:nvPr/>
        </p:nvSpPr>
        <p:spPr bwMode="auto">
          <a:xfrm>
            <a:off x="4190496" y="2781300"/>
            <a:ext cx="1419225" cy="609600"/>
          </a:xfrm>
          <a:prstGeom prst="cloudCallout">
            <a:avLst>
              <a:gd name="adj1" fmla="val -70596"/>
              <a:gd name="adj2" fmla="val -30694"/>
            </a:avLst>
          </a:prstGeom>
          <a:solidFill>
            <a:schemeClr val="accent2">
              <a:lumMod val="60000"/>
              <a:lumOff val="40000"/>
            </a:schemeClr>
          </a:solidFill>
          <a:ln w="9525" cmpd="sng">
            <a:solidFill>
              <a:schemeClr val="tx1"/>
            </a:solidFill>
            <a:round/>
            <a:headEnd/>
            <a:tailEnd/>
          </a:ln>
        </p:spPr>
        <p:txBody>
          <a:bodyPr/>
          <a:lstStyle/>
          <a:p>
            <a:pPr algn="ctr"/>
            <a:r>
              <a:rPr lang="zh-CN" altLang="en-US"/>
              <a:t>稳态</a:t>
            </a:r>
          </a:p>
        </p:txBody>
      </p:sp>
      <p:sp>
        <p:nvSpPr>
          <p:cNvPr id="35867" name="AutoShape 30"/>
          <p:cNvSpPr>
            <a:spLocks/>
          </p:cNvSpPr>
          <p:nvPr/>
        </p:nvSpPr>
        <p:spPr bwMode="auto">
          <a:xfrm>
            <a:off x="4333372" y="4149725"/>
            <a:ext cx="914400" cy="609600"/>
          </a:xfrm>
          <a:prstGeom prst="borderCallout2">
            <a:avLst>
              <a:gd name="adj1" fmla="val 18750"/>
              <a:gd name="adj2" fmla="val -8333"/>
              <a:gd name="adj3" fmla="val 18750"/>
              <a:gd name="adj4" fmla="val -18231"/>
              <a:gd name="adj5" fmla="val 151130"/>
              <a:gd name="adj6" fmla="val -58797"/>
            </a:avLst>
          </a:prstGeom>
          <a:solidFill>
            <a:srgbClr val="85A3FF"/>
          </a:solidFill>
          <a:ln w="9525" cmpd="sng">
            <a:solidFill>
              <a:schemeClr val="tx1"/>
            </a:solidFill>
            <a:miter lim="800000"/>
            <a:headEnd/>
            <a:tailEnd/>
          </a:ln>
        </p:spPr>
        <p:txBody>
          <a:bodyPr/>
          <a:lstStyle/>
          <a:p>
            <a:pPr algn="ctr"/>
            <a:r>
              <a:rPr lang="zh-CN" altLang="en-US" dirty="0"/>
              <a:t>稳态资本存量</a:t>
            </a:r>
          </a:p>
        </p:txBody>
      </p:sp>
      <p:sp>
        <p:nvSpPr>
          <p:cNvPr id="2" name="文本框 1"/>
          <p:cNvSpPr txBox="1"/>
          <p:nvPr/>
        </p:nvSpPr>
        <p:spPr>
          <a:xfrm>
            <a:off x="6656917" y="1208088"/>
            <a:ext cx="1686454" cy="3970318"/>
          </a:xfrm>
          <a:prstGeom prst="rect">
            <a:avLst/>
          </a:prstGeom>
          <a:noFill/>
        </p:spPr>
        <p:txBody>
          <a:bodyPr wrap="square" rtlCol="0">
            <a:spAutoFit/>
          </a:bodyPr>
          <a:lstStyle/>
          <a:p>
            <a:pPr algn="just" fontAlgn="auto">
              <a:spcAft>
                <a:spcPts val="0"/>
              </a:spcAft>
              <a:buFont typeface="Wingdings" panose="05000000000000000000" pitchFamily="2" charset="2"/>
              <a:buChar char="n"/>
            </a:pPr>
            <a:r>
              <a:rPr lang="zh-CN" altLang="en-US" b="1" dirty="0">
                <a:latin typeface="仿宋"/>
                <a:ea typeface="仿宋"/>
                <a:cs typeface="仿宋"/>
              </a:rPr>
              <a:t>无技术变化条件下，维持</a:t>
            </a:r>
            <a:r>
              <a:rPr lang="en-US" altLang="zh-CN" b="1" i="1" dirty="0">
                <a:latin typeface="仿宋"/>
                <a:ea typeface="仿宋"/>
                <a:cs typeface="仿宋"/>
              </a:rPr>
              <a:t>k</a:t>
            </a:r>
            <a:r>
              <a:rPr lang="zh-CN" altLang="en-US" b="1" dirty="0">
                <a:latin typeface="仿宋"/>
                <a:ea typeface="仿宋"/>
                <a:cs typeface="仿宋"/>
              </a:rPr>
              <a:t>不变，则经济将进入</a:t>
            </a:r>
            <a:r>
              <a:rPr lang="zh-CN" altLang="en-US" b="1" dirty="0">
                <a:solidFill>
                  <a:srgbClr val="FFFFFF"/>
                </a:solidFill>
                <a:latin typeface="仿宋"/>
                <a:ea typeface="仿宋"/>
                <a:cs typeface="仿宋"/>
              </a:rPr>
              <a:t>稳态</a:t>
            </a:r>
            <a:r>
              <a:rPr lang="zh-CN" altLang="en-US" b="1" dirty="0">
                <a:latin typeface="仿宋"/>
                <a:ea typeface="仿宋"/>
                <a:cs typeface="仿宋"/>
              </a:rPr>
              <a:t>。</a:t>
            </a:r>
            <a:endParaRPr lang="en-US" altLang="zh-CN" b="1" dirty="0">
              <a:latin typeface="仿宋"/>
              <a:ea typeface="仿宋"/>
              <a:cs typeface="仿宋"/>
            </a:endParaRPr>
          </a:p>
          <a:p>
            <a:pPr algn="just" fontAlgn="auto">
              <a:spcAft>
                <a:spcPts val="0"/>
              </a:spcAft>
              <a:buFont typeface="Wingdings" panose="05000000000000000000" pitchFamily="2" charset="2"/>
              <a:buChar char="n"/>
            </a:pPr>
            <a:endParaRPr lang="en-US" altLang="zh-CN" b="1" dirty="0">
              <a:latin typeface="仿宋"/>
              <a:ea typeface="仿宋"/>
              <a:cs typeface="仿宋"/>
            </a:endParaRPr>
          </a:p>
          <a:p>
            <a:pPr algn="just" fontAlgn="auto">
              <a:spcAft>
                <a:spcPts val="0"/>
              </a:spcAft>
              <a:buFont typeface="Wingdings" panose="05000000000000000000" pitchFamily="2" charset="2"/>
              <a:buChar char="n"/>
            </a:pPr>
            <a:r>
              <a:rPr kumimoji="1" lang="zh-CN" altLang="en-US" b="1" dirty="0">
                <a:latin typeface="仿宋"/>
                <a:ea typeface="仿宋"/>
                <a:cs typeface="仿宋"/>
              </a:rPr>
              <a:t>此时，平均劳动力的储蓄量正好等于按给定资本与劳动力的比例来配备新增劳动力所需要的资本量。</a:t>
            </a:r>
            <a:endParaRPr kumimoji="1" lang="en-US" altLang="zh-CN" b="1" dirty="0">
              <a:latin typeface="仿宋"/>
              <a:ea typeface="仿宋"/>
              <a:cs typeface="仿宋"/>
            </a:endParaRPr>
          </a:p>
          <a:p>
            <a:pPr algn="just"/>
            <a:endParaRPr kumimoji="1" lang="zh-CN" altLang="en-US" b="1" dirty="0">
              <a:latin typeface="仿宋"/>
              <a:ea typeface="仿宋"/>
              <a:cs typeface="仿宋"/>
            </a:endParaRPr>
          </a:p>
        </p:txBody>
      </p:sp>
      <p:sp>
        <p:nvSpPr>
          <p:cNvPr id="4" name="任意多边形: 形状 3">
            <a:extLst>
              <a:ext uri="{FF2B5EF4-FFF2-40B4-BE49-F238E27FC236}">
                <a16:creationId xmlns:a16="http://schemas.microsoft.com/office/drawing/2014/main" id="{36C2A2F4-4831-4F09-9FCC-F0E2AB454EEA}"/>
              </a:ext>
            </a:extLst>
          </p:cNvPr>
          <p:cNvSpPr/>
          <p:nvPr/>
        </p:nvSpPr>
        <p:spPr bwMode="auto">
          <a:xfrm>
            <a:off x="1520575" y="2205034"/>
            <a:ext cx="4554258" cy="2860125"/>
          </a:xfrm>
          <a:custGeom>
            <a:avLst/>
            <a:gdLst>
              <a:gd name="connsiteX0" fmla="*/ 0 w 4243227"/>
              <a:gd name="connsiteY0" fmla="*/ 2989780 h 2989780"/>
              <a:gd name="connsiteX1" fmla="*/ 369870 w 4243227"/>
              <a:gd name="connsiteY1" fmla="*/ 2219218 h 2989780"/>
              <a:gd name="connsiteX2" fmla="*/ 904126 w 4243227"/>
              <a:gd name="connsiteY2" fmla="*/ 1407559 h 2989780"/>
              <a:gd name="connsiteX3" fmla="*/ 1715785 w 4243227"/>
              <a:gd name="connsiteY3" fmla="*/ 760287 h 2989780"/>
              <a:gd name="connsiteX4" fmla="*/ 2845942 w 4243227"/>
              <a:gd name="connsiteY4" fmla="*/ 308224 h 2989780"/>
              <a:gd name="connsiteX5" fmla="*/ 4243227 w 4243227"/>
              <a:gd name="connsiteY5" fmla="*/ 0 h 29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3227" h="2989780">
                <a:moveTo>
                  <a:pt x="0" y="2989780"/>
                </a:moveTo>
                <a:cubicBezTo>
                  <a:pt x="109591" y="2736350"/>
                  <a:pt x="219182" y="2482921"/>
                  <a:pt x="369870" y="2219218"/>
                </a:cubicBezTo>
                <a:cubicBezTo>
                  <a:pt x="520558" y="1955515"/>
                  <a:pt x="679807" y="1650714"/>
                  <a:pt x="904126" y="1407559"/>
                </a:cubicBezTo>
                <a:cubicBezTo>
                  <a:pt x="1128445" y="1164404"/>
                  <a:pt x="1392149" y="943509"/>
                  <a:pt x="1715785" y="760287"/>
                </a:cubicBezTo>
                <a:cubicBezTo>
                  <a:pt x="2039421" y="577064"/>
                  <a:pt x="2424702" y="434938"/>
                  <a:pt x="2845942" y="308224"/>
                </a:cubicBezTo>
                <a:cubicBezTo>
                  <a:pt x="3267182" y="181509"/>
                  <a:pt x="3755204" y="90754"/>
                  <a:pt x="4243227" y="0"/>
                </a:cubicBezTo>
              </a:path>
            </a:pathLst>
          </a:custGeom>
          <a:noFill/>
          <a:ln w="222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
        <p:nvSpPr>
          <p:cNvPr id="32" name="任意多边形: 形状 31">
            <a:extLst>
              <a:ext uri="{FF2B5EF4-FFF2-40B4-BE49-F238E27FC236}">
                <a16:creationId xmlns:a16="http://schemas.microsoft.com/office/drawing/2014/main" id="{E720A5F2-D67B-4B43-BA35-833F7F9520E7}"/>
              </a:ext>
            </a:extLst>
          </p:cNvPr>
          <p:cNvSpPr/>
          <p:nvPr/>
        </p:nvSpPr>
        <p:spPr bwMode="auto">
          <a:xfrm>
            <a:off x="1509044" y="1557337"/>
            <a:ext cx="4382181" cy="3514306"/>
          </a:xfrm>
          <a:custGeom>
            <a:avLst/>
            <a:gdLst>
              <a:gd name="connsiteX0" fmla="*/ 0 w 4243227"/>
              <a:gd name="connsiteY0" fmla="*/ 2989780 h 2989780"/>
              <a:gd name="connsiteX1" fmla="*/ 369870 w 4243227"/>
              <a:gd name="connsiteY1" fmla="*/ 2219218 h 2989780"/>
              <a:gd name="connsiteX2" fmla="*/ 904126 w 4243227"/>
              <a:gd name="connsiteY2" fmla="*/ 1407559 h 2989780"/>
              <a:gd name="connsiteX3" fmla="*/ 1715785 w 4243227"/>
              <a:gd name="connsiteY3" fmla="*/ 760287 h 2989780"/>
              <a:gd name="connsiteX4" fmla="*/ 2845942 w 4243227"/>
              <a:gd name="connsiteY4" fmla="*/ 308224 h 2989780"/>
              <a:gd name="connsiteX5" fmla="*/ 4243227 w 4243227"/>
              <a:gd name="connsiteY5" fmla="*/ 0 h 2989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43227" h="2989780">
                <a:moveTo>
                  <a:pt x="0" y="2989780"/>
                </a:moveTo>
                <a:cubicBezTo>
                  <a:pt x="109591" y="2736350"/>
                  <a:pt x="219182" y="2482921"/>
                  <a:pt x="369870" y="2219218"/>
                </a:cubicBezTo>
                <a:cubicBezTo>
                  <a:pt x="520558" y="1955515"/>
                  <a:pt x="679807" y="1650714"/>
                  <a:pt x="904126" y="1407559"/>
                </a:cubicBezTo>
                <a:cubicBezTo>
                  <a:pt x="1128445" y="1164404"/>
                  <a:pt x="1392149" y="943509"/>
                  <a:pt x="1715785" y="760287"/>
                </a:cubicBezTo>
                <a:cubicBezTo>
                  <a:pt x="2039421" y="577064"/>
                  <a:pt x="2424702" y="434938"/>
                  <a:pt x="2845942" y="308224"/>
                </a:cubicBezTo>
                <a:cubicBezTo>
                  <a:pt x="3267182" y="181509"/>
                  <a:pt x="3755204" y="90754"/>
                  <a:pt x="4243227" y="0"/>
                </a:cubicBezTo>
              </a:path>
            </a:pathLst>
          </a:custGeom>
          <a:no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000" b="0"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69885569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35864"/>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5865"/>
                                        </p:tgtEl>
                                        <p:attrNameLst>
                                          <p:attrName>style.visibility</p:attrName>
                                        </p:attrNameLst>
                                      </p:cBhvr>
                                      <p:to>
                                        <p:strVal val="visible"/>
                                      </p:to>
                                    </p:set>
                                  </p:childTnLst>
                                </p:cTn>
                              </p:par>
                            </p:childTnLst>
                          </p:cTn>
                        </p:par>
                        <p:par>
                          <p:cTn id="10" fill="hold" nodeType="afterGroup">
                            <p:stCondLst>
                              <p:cond delay="0"/>
                            </p:stCondLst>
                            <p:childTnLst>
                              <p:par>
                                <p:cTn id="11" presetID="1" presetClass="entr" presetSubtype="0" fill="hold" nodeType="afterEffect">
                                  <p:stCondLst>
                                    <p:cond delay="0"/>
                                  </p:stCondLst>
                                  <p:childTnLst>
                                    <p:set>
                                      <p:cBhvr>
                                        <p:cTn id="12" dur="1" fill="hold">
                                          <p:stCondLst>
                                            <p:cond delay="0"/>
                                          </p:stCondLst>
                                        </p:cTn>
                                        <p:tgtEl>
                                          <p:spTgt spid="35849"/>
                                        </p:tgtEl>
                                        <p:attrNameLst>
                                          <p:attrName>style.visibility</p:attrName>
                                        </p:attrNameLst>
                                      </p:cBhvr>
                                      <p:to>
                                        <p:strVal val="visible"/>
                                      </p:to>
                                    </p:set>
                                  </p:childTnLst>
                                </p:cTn>
                              </p:par>
                            </p:childTnLst>
                          </p:cTn>
                        </p:par>
                        <p:par>
                          <p:cTn id="13" fill="hold" nodeType="afterGroup">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5858"/>
                                        </p:tgtEl>
                                        <p:attrNameLst>
                                          <p:attrName>style.visibility</p:attrName>
                                        </p:attrNameLst>
                                      </p:cBhvr>
                                      <p:to>
                                        <p:strVal val="visible"/>
                                      </p:to>
                                    </p:set>
                                  </p:childTnLst>
                                </p:cTn>
                              </p:par>
                            </p:childTnLst>
                          </p:cTn>
                        </p:par>
                        <p:par>
                          <p:cTn id="16" fill="hold" nodeType="afterGroup">
                            <p:stCondLst>
                              <p:cond delay="0"/>
                            </p:stCondLst>
                            <p:childTnLst>
                              <p:par>
                                <p:cTn id="17" presetID="1" presetClass="entr" presetSubtype="0" fill="hold" nodeType="afterEffect">
                                  <p:stCondLst>
                                    <p:cond delay="0"/>
                                  </p:stCondLst>
                                  <p:childTnLst>
                                    <p:set>
                                      <p:cBhvr>
                                        <p:cTn id="18" dur="1" fill="hold">
                                          <p:stCondLst>
                                            <p:cond delay="0"/>
                                          </p:stCondLst>
                                        </p:cTn>
                                        <p:tgtEl>
                                          <p:spTgt spid="3584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nodeType="afterEffect">
                                  <p:stCondLst>
                                    <p:cond delay="0"/>
                                  </p:stCondLst>
                                  <p:childTnLst>
                                    <p:set>
                                      <p:cBhvr>
                                        <p:cTn id="21" dur="1" fill="hold">
                                          <p:stCondLst>
                                            <p:cond delay="0"/>
                                          </p:stCondLst>
                                        </p:cTn>
                                        <p:tgtEl>
                                          <p:spTgt spid="35848"/>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5863"/>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3586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866"/>
                                        </p:tgtEl>
                                        <p:attrNameLst>
                                          <p:attrName>style.visibility</p:attrName>
                                        </p:attrNameLst>
                                      </p:cBhvr>
                                      <p:to>
                                        <p:strVal val="visible"/>
                                      </p:to>
                                    </p:set>
                                    <p:anim calcmode="lin" valueType="num">
                                      <p:cBhvr additive="base">
                                        <p:cTn id="32" dur="500" fill="hold"/>
                                        <p:tgtEl>
                                          <p:spTgt spid="35866"/>
                                        </p:tgtEl>
                                        <p:attrNameLst>
                                          <p:attrName>ppt_x</p:attrName>
                                        </p:attrNameLst>
                                      </p:cBhvr>
                                      <p:tavLst>
                                        <p:tav tm="0">
                                          <p:val>
                                            <p:strVal val="#ppt_x"/>
                                          </p:val>
                                        </p:tav>
                                        <p:tav tm="100000">
                                          <p:val>
                                            <p:strVal val="#ppt_x"/>
                                          </p:val>
                                        </p:tav>
                                      </p:tavLst>
                                    </p:anim>
                                    <p:anim calcmode="lin" valueType="num">
                                      <p:cBhvr additive="base">
                                        <p:cTn id="33" dur="500" fill="hold"/>
                                        <p:tgtEl>
                                          <p:spTgt spid="35866"/>
                                        </p:tgtEl>
                                        <p:attrNameLst>
                                          <p:attrName>ppt_y</p:attrName>
                                        </p:attrNameLst>
                                      </p:cBhvr>
                                      <p:tavLst>
                                        <p:tav tm="0">
                                          <p:val>
                                            <p:strVal val="1+#ppt_h/2"/>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867"/>
                                        </p:tgtEl>
                                        <p:attrNameLst>
                                          <p:attrName>style.visibility</p:attrName>
                                        </p:attrNameLst>
                                      </p:cBhvr>
                                      <p:to>
                                        <p:strVal val="visible"/>
                                      </p:to>
                                    </p:set>
                                    <p:anim calcmode="lin" valueType="num">
                                      <p:cBhvr additive="base">
                                        <p:cTn id="38" dur="500" fill="hold"/>
                                        <p:tgtEl>
                                          <p:spTgt spid="35867"/>
                                        </p:tgtEl>
                                        <p:attrNameLst>
                                          <p:attrName>ppt_x</p:attrName>
                                        </p:attrNameLst>
                                      </p:cBhvr>
                                      <p:tavLst>
                                        <p:tav tm="0">
                                          <p:val>
                                            <p:strVal val="#ppt_x"/>
                                          </p:val>
                                        </p:tav>
                                        <p:tav tm="100000">
                                          <p:val>
                                            <p:strVal val="#ppt_x"/>
                                          </p:val>
                                        </p:tav>
                                      </p:tavLst>
                                    </p:anim>
                                    <p:anim calcmode="lin" valueType="num">
                                      <p:cBhvr additive="base">
                                        <p:cTn id="39" dur="500" fill="hold"/>
                                        <p:tgtEl>
                                          <p:spTgt spid="35867"/>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blinds(horizontal)">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58" grpId="0" autoUpdateAnimBg="0"/>
      <p:bldP spid="35862" grpId="0" autoUpdateAnimBg="0"/>
      <p:bldP spid="35863" grpId="0" autoUpdateAnimBg="0"/>
      <p:bldP spid="35864" grpId="0" autoUpdateAnimBg="0"/>
      <p:bldP spid="35865" grpId="0" autoUpdateAnimBg="0"/>
      <p:bldP spid="35866" grpId="0" animBg="1" autoUpdateAnimBg="0"/>
      <p:bldP spid="35867" grpId="0" animBg="1" autoUpdateAnimBg="0"/>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extLst>
              <p:ext uri="{D42A27DB-BD31-4B8C-83A1-F6EECF244321}">
                <p14:modId xmlns:p14="http://schemas.microsoft.com/office/powerpoint/2010/main" val="2523505832"/>
              </p:ext>
            </p:extLst>
          </p:nvPr>
        </p:nvGraphicFramePr>
        <p:xfrm>
          <a:off x="1008033" y="2053642"/>
          <a:ext cx="7600546" cy="2253943"/>
        </p:xfrm>
        <a:graphic>
          <a:graphicData uri="http://schemas.openxmlformats.org/drawingml/2006/table">
            <a:tbl>
              <a:tblPr>
                <a:tableStyleId>{1E171933-4619-4E11-9A3F-F7608DF75F80}</a:tableStyleId>
              </a:tblPr>
              <a:tblGrid>
                <a:gridCol w="1089060">
                  <a:extLst>
                    <a:ext uri="{9D8B030D-6E8A-4147-A177-3AD203B41FA5}">
                      <a16:colId xmlns:a16="http://schemas.microsoft.com/office/drawing/2014/main" val="20000"/>
                    </a:ext>
                  </a:extLst>
                </a:gridCol>
                <a:gridCol w="1765294">
                  <a:extLst>
                    <a:ext uri="{9D8B030D-6E8A-4147-A177-3AD203B41FA5}">
                      <a16:colId xmlns:a16="http://schemas.microsoft.com/office/drawing/2014/main" val="20001"/>
                    </a:ext>
                  </a:extLst>
                </a:gridCol>
                <a:gridCol w="2212677">
                  <a:extLst>
                    <a:ext uri="{9D8B030D-6E8A-4147-A177-3AD203B41FA5}">
                      <a16:colId xmlns:a16="http://schemas.microsoft.com/office/drawing/2014/main" val="20002"/>
                    </a:ext>
                  </a:extLst>
                </a:gridCol>
                <a:gridCol w="2533515">
                  <a:extLst>
                    <a:ext uri="{9D8B030D-6E8A-4147-A177-3AD203B41FA5}">
                      <a16:colId xmlns:a16="http://schemas.microsoft.com/office/drawing/2014/main" val="20003"/>
                    </a:ext>
                  </a:extLst>
                </a:gridCol>
              </a:tblGrid>
              <a:tr h="430588">
                <a:tc>
                  <a:txBody>
                    <a:bodyPr/>
                    <a:lstStyle/>
                    <a:p>
                      <a:pPr algn="ctr">
                        <a:spcAft>
                          <a:spcPts val="0"/>
                        </a:spcAft>
                      </a:pPr>
                      <a:r>
                        <a:rPr lang="en-US" sz="2200" b="1" kern="100" dirty="0">
                          <a:solidFill>
                            <a:srgbClr val="FFFFFF"/>
                          </a:solidFill>
                          <a:effectLst/>
                          <a:latin typeface="+mn-lt"/>
                          <a:ea typeface="仿宋"/>
                          <a:cs typeface="仿宋"/>
                        </a:rPr>
                        <a:t> </a:t>
                      </a:r>
                      <a:endParaRPr lang="zh-CN" sz="2200" b="1" kern="100" dirty="0">
                        <a:solidFill>
                          <a:srgbClr val="FFFFFF"/>
                        </a:solidFill>
                        <a:effectLst/>
                        <a:latin typeface="+mn-lt"/>
                        <a:ea typeface="仿宋"/>
                        <a:cs typeface="仿宋"/>
                      </a:endParaRPr>
                    </a:p>
                  </a:txBody>
                  <a:tcPr marL="68580" marR="68580" marT="0" marB="0">
                    <a:lnB w="12700" cap="flat" cmpd="sng" algn="ctr">
                      <a:solidFill>
                        <a:schemeClr val="bg2"/>
                      </a:solidFill>
                      <a:prstDash val="solid"/>
                      <a:round/>
                      <a:headEnd type="none" w="med" len="med"/>
                      <a:tailEnd type="none" w="med" len="med"/>
                    </a:lnB>
                    <a:solidFill>
                      <a:schemeClr val="bg1">
                        <a:lumMod val="40000"/>
                        <a:lumOff val="60000"/>
                      </a:schemeClr>
                    </a:solidFill>
                  </a:tcPr>
                </a:tc>
                <a:tc>
                  <a:txBody>
                    <a:bodyPr/>
                    <a:lstStyle/>
                    <a:p>
                      <a:pPr algn="ctr">
                        <a:spcAft>
                          <a:spcPts val="0"/>
                        </a:spcAft>
                      </a:pPr>
                      <a:r>
                        <a:rPr lang="zh-CN" sz="2200" b="1" kern="100" dirty="0">
                          <a:solidFill>
                            <a:schemeClr val="bg2"/>
                          </a:solidFill>
                          <a:effectLst/>
                          <a:latin typeface="+mn-lt"/>
                          <a:ea typeface="仿宋"/>
                          <a:cs typeface="仿宋"/>
                        </a:rPr>
                        <a:t>变量</a:t>
                      </a:r>
                    </a:p>
                  </a:txBody>
                  <a:tcPr marL="68580" marR="68580" marT="0" marB="0" anchor="ctr">
                    <a:lnB w="12700" cap="flat" cmpd="sng" algn="ctr">
                      <a:solidFill>
                        <a:schemeClr val="bg2"/>
                      </a:solidFill>
                      <a:prstDash val="solid"/>
                      <a:round/>
                      <a:headEnd type="none" w="med" len="med"/>
                      <a:tailEnd type="none" w="med" len="med"/>
                    </a:lnB>
                    <a:solidFill>
                      <a:schemeClr val="bg1">
                        <a:lumMod val="40000"/>
                        <a:lumOff val="60000"/>
                      </a:schemeClr>
                    </a:solidFill>
                  </a:tcPr>
                </a:tc>
                <a:tc>
                  <a:txBody>
                    <a:bodyPr/>
                    <a:lstStyle/>
                    <a:p>
                      <a:pPr algn="ctr">
                        <a:spcAft>
                          <a:spcPts val="0"/>
                        </a:spcAft>
                      </a:pPr>
                      <a:r>
                        <a:rPr lang="zh-CN" sz="2200" b="1" kern="100" dirty="0">
                          <a:solidFill>
                            <a:schemeClr val="bg2"/>
                          </a:solidFill>
                          <a:effectLst/>
                          <a:latin typeface="+mn-lt"/>
                          <a:ea typeface="仿宋"/>
                          <a:cs typeface="仿宋"/>
                        </a:rPr>
                        <a:t>含义</a:t>
                      </a:r>
                    </a:p>
                  </a:txBody>
                  <a:tcPr marL="68580" marR="68580" marT="0" marB="0" anchor="ctr">
                    <a:lnB w="12700" cap="flat" cmpd="sng" algn="ctr">
                      <a:solidFill>
                        <a:schemeClr val="bg2"/>
                      </a:solidFill>
                      <a:prstDash val="solid"/>
                      <a:round/>
                      <a:headEnd type="none" w="med" len="med"/>
                      <a:tailEnd type="none" w="med" len="med"/>
                    </a:lnB>
                    <a:solidFill>
                      <a:schemeClr val="bg1">
                        <a:lumMod val="40000"/>
                        <a:lumOff val="60000"/>
                      </a:schemeClr>
                    </a:solidFill>
                  </a:tcPr>
                </a:tc>
                <a:tc>
                  <a:txBody>
                    <a:bodyPr/>
                    <a:lstStyle/>
                    <a:p>
                      <a:pPr algn="ctr">
                        <a:spcAft>
                          <a:spcPts val="0"/>
                        </a:spcAft>
                      </a:pPr>
                      <a:r>
                        <a:rPr lang="zh-CN" altLang="en-US" sz="2200" b="1" kern="100" dirty="0">
                          <a:solidFill>
                            <a:schemeClr val="bg2"/>
                          </a:solidFill>
                          <a:effectLst/>
                          <a:latin typeface="+mn-lt"/>
                          <a:ea typeface="仿宋"/>
                          <a:cs typeface="仿宋"/>
                        </a:rPr>
                        <a:t>稳态增长率</a:t>
                      </a:r>
                      <a:endParaRPr lang="zh-CN" sz="2200" b="1" kern="100" dirty="0">
                        <a:solidFill>
                          <a:schemeClr val="bg2"/>
                        </a:solidFill>
                        <a:effectLst/>
                        <a:latin typeface="+mn-lt"/>
                        <a:ea typeface="仿宋"/>
                        <a:cs typeface="仿宋"/>
                      </a:endParaRPr>
                    </a:p>
                  </a:txBody>
                  <a:tcPr marL="68580" marR="68580" marT="0" marB="0" anchor="ctr">
                    <a:lnB w="12700" cap="flat" cmpd="sng" algn="ctr">
                      <a:solidFill>
                        <a:schemeClr val="bg2"/>
                      </a:solidFill>
                      <a:prstDash val="solid"/>
                      <a:round/>
                      <a:headEnd type="none" w="med" len="med"/>
                      <a:tailEnd type="none" w="med" len="med"/>
                    </a:lnB>
                    <a:solidFill>
                      <a:schemeClr val="bg1">
                        <a:lumMod val="40000"/>
                        <a:lumOff val="60000"/>
                      </a:schemeClr>
                    </a:solidFill>
                  </a:tcPr>
                </a:tc>
                <a:extLst>
                  <a:ext uri="{0D108BD9-81ED-4DB2-BD59-A6C34878D82A}">
                    <a16:rowId xmlns:a16="http://schemas.microsoft.com/office/drawing/2014/main" val="10000"/>
                  </a:ext>
                </a:extLst>
              </a:tr>
              <a:tr h="364671">
                <a:tc rowSpan="3">
                  <a:txBody>
                    <a:bodyPr/>
                    <a:lstStyle/>
                    <a:p>
                      <a:pPr algn="ctr">
                        <a:spcAft>
                          <a:spcPts val="0"/>
                        </a:spcAft>
                      </a:pPr>
                      <a:r>
                        <a:rPr lang="zh-CN" sz="2200" b="1" kern="100" baseline="0" dirty="0">
                          <a:solidFill>
                            <a:schemeClr val="bg2"/>
                          </a:solidFill>
                          <a:effectLst/>
                          <a:latin typeface="+mn-lt"/>
                          <a:ea typeface="仿宋"/>
                          <a:cs typeface="仿宋"/>
                        </a:rPr>
                        <a:t>绝</a:t>
                      </a:r>
                    </a:p>
                    <a:p>
                      <a:pPr algn="ctr">
                        <a:spcAft>
                          <a:spcPts val="0"/>
                        </a:spcAft>
                      </a:pPr>
                      <a:r>
                        <a:rPr lang="zh-CN" sz="2200" b="1" kern="100" baseline="0" dirty="0">
                          <a:solidFill>
                            <a:schemeClr val="bg2"/>
                          </a:solidFill>
                          <a:effectLst/>
                          <a:latin typeface="+mn-lt"/>
                          <a:ea typeface="仿宋"/>
                          <a:cs typeface="仿宋"/>
                        </a:rPr>
                        <a:t>对</a:t>
                      </a:r>
                    </a:p>
                    <a:p>
                      <a:pPr algn="ctr">
                        <a:spcAft>
                          <a:spcPts val="0"/>
                        </a:spcAft>
                      </a:pPr>
                      <a:r>
                        <a:rPr lang="zh-CN" sz="2200" b="1" kern="100" baseline="0" dirty="0">
                          <a:solidFill>
                            <a:schemeClr val="bg2"/>
                          </a:solidFill>
                          <a:effectLst/>
                          <a:latin typeface="+mn-lt"/>
                          <a:ea typeface="仿宋"/>
                          <a:cs typeface="仿宋"/>
                        </a:rPr>
                        <a:t>量</a:t>
                      </a:r>
                    </a:p>
                  </a:txBody>
                  <a:tcPr marL="68580" marR="68580" marT="0" marB="0" anchor="ctr">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algn="just">
                        <a:spcAft>
                          <a:spcPts val="0"/>
                        </a:spcAft>
                      </a:pPr>
                      <a:r>
                        <a:rPr lang="zh-CN" sz="2200" b="1" kern="100" dirty="0">
                          <a:solidFill>
                            <a:schemeClr val="bg2"/>
                          </a:solidFill>
                          <a:effectLst/>
                          <a:latin typeface="+mn-lt"/>
                          <a:ea typeface="仿宋"/>
                          <a:cs typeface="仿宋"/>
                        </a:rPr>
                        <a:t>劳动力</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accent6">
                        <a:lumMod val="40000"/>
                        <a:lumOff val="60000"/>
                      </a:schemeClr>
                    </a:solidFill>
                  </a:tcPr>
                </a:tc>
                <a:tc>
                  <a:txBody>
                    <a:bodyPr/>
                    <a:lstStyle/>
                    <a:p>
                      <a:pPr algn="ctr">
                        <a:spcAft>
                          <a:spcPts val="0"/>
                        </a:spcAft>
                      </a:pPr>
                      <a:r>
                        <a:rPr kumimoji="0" lang="en-US" altLang="zh-CN" sz="1800" b="1" i="1" u="none" strike="noStrike" kern="1200" cap="none" spc="0" normalizeH="0" baseline="0" noProof="0" dirty="0" err="1">
                          <a:ln>
                            <a:noFill/>
                          </a:ln>
                          <a:solidFill>
                            <a:schemeClr val="bg2"/>
                          </a:solidFill>
                          <a:effectLst/>
                          <a:uLnTx/>
                          <a:uFillTx/>
                          <a:latin typeface="+mn-lt"/>
                          <a:ea typeface="+mn-ea"/>
                          <a:cs typeface="Times New Roman" charset="0"/>
                        </a:rPr>
                        <a:t>g</a:t>
                      </a:r>
                      <a:r>
                        <a:rPr kumimoji="0" lang="en-US" altLang="zh-CN" sz="1800" b="1" i="1" u="none" strike="noStrike" kern="1200" cap="none" spc="0" normalizeH="0" baseline="-25000" noProof="0" dirty="0" err="1">
                          <a:ln>
                            <a:noFill/>
                          </a:ln>
                          <a:solidFill>
                            <a:schemeClr val="bg2"/>
                          </a:solidFill>
                          <a:effectLst/>
                          <a:uLnTx/>
                          <a:uFillTx/>
                          <a:latin typeface="+mn-lt"/>
                          <a:ea typeface="+mn-ea"/>
                          <a:cs typeface="Times New Roman" charset="0"/>
                        </a:rPr>
                        <a:t>N</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T w="12700" cap="flat" cmpd="sng" algn="ctr">
                      <a:solidFill>
                        <a:schemeClr val="bg2"/>
                      </a:solidFill>
                      <a:prstDash val="solid"/>
                      <a:round/>
                      <a:headEnd type="none" w="med" len="med"/>
                      <a:tailEnd type="none" w="med" len="med"/>
                    </a:lnT>
                    <a:solidFill>
                      <a:schemeClr val="accent6">
                        <a:lumMod val="40000"/>
                        <a:lumOff val="60000"/>
                      </a:schemeClr>
                    </a:solidFill>
                  </a:tcPr>
                </a:tc>
                <a:extLst>
                  <a:ext uri="{0D108BD9-81ED-4DB2-BD59-A6C34878D82A}">
                    <a16:rowId xmlns:a16="http://schemas.microsoft.com/office/drawing/2014/main" val="10001"/>
                  </a:ext>
                </a:extLst>
              </a:tr>
              <a:tr h="364671">
                <a:tc vMerge="1">
                  <a:txBody>
                    <a:bodyPr/>
                    <a:lstStyle/>
                    <a:p>
                      <a:endParaRPr lang="zh-CN" altLang="en-US"/>
                    </a:p>
                  </a:txBody>
                  <a:tcPr/>
                </a:tc>
                <a:tc>
                  <a:txBody>
                    <a:bodyPr/>
                    <a:lstStyle/>
                    <a:p>
                      <a:pPr algn="just">
                        <a:spcAft>
                          <a:spcPts val="0"/>
                        </a:spcAft>
                      </a:pPr>
                      <a:r>
                        <a:rPr lang="zh-CN" sz="2200" b="1" kern="100" dirty="0">
                          <a:solidFill>
                            <a:schemeClr val="bg2"/>
                          </a:solidFill>
                          <a:effectLst/>
                          <a:latin typeface="+mn-lt"/>
                          <a:ea typeface="仿宋"/>
                          <a:cs typeface="仿宋"/>
                        </a:rPr>
                        <a:t>资本存量</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K</a:t>
                      </a:r>
                      <a:r>
                        <a:rPr lang="en-US" altLang="zh-CN" sz="2200" b="1" i="1" kern="100" dirty="0">
                          <a:solidFill>
                            <a:schemeClr val="bg2"/>
                          </a:solidFill>
                          <a:effectLst/>
                          <a:latin typeface="+mn-lt"/>
                          <a:ea typeface="仿宋"/>
                          <a:cs typeface="仿宋"/>
                        </a:rPr>
                        <a:t>=</a:t>
                      </a:r>
                      <a:r>
                        <a:rPr lang="en-US" altLang="zh-CN" sz="2200" b="1" i="1" kern="100" dirty="0" err="1">
                          <a:solidFill>
                            <a:schemeClr val="bg2"/>
                          </a:solidFill>
                          <a:effectLst/>
                          <a:latin typeface="+mn-lt"/>
                          <a:ea typeface="仿宋"/>
                          <a:cs typeface="仿宋"/>
                        </a:rPr>
                        <a:t>kN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solidFill>
                      <a:schemeClr val="accent6">
                        <a:lumMod val="40000"/>
                        <a:lumOff val="60000"/>
                      </a:schemeClr>
                    </a:solidFill>
                  </a:tcPr>
                </a:tc>
                <a:tc>
                  <a:txBody>
                    <a:bodyPr/>
                    <a:lstStyle/>
                    <a:p>
                      <a:pPr algn="ctr">
                        <a:spcAft>
                          <a:spcPts val="0"/>
                        </a:spcAft>
                      </a:pPr>
                      <a:r>
                        <a:rPr kumimoji="0" lang="en-US" altLang="zh-CN" sz="1800" b="1" i="1" u="none" strike="noStrike" kern="1200" cap="none" spc="0" normalizeH="0" baseline="0" noProof="0" dirty="0" err="1">
                          <a:ln>
                            <a:noFill/>
                          </a:ln>
                          <a:solidFill>
                            <a:schemeClr val="bg2"/>
                          </a:solidFill>
                          <a:effectLst/>
                          <a:uLnTx/>
                          <a:uFillTx/>
                          <a:latin typeface="+mn-lt"/>
                          <a:ea typeface="+mn-ea"/>
                          <a:cs typeface="Times New Roman" charset="0"/>
                        </a:rPr>
                        <a:t>g</a:t>
                      </a:r>
                      <a:r>
                        <a:rPr kumimoji="0" lang="en-US" altLang="zh-CN" sz="1800" b="1" i="1" u="none" strike="noStrike" kern="1200" cap="none" spc="0" normalizeH="0" baseline="-25000" noProof="0" dirty="0" err="1">
                          <a:ln>
                            <a:noFill/>
                          </a:ln>
                          <a:solidFill>
                            <a:schemeClr val="bg2"/>
                          </a:solidFill>
                          <a:effectLst/>
                          <a:uLnTx/>
                          <a:uFillTx/>
                          <a:latin typeface="+mn-lt"/>
                          <a:ea typeface="+mn-ea"/>
                          <a:cs typeface="Times New Roman" charset="0"/>
                        </a:rPr>
                        <a:t>N</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solidFill>
                      <a:schemeClr val="accent6">
                        <a:lumMod val="40000"/>
                        <a:lumOff val="60000"/>
                      </a:schemeClr>
                    </a:solidFill>
                  </a:tcPr>
                </a:tc>
                <a:extLst>
                  <a:ext uri="{0D108BD9-81ED-4DB2-BD59-A6C34878D82A}">
                    <a16:rowId xmlns:a16="http://schemas.microsoft.com/office/drawing/2014/main" val="10002"/>
                  </a:ext>
                </a:extLst>
              </a:tr>
              <a:tr h="364671">
                <a:tc vMerge="1">
                  <a:txBody>
                    <a:bodyPr/>
                    <a:lstStyle/>
                    <a:p>
                      <a:endParaRPr lang="zh-CN" altLang="en-US"/>
                    </a:p>
                  </a:txBody>
                  <a:tcPr/>
                </a:tc>
                <a:tc>
                  <a:txBody>
                    <a:bodyPr/>
                    <a:lstStyle/>
                    <a:p>
                      <a:pPr algn="just">
                        <a:spcAft>
                          <a:spcPts val="0"/>
                        </a:spcAft>
                      </a:pPr>
                      <a:r>
                        <a:rPr lang="zh-CN" sz="2200" b="1" kern="100" dirty="0">
                          <a:solidFill>
                            <a:schemeClr val="bg2"/>
                          </a:solidFill>
                          <a:effectLst/>
                          <a:latin typeface="+mn-lt"/>
                          <a:ea typeface="仿宋"/>
                          <a:cs typeface="仿宋"/>
                        </a:rPr>
                        <a:t>总产出</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Y</a:t>
                      </a:r>
                      <a:r>
                        <a:rPr lang="en-US" altLang="zh-CN" sz="2200" b="1" i="1" kern="100" dirty="0">
                          <a:solidFill>
                            <a:schemeClr val="bg2"/>
                          </a:solidFill>
                          <a:effectLst/>
                          <a:latin typeface="+mn-lt"/>
                          <a:ea typeface="仿宋"/>
                          <a:cs typeface="仿宋"/>
                        </a:rPr>
                        <a:t>=</a:t>
                      </a:r>
                      <a:r>
                        <a:rPr lang="en-US" altLang="zh-CN" sz="2200" b="1" i="1" kern="100" dirty="0" err="1">
                          <a:solidFill>
                            <a:schemeClr val="bg2"/>
                          </a:solidFill>
                          <a:effectLst/>
                          <a:latin typeface="+mn-lt"/>
                          <a:ea typeface="仿宋"/>
                          <a:cs typeface="仿宋"/>
                        </a:rPr>
                        <a:t>yN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kumimoji="0" lang="en-US" altLang="zh-CN" sz="1800" b="1" i="1" u="none" strike="noStrike" kern="1200" cap="none" spc="0" normalizeH="0" baseline="0" noProof="0" dirty="0" err="1">
                          <a:ln>
                            <a:noFill/>
                          </a:ln>
                          <a:solidFill>
                            <a:schemeClr val="bg2"/>
                          </a:solidFill>
                          <a:effectLst/>
                          <a:uLnTx/>
                          <a:uFillTx/>
                          <a:latin typeface="+mn-lt"/>
                          <a:ea typeface="+mn-ea"/>
                          <a:cs typeface="Times New Roman" charset="0"/>
                        </a:rPr>
                        <a:t>g</a:t>
                      </a:r>
                      <a:r>
                        <a:rPr kumimoji="0" lang="en-US" altLang="zh-CN" sz="1800" b="1" i="1" u="none" strike="noStrike" kern="1200" cap="none" spc="0" normalizeH="0" baseline="-25000" noProof="0" dirty="0" err="1">
                          <a:ln>
                            <a:noFill/>
                          </a:ln>
                          <a:solidFill>
                            <a:schemeClr val="bg2"/>
                          </a:solidFill>
                          <a:effectLst/>
                          <a:uLnTx/>
                          <a:uFillTx/>
                          <a:latin typeface="+mn-lt"/>
                          <a:ea typeface="+mn-ea"/>
                          <a:cs typeface="Times New Roman" charset="0"/>
                        </a:rPr>
                        <a:t>N</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B w="12700" cap="flat" cmpd="sng" algn="ctr">
                      <a:solidFill>
                        <a:schemeClr val="bg2"/>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3"/>
                  </a:ext>
                </a:extLst>
              </a:tr>
              <a:tr h="364671">
                <a:tc rowSpan="2">
                  <a:txBody>
                    <a:bodyPr/>
                    <a:lstStyle/>
                    <a:p>
                      <a:pPr algn="ctr">
                        <a:spcAft>
                          <a:spcPts val="0"/>
                        </a:spcAft>
                      </a:pPr>
                      <a:r>
                        <a:rPr lang="zh-CN" sz="2200" b="1" kern="100" baseline="0" dirty="0">
                          <a:solidFill>
                            <a:schemeClr val="bg2"/>
                          </a:solidFill>
                          <a:effectLst/>
                          <a:latin typeface="+mn-lt"/>
                          <a:ea typeface="仿宋"/>
                          <a:cs typeface="仿宋"/>
                        </a:rPr>
                        <a:t>相对</a:t>
                      </a:r>
                    </a:p>
                    <a:p>
                      <a:pPr algn="ctr">
                        <a:spcAft>
                          <a:spcPts val="0"/>
                        </a:spcAft>
                      </a:pPr>
                      <a:r>
                        <a:rPr lang="zh-CN" sz="2200" b="1" kern="100" baseline="0" dirty="0">
                          <a:solidFill>
                            <a:schemeClr val="bg2"/>
                          </a:solidFill>
                          <a:effectLst/>
                          <a:latin typeface="+mn-lt"/>
                          <a:ea typeface="仿宋"/>
                          <a:cs typeface="仿宋"/>
                        </a:rPr>
                        <a:t>量</a:t>
                      </a:r>
                    </a:p>
                  </a:txBody>
                  <a:tcPr marL="68580" marR="68580" marT="0" marB="0" anchor="ctr">
                    <a:lnL w="12700" cmpd="sng">
                      <a:noFill/>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pPr algn="just">
                        <a:spcAft>
                          <a:spcPts val="0"/>
                        </a:spcAft>
                      </a:pPr>
                      <a:r>
                        <a:rPr lang="zh-CN" sz="2200" b="1" kern="100" dirty="0">
                          <a:solidFill>
                            <a:schemeClr val="bg2"/>
                          </a:solidFill>
                          <a:effectLst/>
                          <a:latin typeface="+mn-lt"/>
                          <a:ea typeface="仿宋"/>
                          <a:cs typeface="仿宋"/>
                        </a:rPr>
                        <a:t>人均资本</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D9D9D9"/>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a:spcAft>
                          <a:spcPts val="0"/>
                        </a:spcAft>
                      </a:pPr>
                      <a:r>
                        <a:rPr lang="en-US" altLang="zh-CN" sz="2200" b="1" i="1" kern="100" dirty="0">
                          <a:solidFill>
                            <a:schemeClr val="bg2"/>
                          </a:solidFill>
                          <a:effectLst/>
                          <a:latin typeface="+mn-lt"/>
                          <a:ea typeface="仿宋"/>
                          <a:cs typeface="仿宋"/>
                        </a:rPr>
                        <a:t>K=</a:t>
                      </a:r>
                      <a:r>
                        <a:rPr lang="en-US" sz="2200" b="1" i="1" kern="100" dirty="0">
                          <a:solidFill>
                            <a:schemeClr val="bg2"/>
                          </a:solidFill>
                          <a:effectLst/>
                          <a:latin typeface="+mn-lt"/>
                          <a:ea typeface="仿宋"/>
                          <a:cs typeface="仿宋"/>
                        </a:rPr>
                        <a:t>K/N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rgbClr val="D9D9D9"/>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ctr">
                        <a:spcAft>
                          <a:spcPts val="0"/>
                        </a:spcAft>
                      </a:pPr>
                      <a:r>
                        <a:rPr lang="en-US" altLang="zh-CN" sz="2200" b="1" kern="100" dirty="0">
                          <a:solidFill>
                            <a:schemeClr val="bg2"/>
                          </a:solidFill>
                          <a:effectLst/>
                          <a:latin typeface="+mn-lt"/>
                          <a:ea typeface="仿宋"/>
                          <a:cs typeface="仿宋"/>
                        </a:rPr>
                        <a:t>0</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mpd="sng">
                      <a:noFill/>
                    </a:lnR>
                    <a:lnT w="12700" cap="flat" cmpd="sng" algn="ctr">
                      <a:solidFill>
                        <a:schemeClr val="bg2"/>
                      </a:solidFill>
                      <a:prstDash val="solid"/>
                      <a:round/>
                      <a:headEnd type="none" w="med" len="med"/>
                      <a:tailEnd type="none" w="med" len="med"/>
                    </a:lnT>
                    <a:lnB w="12700" cap="flat" cmpd="sng" algn="ctr">
                      <a:solidFill>
                        <a:srgbClr val="D9D9D9"/>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4"/>
                  </a:ext>
                </a:extLst>
              </a:tr>
              <a:tr h="364671">
                <a:tc vMerge="1">
                  <a:txBody>
                    <a:bodyPr/>
                    <a:lstStyle/>
                    <a:p>
                      <a:endParaRPr lang="zh-CN" altLang="en-US"/>
                    </a:p>
                  </a:txBody>
                  <a:tcPr/>
                </a:tc>
                <a:tc>
                  <a:txBody>
                    <a:bodyPr/>
                    <a:lstStyle/>
                    <a:p>
                      <a:pPr algn="just">
                        <a:spcAft>
                          <a:spcPts val="0"/>
                        </a:spcAft>
                      </a:pPr>
                      <a:r>
                        <a:rPr lang="zh-CN" sz="2200" b="1" kern="100" dirty="0">
                          <a:solidFill>
                            <a:schemeClr val="bg2"/>
                          </a:solidFill>
                          <a:effectLst/>
                          <a:latin typeface="+mn-lt"/>
                          <a:ea typeface="仿宋"/>
                          <a:cs typeface="仿宋"/>
                        </a:rPr>
                        <a:t>人均产出</a:t>
                      </a:r>
                    </a:p>
                  </a:txBody>
                  <a:tcPr marL="68580" marR="6858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60000"/>
                        <a:lumOff val="40000"/>
                      </a:schemeClr>
                    </a:solidFill>
                  </a:tcPr>
                </a:tc>
                <a:tc>
                  <a:txBody>
                    <a:bodyPr/>
                    <a:lstStyle/>
                    <a:p>
                      <a:pPr algn="ctr">
                        <a:spcAft>
                          <a:spcPts val="0"/>
                        </a:spcAft>
                      </a:pPr>
                      <a:r>
                        <a:rPr lang="en-US" sz="2200" b="1" i="1" kern="100" dirty="0">
                          <a:solidFill>
                            <a:schemeClr val="bg2"/>
                          </a:solidFill>
                          <a:effectLst/>
                          <a:latin typeface="+mn-lt"/>
                          <a:ea typeface="仿宋"/>
                          <a:cs typeface="仿宋"/>
                        </a:rPr>
                        <a:t>y=Y/N</a:t>
                      </a:r>
                      <a:endParaRPr lang="zh-CN" sz="2200" b="1" i="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rgbClr val="D9D9D9"/>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tc>
                  <a:txBody>
                    <a:bodyPr/>
                    <a:lstStyle/>
                    <a:p>
                      <a:pPr algn="ctr">
                        <a:spcAft>
                          <a:spcPts val="0"/>
                        </a:spcAft>
                      </a:pPr>
                      <a:r>
                        <a:rPr lang="en-US" sz="2200" b="1" kern="100" dirty="0">
                          <a:solidFill>
                            <a:schemeClr val="bg2"/>
                          </a:solidFill>
                          <a:effectLst/>
                          <a:latin typeface="+mn-lt"/>
                          <a:ea typeface="仿宋"/>
                          <a:cs typeface="仿宋"/>
                        </a:rPr>
                        <a:t>0</a:t>
                      </a:r>
                      <a:endParaRPr lang="zh-CN" sz="2200" b="1" kern="100" dirty="0">
                        <a:solidFill>
                          <a:schemeClr val="bg2"/>
                        </a:solidFill>
                        <a:effectLst/>
                        <a:latin typeface="+mn-lt"/>
                        <a:ea typeface="仿宋"/>
                        <a:cs typeface="仿宋"/>
                      </a:endParaRPr>
                    </a:p>
                  </a:txBody>
                  <a:tcPr marL="68580" marR="68580" marT="0" marB="0" anchor="ctr">
                    <a:lnL w="12700" cap="flat" cmpd="sng" algn="ctr">
                      <a:solidFill>
                        <a:schemeClr val="bg2"/>
                      </a:solidFill>
                      <a:prstDash val="solid"/>
                      <a:round/>
                      <a:headEnd type="none" w="med" len="med"/>
                      <a:tailEnd type="none" w="med" len="med"/>
                    </a:lnL>
                    <a:lnR w="12700" cmpd="sng">
                      <a:noFill/>
                    </a:lnR>
                    <a:lnT w="12700" cap="flat" cmpd="sng" algn="ctr">
                      <a:solidFill>
                        <a:srgbClr val="D9D9D9"/>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005"/>
                  </a:ext>
                </a:extLst>
              </a:tr>
            </a:tbl>
          </a:graphicData>
        </a:graphic>
      </p:graphicFrame>
      <p:sp>
        <p:nvSpPr>
          <p:cNvPr id="4" name="标题 1"/>
          <p:cNvSpPr>
            <a:spLocks noGrp="1"/>
          </p:cNvSpPr>
          <p:nvPr>
            <p:ph type="title"/>
          </p:nvPr>
        </p:nvSpPr>
        <p:spPr>
          <a:xfrm>
            <a:off x="685800" y="910642"/>
            <a:ext cx="7772400" cy="1143000"/>
          </a:xfrm>
        </p:spPr>
        <p:txBody>
          <a:bodyPr/>
          <a:lstStyle/>
          <a:p>
            <a:r>
              <a:rPr lang="zh-CN" altLang="en-US" sz="2800" dirty="0">
                <a:latin typeface="仿宋"/>
                <a:ea typeface="仿宋"/>
                <a:cs typeface="仿宋"/>
              </a:rPr>
              <a:t>无技术进步的新古典增长模型的稳态增长率</a:t>
            </a:r>
          </a:p>
        </p:txBody>
      </p:sp>
    </p:spTree>
    <p:extLst>
      <p:ext uri="{BB962C8B-B14F-4D97-AF65-F5344CB8AC3E}">
        <p14:creationId xmlns:p14="http://schemas.microsoft.com/office/powerpoint/2010/main" val="243372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effectLst/>
                <a:latin typeface="宋体" charset="0"/>
              </a:rPr>
              <a:t>第一节  经济增长的描述和事实</a:t>
            </a:r>
            <a:endParaRPr kumimoji="1" lang="zh-CN" altLang="en-US" dirty="0">
              <a:effectLst/>
            </a:endParaRPr>
          </a:p>
        </p:txBody>
      </p:sp>
      <p:sp>
        <p:nvSpPr>
          <p:cNvPr id="3" name="内容占位符 2"/>
          <p:cNvSpPr>
            <a:spLocks noGrp="1"/>
          </p:cNvSpPr>
          <p:nvPr>
            <p:ph idx="1"/>
          </p:nvPr>
        </p:nvSpPr>
        <p:spPr>
          <a:xfrm>
            <a:off x="845495" y="2363056"/>
            <a:ext cx="7453010" cy="3626778"/>
          </a:xfrm>
        </p:spPr>
        <p:txBody>
          <a:bodyPr/>
          <a:lstStyle/>
          <a:p>
            <a:pPr algn="just">
              <a:lnSpc>
                <a:spcPct val="125000"/>
              </a:lnSpc>
            </a:pPr>
            <a:r>
              <a:rPr lang="zh-CN" altLang="en-US" sz="2400" dirty="0">
                <a:effectLst/>
                <a:cs typeface="Times New Roman" charset="0"/>
              </a:rPr>
              <a:t>经济增长被定义为产量的增加，这里的产量既可以表示为总量</a:t>
            </a:r>
            <a:r>
              <a:rPr lang="en-US" altLang="zh-CN" sz="2400" dirty="0">
                <a:effectLst/>
                <a:cs typeface="Times New Roman" charset="0"/>
              </a:rPr>
              <a:t>GDP</a:t>
            </a:r>
            <a:r>
              <a:rPr lang="zh-CN" altLang="en-US" sz="2400" dirty="0">
                <a:effectLst/>
                <a:cs typeface="Times New Roman" charset="0"/>
              </a:rPr>
              <a:t>，也可以表示为人均</a:t>
            </a:r>
            <a:r>
              <a:rPr lang="en-US" altLang="zh-CN" sz="2400" dirty="0">
                <a:effectLst/>
                <a:cs typeface="Times New Roman" charset="0"/>
              </a:rPr>
              <a:t>GDP</a:t>
            </a:r>
            <a:r>
              <a:rPr lang="zh-CN" altLang="en-US" dirty="0">
                <a:effectLst/>
                <a:cs typeface="Times New Roman" charset="0"/>
              </a:rPr>
              <a:t>。</a:t>
            </a:r>
            <a:endParaRPr lang="en-US" altLang="zh-CN" dirty="0">
              <a:effectLst/>
              <a:cs typeface="Times New Roman" charset="0"/>
            </a:endParaRPr>
          </a:p>
          <a:p>
            <a:pPr lvl="1" algn="just">
              <a:lnSpc>
                <a:spcPct val="125000"/>
              </a:lnSpc>
            </a:pPr>
            <a:r>
              <a:rPr lang="zh-CN" altLang="en-US" dirty="0">
                <a:effectLst/>
                <a:cs typeface="Times New Roman" charset="0"/>
              </a:rPr>
              <a:t>总产量意义下的增长率为</a:t>
            </a:r>
            <a:endParaRPr lang="en-US" altLang="zh-CN" dirty="0">
              <a:effectLst/>
              <a:cs typeface="Times New Roman" charset="0"/>
            </a:endParaRPr>
          </a:p>
          <a:p>
            <a:pPr lvl="1" algn="just">
              <a:lnSpc>
                <a:spcPct val="125000"/>
              </a:lnSpc>
              <a:buNone/>
            </a:pPr>
            <a:endParaRPr lang="en-US" altLang="zh-CN" dirty="0">
              <a:effectLst/>
              <a:cs typeface="Times New Roman" charset="0"/>
            </a:endParaRPr>
          </a:p>
          <a:p>
            <a:pPr lvl="1" algn="just">
              <a:lnSpc>
                <a:spcPct val="125000"/>
              </a:lnSpc>
            </a:pPr>
            <a:endParaRPr lang="en-US" altLang="zh-CN" dirty="0">
              <a:effectLst/>
              <a:cs typeface="Times New Roman" charset="0"/>
            </a:endParaRPr>
          </a:p>
          <a:p>
            <a:pPr lvl="1" algn="just">
              <a:lnSpc>
                <a:spcPct val="125000"/>
              </a:lnSpc>
            </a:pPr>
            <a:r>
              <a:rPr lang="zh-CN" altLang="en-US" dirty="0">
                <a:effectLst/>
                <a:cs typeface="Times New Roman" charset="0"/>
              </a:rPr>
              <a:t>其中，</a:t>
            </a:r>
            <a:r>
              <a:rPr lang="en-US" altLang="zh-CN" dirty="0" err="1">
                <a:effectLst/>
                <a:cs typeface="Times New Roman" charset="0"/>
              </a:rPr>
              <a:t>Y</a:t>
            </a:r>
            <a:r>
              <a:rPr lang="en-US" altLang="zh-CN" baseline="-25000" dirty="0" err="1">
                <a:effectLst/>
                <a:cs typeface="Times New Roman" charset="0"/>
              </a:rPr>
              <a:t>t</a:t>
            </a:r>
            <a:r>
              <a:rPr lang="zh-CN" altLang="en-US" dirty="0">
                <a:effectLst/>
                <a:cs typeface="Times New Roman" charset="0"/>
              </a:rPr>
              <a:t>表示</a:t>
            </a:r>
            <a:r>
              <a:rPr lang="en-US" altLang="zh-CN" dirty="0">
                <a:effectLst/>
                <a:cs typeface="Times New Roman" charset="0"/>
              </a:rPr>
              <a:t>t</a:t>
            </a:r>
            <a:r>
              <a:rPr lang="zh-CN" altLang="en-US" dirty="0">
                <a:effectLst/>
                <a:cs typeface="Times New Roman" charset="0"/>
              </a:rPr>
              <a:t>时期的总产量，</a:t>
            </a:r>
            <a:r>
              <a:rPr lang="en-US" altLang="zh-CN" dirty="0">
                <a:effectLst/>
                <a:cs typeface="Times New Roman" charset="0"/>
              </a:rPr>
              <a:t>Y</a:t>
            </a:r>
            <a:r>
              <a:rPr lang="en-US" altLang="zh-CN" baseline="-25000" dirty="0">
                <a:effectLst/>
                <a:cs typeface="Times New Roman" charset="0"/>
              </a:rPr>
              <a:t>t-1</a:t>
            </a:r>
            <a:r>
              <a:rPr lang="zh-CN" altLang="en-US" dirty="0">
                <a:effectLst/>
                <a:cs typeface="Times New Roman" charset="0"/>
              </a:rPr>
              <a:t>表示</a:t>
            </a:r>
            <a:r>
              <a:rPr lang="en-US" altLang="zh-CN" dirty="0">
                <a:effectLst/>
                <a:cs typeface="Times New Roman" charset="0"/>
              </a:rPr>
              <a:t>t-1</a:t>
            </a:r>
            <a:r>
              <a:rPr lang="zh-CN" altLang="en-US" dirty="0">
                <a:effectLst/>
                <a:cs typeface="Times New Roman" charset="0"/>
              </a:rPr>
              <a:t>时期的总产量。</a:t>
            </a:r>
          </a:p>
        </p:txBody>
      </p:sp>
      <p:sp>
        <p:nvSpPr>
          <p:cNvPr id="4" name="标题 1"/>
          <p:cNvSpPr txBox="1">
            <a:spLocks noChangeArrowheads="1"/>
          </p:cNvSpPr>
          <p:nvPr/>
        </p:nvSpPr>
        <p:spPr bwMode="auto">
          <a:xfrm>
            <a:off x="411857" y="1618064"/>
            <a:ext cx="8229600" cy="7449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br>
              <a:rPr lang="en-US" sz="3200" dirty="0">
                <a:latin typeface="仿宋"/>
                <a:ea typeface="仿宋"/>
                <a:cs typeface="仿宋"/>
              </a:rPr>
            </a:br>
            <a:r>
              <a:rPr kumimoji="1" lang="zh-CN" altLang="en-US" sz="3200" dirty="0">
                <a:latin typeface="+mn-lt"/>
                <a:ea typeface="华文琥珀"/>
                <a:cs typeface="+mj-cs"/>
              </a:rPr>
              <a:t> 一、经济增长和经济发展</a:t>
            </a:r>
            <a:br>
              <a:rPr lang="zh-CN" altLang="en-US" sz="3200" dirty="0">
                <a:latin typeface="仿宋"/>
                <a:ea typeface="仿宋"/>
                <a:cs typeface="仿宋"/>
              </a:rPr>
            </a:br>
            <a:endParaRPr lang="zh-CN" altLang="en-US" sz="3200" dirty="0">
              <a:latin typeface="仿宋"/>
              <a:ea typeface="仿宋"/>
              <a:cs typeface="仿宋"/>
            </a:endParaRPr>
          </a:p>
        </p:txBody>
      </p:sp>
      <p:graphicFrame>
        <p:nvGraphicFramePr>
          <p:cNvPr id="6" name="对象 5">
            <a:extLst>
              <a:ext uri="{FF2B5EF4-FFF2-40B4-BE49-F238E27FC236}">
                <a16:creationId xmlns:a16="http://schemas.microsoft.com/office/drawing/2014/main" id="{27650942-27E9-4697-9043-7B7A75666801}"/>
              </a:ext>
            </a:extLst>
          </p:cNvPr>
          <p:cNvGraphicFramePr>
            <a:graphicFrameLocks noChangeAspect="1"/>
          </p:cNvGraphicFramePr>
          <p:nvPr>
            <p:extLst>
              <p:ext uri="{D42A27DB-BD31-4B8C-83A1-F6EECF244321}">
                <p14:modId xmlns:p14="http://schemas.microsoft.com/office/powerpoint/2010/main" val="255465116"/>
              </p:ext>
            </p:extLst>
          </p:nvPr>
        </p:nvGraphicFramePr>
        <p:xfrm>
          <a:off x="2665413" y="4063145"/>
          <a:ext cx="1728787" cy="863600"/>
        </p:xfrm>
        <a:graphic>
          <a:graphicData uri="http://schemas.openxmlformats.org/presentationml/2006/ole">
            <mc:AlternateContent xmlns:mc="http://schemas.openxmlformats.org/markup-compatibility/2006">
              <mc:Choice xmlns:v="urn:schemas-microsoft-com:vml" Requires="v">
                <p:oleObj spid="_x0000_s1371" name="Equation" r:id="rId3" imgW="812520" imgH="406080" progId="Equation.DSMT4">
                  <p:embed/>
                </p:oleObj>
              </mc:Choice>
              <mc:Fallback>
                <p:oleObj name="Equation" r:id="rId3" imgW="812520" imgH="406080" progId="Equation.DSMT4">
                  <p:embed/>
                  <p:pic>
                    <p:nvPicPr>
                      <p:cNvPr id="0" name=""/>
                      <p:cNvPicPr/>
                      <p:nvPr/>
                    </p:nvPicPr>
                    <p:blipFill>
                      <a:blip r:embed="rId4"/>
                      <a:stretch>
                        <a:fillRect/>
                      </a:stretch>
                    </p:blipFill>
                    <p:spPr>
                      <a:xfrm>
                        <a:off x="2665413" y="4063145"/>
                        <a:ext cx="1728787" cy="863600"/>
                      </a:xfrm>
                      <a:prstGeom prst="rect">
                        <a:avLst/>
                      </a:prstGeom>
                    </p:spPr>
                  </p:pic>
                </p:oleObj>
              </mc:Fallback>
            </mc:AlternateContent>
          </a:graphicData>
        </a:graphic>
      </p:graphicFrame>
    </p:spTree>
    <p:extLst>
      <p:ext uri="{BB962C8B-B14F-4D97-AF65-F5344CB8AC3E}">
        <p14:creationId xmlns:p14="http://schemas.microsoft.com/office/powerpoint/2010/main" val="28805144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2217" y="457485"/>
            <a:ext cx="7772400" cy="1143000"/>
          </a:xfrm>
        </p:spPr>
        <p:txBody>
          <a:bodyPr/>
          <a:lstStyle/>
          <a:p>
            <a:r>
              <a:rPr kumimoji="1" lang="zh-CN" altLang="en-US" dirty="0">
                <a:effectLst/>
              </a:rPr>
              <a:t>无技术进步情况下的启示</a:t>
            </a:r>
          </a:p>
        </p:txBody>
      </p:sp>
      <p:sp>
        <p:nvSpPr>
          <p:cNvPr id="5" name="内容占位符 4"/>
          <p:cNvSpPr>
            <a:spLocks noGrp="1"/>
          </p:cNvSpPr>
          <p:nvPr>
            <p:ph idx="1"/>
          </p:nvPr>
        </p:nvSpPr>
        <p:spPr>
          <a:xfrm>
            <a:off x="802217" y="1473936"/>
            <a:ext cx="7772400" cy="4382334"/>
          </a:xfrm>
        </p:spPr>
        <p:txBody>
          <a:bodyPr/>
          <a:lstStyle/>
          <a:p>
            <a:pPr algn="just">
              <a:lnSpc>
                <a:spcPct val="125000"/>
              </a:lnSpc>
            </a:pPr>
            <a:r>
              <a:rPr lang="zh-CN" altLang="en-US" sz="2400" dirty="0">
                <a:effectLst/>
              </a:rPr>
              <a:t>资本深化将会带来人均产出的增长，带来劳动边际产量和工资的增加；还会导致资本边际收益的递减并降低资本收益率。 </a:t>
            </a:r>
          </a:p>
          <a:p>
            <a:pPr algn="just">
              <a:lnSpc>
                <a:spcPct val="125000"/>
              </a:lnSpc>
            </a:pPr>
            <a:r>
              <a:rPr lang="zh-CN" altLang="en-US" sz="2400" dirty="0">
                <a:effectLst/>
              </a:rPr>
              <a:t>最终，资本深化终止，长期人均产量增长停滞，实际工资停止增长，资本收益率也保持稳定，经济进入一种稳定的状态。</a:t>
            </a:r>
            <a:endParaRPr lang="en-US" altLang="zh-CN" sz="2400" dirty="0">
              <a:effectLst/>
            </a:endParaRPr>
          </a:p>
          <a:p>
            <a:pPr algn="just">
              <a:lnSpc>
                <a:spcPct val="125000"/>
              </a:lnSpc>
            </a:pPr>
            <a:r>
              <a:rPr lang="zh-CN" altLang="en-US" sz="2400" dirty="0">
                <a:effectLst/>
              </a:rPr>
              <a:t>表明：假如经济增长仅仅是靠资本积累，而这种资本积累又只不过是靠用现存的生产技术来增加的话，那么生活水平的提高最终还是会停滞。</a:t>
            </a:r>
          </a:p>
        </p:txBody>
      </p:sp>
    </p:spTree>
    <p:extLst>
      <p:ext uri="{BB962C8B-B14F-4D97-AF65-F5344CB8AC3E}">
        <p14:creationId xmlns:p14="http://schemas.microsoft.com/office/powerpoint/2010/main" val="38513431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直接箭头连接符 11"/>
          <p:cNvCxnSpPr/>
          <p:nvPr/>
        </p:nvCxnSpPr>
        <p:spPr>
          <a:xfrm rot="5400000" flipH="1" flipV="1">
            <a:off x="-268287" y="3619500"/>
            <a:ext cx="3735388" cy="1587"/>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cxnSp>
        <p:nvCxnSpPr>
          <p:cNvPr id="20" name="直接箭头连接符 19"/>
          <p:cNvCxnSpPr/>
          <p:nvPr/>
        </p:nvCxnSpPr>
        <p:spPr>
          <a:xfrm>
            <a:off x="1589926" y="5486400"/>
            <a:ext cx="4191000" cy="1588"/>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26" name="任意多边形 25"/>
          <p:cNvSpPr/>
          <p:nvPr/>
        </p:nvSpPr>
        <p:spPr>
          <a:xfrm>
            <a:off x="1622425" y="2532463"/>
            <a:ext cx="4001339" cy="2925362"/>
          </a:xfrm>
          <a:custGeom>
            <a:avLst/>
            <a:gdLst>
              <a:gd name="connsiteX0" fmla="*/ 0 w 3991429"/>
              <a:gd name="connsiteY0" fmla="*/ 2772228 h 2772228"/>
              <a:gd name="connsiteX1" fmla="*/ 1117600 w 3991429"/>
              <a:gd name="connsiteY1" fmla="*/ 943428 h 2772228"/>
              <a:gd name="connsiteX2" fmla="*/ 3991429 w 3991429"/>
              <a:gd name="connsiteY2" fmla="*/ 0 h 2772228"/>
              <a:gd name="connsiteX0" fmla="*/ 0 w 3991429"/>
              <a:gd name="connsiteY0" fmla="*/ 2772228 h 2772228"/>
              <a:gd name="connsiteX1" fmla="*/ 1117600 w 3991429"/>
              <a:gd name="connsiteY1" fmla="*/ 943428 h 2772228"/>
              <a:gd name="connsiteX2" fmla="*/ 3991429 w 3991429"/>
              <a:gd name="connsiteY2" fmla="*/ 0 h 2772228"/>
              <a:gd name="connsiteX0" fmla="*/ 0 w 3991429"/>
              <a:gd name="connsiteY0" fmla="*/ 2772228 h 2772228"/>
              <a:gd name="connsiteX1" fmla="*/ 1220354 w 3991429"/>
              <a:gd name="connsiteY1" fmla="*/ 984507 h 2772228"/>
              <a:gd name="connsiteX2" fmla="*/ 3991429 w 3991429"/>
              <a:gd name="connsiteY2" fmla="*/ 0 h 2772228"/>
              <a:gd name="connsiteX0" fmla="*/ 0 w 3991429"/>
              <a:gd name="connsiteY0" fmla="*/ 2772228 h 2772228"/>
              <a:gd name="connsiteX1" fmla="*/ 1312869 w 3991429"/>
              <a:gd name="connsiteY1" fmla="*/ 1044831 h 2772228"/>
              <a:gd name="connsiteX2" fmla="*/ 3991429 w 3991429"/>
              <a:gd name="connsiteY2" fmla="*/ 0 h 2772228"/>
            </a:gdLst>
            <a:ahLst/>
            <a:cxnLst>
              <a:cxn ang="0">
                <a:pos x="connsiteX0" y="connsiteY0"/>
              </a:cxn>
              <a:cxn ang="0">
                <a:pos x="connsiteX1" y="connsiteY1"/>
              </a:cxn>
              <a:cxn ang="0">
                <a:pos x="connsiteX2" y="connsiteY2"/>
              </a:cxn>
            </a:cxnLst>
            <a:rect l="l" t="t" r="r" b="b"/>
            <a:pathLst>
              <a:path w="3991429" h="2772228">
                <a:moveTo>
                  <a:pt x="0" y="2772228"/>
                </a:moveTo>
                <a:cubicBezTo>
                  <a:pt x="226181" y="2088847"/>
                  <a:pt x="647631" y="1506869"/>
                  <a:pt x="1312869" y="1044831"/>
                </a:cubicBezTo>
                <a:cubicBezTo>
                  <a:pt x="1978107" y="582793"/>
                  <a:pt x="2887133" y="240695"/>
                  <a:pt x="3991429" y="0"/>
                </a:cubicBezTo>
              </a:path>
            </a:pathLst>
          </a:custGeom>
          <a:ln>
            <a:solidFill>
              <a:srgbClr val="FFFFFF"/>
            </a:solidFill>
          </a:ln>
        </p:spPr>
        <p:style>
          <a:lnRef idx="3">
            <a:schemeClr val="dk1"/>
          </a:lnRef>
          <a:fillRef idx="0">
            <a:schemeClr val="dk1"/>
          </a:fillRef>
          <a:effectRef idx="2">
            <a:schemeClr val="dk1"/>
          </a:effectRef>
          <a:fontRef idx="minor">
            <a:schemeClr val="tx1"/>
          </a:fontRef>
        </p:style>
        <p:txBody>
          <a:bodyPr anchor="ctr"/>
          <a:lstStyle/>
          <a:p>
            <a:pPr algn="ctr">
              <a:defRPr/>
            </a:pPr>
            <a:endParaRPr lang="zh-CN" altLang="en-US" dirty="0">
              <a:ln>
                <a:solidFill>
                  <a:schemeClr val="tx1"/>
                </a:solidFill>
                <a:headEnd type="none" w="sm" len="med"/>
                <a:tailEnd type="triangle"/>
              </a:ln>
            </a:endParaRPr>
          </a:p>
        </p:txBody>
      </p:sp>
      <p:cxnSp>
        <p:nvCxnSpPr>
          <p:cNvPr id="42" name="直接连接符 41"/>
          <p:cNvCxnSpPr/>
          <p:nvPr/>
        </p:nvCxnSpPr>
        <p:spPr>
          <a:xfrm>
            <a:off x="1600200" y="3124200"/>
            <a:ext cx="2133600" cy="1588"/>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45" name="直接连接符 44"/>
          <p:cNvCxnSpPr/>
          <p:nvPr/>
        </p:nvCxnSpPr>
        <p:spPr>
          <a:xfrm rot="5400000">
            <a:off x="2552701" y="4305300"/>
            <a:ext cx="2362200" cy="3175"/>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sp>
        <p:nvSpPr>
          <p:cNvPr id="33800" name="TextBox 62"/>
          <p:cNvSpPr txBox="1">
            <a:spLocks noChangeArrowheads="1"/>
          </p:cNvSpPr>
          <p:nvPr/>
        </p:nvSpPr>
        <p:spPr bwMode="auto">
          <a:xfrm>
            <a:off x="4114800" y="5703888"/>
            <a:ext cx="26670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algn="ctr" eaLnBrk="1" hangingPunct="1"/>
            <a:r>
              <a:rPr lang="zh-CN" altLang="en-US" sz="2000" b="1" dirty="0">
                <a:latin typeface="华文仿宋" pitchFamily="2" charset="-122"/>
                <a:ea typeface="华文仿宋" pitchFamily="2" charset="-122"/>
              </a:rPr>
              <a:t>人均资本</a:t>
            </a:r>
          </a:p>
        </p:txBody>
      </p:sp>
      <p:sp>
        <p:nvSpPr>
          <p:cNvPr id="33801" name="TextBox 63"/>
          <p:cNvSpPr txBox="1">
            <a:spLocks noChangeArrowheads="1"/>
          </p:cNvSpPr>
          <p:nvPr/>
        </p:nvSpPr>
        <p:spPr bwMode="auto">
          <a:xfrm>
            <a:off x="627062" y="1567127"/>
            <a:ext cx="492125" cy="297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zh-CN" altLang="en-US" sz="2000" b="1" dirty="0">
                <a:latin typeface="华文仿宋" pitchFamily="2" charset="-122"/>
                <a:ea typeface="华文仿宋" pitchFamily="2" charset="-122"/>
              </a:rPr>
              <a:t>人均产出</a:t>
            </a:r>
          </a:p>
        </p:txBody>
      </p:sp>
      <p:sp>
        <p:nvSpPr>
          <p:cNvPr id="33802" name="TextBox 64"/>
          <p:cNvSpPr txBox="1">
            <a:spLocks noChangeArrowheads="1"/>
          </p:cNvSpPr>
          <p:nvPr/>
        </p:nvSpPr>
        <p:spPr bwMode="auto">
          <a:xfrm>
            <a:off x="5791200" y="533400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k</a:t>
            </a:r>
            <a:endParaRPr lang="zh-CN" altLang="en-US" i="1" dirty="0">
              <a:latin typeface="+mn-lt"/>
            </a:endParaRPr>
          </a:p>
        </p:txBody>
      </p:sp>
      <p:sp>
        <p:nvSpPr>
          <p:cNvPr id="33803" name="TextBox 65"/>
          <p:cNvSpPr txBox="1">
            <a:spLocks noChangeArrowheads="1"/>
          </p:cNvSpPr>
          <p:nvPr/>
        </p:nvSpPr>
        <p:spPr bwMode="auto">
          <a:xfrm>
            <a:off x="1196412" y="1668247"/>
            <a:ext cx="762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y</a:t>
            </a:r>
            <a:endParaRPr lang="zh-CN" altLang="en-US" i="1" dirty="0">
              <a:latin typeface="+mn-lt"/>
            </a:endParaRPr>
          </a:p>
        </p:txBody>
      </p:sp>
      <p:sp>
        <p:nvSpPr>
          <p:cNvPr id="33806" name="TextBox 73"/>
          <p:cNvSpPr txBox="1">
            <a:spLocks noChangeArrowheads="1"/>
          </p:cNvSpPr>
          <p:nvPr/>
        </p:nvSpPr>
        <p:spPr bwMode="auto">
          <a:xfrm>
            <a:off x="5614827" y="2386405"/>
            <a:ext cx="1143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i="1" dirty="0">
                <a:latin typeface="+mn-lt"/>
              </a:rPr>
              <a:t>f</a:t>
            </a:r>
            <a:r>
              <a:rPr lang="en-US" altLang="zh-CN" sz="2000" b="1" dirty="0"/>
              <a:t>(</a:t>
            </a:r>
            <a:r>
              <a:rPr lang="en-US" altLang="zh-CN" sz="2000" b="1" i="1" dirty="0">
                <a:latin typeface="+mn-lt"/>
              </a:rPr>
              <a:t>k</a:t>
            </a:r>
            <a:r>
              <a:rPr lang="en-US" altLang="zh-CN" sz="2000" b="1" dirty="0"/>
              <a:t>)</a:t>
            </a:r>
            <a:r>
              <a:rPr lang="en-US" altLang="zh-CN" sz="2000" b="1" baseline="-25000" dirty="0"/>
              <a:t>2000</a:t>
            </a:r>
            <a:endParaRPr lang="zh-CN" altLang="en-US" sz="2000" b="1" baseline="-25000" dirty="0"/>
          </a:p>
        </p:txBody>
      </p:sp>
      <p:sp>
        <p:nvSpPr>
          <p:cNvPr id="33809" name="TextBox 74"/>
          <p:cNvSpPr txBox="1">
            <a:spLocks noChangeArrowheads="1"/>
          </p:cNvSpPr>
          <p:nvPr/>
        </p:nvSpPr>
        <p:spPr bwMode="auto">
          <a:xfrm>
            <a:off x="6553200" y="1610460"/>
            <a:ext cx="2194560" cy="4093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spcBef>
                <a:spcPct val="50000"/>
              </a:spcBef>
            </a:pPr>
            <a:r>
              <a:rPr lang="zh-CN" altLang="en-US" sz="2000" b="1" dirty="0">
                <a:latin typeface="仿宋"/>
                <a:ea typeface="仿宋"/>
                <a:cs typeface="仿宋"/>
              </a:rPr>
              <a:t>技术提高的结果：</a:t>
            </a:r>
            <a:endParaRPr lang="en-US" altLang="zh-CN" sz="2000" b="1" dirty="0">
              <a:latin typeface="仿宋"/>
              <a:ea typeface="仿宋"/>
              <a:cs typeface="仿宋"/>
            </a:endParaRPr>
          </a:p>
          <a:p>
            <a:pPr marL="342900" indent="-342900" eaLnBrk="1" hangingPunct="1">
              <a:spcBef>
                <a:spcPct val="50000"/>
              </a:spcBef>
              <a:buFont typeface="Wingdings" panose="05000000000000000000" pitchFamily="2" charset="2"/>
              <a:buChar char="n"/>
            </a:pPr>
            <a:r>
              <a:rPr lang="zh-CN" altLang="en-US" sz="2000" b="1" dirty="0">
                <a:latin typeface="仿宋"/>
                <a:ea typeface="仿宋"/>
                <a:cs typeface="仿宋"/>
              </a:rPr>
              <a:t>总生产函数曲线随着技术进步向上移动。与资本深化一起导致了人均产量和实际工资的提高。</a:t>
            </a:r>
            <a:endParaRPr lang="en-US" altLang="zh-CN" sz="2000" b="1" dirty="0">
              <a:latin typeface="仿宋"/>
              <a:ea typeface="仿宋"/>
              <a:cs typeface="仿宋"/>
            </a:endParaRPr>
          </a:p>
          <a:p>
            <a:pPr marL="342900" indent="-342900" eaLnBrk="1" hangingPunct="1">
              <a:spcBef>
                <a:spcPct val="50000"/>
              </a:spcBef>
              <a:buFont typeface="Wingdings" panose="05000000000000000000" pitchFamily="2" charset="2"/>
              <a:buChar char="n"/>
            </a:pPr>
            <a:r>
              <a:rPr lang="zh-CN" altLang="en-US" sz="2000" b="1" dirty="0">
                <a:latin typeface="仿宋"/>
                <a:ea typeface="仿宋"/>
                <a:cs typeface="仿宋"/>
              </a:rPr>
              <a:t>提高了资本生产率，抵消了利润率下降的趋势。</a:t>
            </a:r>
          </a:p>
        </p:txBody>
      </p:sp>
      <p:sp>
        <p:nvSpPr>
          <p:cNvPr id="29" name="任意多边形 28"/>
          <p:cNvSpPr/>
          <p:nvPr/>
        </p:nvSpPr>
        <p:spPr>
          <a:xfrm>
            <a:off x="1592263" y="4101707"/>
            <a:ext cx="4025151" cy="1398981"/>
          </a:xfrm>
          <a:custGeom>
            <a:avLst/>
            <a:gdLst>
              <a:gd name="connsiteX0" fmla="*/ 0 w 4034971"/>
              <a:gd name="connsiteY0" fmla="*/ 1306285 h 1306285"/>
              <a:gd name="connsiteX1" fmla="*/ 1175657 w 4034971"/>
              <a:gd name="connsiteY1" fmla="*/ 391885 h 1306285"/>
              <a:gd name="connsiteX2" fmla="*/ 4034971 w 4034971"/>
              <a:gd name="connsiteY2" fmla="*/ 0 h 1306285"/>
              <a:gd name="connsiteX0" fmla="*/ 0 w 4024698"/>
              <a:gd name="connsiteY0" fmla="*/ 1398737 h 1398737"/>
              <a:gd name="connsiteX1" fmla="*/ 1175657 w 4024698"/>
              <a:gd name="connsiteY1" fmla="*/ 484337 h 1398737"/>
              <a:gd name="connsiteX2" fmla="*/ 4024698 w 4024698"/>
              <a:gd name="connsiteY2" fmla="*/ 0 h 1398737"/>
            </a:gdLst>
            <a:ahLst/>
            <a:cxnLst>
              <a:cxn ang="0">
                <a:pos x="connsiteX0" y="connsiteY0"/>
              </a:cxn>
              <a:cxn ang="0">
                <a:pos x="connsiteX1" y="connsiteY1"/>
              </a:cxn>
              <a:cxn ang="0">
                <a:pos x="connsiteX2" y="connsiteY2"/>
              </a:cxn>
            </a:cxnLst>
            <a:rect l="l" t="t" r="r" b="b"/>
            <a:pathLst>
              <a:path w="4024698" h="1398737">
                <a:moveTo>
                  <a:pt x="0" y="1398737"/>
                </a:moveTo>
                <a:cubicBezTo>
                  <a:pt x="251581" y="1050394"/>
                  <a:pt x="503162" y="702051"/>
                  <a:pt x="1175657" y="484337"/>
                </a:cubicBezTo>
                <a:cubicBezTo>
                  <a:pt x="1848152" y="266623"/>
                  <a:pt x="2931288" y="87085"/>
                  <a:pt x="4024698" y="0"/>
                </a:cubicBezTo>
              </a:path>
            </a:pathLst>
          </a:custGeom>
        </p:spPr>
        <p:style>
          <a:lnRef idx="3">
            <a:schemeClr val="accent3"/>
          </a:lnRef>
          <a:fillRef idx="0">
            <a:schemeClr val="accent3"/>
          </a:fillRef>
          <a:effectRef idx="2">
            <a:schemeClr val="accent3"/>
          </a:effectRef>
          <a:fontRef idx="minor">
            <a:schemeClr val="tx1"/>
          </a:fontRef>
        </p:style>
        <p:txBody>
          <a:bodyPr anchor="ctr"/>
          <a:lstStyle/>
          <a:p>
            <a:pPr algn="ctr">
              <a:defRPr/>
            </a:pPr>
            <a:endParaRPr lang="zh-CN" altLang="en-US"/>
          </a:p>
        </p:txBody>
      </p:sp>
      <p:cxnSp>
        <p:nvCxnSpPr>
          <p:cNvPr id="31" name="直接连接符 30"/>
          <p:cNvCxnSpPr/>
          <p:nvPr/>
        </p:nvCxnSpPr>
        <p:spPr>
          <a:xfrm>
            <a:off x="1600200" y="4724400"/>
            <a:ext cx="838200" cy="1588"/>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33" name="直接连接符 32"/>
          <p:cNvCxnSpPr/>
          <p:nvPr/>
        </p:nvCxnSpPr>
        <p:spPr>
          <a:xfrm rot="5400000">
            <a:off x="2057401" y="5105400"/>
            <a:ext cx="762000" cy="3175"/>
          </a:xfrm>
          <a:prstGeom prst="line">
            <a:avLst/>
          </a:prstGeom>
          <a:ln>
            <a:prstDash val="sysDash"/>
          </a:ln>
        </p:spPr>
        <p:style>
          <a:lnRef idx="3">
            <a:schemeClr val="accent4"/>
          </a:lnRef>
          <a:fillRef idx="0">
            <a:schemeClr val="accent4"/>
          </a:fillRef>
          <a:effectRef idx="2">
            <a:schemeClr val="accent4"/>
          </a:effectRef>
          <a:fontRef idx="minor">
            <a:schemeClr val="tx1"/>
          </a:fontRef>
        </p:style>
      </p:cxnSp>
      <p:cxnSp>
        <p:nvCxnSpPr>
          <p:cNvPr id="35" name="直接箭头连接符 34"/>
          <p:cNvCxnSpPr/>
          <p:nvPr/>
        </p:nvCxnSpPr>
        <p:spPr>
          <a:xfrm rot="5400000" flipH="1" flipV="1">
            <a:off x="2286000" y="3276600"/>
            <a:ext cx="1600200" cy="1295400"/>
          </a:xfrm>
          <a:prstGeom prst="straightConnector1">
            <a:avLst/>
          </a:prstGeom>
          <a:ln>
            <a:solidFill>
              <a:srgbClr val="FF0000"/>
            </a:solidFill>
            <a:tailEnd type="arrow"/>
          </a:ln>
        </p:spPr>
        <p:style>
          <a:lnRef idx="2">
            <a:schemeClr val="accent4"/>
          </a:lnRef>
          <a:fillRef idx="0">
            <a:schemeClr val="accent4"/>
          </a:fillRef>
          <a:effectRef idx="1">
            <a:schemeClr val="accent4"/>
          </a:effectRef>
          <a:fontRef idx="minor">
            <a:schemeClr val="tx1"/>
          </a:fontRef>
        </p:style>
      </p:cxnSp>
      <p:sp>
        <p:nvSpPr>
          <p:cNvPr id="33813" name="TextBox 39"/>
          <p:cNvSpPr txBox="1">
            <a:spLocks noChangeArrowheads="1"/>
          </p:cNvSpPr>
          <p:nvPr/>
        </p:nvSpPr>
        <p:spPr bwMode="auto">
          <a:xfrm>
            <a:off x="5638800" y="4038600"/>
            <a:ext cx="10668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sz="2000" b="1" i="1" dirty="0">
                <a:latin typeface="+mn-lt"/>
              </a:rPr>
              <a:t>f</a:t>
            </a:r>
            <a:r>
              <a:rPr lang="en-US" altLang="zh-CN" sz="2000" b="1" dirty="0">
                <a:latin typeface="+mn-lt"/>
              </a:rPr>
              <a:t>(</a:t>
            </a:r>
            <a:r>
              <a:rPr lang="en-US" altLang="zh-CN" sz="2000" b="1" i="1" dirty="0">
                <a:latin typeface="+mn-lt"/>
              </a:rPr>
              <a:t>k</a:t>
            </a:r>
            <a:r>
              <a:rPr lang="en-US" altLang="zh-CN" sz="2000" b="1" dirty="0">
                <a:latin typeface="+mn-lt"/>
              </a:rPr>
              <a:t>)</a:t>
            </a:r>
            <a:r>
              <a:rPr lang="en-US" altLang="zh-CN" sz="2000" baseline="-25000" dirty="0">
                <a:latin typeface="+mn-lt"/>
              </a:rPr>
              <a:t>1950</a:t>
            </a:r>
            <a:endParaRPr lang="zh-CN" altLang="en-US" sz="2000" baseline="-25000" dirty="0">
              <a:latin typeface="+mn-lt"/>
            </a:endParaRPr>
          </a:p>
        </p:txBody>
      </p:sp>
      <p:sp>
        <p:nvSpPr>
          <p:cNvPr id="33814" name="TextBox 40"/>
          <p:cNvSpPr txBox="1">
            <a:spLocks noChangeArrowheads="1"/>
          </p:cNvSpPr>
          <p:nvPr/>
        </p:nvSpPr>
        <p:spPr bwMode="auto">
          <a:xfrm>
            <a:off x="2514600" y="4724400"/>
            <a:ext cx="8382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latin typeface="+mn-lt"/>
              </a:rPr>
              <a:t>E</a:t>
            </a:r>
            <a:r>
              <a:rPr lang="en-US" altLang="zh-CN" baseline="-25000">
                <a:latin typeface="+mn-lt"/>
              </a:rPr>
              <a:t>1950</a:t>
            </a:r>
            <a:endParaRPr lang="zh-CN" altLang="en-US" baseline="-25000">
              <a:latin typeface="+mn-lt"/>
            </a:endParaRPr>
          </a:p>
        </p:txBody>
      </p:sp>
      <p:sp>
        <p:nvSpPr>
          <p:cNvPr id="33815" name="TextBox 42"/>
          <p:cNvSpPr txBox="1">
            <a:spLocks noChangeArrowheads="1"/>
          </p:cNvSpPr>
          <p:nvPr/>
        </p:nvSpPr>
        <p:spPr bwMode="auto">
          <a:xfrm>
            <a:off x="3886200" y="3124200"/>
            <a:ext cx="9906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a:latin typeface="+mn-lt"/>
              </a:rPr>
              <a:t>E</a:t>
            </a:r>
            <a:r>
              <a:rPr lang="en-US" altLang="zh-CN" baseline="-25000">
                <a:latin typeface="+mn-lt"/>
              </a:rPr>
              <a:t>2000</a:t>
            </a:r>
            <a:endParaRPr lang="zh-CN" altLang="en-US" baseline="-25000">
              <a:latin typeface="+mn-lt"/>
            </a:endParaRPr>
          </a:p>
        </p:txBody>
      </p:sp>
      <p:sp>
        <p:nvSpPr>
          <p:cNvPr id="25" name="标题 1"/>
          <p:cNvSpPr txBox="1">
            <a:spLocks noChangeArrowheads="1"/>
          </p:cNvSpPr>
          <p:nvPr/>
        </p:nvSpPr>
        <p:spPr bwMode="auto">
          <a:xfrm>
            <a:off x="457200" y="476250"/>
            <a:ext cx="82296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endParaRPr lang="zh-CN" altLang="en-US" sz="3200" dirty="0">
              <a:solidFill>
                <a:srgbClr val="FFFFFF"/>
              </a:solidFill>
              <a:latin typeface="仿宋"/>
              <a:ea typeface="仿宋"/>
              <a:cs typeface="仿宋"/>
            </a:endParaRPr>
          </a:p>
          <a:p>
            <a:r>
              <a:rPr kumimoji="1" lang="zh-CN" altLang="en-US" sz="3200" dirty="0">
                <a:latin typeface="+mn-lt"/>
                <a:ea typeface="华文琥珀"/>
                <a:cs typeface="+mj-cs"/>
              </a:rPr>
              <a:t>三、具有技术进步的新古典增长模型</a:t>
            </a:r>
            <a:br>
              <a:rPr lang="zh-CN" altLang="en-US" sz="3200" dirty="0">
                <a:solidFill>
                  <a:srgbClr val="FFFFFF"/>
                </a:solidFill>
                <a:latin typeface="仿宋"/>
                <a:ea typeface="仿宋"/>
                <a:cs typeface="仿宋"/>
              </a:rPr>
            </a:br>
            <a:endParaRPr lang="zh-CN" altLang="en-US" sz="3200" dirty="0">
              <a:solidFill>
                <a:srgbClr val="FFFFFF"/>
              </a:solidFill>
              <a:latin typeface="仿宋"/>
              <a:ea typeface="仿宋"/>
              <a:cs typeface="仿宋"/>
            </a:endParaRPr>
          </a:p>
        </p:txBody>
      </p:sp>
      <p:sp>
        <p:nvSpPr>
          <p:cNvPr id="21" name="TextBox 65"/>
          <p:cNvSpPr txBox="1">
            <a:spLocks noChangeArrowheads="1"/>
          </p:cNvSpPr>
          <p:nvPr/>
        </p:nvSpPr>
        <p:spPr bwMode="auto">
          <a:xfrm>
            <a:off x="876379" y="2940844"/>
            <a:ext cx="762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y</a:t>
            </a:r>
            <a:r>
              <a:rPr lang="en-US" altLang="zh-CN" i="1" baseline="-25000" dirty="0">
                <a:latin typeface="+mn-lt"/>
              </a:rPr>
              <a:t>2000</a:t>
            </a:r>
            <a:endParaRPr lang="zh-CN" altLang="en-US" i="1" baseline="-25000" dirty="0">
              <a:latin typeface="+mn-lt"/>
            </a:endParaRPr>
          </a:p>
        </p:txBody>
      </p:sp>
      <p:sp>
        <p:nvSpPr>
          <p:cNvPr id="22" name="TextBox 65"/>
          <p:cNvSpPr txBox="1">
            <a:spLocks noChangeArrowheads="1"/>
          </p:cNvSpPr>
          <p:nvPr/>
        </p:nvSpPr>
        <p:spPr bwMode="auto">
          <a:xfrm>
            <a:off x="889079" y="4539456"/>
            <a:ext cx="762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y</a:t>
            </a:r>
            <a:r>
              <a:rPr lang="en-US" altLang="zh-CN" i="1" baseline="-25000" dirty="0">
                <a:latin typeface="+mn-lt"/>
              </a:rPr>
              <a:t>1950</a:t>
            </a:r>
            <a:endParaRPr lang="zh-CN" altLang="en-US" i="1" baseline="-25000" dirty="0">
              <a:latin typeface="+mn-lt"/>
            </a:endParaRPr>
          </a:p>
        </p:txBody>
      </p:sp>
      <p:sp>
        <p:nvSpPr>
          <p:cNvPr id="23" name="TextBox 65"/>
          <p:cNvSpPr txBox="1">
            <a:spLocks noChangeArrowheads="1"/>
          </p:cNvSpPr>
          <p:nvPr/>
        </p:nvSpPr>
        <p:spPr bwMode="auto">
          <a:xfrm>
            <a:off x="3370343" y="5500688"/>
            <a:ext cx="762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k</a:t>
            </a:r>
            <a:r>
              <a:rPr lang="en-US" altLang="zh-CN" i="1" baseline="-25000" dirty="0">
                <a:latin typeface="+mn-lt"/>
              </a:rPr>
              <a:t>2000</a:t>
            </a:r>
            <a:endParaRPr lang="zh-CN" altLang="en-US" i="1" baseline="-25000" dirty="0">
              <a:latin typeface="+mn-lt"/>
            </a:endParaRPr>
          </a:p>
        </p:txBody>
      </p:sp>
      <p:sp>
        <p:nvSpPr>
          <p:cNvPr id="27" name="TextBox 65"/>
          <p:cNvSpPr txBox="1">
            <a:spLocks noChangeArrowheads="1"/>
          </p:cNvSpPr>
          <p:nvPr/>
        </p:nvSpPr>
        <p:spPr bwMode="auto">
          <a:xfrm>
            <a:off x="2071767" y="5518944"/>
            <a:ext cx="762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Garamond" pitchFamily="18" charset="0"/>
                <a:ea typeface="宋体" pitchFamily="2" charset="-122"/>
              </a:defRPr>
            </a:lvl1pPr>
            <a:lvl2pPr marL="742950" indent="-285750" eaLnBrk="0" hangingPunct="0">
              <a:defRPr>
                <a:solidFill>
                  <a:schemeClr val="tx1"/>
                </a:solidFill>
                <a:latin typeface="Garamond" pitchFamily="18" charset="0"/>
                <a:ea typeface="宋体" pitchFamily="2" charset="-122"/>
              </a:defRPr>
            </a:lvl2pPr>
            <a:lvl3pPr marL="1143000" indent="-228600" eaLnBrk="0" hangingPunct="0">
              <a:defRPr>
                <a:solidFill>
                  <a:schemeClr val="tx1"/>
                </a:solidFill>
                <a:latin typeface="Garamond" pitchFamily="18" charset="0"/>
                <a:ea typeface="宋体" pitchFamily="2" charset="-122"/>
              </a:defRPr>
            </a:lvl3pPr>
            <a:lvl4pPr marL="1600200" indent="-228600" eaLnBrk="0" hangingPunct="0">
              <a:defRPr>
                <a:solidFill>
                  <a:schemeClr val="tx1"/>
                </a:solidFill>
                <a:latin typeface="Garamond" pitchFamily="18" charset="0"/>
                <a:ea typeface="宋体" pitchFamily="2" charset="-122"/>
              </a:defRPr>
            </a:lvl4pPr>
            <a:lvl5pPr marL="2057400" indent="-228600" eaLnBrk="0" hangingPunct="0">
              <a:defRPr>
                <a:solidFill>
                  <a:schemeClr val="tx1"/>
                </a:solidFill>
                <a:latin typeface="Garamond" pitchFamily="18" charset="0"/>
                <a:ea typeface="宋体" pitchFamily="2" charset="-122"/>
              </a:defRPr>
            </a:lvl5pPr>
            <a:lvl6pPr marL="2514600" indent="-228600" eaLnBrk="0" fontAlgn="base" hangingPunct="0">
              <a:spcBef>
                <a:spcPct val="0"/>
              </a:spcBef>
              <a:spcAft>
                <a:spcPct val="0"/>
              </a:spcAft>
              <a:defRPr>
                <a:solidFill>
                  <a:schemeClr val="tx1"/>
                </a:solidFill>
                <a:latin typeface="Garamond" pitchFamily="18" charset="0"/>
                <a:ea typeface="宋体" pitchFamily="2" charset="-122"/>
              </a:defRPr>
            </a:lvl6pPr>
            <a:lvl7pPr marL="2971800" indent="-228600" eaLnBrk="0" fontAlgn="base" hangingPunct="0">
              <a:spcBef>
                <a:spcPct val="0"/>
              </a:spcBef>
              <a:spcAft>
                <a:spcPct val="0"/>
              </a:spcAft>
              <a:defRPr>
                <a:solidFill>
                  <a:schemeClr val="tx1"/>
                </a:solidFill>
                <a:latin typeface="Garamond" pitchFamily="18" charset="0"/>
                <a:ea typeface="宋体" pitchFamily="2" charset="-122"/>
              </a:defRPr>
            </a:lvl7pPr>
            <a:lvl8pPr marL="3429000" indent="-228600" eaLnBrk="0" fontAlgn="base" hangingPunct="0">
              <a:spcBef>
                <a:spcPct val="0"/>
              </a:spcBef>
              <a:spcAft>
                <a:spcPct val="0"/>
              </a:spcAft>
              <a:defRPr>
                <a:solidFill>
                  <a:schemeClr val="tx1"/>
                </a:solidFill>
                <a:latin typeface="Garamond" pitchFamily="18" charset="0"/>
                <a:ea typeface="宋体" pitchFamily="2" charset="-122"/>
              </a:defRPr>
            </a:lvl8pPr>
            <a:lvl9pPr marL="3886200" indent="-228600" eaLnBrk="0" fontAlgn="base" hangingPunct="0">
              <a:spcBef>
                <a:spcPct val="0"/>
              </a:spcBef>
              <a:spcAft>
                <a:spcPct val="0"/>
              </a:spcAft>
              <a:defRPr>
                <a:solidFill>
                  <a:schemeClr val="tx1"/>
                </a:solidFill>
                <a:latin typeface="Garamond" pitchFamily="18" charset="0"/>
                <a:ea typeface="宋体" pitchFamily="2" charset="-122"/>
              </a:defRPr>
            </a:lvl9pPr>
          </a:lstStyle>
          <a:p>
            <a:pPr eaLnBrk="1" hangingPunct="1"/>
            <a:r>
              <a:rPr lang="en-US" altLang="zh-CN" i="1" dirty="0">
                <a:latin typeface="+mn-lt"/>
              </a:rPr>
              <a:t>k</a:t>
            </a:r>
            <a:r>
              <a:rPr lang="en-US" altLang="zh-CN" i="1" baseline="-25000" dirty="0">
                <a:latin typeface="+mn-lt"/>
              </a:rPr>
              <a:t>1950</a:t>
            </a:r>
            <a:endParaRPr lang="zh-CN" altLang="en-US" i="1" baseline="-25000" dirty="0">
              <a:latin typeface="+mn-lt"/>
            </a:endParaRPr>
          </a:p>
        </p:txBody>
      </p:sp>
    </p:spTree>
    <p:extLst>
      <p:ext uri="{BB962C8B-B14F-4D97-AF65-F5344CB8AC3E}">
        <p14:creationId xmlns:p14="http://schemas.microsoft.com/office/powerpoint/2010/main" val="7169359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3806"/>
                                        </p:tgtEl>
                                        <p:attrNameLst>
                                          <p:attrName>style.visibility</p:attrName>
                                        </p:attrNameLst>
                                      </p:cBhvr>
                                      <p:to>
                                        <p:strVal val="visible"/>
                                      </p:to>
                                    </p:set>
                                    <p:anim calcmode="lin" valueType="num">
                                      <p:cBhvr additive="base">
                                        <p:cTn id="35" dur="500" fill="hold"/>
                                        <p:tgtEl>
                                          <p:spTgt spid="33806"/>
                                        </p:tgtEl>
                                        <p:attrNameLst>
                                          <p:attrName>ppt_x</p:attrName>
                                        </p:attrNameLst>
                                      </p:cBhvr>
                                      <p:tavLst>
                                        <p:tav tm="0">
                                          <p:val>
                                            <p:strVal val="#ppt_x"/>
                                          </p:val>
                                        </p:tav>
                                        <p:tav tm="100000">
                                          <p:val>
                                            <p:strVal val="#ppt_x"/>
                                          </p:val>
                                        </p:tav>
                                      </p:tavLst>
                                    </p:anim>
                                    <p:anim calcmode="lin" valueType="num">
                                      <p:cBhvr additive="base">
                                        <p:cTn id="36" dur="500" fill="hold"/>
                                        <p:tgtEl>
                                          <p:spTgt spid="3380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38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3809">
                                            <p:txEl>
                                              <p:pRg st="0" end="0"/>
                                            </p:txEl>
                                          </p:spTgt>
                                        </p:tgtEl>
                                        <p:attrNameLst>
                                          <p:attrName>style.visibility</p:attrName>
                                        </p:attrNameLst>
                                      </p:cBhvr>
                                      <p:to>
                                        <p:strVal val="visible"/>
                                      </p:to>
                                    </p:set>
                                    <p:animEffect transition="in" filter="dissolve">
                                      <p:cBhvr>
                                        <p:cTn id="53" dur="500"/>
                                        <p:tgtEl>
                                          <p:spTgt spid="33809">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nodeType="clickEffect">
                                  <p:stCondLst>
                                    <p:cond delay="0"/>
                                  </p:stCondLst>
                                  <p:childTnLst>
                                    <p:set>
                                      <p:cBhvr>
                                        <p:cTn id="57" dur="1" fill="hold">
                                          <p:stCondLst>
                                            <p:cond delay="0"/>
                                          </p:stCondLst>
                                        </p:cTn>
                                        <p:tgtEl>
                                          <p:spTgt spid="33809">
                                            <p:txEl>
                                              <p:pRg st="1" end="1"/>
                                            </p:txEl>
                                          </p:spTgt>
                                        </p:tgtEl>
                                        <p:attrNameLst>
                                          <p:attrName>style.visibility</p:attrName>
                                        </p:attrNameLst>
                                      </p:cBhvr>
                                      <p:to>
                                        <p:strVal val="visible"/>
                                      </p:to>
                                    </p:set>
                                    <p:animEffect transition="in" filter="dissolve">
                                      <p:cBhvr>
                                        <p:cTn id="58" dur="500"/>
                                        <p:tgtEl>
                                          <p:spTgt spid="33809">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nodeType="clickEffect">
                                  <p:stCondLst>
                                    <p:cond delay="0"/>
                                  </p:stCondLst>
                                  <p:childTnLst>
                                    <p:set>
                                      <p:cBhvr>
                                        <p:cTn id="62" dur="1" fill="hold">
                                          <p:stCondLst>
                                            <p:cond delay="0"/>
                                          </p:stCondLst>
                                        </p:cTn>
                                        <p:tgtEl>
                                          <p:spTgt spid="33809">
                                            <p:txEl>
                                              <p:pRg st="2" end="2"/>
                                            </p:txEl>
                                          </p:spTgt>
                                        </p:tgtEl>
                                        <p:attrNameLst>
                                          <p:attrName>style.visibility</p:attrName>
                                        </p:attrNameLst>
                                      </p:cBhvr>
                                      <p:to>
                                        <p:strVal val="visible"/>
                                      </p:to>
                                    </p:set>
                                    <p:animEffect transition="in" filter="dissolve">
                                      <p:cBhvr>
                                        <p:cTn id="63" dur="500"/>
                                        <p:tgtEl>
                                          <p:spTgt spid="33809">
                                            <p:txEl>
                                              <p:pRg st="2" end="2"/>
                                            </p:txEl>
                                          </p:spTgt>
                                        </p:tgtEl>
                                      </p:cBhvr>
                                    </p:animEffect>
                                  </p:childTnLst>
                                </p:cTn>
                              </p:par>
                              <p:par>
                                <p:cTn id="64" presetID="1"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23"/>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3800" grpId="0"/>
      <p:bldP spid="33801" grpId="0"/>
      <p:bldP spid="33802" grpId="0"/>
      <p:bldP spid="33803" grpId="0"/>
      <p:bldP spid="33806" grpId="0"/>
      <p:bldP spid="29" grpId="0" animBg="1"/>
      <p:bldP spid="33813" grpId="0"/>
      <p:bldP spid="33814" grpId="0"/>
      <p:bldP spid="33815" grpId="0"/>
      <p:bldP spid="21" grpId="0"/>
      <p:bldP spid="22" grpId="0"/>
      <p:bldP spid="23" grpId="0"/>
      <p:bldP spid="2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4294967295"/>
          </p:nvPr>
        </p:nvSpPr>
        <p:spPr>
          <a:xfrm>
            <a:off x="474134" y="1272117"/>
            <a:ext cx="7772400" cy="4114800"/>
          </a:xfrm>
        </p:spPr>
        <p:txBody>
          <a:bodyPr/>
          <a:lstStyle/>
          <a:p>
            <a:pPr lvl="1" algn="just" eaLnBrk="1" hangingPunct="1">
              <a:lnSpc>
                <a:spcPct val="150000"/>
              </a:lnSpc>
            </a:pPr>
            <a:r>
              <a:rPr lang="zh-CN" altLang="en-US" sz="2400" dirty="0">
                <a:effectLst/>
                <a:latin typeface="Times New Roman" charset="0"/>
                <a:cs typeface="Times New Roman" charset="0"/>
              </a:rPr>
              <a:t>在考虑技术进步因素后，新古典增长模型可以解释一些国家生活水平的持续提高。技术进步会引起人均产出的持续增长，一旦经济处于稳定状态，人均产出的增长率只取决于技术进步。</a:t>
            </a:r>
            <a:endParaRPr lang="en-US" sz="2400" dirty="0">
              <a:effectLst/>
              <a:latin typeface="Times New Roman" charset="0"/>
              <a:cs typeface="Times New Roman" charset="0"/>
            </a:endParaRPr>
          </a:p>
          <a:p>
            <a:pPr lvl="1" algn="just" eaLnBrk="1" hangingPunct="1">
              <a:lnSpc>
                <a:spcPct val="150000"/>
              </a:lnSpc>
            </a:pPr>
            <a:r>
              <a:rPr lang="zh-CN" altLang="en-US" sz="2400" dirty="0">
                <a:effectLst/>
                <a:latin typeface="Times New Roman" charset="0"/>
                <a:cs typeface="Times New Roman" charset="0"/>
              </a:rPr>
              <a:t>换言之，根据新古典增长理论，只有技术进步才能解释经济持续增长和生活水平（即人均产出）的长期上升。</a:t>
            </a:r>
          </a:p>
        </p:txBody>
      </p:sp>
    </p:spTree>
    <p:extLst>
      <p:ext uri="{BB962C8B-B14F-4D97-AF65-F5344CB8AC3E}">
        <p14:creationId xmlns:p14="http://schemas.microsoft.com/office/powerpoint/2010/main" val="691513737"/>
      </p:ext>
    </p:extLst>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idx="4294967295"/>
          </p:nvPr>
        </p:nvSpPr>
        <p:spPr>
          <a:xfrm>
            <a:off x="839912" y="615762"/>
            <a:ext cx="7772400" cy="1143000"/>
          </a:xfrm>
        </p:spPr>
        <p:txBody>
          <a:bodyPr/>
          <a:lstStyle/>
          <a:p>
            <a:r>
              <a:rPr lang="zh-CN" altLang="en-US" dirty="0">
                <a:effectLst/>
                <a:latin typeface="Times New Roman" charset="0"/>
                <a:cs typeface="Times New Roman" charset="0"/>
              </a:rPr>
              <a:t>第五节  内生增长理论</a:t>
            </a:r>
          </a:p>
        </p:txBody>
      </p:sp>
      <p:sp>
        <p:nvSpPr>
          <p:cNvPr id="4" name="内容占位符 2"/>
          <p:cNvSpPr txBox="1">
            <a:spLocks/>
          </p:cNvSpPr>
          <p:nvPr/>
        </p:nvSpPr>
        <p:spPr bwMode="auto">
          <a:xfrm>
            <a:off x="839912" y="1730935"/>
            <a:ext cx="7772400" cy="4022593"/>
          </a:xfrm>
          <a:prstGeom prst="rect">
            <a:avLst/>
          </a:prstGeom>
          <a:noFill/>
          <a:ln>
            <a:noFill/>
          </a:ln>
          <a:effec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FF3399"/>
              </a:buClr>
              <a:buSzPct val="80000"/>
              <a:buFont typeface="Wingdings" panose="05000000000000000000" pitchFamily="2" charset="2"/>
              <a:buChar char="v"/>
              <a:defRPr kumimoji="1" sz="2800" b="1" i="0">
                <a:solidFill>
                  <a:schemeClr val="tx1"/>
                </a:solidFill>
                <a:effectLst>
                  <a:outerShdw blurRad="38100" dist="38100" dir="2700000" algn="tl">
                    <a:srgbClr val="000000"/>
                  </a:outerShdw>
                </a:effectLst>
                <a:latin typeface="+mn-lt"/>
                <a:ea typeface="仿宋"/>
                <a:cs typeface="+mn-cs"/>
              </a:defRPr>
            </a:lvl1pPr>
            <a:lvl2pPr marL="742950" indent="-285750" algn="l" rtl="0" eaLnBrk="1" fontAlgn="base" hangingPunct="1">
              <a:spcBef>
                <a:spcPct val="20000"/>
              </a:spcBef>
              <a:spcAft>
                <a:spcPct val="0"/>
              </a:spcAft>
              <a:buClr>
                <a:srgbClr val="66FF33"/>
              </a:buClr>
              <a:buSzPct val="90000"/>
              <a:buFont typeface="Wingdings" panose="05000000000000000000" pitchFamily="2" charset="2"/>
              <a:buChar char="§"/>
              <a:defRPr kumimoji="1" sz="2400" b="1" i="0">
                <a:solidFill>
                  <a:schemeClr val="tx1"/>
                </a:solidFill>
                <a:effectLst>
                  <a:outerShdw blurRad="38100" dist="38100" dir="2700000" algn="tl">
                    <a:srgbClr val="000000"/>
                  </a:outerShdw>
                </a:effectLst>
                <a:latin typeface="+mn-lt"/>
                <a:ea typeface="仿宋"/>
              </a:defRPr>
            </a:lvl2pPr>
            <a:lvl3pPr marL="1143000" indent="-228600" algn="l" rtl="0" eaLnBrk="1" fontAlgn="base" hangingPunct="1">
              <a:spcBef>
                <a:spcPct val="20000"/>
              </a:spcBef>
              <a:spcAft>
                <a:spcPct val="0"/>
              </a:spcAft>
              <a:buClr>
                <a:schemeClr val="accent1"/>
              </a:buClr>
              <a:buSzPct val="60000"/>
              <a:buFont typeface="Wingdings" panose="05000000000000000000" pitchFamily="2" charset="2"/>
              <a:buChar char="l"/>
              <a:defRPr kumimoji="1" sz="2400" b="1" i="0">
                <a:solidFill>
                  <a:schemeClr val="tx1"/>
                </a:solidFill>
                <a:effectLst>
                  <a:outerShdw blurRad="38100" dist="38100" dir="2700000" algn="tl">
                    <a:srgbClr val="000000"/>
                  </a:outerShdw>
                </a:effectLst>
                <a:latin typeface="+mn-lt"/>
                <a:ea typeface="仿宋"/>
              </a:defRPr>
            </a:lvl3pPr>
            <a:lvl4pPr marL="1600200" indent="-228600" algn="l" rtl="0" eaLnBrk="1" fontAlgn="base" hangingPunct="1">
              <a:spcBef>
                <a:spcPct val="20000"/>
              </a:spcBef>
              <a:spcAft>
                <a:spcPct val="0"/>
              </a:spcAft>
              <a:buClr>
                <a:schemeClr val="tx1"/>
              </a:buClr>
              <a:buChar char="–"/>
              <a:defRPr kumimoji="1" sz="2400" b="1" i="0">
                <a:solidFill>
                  <a:schemeClr val="tx1"/>
                </a:solidFill>
                <a:effectLst>
                  <a:outerShdw blurRad="38100" dist="38100" dir="2700000" algn="tl">
                    <a:srgbClr val="000000"/>
                  </a:outerShdw>
                </a:effectLst>
                <a:latin typeface="+mn-lt"/>
                <a:ea typeface="仿宋"/>
              </a:defRPr>
            </a:lvl4pPr>
            <a:lvl5pPr marL="2057400" indent="-228600" algn="l" rtl="0" eaLnBrk="1" fontAlgn="base" hangingPunct="1">
              <a:spcBef>
                <a:spcPct val="20000"/>
              </a:spcBef>
              <a:spcAft>
                <a:spcPct val="0"/>
              </a:spcAft>
              <a:buClr>
                <a:schemeClr val="accent1"/>
              </a:buClr>
              <a:buChar char="•"/>
              <a:defRPr kumimoji="1" sz="2000" b="1" i="0">
                <a:solidFill>
                  <a:schemeClr val="tx1"/>
                </a:solidFill>
                <a:latin typeface="+mn-lt"/>
                <a:ea typeface="仿宋"/>
              </a:defRPr>
            </a:lvl5pPr>
            <a:lvl6pPr marL="25146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Char char="•"/>
              <a:defRPr kumimoji="1" sz="2000">
                <a:solidFill>
                  <a:schemeClr val="tx1"/>
                </a:solidFill>
                <a:latin typeface="+mn-lt"/>
                <a:ea typeface="+mn-ea"/>
              </a:defRPr>
            </a:lvl9pPr>
          </a:lstStyle>
          <a:p>
            <a:pPr algn="just">
              <a:lnSpc>
                <a:spcPct val="150000"/>
              </a:lnSpc>
            </a:pPr>
            <a:r>
              <a:rPr lang="zh-CN" altLang="en-US" sz="2400" dirty="0">
                <a:effectLst/>
                <a:latin typeface="Times New Roman" charset="0"/>
                <a:cs typeface="Times New Roman" charset="0"/>
              </a:rPr>
              <a:t>用于解释技术进步的来源，从而解释长期增长的理论，即，使增长率内生化的理论。</a:t>
            </a:r>
            <a:endParaRPr lang="en-US" altLang="zh-CN" sz="2400" dirty="0">
              <a:effectLst/>
              <a:latin typeface="Times New Roman" charset="0"/>
              <a:cs typeface="Times New Roman" charset="0"/>
            </a:endParaRPr>
          </a:p>
          <a:p>
            <a:pPr algn="just">
              <a:lnSpc>
                <a:spcPct val="150000"/>
              </a:lnSpc>
            </a:pPr>
            <a:r>
              <a:rPr lang="zh-CN" altLang="en-US" sz="2400" dirty="0">
                <a:effectLst/>
                <a:latin typeface="Times New Roman" charset="0"/>
                <a:cs typeface="Times New Roman" charset="0"/>
              </a:rPr>
              <a:t>放开边际收益递减假设</a:t>
            </a:r>
            <a:endParaRPr lang="en-US" altLang="zh-CN" sz="2400" dirty="0">
              <a:effectLst/>
              <a:latin typeface="Times New Roman" charset="0"/>
              <a:cs typeface="Times New Roman" charset="0"/>
            </a:endParaRPr>
          </a:p>
          <a:p>
            <a:pPr lvl="1" algn="just">
              <a:lnSpc>
                <a:spcPct val="150000"/>
              </a:lnSpc>
            </a:pPr>
            <a:r>
              <a:rPr lang="zh-CN" altLang="en-US" sz="2000" dirty="0">
                <a:effectLst/>
                <a:latin typeface="Times New Roman" charset="0"/>
                <a:cs typeface="Times New Roman" charset="0"/>
              </a:rPr>
              <a:t>如果</a:t>
            </a:r>
            <a:r>
              <a:rPr lang="en-US" altLang="zh-CN" sz="2000" dirty="0">
                <a:effectLst/>
                <a:latin typeface="Times New Roman" charset="0"/>
                <a:cs typeface="Times New Roman" charset="0"/>
              </a:rPr>
              <a:t>K</a:t>
            </a:r>
            <a:r>
              <a:rPr lang="zh-CN" altLang="en-US" sz="2000" dirty="0">
                <a:effectLst/>
                <a:latin typeface="Times New Roman" charset="0"/>
                <a:cs typeface="Times New Roman" charset="0"/>
              </a:rPr>
              <a:t>只包括厂房和设备，则资本边际收益递减合理</a:t>
            </a:r>
            <a:endParaRPr lang="en-US" altLang="zh-CN" sz="2000" dirty="0">
              <a:effectLst/>
              <a:latin typeface="Times New Roman" charset="0"/>
              <a:cs typeface="Times New Roman" charset="0"/>
            </a:endParaRPr>
          </a:p>
          <a:p>
            <a:pPr lvl="1" algn="just">
              <a:lnSpc>
                <a:spcPct val="150000"/>
              </a:lnSpc>
            </a:pPr>
            <a:r>
              <a:rPr lang="zh-CN" altLang="en-US" sz="2000" dirty="0">
                <a:effectLst/>
                <a:latin typeface="Times New Roman" charset="0"/>
                <a:cs typeface="Times New Roman" charset="0"/>
              </a:rPr>
              <a:t>如果用</a:t>
            </a:r>
            <a:r>
              <a:rPr lang="en-US" altLang="zh-CN" sz="2000" dirty="0">
                <a:effectLst/>
                <a:latin typeface="Times New Roman" charset="0"/>
                <a:cs typeface="Times New Roman" charset="0"/>
              </a:rPr>
              <a:t>K</a:t>
            </a:r>
            <a:r>
              <a:rPr lang="zh-CN" altLang="en-US" sz="2000" dirty="0">
                <a:effectLst/>
                <a:latin typeface="Times New Roman" charset="0"/>
                <a:cs typeface="Times New Roman" charset="0"/>
              </a:rPr>
              <a:t>的广义解释，将知识作为一种资本，知识可存在收益递增</a:t>
            </a:r>
            <a:endParaRPr lang="en-US" sz="2000" dirty="0">
              <a:effectLst/>
              <a:latin typeface="Times New Roman" charset="0"/>
              <a:cs typeface="Times New Roman" charset="0"/>
            </a:endParaRPr>
          </a:p>
        </p:txBody>
      </p:sp>
    </p:spTree>
    <p:extLst>
      <p:ext uri="{BB962C8B-B14F-4D97-AF65-F5344CB8AC3E}">
        <p14:creationId xmlns:p14="http://schemas.microsoft.com/office/powerpoint/2010/main" val="919316667"/>
      </p:ext>
    </p:extLst>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4294967295"/>
          </p:nvPr>
        </p:nvSpPr>
        <p:spPr>
          <a:xfrm>
            <a:off x="685800" y="447952"/>
            <a:ext cx="7772400" cy="5325887"/>
          </a:xfrm>
        </p:spPr>
        <p:txBody>
          <a:bodyPr/>
          <a:lstStyle/>
          <a:p>
            <a:pPr eaLnBrk="1" hangingPunct="1">
              <a:lnSpc>
                <a:spcPct val="150000"/>
              </a:lnSpc>
              <a:buFontTx/>
              <a:buNone/>
            </a:pPr>
            <a:r>
              <a:rPr lang="zh-CN" altLang="en-US" sz="3200" b="0" kern="1200" dirty="0">
                <a:effectLst/>
                <a:ea typeface="华文琥珀"/>
                <a:cs typeface="+mj-cs"/>
              </a:rPr>
              <a:t>一、基本模型</a:t>
            </a:r>
            <a:endParaRPr lang="en-US" sz="3200" b="0" kern="1200" dirty="0">
              <a:effectLst/>
              <a:ea typeface="华文琥珀"/>
              <a:cs typeface="+mj-cs"/>
            </a:endParaRPr>
          </a:p>
          <a:p>
            <a:pPr eaLnBrk="1" hangingPunct="1">
              <a:lnSpc>
                <a:spcPct val="150000"/>
              </a:lnSpc>
            </a:pPr>
            <a:r>
              <a:rPr lang="zh-CN" altLang="en-US" sz="2400" dirty="0">
                <a:solidFill>
                  <a:schemeClr val="tx1"/>
                </a:solidFill>
                <a:effectLst/>
                <a:latin typeface="Times New Roman" charset="0"/>
                <a:cs typeface="Times New Roman" charset="0"/>
              </a:rPr>
              <a:t>简单生产函数：</a:t>
            </a:r>
            <a:endParaRPr lang="en-US" altLang="zh-CN" sz="2400" dirty="0">
              <a:effectLst/>
              <a:latin typeface="Times New Roman" charset="0"/>
              <a:cs typeface="Times New Roman" charset="0"/>
            </a:endParaRPr>
          </a:p>
          <a:p>
            <a:pPr marL="0" indent="0" eaLnBrk="1" hangingPunct="1">
              <a:lnSpc>
                <a:spcPct val="150000"/>
              </a:lnSpc>
              <a:buNone/>
            </a:pPr>
            <a:r>
              <a:rPr lang="en-US" sz="2400" i="1" dirty="0">
                <a:effectLst/>
                <a:latin typeface="Times New Roman" charset="0"/>
                <a:cs typeface="Times New Roman" charset="0"/>
              </a:rPr>
              <a:t>                                        </a:t>
            </a:r>
            <a:r>
              <a:rPr lang="en-US" sz="2400" i="1" dirty="0">
                <a:solidFill>
                  <a:schemeClr val="tx1"/>
                </a:solidFill>
                <a:effectLst/>
                <a:latin typeface="Times New Roman" charset="0"/>
                <a:cs typeface="Times New Roman" charset="0"/>
              </a:rPr>
              <a:t>Y=AK</a:t>
            </a:r>
            <a:endParaRPr lang="en-US" sz="2400" i="1" dirty="0">
              <a:effectLst/>
              <a:latin typeface="Times New Roman" charset="0"/>
              <a:cs typeface="Times New Roman" charset="0"/>
            </a:endParaRPr>
          </a:p>
          <a:p>
            <a:pPr algn="ctr" eaLnBrk="1" hangingPunct="1">
              <a:lnSpc>
                <a:spcPct val="150000"/>
              </a:lnSpc>
              <a:buFontTx/>
              <a:buNone/>
            </a:pPr>
            <a:r>
              <a:rPr lang="en-US" altLang="zh-CN" sz="2400" i="1" dirty="0">
                <a:solidFill>
                  <a:schemeClr val="tx1"/>
                </a:solidFill>
                <a:effectLst/>
                <a:latin typeface="Times New Roman" charset="0"/>
                <a:cs typeface="Times New Roman" charset="0"/>
              </a:rPr>
              <a:t>  </a:t>
            </a:r>
            <a:r>
              <a:rPr lang="zh-CN" altLang="en-US" sz="2400" dirty="0">
                <a:solidFill>
                  <a:schemeClr val="tx1"/>
                </a:solidFill>
                <a:effectLst/>
                <a:latin typeface="Times New Roman" charset="0"/>
                <a:cs typeface="Times New Roman" charset="0"/>
              </a:rPr>
              <a:t>其中，</a:t>
            </a:r>
            <a:r>
              <a:rPr lang="en-US" altLang="zh-CN" sz="2400" i="1" dirty="0">
                <a:solidFill>
                  <a:schemeClr val="tx1"/>
                </a:solidFill>
                <a:effectLst/>
                <a:latin typeface="Times New Roman" charset="0"/>
                <a:cs typeface="Times New Roman" charset="0"/>
              </a:rPr>
              <a:t>A</a:t>
            </a:r>
            <a:r>
              <a:rPr lang="zh-CN" altLang="en-US" sz="2400" dirty="0">
                <a:solidFill>
                  <a:schemeClr val="tx1"/>
                </a:solidFill>
                <a:effectLst/>
                <a:latin typeface="Times New Roman" charset="0"/>
                <a:cs typeface="Times New Roman" charset="0"/>
              </a:rPr>
              <a:t>为常量，衡量</a:t>
            </a:r>
            <a:r>
              <a:rPr lang="en-US" altLang="zh-CN" sz="2400" dirty="0">
                <a:solidFill>
                  <a:schemeClr val="tx1"/>
                </a:solidFill>
                <a:effectLst/>
                <a:latin typeface="Times New Roman" charset="0"/>
                <a:cs typeface="Times New Roman" charset="0"/>
              </a:rPr>
              <a:t>1</a:t>
            </a:r>
            <a:r>
              <a:rPr lang="zh-CN" altLang="en-US" sz="2400" dirty="0">
                <a:solidFill>
                  <a:schemeClr val="tx1"/>
                </a:solidFill>
                <a:effectLst/>
                <a:latin typeface="Times New Roman" charset="0"/>
                <a:cs typeface="Times New Roman" charset="0"/>
              </a:rPr>
              <a:t>单位的资本所生产的产出量。</a:t>
            </a:r>
            <a:endParaRPr lang="en-US" altLang="zh-CN" sz="2400" dirty="0">
              <a:solidFill>
                <a:schemeClr val="tx1"/>
              </a:solidFill>
              <a:effectLst/>
              <a:latin typeface="Times New Roman" charset="0"/>
              <a:cs typeface="Times New Roman" charset="0"/>
            </a:endParaRPr>
          </a:p>
          <a:p>
            <a:pPr eaLnBrk="1" hangingPunct="1">
              <a:lnSpc>
                <a:spcPct val="150000"/>
              </a:lnSpc>
            </a:pPr>
            <a:r>
              <a:rPr lang="zh-CN" altLang="en-US" sz="2400" dirty="0">
                <a:solidFill>
                  <a:schemeClr val="tx1"/>
                </a:solidFill>
                <a:effectLst/>
                <a:latin typeface="Times New Roman" charset="0"/>
                <a:cs typeface="Times New Roman" charset="0"/>
              </a:rPr>
              <a:t>资本积累式：</a:t>
            </a:r>
            <a:endParaRPr lang="en-US" sz="2400" dirty="0">
              <a:solidFill>
                <a:schemeClr val="tx1"/>
              </a:solidFill>
              <a:effectLst/>
              <a:latin typeface="Times New Roman" charset="0"/>
              <a:cs typeface="Times New Roman" charset="0"/>
            </a:endParaRPr>
          </a:p>
          <a:p>
            <a:pPr algn="ctr" eaLnBrk="1" hangingPunct="1">
              <a:lnSpc>
                <a:spcPct val="150000"/>
              </a:lnSpc>
              <a:buFontTx/>
              <a:buNone/>
            </a:pPr>
            <a:r>
              <a:rPr lang="zh-CN" altLang="en-US" sz="2400" i="1" dirty="0">
                <a:solidFill>
                  <a:schemeClr val="tx1"/>
                </a:solidFill>
                <a:effectLst/>
                <a:cs typeface="Times New Roman" panose="02020603050405020304" pitchFamily="18" charset="0"/>
              </a:rPr>
              <a:t>∆</a:t>
            </a:r>
            <a:r>
              <a:rPr lang="en-US" sz="2400" i="1" dirty="0">
                <a:solidFill>
                  <a:schemeClr val="tx1"/>
                </a:solidFill>
                <a:effectLst/>
                <a:cs typeface="Times New Roman" charset="0"/>
              </a:rPr>
              <a:t>K=sY−δ</a:t>
            </a:r>
            <a:r>
              <a:rPr lang="en-US" altLang="zh-CN" sz="2400" i="1" dirty="0">
                <a:solidFill>
                  <a:schemeClr val="tx1"/>
                </a:solidFill>
                <a:effectLst/>
                <a:cs typeface="Times New Roman" charset="0"/>
              </a:rPr>
              <a:t>K</a:t>
            </a:r>
            <a:endParaRPr lang="en-US" sz="2400" i="1" dirty="0">
              <a:solidFill>
                <a:schemeClr val="tx1"/>
              </a:solidFill>
              <a:effectLst/>
              <a:cs typeface="Times New Roman" charset="0"/>
            </a:endParaRPr>
          </a:p>
          <a:p>
            <a:pPr eaLnBrk="1" hangingPunct="1">
              <a:lnSpc>
                <a:spcPct val="150000"/>
              </a:lnSpc>
            </a:pPr>
            <a:r>
              <a:rPr lang="zh-CN" altLang="en-US" sz="2400" dirty="0">
                <a:solidFill>
                  <a:schemeClr val="tx1"/>
                </a:solidFill>
                <a:effectLst/>
                <a:latin typeface="Times New Roman" charset="0"/>
                <a:cs typeface="Times New Roman" charset="0"/>
              </a:rPr>
              <a:t>运算可得</a:t>
            </a:r>
            <a:endParaRPr lang="en-US" sz="2400" dirty="0">
              <a:solidFill>
                <a:schemeClr val="tx1"/>
              </a:solidFill>
              <a:effectLst/>
              <a:latin typeface="Times New Roman" charset="0"/>
              <a:cs typeface="Times New Roman" charset="0"/>
            </a:endParaRPr>
          </a:p>
          <a:p>
            <a:pPr lvl="1" eaLnBrk="1" hangingPunct="1">
              <a:lnSpc>
                <a:spcPct val="150000"/>
              </a:lnSpc>
            </a:pPr>
            <a:endParaRPr lang="zh-CN" altLang="en-US" sz="2400" i="1" dirty="0">
              <a:latin typeface="Times New Roman" charset="0"/>
              <a:cs typeface="Times New Roman" charset="0"/>
            </a:endParaRPr>
          </a:p>
        </p:txBody>
      </p:sp>
      <p:graphicFrame>
        <p:nvGraphicFramePr>
          <p:cNvPr id="2" name="对象 1">
            <a:extLst>
              <a:ext uri="{FF2B5EF4-FFF2-40B4-BE49-F238E27FC236}">
                <a16:creationId xmlns:a16="http://schemas.microsoft.com/office/drawing/2014/main" id="{618EB6E4-2E48-4F53-B659-D547D335EBCA}"/>
              </a:ext>
            </a:extLst>
          </p:cNvPr>
          <p:cNvGraphicFramePr>
            <a:graphicFrameLocks noChangeAspect="1"/>
          </p:cNvGraphicFramePr>
          <p:nvPr>
            <p:extLst>
              <p:ext uri="{D42A27DB-BD31-4B8C-83A1-F6EECF244321}">
                <p14:modId xmlns:p14="http://schemas.microsoft.com/office/powerpoint/2010/main" val="2556097651"/>
              </p:ext>
            </p:extLst>
          </p:nvPr>
        </p:nvGraphicFramePr>
        <p:xfrm>
          <a:off x="3115127" y="4981676"/>
          <a:ext cx="4068763" cy="792163"/>
        </p:xfrm>
        <a:graphic>
          <a:graphicData uri="http://schemas.openxmlformats.org/presentationml/2006/ole">
            <mc:AlternateContent xmlns:mc="http://schemas.openxmlformats.org/markup-compatibility/2006">
              <mc:Choice xmlns:v="urn:schemas-microsoft-com:vml" Requires="v">
                <p:oleObj spid="_x0000_s49491" name="Equation" r:id="rId3" imgW="1892160" imgH="368280" progId="Equation.DSMT4">
                  <p:embed/>
                </p:oleObj>
              </mc:Choice>
              <mc:Fallback>
                <p:oleObj name="Equation" r:id="rId3" imgW="1892160" imgH="368280" progId="Equation.DSMT4">
                  <p:embed/>
                  <p:pic>
                    <p:nvPicPr>
                      <p:cNvPr id="0" name=""/>
                      <p:cNvPicPr/>
                      <p:nvPr/>
                    </p:nvPicPr>
                    <p:blipFill>
                      <a:blip r:embed="rId4"/>
                      <a:stretch>
                        <a:fillRect/>
                      </a:stretch>
                    </p:blipFill>
                    <p:spPr>
                      <a:xfrm>
                        <a:off x="3115127" y="4981676"/>
                        <a:ext cx="4068763" cy="792163"/>
                      </a:xfrm>
                      <a:prstGeom prst="rect">
                        <a:avLst/>
                      </a:prstGeom>
                    </p:spPr>
                  </p:pic>
                </p:oleObj>
              </mc:Fallback>
            </mc:AlternateContent>
          </a:graphicData>
        </a:graphic>
      </p:graphicFrame>
    </p:spTree>
    <p:extLst>
      <p:ext uri="{BB962C8B-B14F-4D97-AF65-F5344CB8AC3E}">
        <p14:creationId xmlns:p14="http://schemas.microsoft.com/office/powerpoint/2010/main" val="340206722"/>
      </p:ext>
    </p:extLst>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4294967295"/>
          </p:nvPr>
        </p:nvSpPr>
        <p:spPr>
          <a:xfrm>
            <a:off x="613881" y="984369"/>
            <a:ext cx="7772400" cy="4563676"/>
          </a:xfrm>
        </p:spPr>
        <p:txBody>
          <a:bodyPr/>
          <a:lstStyle/>
          <a:p>
            <a:pPr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该</a:t>
            </a:r>
            <a:r>
              <a:rPr lang="zh-CN" altLang="en-US" sz="2800" dirty="0">
                <a:solidFill>
                  <a:schemeClr val="tx1"/>
                </a:solidFill>
                <a:effectLst>
                  <a:outerShdw blurRad="38100" dist="38100" dir="2700000" algn="tl">
                    <a:srgbClr val="000000">
                      <a:alpha val="43137"/>
                    </a:srgbClr>
                  </a:outerShdw>
                </a:effectLst>
                <a:latin typeface="Times New Roman" charset="0"/>
                <a:cs typeface="Times New Roman" charset="0"/>
              </a:rPr>
              <a:t>模型表明：</a:t>
            </a:r>
            <a:endParaRPr lang="en-US" sz="2800" dirty="0">
              <a:solidFill>
                <a:schemeClr val="tx1"/>
              </a:solidFill>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sz="2400" dirty="0">
                <a:effectLst>
                  <a:outerShdw blurRad="38100" dist="38100" dir="2700000" algn="tl">
                    <a:srgbClr val="000000">
                      <a:alpha val="43137"/>
                    </a:srgbClr>
                  </a:outerShdw>
                </a:effectLst>
                <a:latin typeface="Times New Roman" charset="0"/>
                <a:cs typeface="Times New Roman" charset="0"/>
              </a:rPr>
              <a:t>只要</a:t>
            </a:r>
            <a:r>
              <a:rPr lang="en-US" sz="2400" i="1" dirty="0" err="1">
                <a:effectLst>
                  <a:outerShdw blurRad="38100" dist="38100" dir="2700000" algn="tl">
                    <a:srgbClr val="000000">
                      <a:alpha val="43137"/>
                    </a:srgbClr>
                  </a:outerShdw>
                </a:effectLst>
                <a:latin typeface="Times New Roman" charset="0"/>
                <a:cs typeface="Times New Roman" charset="0"/>
              </a:rPr>
              <a:t>sA</a:t>
            </a:r>
            <a:r>
              <a:rPr lang="en-US" sz="2400" dirty="0">
                <a:effectLst>
                  <a:outerShdw blurRad="38100" dist="38100" dir="2700000" algn="tl">
                    <a:srgbClr val="000000">
                      <a:alpha val="43137"/>
                    </a:srgbClr>
                  </a:outerShdw>
                </a:effectLst>
                <a:latin typeface="Times New Roman" charset="0"/>
                <a:cs typeface="Times New Roman" charset="0"/>
              </a:rPr>
              <a:t>﹥</a:t>
            </a:r>
            <a:r>
              <a:rPr lang="el-GR" sz="2400" i="1" dirty="0">
                <a:effectLst>
                  <a:outerShdw blurRad="38100" dist="38100" dir="2700000" algn="tl">
                    <a:srgbClr val="000000">
                      <a:alpha val="43137"/>
                    </a:srgbClr>
                  </a:outerShdw>
                </a:effectLst>
                <a:latin typeface="Times New Roman" charset="0"/>
                <a:cs typeface="Times New Roman" charset="0"/>
              </a:rPr>
              <a:t>δ</a:t>
            </a:r>
            <a:r>
              <a:rPr lang="zh-CN" altLang="en-US" sz="2400" dirty="0">
                <a:effectLst>
                  <a:outerShdw blurRad="38100" dist="38100" dir="2700000" algn="tl">
                    <a:srgbClr val="000000">
                      <a:alpha val="43137"/>
                    </a:srgbClr>
                  </a:outerShdw>
                </a:effectLst>
                <a:latin typeface="Times New Roman" charset="0"/>
                <a:cs typeface="Times New Roman" charset="0"/>
              </a:rPr>
              <a:t>，即使没有外生技术进步的假设，经济的产出也一定增长。</a:t>
            </a:r>
            <a:endParaRPr lang="en-US" sz="2400"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sz="2400" dirty="0">
                <a:effectLst>
                  <a:outerShdw blurRad="38100" dist="38100" dir="2700000" algn="tl">
                    <a:srgbClr val="000000">
                      <a:alpha val="43137"/>
                    </a:srgbClr>
                  </a:outerShdw>
                </a:effectLst>
                <a:latin typeface="Times New Roman" charset="0"/>
                <a:cs typeface="Times New Roman" charset="0"/>
              </a:rPr>
              <a:t>产出的增长率和资本的增长率都是储蓄率</a:t>
            </a:r>
            <a:r>
              <a:rPr lang="en-US" sz="2400" dirty="0">
                <a:effectLst>
                  <a:outerShdw blurRad="38100" dist="38100" dir="2700000" algn="tl">
                    <a:srgbClr val="000000">
                      <a:alpha val="43137"/>
                    </a:srgbClr>
                  </a:outerShdw>
                </a:effectLst>
                <a:latin typeface="Times New Roman" charset="0"/>
                <a:cs typeface="Times New Roman" charset="0"/>
              </a:rPr>
              <a:t>s</a:t>
            </a:r>
            <a:r>
              <a:rPr lang="zh-CN" altLang="en-US" sz="2400" dirty="0">
                <a:effectLst>
                  <a:outerShdw blurRad="38100" dist="38100" dir="2700000" algn="tl">
                    <a:srgbClr val="000000">
                      <a:alpha val="43137"/>
                    </a:srgbClr>
                  </a:outerShdw>
                </a:effectLst>
                <a:latin typeface="Times New Roman" charset="0"/>
                <a:cs typeface="Times New Roman" charset="0"/>
              </a:rPr>
              <a:t>的增函数，这意味着储蓄率</a:t>
            </a:r>
            <a:r>
              <a:rPr lang="en-US" sz="2400" dirty="0">
                <a:effectLst>
                  <a:outerShdw blurRad="38100" dist="38100" dir="2700000" algn="tl">
                    <a:srgbClr val="000000">
                      <a:alpha val="43137"/>
                    </a:srgbClr>
                  </a:outerShdw>
                </a:effectLst>
                <a:latin typeface="Times New Roman" charset="0"/>
                <a:cs typeface="Times New Roman" charset="0"/>
              </a:rPr>
              <a:t>s</a:t>
            </a:r>
            <a:r>
              <a:rPr lang="zh-CN" altLang="en-US" sz="2400" dirty="0">
                <a:effectLst>
                  <a:outerShdw blurRad="38100" dist="38100" dir="2700000" algn="tl">
                    <a:srgbClr val="000000">
                      <a:alpha val="43137"/>
                    </a:srgbClr>
                  </a:outerShdw>
                </a:effectLst>
                <a:latin typeface="Times New Roman" charset="0"/>
                <a:cs typeface="Times New Roman" charset="0"/>
              </a:rPr>
              <a:t>越高，产出增长率也将越高。</a:t>
            </a:r>
            <a:endParaRPr lang="en-US" sz="2400"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sz="2400" dirty="0">
                <a:effectLst>
                  <a:outerShdw blurRad="38100" dist="38100" dir="2700000" algn="tl">
                    <a:srgbClr val="000000">
                      <a:alpha val="43137"/>
                    </a:srgbClr>
                  </a:outerShdw>
                </a:effectLst>
                <a:latin typeface="Times New Roman" charset="0"/>
                <a:cs typeface="Times New Roman" charset="0"/>
              </a:rPr>
              <a:t>总之，那些能提高投资率的政府政策能够使经济的增长率提高。</a:t>
            </a:r>
          </a:p>
        </p:txBody>
      </p:sp>
    </p:spTree>
    <p:extLst>
      <p:ext uri="{BB962C8B-B14F-4D97-AF65-F5344CB8AC3E}">
        <p14:creationId xmlns:p14="http://schemas.microsoft.com/office/powerpoint/2010/main" val="1604379150"/>
      </p:ext>
    </p:extLst>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685800" y="529975"/>
            <a:ext cx="7772400" cy="1143000"/>
          </a:xfrm>
        </p:spPr>
        <p:txBody>
          <a:bodyPr/>
          <a:lstStyle/>
          <a:p>
            <a:pPr lvl="0" algn="l"/>
            <a:r>
              <a:rPr lang="zh-CN" altLang="en-US" sz="3200" b="0" kern="1200" dirty="0">
                <a:effectLst/>
                <a:ea typeface="华文琥珀"/>
              </a:rPr>
              <a:t>二、两部门模型</a:t>
            </a:r>
          </a:p>
        </p:txBody>
      </p:sp>
      <p:sp>
        <p:nvSpPr>
          <p:cNvPr id="4" name="内容占位符 3"/>
          <p:cNvSpPr>
            <a:spLocks noGrp="1"/>
          </p:cNvSpPr>
          <p:nvPr>
            <p:ph idx="1"/>
          </p:nvPr>
        </p:nvSpPr>
        <p:spPr>
          <a:xfrm>
            <a:off x="685800" y="1756833"/>
            <a:ext cx="7772400" cy="4325468"/>
          </a:xfrm>
        </p:spPr>
        <p:txBody>
          <a:bodyPr/>
          <a:lstStyle/>
          <a:p>
            <a:pPr algn="just">
              <a:lnSpc>
                <a:spcPct val="150000"/>
              </a:lnSpc>
            </a:pPr>
            <a:r>
              <a:rPr lang="zh-CN" altLang="en-US" sz="2400" dirty="0">
                <a:effectLst/>
              </a:rPr>
              <a:t>假定经济有两个部门：制造业企业和研究性大学</a:t>
            </a:r>
            <a:endParaRPr lang="en-US" altLang="zh-CN" sz="2400" dirty="0">
              <a:effectLst/>
            </a:endParaRPr>
          </a:p>
          <a:p>
            <a:pPr lvl="1" algn="just">
              <a:lnSpc>
                <a:spcPct val="150000"/>
              </a:lnSpc>
            </a:pPr>
            <a:r>
              <a:rPr kumimoji="1" lang="zh-CN" altLang="en-US" sz="2000" dirty="0">
                <a:effectLst/>
              </a:rPr>
              <a:t>制造业企业生产可用于消费和物质资本投资的产品和服务</a:t>
            </a:r>
            <a:endParaRPr kumimoji="1" lang="en-US" altLang="zh-CN" sz="2000" dirty="0">
              <a:effectLst/>
            </a:endParaRPr>
          </a:p>
          <a:p>
            <a:pPr lvl="1" algn="just">
              <a:lnSpc>
                <a:spcPct val="150000"/>
              </a:lnSpc>
            </a:pPr>
            <a:r>
              <a:rPr lang="zh-CN" altLang="en-US" sz="2000" dirty="0">
                <a:effectLst/>
              </a:rPr>
              <a:t>研究性大学生产“知识”的生产要素</a:t>
            </a:r>
            <a:endParaRPr lang="en-US" altLang="zh-CN" sz="2000" dirty="0">
              <a:effectLst/>
            </a:endParaRPr>
          </a:p>
          <a:p>
            <a:pPr algn="just">
              <a:lnSpc>
                <a:spcPct val="150000"/>
              </a:lnSpc>
            </a:pPr>
            <a:r>
              <a:rPr kumimoji="1" lang="zh-CN" altLang="en-US" sz="2400" dirty="0">
                <a:effectLst/>
              </a:rPr>
              <a:t>两个部门免费利用知识</a:t>
            </a:r>
            <a:endParaRPr kumimoji="1" lang="en-US" altLang="zh-CN" sz="2400" dirty="0">
              <a:effectLst/>
            </a:endParaRPr>
          </a:p>
          <a:p>
            <a:pPr algn="just">
              <a:lnSpc>
                <a:spcPct val="150000"/>
              </a:lnSpc>
            </a:pPr>
            <a:r>
              <a:rPr lang="zh-CN" altLang="en-US" sz="2400" dirty="0">
                <a:effectLst/>
              </a:rPr>
              <a:t>企业规模报酬不变</a:t>
            </a:r>
            <a:endParaRPr kumimoji="1" lang="zh-CN" altLang="en-US" sz="2400" dirty="0">
              <a:effectLst/>
            </a:endParaRPr>
          </a:p>
        </p:txBody>
      </p:sp>
    </p:spTree>
    <p:extLst>
      <p:ext uri="{BB962C8B-B14F-4D97-AF65-F5344CB8AC3E}">
        <p14:creationId xmlns:p14="http://schemas.microsoft.com/office/powerpoint/2010/main" val="1329605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1133" y="741147"/>
            <a:ext cx="7772400" cy="3717838"/>
          </a:xfrm>
        </p:spPr>
        <p:txBody>
          <a:bodyPr/>
          <a:lstStyle/>
          <a:p>
            <a:pPr>
              <a:lnSpc>
                <a:spcPct val="150000"/>
              </a:lnSpc>
            </a:pPr>
            <a:r>
              <a:rPr kumimoji="1" lang="zh-CN" altLang="en-US" sz="2400" dirty="0">
                <a:effectLst/>
              </a:rPr>
              <a:t>企业的生产函数</a:t>
            </a:r>
            <a:endParaRPr kumimoji="1" lang="en-US" altLang="zh-CN" sz="2400" dirty="0">
              <a:effectLst/>
            </a:endParaRPr>
          </a:p>
          <a:p>
            <a:pPr>
              <a:lnSpc>
                <a:spcPct val="150000"/>
              </a:lnSpc>
            </a:pPr>
            <a:endParaRPr lang="en-US" altLang="zh-CN" sz="2400" dirty="0">
              <a:effectLst/>
            </a:endParaRPr>
          </a:p>
          <a:p>
            <a:pPr>
              <a:lnSpc>
                <a:spcPct val="150000"/>
              </a:lnSpc>
            </a:pPr>
            <a:r>
              <a:rPr lang="zh-CN" altLang="en-US" sz="2400" dirty="0">
                <a:effectLst/>
              </a:rPr>
              <a:t>大学的生产函数</a:t>
            </a:r>
            <a:endParaRPr lang="en-US" altLang="zh-CN" sz="2400" dirty="0">
              <a:effectLst/>
            </a:endParaRPr>
          </a:p>
          <a:p>
            <a:pPr>
              <a:lnSpc>
                <a:spcPct val="150000"/>
              </a:lnSpc>
            </a:pPr>
            <a:endParaRPr lang="en-US" altLang="zh-CN" sz="2400" dirty="0">
              <a:effectLst/>
            </a:endParaRPr>
          </a:p>
          <a:p>
            <a:pPr>
              <a:lnSpc>
                <a:spcPct val="150000"/>
              </a:lnSpc>
            </a:pPr>
            <a:r>
              <a:rPr kumimoji="1" lang="zh-CN" altLang="en-US" sz="2400" dirty="0">
                <a:effectLst/>
              </a:rPr>
              <a:t>资本积累方程</a:t>
            </a:r>
          </a:p>
        </p:txBody>
      </p:sp>
      <p:sp>
        <p:nvSpPr>
          <p:cNvPr id="6" name="文本框 5"/>
          <p:cNvSpPr txBox="1"/>
          <p:nvPr/>
        </p:nvSpPr>
        <p:spPr>
          <a:xfrm>
            <a:off x="3026833" y="2720435"/>
            <a:ext cx="3090334" cy="461665"/>
          </a:xfrm>
          <a:prstGeom prst="rect">
            <a:avLst/>
          </a:prstGeom>
          <a:noFill/>
        </p:spPr>
        <p:txBody>
          <a:bodyPr wrap="square" rtlCol="0">
            <a:spAutoFit/>
          </a:bodyPr>
          <a:lstStyle/>
          <a:p>
            <a:r>
              <a:rPr kumimoji="1" lang="zh-CN" altLang="en-US" sz="2400" b="1" dirty="0"/>
              <a:t>Δ</a:t>
            </a:r>
            <a:r>
              <a:rPr kumimoji="1" lang="en-US" altLang="zh-CN" sz="2400" b="1" i="1" dirty="0"/>
              <a:t>E</a:t>
            </a:r>
            <a:r>
              <a:rPr kumimoji="1" lang="en-US" altLang="zh-CN" sz="2400" b="1" dirty="0"/>
              <a:t>= </a:t>
            </a:r>
            <a:r>
              <a:rPr kumimoji="1" lang="en-US" altLang="zh-CN" sz="2400" b="1" i="1" dirty="0"/>
              <a:t>g</a:t>
            </a:r>
            <a:r>
              <a:rPr kumimoji="1" lang="en-US" altLang="zh-CN" sz="2400" b="1" dirty="0"/>
              <a:t>(</a:t>
            </a:r>
            <a:r>
              <a:rPr kumimoji="1" lang="en-US" altLang="zh-CN" sz="2400" b="1" i="1" dirty="0"/>
              <a:t>u</a:t>
            </a:r>
            <a:r>
              <a:rPr kumimoji="1" lang="en-US" altLang="zh-CN" sz="2400" b="1" dirty="0"/>
              <a:t>) </a:t>
            </a:r>
            <a:r>
              <a:rPr kumimoji="1" lang="en-US" altLang="zh-CN" sz="2400" b="1" i="1" dirty="0"/>
              <a:t>E</a:t>
            </a:r>
            <a:endParaRPr kumimoji="1" lang="zh-CN" altLang="en-US" sz="2400" b="1" i="1" dirty="0"/>
          </a:p>
        </p:txBody>
      </p:sp>
      <p:sp>
        <p:nvSpPr>
          <p:cNvPr id="7" name="文本框 6"/>
          <p:cNvSpPr txBox="1"/>
          <p:nvPr/>
        </p:nvSpPr>
        <p:spPr>
          <a:xfrm>
            <a:off x="3090533" y="3906732"/>
            <a:ext cx="3090334" cy="461665"/>
          </a:xfrm>
          <a:prstGeom prst="rect">
            <a:avLst/>
          </a:prstGeom>
          <a:noFill/>
        </p:spPr>
        <p:txBody>
          <a:bodyPr wrap="square" rtlCol="0">
            <a:spAutoFit/>
          </a:bodyPr>
          <a:lstStyle/>
          <a:p>
            <a:r>
              <a:rPr kumimoji="1" lang="zh-CN" altLang="en-US" sz="2400" b="1" dirty="0"/>
              <a:t>Δ</a:t>
            </a:r>
            <a:r>
              <a:rPr kumimoji="1" lang="en-US" altLang="zh-CN" sz="2400" b="1" i="1" dirty="0"/>
              <a:t>K</a:t>
            </a:r>
            <a:r>
              <a:rPr kumimoji="1" lang="en-US" altLang="zh-CN" sz="2400" b="1" dirty="0"/>
              <a:t>= </a:t>
            </a:r>
            <a:r>
              <a:rPr kumimoji="1" lang="en-US" altLang="zh-CN" sz="2400" b="1" i="1" dirty="0"/>
              <a:t>sY−δK</a:t>
            </a:r>
            <a:endParaRPr kumimoji="1" lang="zh-CN" altLang="en-US" sz="2400" b="1" i="1" dirty="0"/>
          </a:p>
        </p:txBody>
      </p:sp>
      <p:sp>
        <p:nvSpPr>
          <p:cNvPr id="8" name="文本框 7"/>
          <p:cNvSpPr txBox="1"/>
          <p:nvPr/>
        </p:nvSpPr>
        <p:spPr>
          <a:xfrm>
            <a:off x="824643" y="4537395"/>
            <a:ext cx="7929034" cy="1430328"/>
          </a:xfrm>
          <a:prstGeom prst="rect">
            <a:avLst/>
          </a:prstGeom>
          <a:noFill/>
        </p:spPr>
        <p:txBody>
          <a:bodyPr wrap="square" rtlCol="0">
            <a:spAutoFit/>
          </a:bodyPr>
          <a:lstStyle/>
          <a:p>
            <a:pPr>
              <a:lnSpc>
                <a:spcPct val="125000"/>
              </a:lnSpc>
            </a:pPr>
            <a:r>
              <a:rPr kumimoji="1" lang="zh-CN" altLang="en-US" sz="2400" b="1" dirty="0">
                <a:ea typeface="仿宋"/>
                <a:cs typeface="仿宋"/>
              </a:rPr>
              <a:t>其中，</a:t>
            </a:r>
            <a:r>
              <a:rPr kumimoji="1" lang="en-US" altLang="zh-CN" sz="2400" b="1" i="1" dirty="0">
                <a:ea typeface="仿宋"/>
                <a:cs typeface="仿宋"/>
              </a:rPr>
              <a:t>u</a:t>
            </a:r>
            <a:r>
              <a:rPr kumimoji="1" lang="zh-CN" altLang="en-US" sz="2400" b="1" dirty="0">
                <a:ea typeface="仿宋"/>
                <a:cs typeface="仿宋"/>
              </a:rPr>
              <a:t>代表在大学的劳动力比例，</a:t>
            </a:r>
            <a:r>
              <a:rPr kumimoji="1" lang="en-US" altLang="zh-CN" sz="2400" b="1" dirty="0">
                <a:ea typeface="仿宋"/>
                <a:cs typeface="仿宋"/>
              </a:rPr>
              <a:t>1-</a:t>
            </a:r>
            <a:r>
              <a:rPr kumimoji="1" lang="en-US" altLang="zh-CN" sz="2400" b="1" i="1" dirty="0">
                <a:ea typeface="仿宋"/>
                <a:cs typeface="仿宋"/>
              </a:rPr>
              <a:t>u</a:t>
            </a:r>
            <a:r>
              <a:rPr kumimoji="1" lang="zh-CN" altLang="en-US" sz="2400" b="1" dirty="0">
                <a:ea typeface="仿宋"/>
                <a:cs typeface="仿宋"/>
              </a:rPr>
              <a:t>代表在企业的劳动力比例；</a:t>
            </a:r>
            <a:r>
              <a:rPr kumimoji="1" lang="en-US" altLang="zh-CN" sz="2400" b="1" i="1" dirty="0">
                <a:ea typeface="仿宋"/>
                <a:cs typeface="仿宋"/>
              </a:rPr>
              <a:t>E</a:t>
            </a:r>
            <a:r>
              <a:rPr kumimoji="1" lang="zh-CN" altLang="en-US" sz="2400" b="1" dirty="0">
                <a:ea typeface="仿宋"/>
                <a:cs typeface="仿宋"/>
              </a:rPr>
              <a:t>代表知识存量；函数</a:t>
            </a:r>
            <a:r>
              <a:rPr kumimoji="1" lang="en-US" altLang="zh-CN" sz="2400" b="1" i="1" dirty="0">
                <a:ea typeface="仿宋"/>
                <a:cs typeface="仿宋"/>
              </a:rPr>
              <a:t>g</a:t>
            </a:r>
            <a:r>
              <a:rPr kumimoji="1" lang="en-US" altLang="zh-CN" sz="2400" b="1" dirty="0">
                <a:ea typeface="仿宋"/>
                <a:cs typeface="仿宋"/>
              </a:rPr>
              <a:t>(</a:t>
            </a:r>
            <a:r>
              <a:rPr kumimoji="1" lang="en-US" altLang="zh-CN" sz="2400" b="1" i="1" dirty="0">
                <a:ea typeface="仿宋"/>
                <a:cs typeface="仿宋"/>
              </a:rPr>
              <a:t>u</a:t>
            </a:r>
            <a:r>
              <a:rPr kumimoji="1" lang="en-US" altLang="zh-CN" sz="2400" b="1" dirty="0">
                <a:ea typeface="仿宋"/>
                <a:cs typeface="仿宋"/>
              </a:rPr>
              <a:t>)</a:t>
            </a:r>
            <a:r>
              <a:rPr kumimoji="1" lang="zh-CN" altLang="en-US" sz="2400" b="1" dirty="0">
                <a:ea typeface="仿宋"/>
                <a:cs typeface="仿宋"/>
              </a:rPr>
              <a:t>代表知识增长是在大学劳动力比例的函数</a:t>
            </a:r>
          </a:p>
        </p:txBody>
      </p:sp>
      <p:graphicFrame>
        <p:nvGraphicFramePr>
          <p:cNvPr id="2" name="对象 1">
            <a:extLst>
              <a:ext uri="{FF2B5EF4-FFF2-40B4-BE49-F238E27FC236}">
                <a16:creationId xmlns:a16="http://schemas.microsoft.com/office/drawing/2014/main" id="{2413EDA8-5632-436A-8638-F5FD5AF64B21}"/>
              </a:ext>
            </a:extLst>
          </p:cNvPr>
          <p:cNvGraphicFramePr>
            <a:graphicFrameLocks noChangeAspect="1"/>
          </p:cNvGraphicFramePr>
          <p:nvPr>
            <p:extLst>
              <p:ext uri="{D42A27DB-BD31-4B8C-83A1-F6EECF244321}">
                <p14:modId xmlns:p14="http://schemas.microsoft.com/office/powerpoint/2010/main" val="1617538261"/>
              </p:ext>
            </p:extLst>
          </p:nvPr>
        </p:nvGraphicFramePr>
        <p:xfrm>
          <a:off x="3090533" y="1539975"/>
          <a:ext cx="2793600" cy="432000"/>
        </p:xfrm>
        <a:graphic>
          <a:graphicData uri="http://schemas.openxmlformats.org/presentationml/2006/ole">
            <mc:AlternateContent xmlns:mc="http://schemas.openxmlformats.org/markup-compatibility/2006">
              <mc:Choice xmlns:v="urn:schemas-microsoft-com:vml" Requires="v">
                <p:oleObj spid="_x0000_s107612" name="Equation" r:id="rId3" imgW="1231560" imgH="190440" progId="Equation.DSMT4">
                  <p:embed/>
                </p:oleObj>
              </mc:Choice>
              <mc:Fallback>
                <p:oleObj name="Equation" r:id="rId3" imgW="1231560" imgH="190440" progId="Equation.DSMT4">
                  <p:embed/>
                  <p:pic>
                    <p:nvPicPr>
                      <p:cNvPr id="0" name=""/>
                      <p:cNvPicPr/>
                      <p:nvPr/>
                    </p:nvPicPr>
                    <p:blipFill>
                      <a:blip r:embed="rId4"/>
                      <a:stretch>
                        <a:fillRect/>
                      </a:stretch>
                    </p:blipFill>
                    <p:spPr>
                      <a:xfrm>
                        <a:off x="3090533" y="1539975"/>
                        <a:ext cx="2793600" cy="432000"/>
                      </a:xfrm>
                      <a:prstGeom prst="rect">
                        <a:avLst/>
                      </a:prstGeom>
                    </p:spPr>
                  </p:pic>
                </p:oleObj>
              </mc:Fallback>
            </mc:AlternateContent>
          </a:graphicData>
        </a:graphic>
      </p:graphicFrame>
    </p:spTree>
    <p:extLst>
      <p:ext uri="{BB962C8B-B14F-4D97-AF65-F5344CB8AC3E}">
        <p14:creationId xmlns:p14="http://schemas.microsoft.com/office/powerpoint/2010/main" val="25163390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917825"/>
            <a:ext cx="7772400" cy="1143000"/>
          </a:xfrm>
        </p:spPr>
        <p:txBody>
          <a:bodyPr/>
          <a:lstStyle/>
          <a:p>
            <a:r>
              <a:rPr kumimoji="1" lang="zh-CN" altLang="en-US" dirty="0">
                <a:effectLst/>
              </a:rPr>
              <a:t>结论</a:t>
            </a:r>
          </a:p>
        </p:txBody>
      </p:sp>
      <p:sp>
        <p:nvSpPr>
          <p:cNvPr id="3" name="内容占位符 2"/>
          <p:cNvSpPr>
            <a:spLocks noGrp="1"/>
          </p:cNvSpPr>
          <p:nvPr>
            <p:ph idx="1"/>
          </p:nvPr>
        </p:nvSpPr>
        <p:spPr/>
        <p:txBody>
          <a:bodyPr/>
          <a:lstStyle/>
          <a:p>
            <a:pPr algn="just">
              <a:lnSpc>
                <a:spcPct val="150000"/>
              </a:lnSpc>
            </a:pPr>
            <a:r>
              <a:rPr kumimoji="1" lang="zh-CN" altLang="en-US" sz="2400" dirty="0">
                <a:effectLst/>
              </a:rPr>
              <a:t>如果</a:t>
            </a:r>
            <a:r>
              <a:rPr kumimoji="1" lang="en-US" altLang="zh-CN" sz="2400" i="1" dirty="0">
                <a:effectLst/>
              </a:rPr>
              <a:t>u</a:t>
            </a:r>
            <a:r>
              <a:rPr kumimoji="1" lang="zh-CN" altLang="en-US" sz="2400" dirty="0">
                <a:effectLst/>
              </a:rPr>
              <a:t>不变，则</a:t>
            </a:r>
            <a:r>
              <a:rPr kumimoji="1" lang="en-US" altLang="zh-CN" sz="2400" i="1" dirty="0">
                <a:effectLst/>
              </a:rPr>
              <a:t>E</a:t>
            </a:r>
            <a:r>
              <a:rPr kumimoji="1" lang="zh-CN" altLang="en-US" sz="2400" dirty="0">
                <a:effectLst/>
              </a:rPr>
              <a:t>就按不变的比率</a:t>
            </a:r>
            <a:r>
              <a:rPr kumimoji="1" lang="en-US" altLang="zh-CN" sz="2400" i="1" dirty="0">
                <a:effectLst/>
              </a:rPr>
              <a:t>g</a:t>
            </a:r>
            <a:r>
              <a:rPr kumimoji="1" lang="en-US" altLang="zh-CN" sz="2400" dirty="0">
                <a:effectLst/>
              </a:rPr>
              <a:t>(</a:t>
            </a:r>
            <a:r>
              <a:rPr kumimoji="1" lang="en-US" altLang="zh-CN" sz="2400" i="1" dirty="0">
                <a:effectLst/>
              </a:rPr>
              <a:t>u</a:t>
            </a:r>
            <a:r>
              <a:rPr kumimoji="1" lang="en-US" altLang="zh-CN" sz="2400" dirty="0">
                <a:effectLst/>
              </a:rPr>
              <a:t>)</a:t>
            </a:r>
            <a:r>
              <a:rPr kumimoji="1" lang="zh-CN" altLang="en-US" sz="2400" dirty="0">
                <a:effectLst/>
              </a:rPr>
              <a:t>增长，类似于新古典增长模型中的技术进步。</a:t>
            </a:r>
            <a:endParaRPr kumimoji="1" lang="en-US" altLang="zh-CN" sz="2400" dirty="0">
              <a:effectLst/>
            </a:endParaRPr>
          </a:p>
          <a:p>
            <a:pPr algn="just">
              <a:lnSpc>
                <a:spcPct val="150000"/>
              </a:lnSpc>
            </a:pPr>
            <a:r>
              <a:rPr kumimoji="1" lang="zh-CN" altLang="en-US" sz="2400" dirty="0">
                <a:effectLst/>
              </a:rPr>
              <a:t>由于规模报酬不变，如果</a:t>
            </a:r>
            <a:r>
              <a:rPr kumimoji="1" lang="en-US" altLang="zh-CN" sz="2400" i="1" dirty="0">
                <a:effectLst/>
              </a:rPr>
              <a:t>K</a:t>
            </a:r>
            <a:r>
              <a:rPr kumimoji="1" lang="zh-CN" altLang="en-US" sz="2400" dirty="0">
                <a:effectLst/>
              </a:rPr>
              <a:t>和</a:t>
            </a:r>
            <a:r>
              <a:rPr kumimoji="1" lang="en-US" altLang="zh-CN" sz="2400" i="1" dirty="0">
                <a:effectLst/>
              </a:rPr>
              <a:t>E</a:t>
            </a:r>
            <a:r>
              <a:rPr kumimoji="1" lang="zh-CN" altLang="en-US" sz="2400" dirty="0">
                <a:effectLst/>
              </a:rPr>
              <a:t>都翻一番，则两个部门的产出也都翻一番。</a:t>
            </a:r>
            <a:endParaRPr kumimoji="1" lang="en-US" altLang="zh-CN" sz="2400" dirty="0">
              <a:effectLst/>
            </a:endParaRPr>
          </a:p>
          <a:p>
            <a:pPr algn="just">
              <a:lnSpc>
                <a:spcPct val="150000"/>
              </a:lnSpc>
            </a:pPr>
            <a:r>
              <a:rPr lang="zh-CN" altLang="en-US" sz="2400" dirty="0">
                <a:effectLst/>
              </a:rPr>
              <a:t>则没有外生变动也能由大学不断创造知识而引起长期增长，因而，这里的长期增长也是内生的。</a:t>
            </a:r>
            <a:endParaRPr kumimoji="1" lang="zh-CN" altLang="en-US" sz="2400" dirty="0">
              <a:effectLst/>
            </a:endParaRPr>
          </a:p>
        </p:txBody>
      </p:sp>
    </p:spTree>
    <p:extLst>
      <p:ext uri="{BB962C8B-B14F-4D97-AF65-F5344CB8AC3E}">
        <p14:creationId xmlns:p14="http://schemas.microsoft.com/office/powerpoint/2010/main" val="23971150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p:cNvSpPr>
            <a:spLocks noGrp="1"/>
          </p:cNvSpPr>
          <p:nvPr>
            <p:ph type="title" idx="4294967295"/>
          </p:nvPr>
        </p:nvSpPr>
        <p:spPr/>
        <p:txBody>
          <a:bodyPr/>
          <a:lstStyle/>
          <a:p>
            <a:r>
              <a:rPr lang="zh-CN" altLang="en-US" dirty="0">
                <a:effectLst/>
              </a:rPr>
              <a:t>第五节</a:t>
            </a:r>
            <a:r>
              <a:rPr lang="en-US" altLang="zh-CN" dirty="0">
                <a:effectLst/>
              </a:rPr>
              <a:t>  </a:t>
            </a:r>
            <a:r>
              <a:rPr lang="zh-CN" altLang="en-US" dirty="0">
                <a:effectLst/>
              </a:rPr>
              <a:t>促进经济增长的政策</a:t>
            </a:r>
          </a:p>
        </p:txBody>
      </p:sp>
      <p:sp>
        <p:nvSpPr>
          <p:cNvPr id="59395" name="内容占位符 2"/>
          <p:cNvSpPr>
            <a:spLocks noGrp="1"/>
          </p:cNvSpPr>
          <p:nvPr>
            <p:ph idx="4294967295"/>
          </p:nvPr>
        </p:nvSpPr>
        <p:spPr>
          <a:xfrm>
            <a:off x="685800" y="1621604"/>
            <a:ext cx="7772400" cy="4491520"/>
          </a:xfrm>
        </p:spPr>
        <p:txBody>
          <a:bodyPr/>
          <a:lstStyle/>
          <a:p>
            <a:pPr algn="just">
              <a:lnSpc>
                <a:spcPct val="150000"/>
              </a:lnSpc>
              <a:buFontTx/>
              <a:buNone/>
            </a:pPr>
            <a:r>
              <a:rPr lang="zh-CN" altLang="en-US" sz="3200" b="0" kern="1200" dirty="0">
                <a:effectLst/>
                <a:ea typeface="华文琥珀"/>
                <a:cs typeface="+mj-cs"/>
              </a:rPr>
              <a:t>一、鼓励技术进步</a:t>
            </a:r>
            <a:endParaRPr lang="en-US" sz="3200" b="0" kern="1200" dirty="0">
              <a:effectLst/>
              <a:ea typeface="华文琥珀"/>
              <a:cs typeface="+mj-cs"/>
            </a:endParaRPr>
          </a:p>
          <a:p>
            <a:pPr lvl="1"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政府应制定鼓励技术进步的公共政策。例如：专利制度给新产品发明者以暂时的垄断权力；税收法规为进行研究和开发的企业提供税收减免等优惠。</a:t>
            </a:r>
            <a:endParaRPr lang="en-US"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政府应进行教育投资。</a:t>
            </a:r>
            <a:endParaRPr lang="en-US" dirty="0">
              <a:effectLst>
                <a:outerShdw blurRad="38100" dist="38100" dir="2700000" algn="tl">
                  <a:srgbClr val="000000">
                    <a:alpha val="43137"/>
                  </a:srgbClr>
                </a:outerShdw>
              </a:effectLst>
              <a:latin typeface="Times New Roman" charset="0"/>
              <a:cs typeface="Times New Roman" charset="0"/>
            </a:endParaRPr>
          </a:p>
          <a:p>
            <a:pPr lvl="1" algn="just">
              <a:lnSpc>
                <a:spcPct val="150000"/>
              </a:lnSpc>
            </a:pPr>
            <a:r>
              <a:rPr lang="zh-CN" altLang="en-US" dirty="0">
                <a:effectLst>
                  <a:outerShdw blurRad="38100" dist="38100" dir="2700000" algn="tl">
                    <a:srgbClr val="000000">
                      <a:alpha val="43137"/>
                    </a:srgbClr>
                  </a:outerShdw>
                </a:effectLst>
                <a:latin typeface="Times New Roman" charset="0"/>
                <a:cs typeface="Times New Roman" charset="0"/>
              </a:rPr>
              <a:t>政府应在创造和传播技术知识方面提供重要的、长期的政策支持。</a:t>
            </a:r>
            <a:endParaRPr lang="en-US" dirty="0">
              <a:effectLst>
                <a:outerShdw blurRad="38100" dist="38100" dir="2700000" algn="tl">
                  <a:srgbClr val="000000">
                    <a:alpha val="43137"/>
                  </a:srgbClr>
                </a:outerShdw>
              </a:effectLst>
              <a:latin typeface="Times New Roman" charset="0"/>
              <a:cs typeface="Times New Roman" charset="0"/>
            </a:endParaRPr>
          </a:p>
        </p:txBody>
      </p:sp>
    </p:spTree>
    <p:extLst>
      <p:ext uri="{BB962C8B-B14F-4D97-AF65-F5344CB8AC3E}">
        <p14:creationId xmlns:p14="http://schemas.microsoft.com/office/powerpoint/2010/main" val="2491807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0088" y="1580508"/>
            <a:ext cx="7772400" cy="4114800"/>
          </a:xfrm>
        </p:spPr>
        <p:txBody>
          <a:bodyPr/>
          <a:lstStyle/>
          <a:p>
            <a:pPr lvl="1"/>
            <a:r>
              <a:rPr lang="zh-CN" altLang="en-US" dirty="0">
                <a:effectLst/>
              </a:rPr>
              <a:t>人均产量意义下的增长率</a:t>
            </a:r>
          </a:p>
          <a:p>
            <a:endParaRPr lang="zh-CN" altLang="en-US" sz="2400" dirty="0">
              <a:effectLst/>
            </a:endParaRPr>
          </a:p>
          <a:p>
            <a:endParaRPr lang="zh-CN" altLang="en-US" sz="2400" dirty="0">
              <a:effectLst/>
            </a:endParaRPr>
          </a:p>
          <a:p>
            <a:endParaRPr lang="zh-CN" altLang="en-US" sz="2400" dirty="0">
              <a:effectLst/>
            </a:endParaRPr>
          </a:p>
          <a:p>
            <a:pPr lvl="1"/>
            <a:r>
              <a:rPr lang="zh-CN" altLang="en-US" dirty="0">
                <a:effectLst/>
              </a:rPr>
              <a:t>其中，</a:t>
            </a:r>
            <a:r>
              <a:rPr lang="en-US" altLang="zh-CN" dirty="0" err="1">
                <a:effectLst/>
              </a:rPr>
              <a:t>y</a:t>
            </a:r>
            <a:r>
              <a:rPr lang="en-US" altLang="zh-CN" baseline="-25000" dirty="0" err="1">
                <a:effectLst/>
                <a:cs typeface="Times New Roman" charset="0"/>
              </a:rPr>
              <a:t>t</a:t>
            </a:r>
            <a:r>
              <a:rPr lang="zh-CN" altLang="en-US" dirty="0">
                <a:effectLst/>
              </a:rPr>
              <a:t>表示 </a:t>
            </a:r>
            <a:r>
              <a:rPr lang="en-US" altLang="zh-CN" dirty="0">
                <a:effectLst/>
              </a:rPr>
              <a:t>t </a:t>
            </a:r>
            <a:r>
              <a:rPr lang="zh-CN" altLang="en-US" dirty="0">
                <a:effectLst/>
              </a:rPr>
              <a:t>时期的人均产量，用</a:t>
            </a:r>
            <a:r>
              <a:rPr lang="en-US" altLang="zh-CN" dirty="0">
                <a:effectLst/>
              </a:rPr>
              <a:t>y</a:t>
            </a:r>
            <a:r>
              <a:rPr lang="en-US" altLang="zh-CN" baseline="-25000" dirty="0">
                <a:effectLst/>
              </a:rPr>
              <a:t>t-1</a:t>
            </a:r>
            <a:r>
              <a:rPr lang="zh-CN" altLang="en-US" dirty="0">
                <a:effectLst/>
              </a:rPr>
              <a:t>表示</a:t>
            </a:r>
            <a:r>
              <a:rPr lang="en-US" altLang="zh-CN" dirty="0">
                <a:effectLst/>
              </a:rPr>
              <a:t>t-1</a:t>
            </a:r>
            <a:r>
              <a:rPr lang="zh-CN" altLang="en-US" dirty="0">
                <a:effectLst/>
              </a:rPr>
              <a:t>时期的人均产量。</a:t>
            </a:r>
          </a:p>
          <a:p>
            <a:endParaRPr kumimoji="1" lang="zh-CN" altLang="en-US" sz="2400" dirty="0">
              <a:effectLst/>
            </a:endParaRPr>
          </a:p>
        </p:txBody>
      </p:sp>
      <p:graphicFrame>
        <p:nvGraphicFramePr>
          <p:cNvPr id="5" name="对象 4">
            <a:extLst>
              <a:ext uri="{FF2B5EF4-FFF2-40B4-BE49-F238E27FC236}">
                <a16:creationId xmlns:a16="http://schemas.microsoft.com/office/drawing/2014/main" id="{7E343E85-6F8C-47E0-AFD4-0FC510372A43}"/>
              </a:ext>
            </a:extLst>
          </p:cNvPr>
          <p:cNvGraphicFramePr>
            <a:graphicFrameLocks noChangeAspect="1"/>
          </p:cNvGraphicFramePr>
          <p:nvPr>
            <p:extLst>
              <p:ext uri="{D42A27DB-BD31-4B8C-83A1-F6EECF244321}">
                <p14:modId xmlns:p14="http://schemas.microsoft.com/office/powerpoint/2010/main" val="931996331"/>
              </p:ext>
            </p:extLst>
          </p:nvPr>
        </p:nvGraphicFramePr>
        <p:xfrm>
          <a:off x="2830513" y="2428875"/>
          <a:ext cx="1755775" cy="863600"/>
        </p:xfrm>
        <a:graphic>
          <a:graphicData uri="http://schemas.openxmlformats.org/presentationml/2006/ole">
            <mc:AlternateContent xmlns:mc="http://schemas.openxmlformats.org/markup-compatibility/2006">
              <mc:Choice xmlns:v="urn:schemas-microsoft-com:vml" Requires="v">
                <p:oleObj spid="_x0000_s108594" name="Equation" r:id="rId3" imgW="825480" imgH="406080" progId="Equation.DSMT4">
                  <p:embed/>
                </p:oleObj>
              </mc:Choice>
              <mc:Fallback>
                <p:oleObj name="Equation" r:id="rId3" imgW="825480" imgH="406080" progId="Equation.DSMT4">
                  <p:embed/>
                  <p:pic>
                    <p:nvPicPr>
                      <p:cNvPr id="6" name="对象 5">
                        <a:extLst>
                          <a:ext uri="{FF2B5EF4-FFF2-40B4-BE49-F238E27FC236}">
                            <a16:creationId xmlns:a16="http://schemas.microsoft.com/office/drawing/2014/main" id="{27650942-27E9-4697-9043-7B7A75666801}"/>
                          </a:ext>
                        </a:extLst>
                      </p:cNvPr>
                      <p:cNvPicPr/>
                      <p:nvPr/>
                    </p:nvPicPr>
                    <p:blipFill>
                      <a:blip r:embed="rId4"/>
                      <a:stretch>
                        <a:fillRect/>
                      </a:stretch>
                    </p:blipFill>
                    <p:spPr>
                      <a:xfrm>
                        <a:off x="2830513" y="2428875"/>
                        <a:ext cx="1755775" cy="863600"/>
                      </a:xfrm>
                      <a:prstGeom prst="rect">
                        <a:avLst/>
                      </a:prstGeom>
                    </p:spPr>
                  </p:pic>
                </p:oleObj>
              </mc:Fallback>
            </mc:AlternateContent>
          </a:graphicData>
        </a:graphic>
      </p:graphicFrame>
    </p:spTree>
    <p:extLst>
      <p:ext uri="{BB962C8B-B14F-4D97-AF65-F5344CB8AC3E}">
        <p14:creationId xmlns:p14="http://schemas.microsoft.com/office/powerpoint/2010/main" val="41776381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4294967295"/>
          </p:nvPr>
        </p:nvSpPr>
        <p:spPr>
          <a:xfrm>
            <a:off x="759884" y="914401"/>
            <a:ext cx="7772400" cy="5054884"/>
          </a:xfrm>
        </p:spPr>
        <p:txBody>
          <a:bodyPr/>
          <a:lstStyle/>
          <a:p>
            <a:pPr>
              <a:buFontTx/>
              <a:buNone/>
            </a:pPr>
            <a:r>
              <a:rPr lang="zh-CN" altLang="en-US" sz="3200" b="0" kern="1200" dirty="0">
                <a:effectLst/>
                <a:ea typeface="华文琥珀"/>
                <a:cs typeface="+mj-cs"/>
              </a:rPr>
              <a:t>二、鼓励资本形成</a:t>
            </a:r>
            <a:endParaRPr lang="en-US" sz="3200" b="0" kern="1200" dirty="0">
              <a:effectLst/>
              <a:ea typeface="华文琥珀"/>
              <a:cs typeface="+mj-cs"/>
            </a:endParaRPr>
          </a:p>
          <a:p>
            <a:pPr lvl="1"/>
            <a:endParaRPr lang="en-US" altLang="zh-CN" dirty="0">
              <a:latin typeface="Times New Roman" charset="0"/>
              <a:cs typeface="Times New Roman" charset="0"/>
            </a:endParaRPr>
          </a:p>
          <a:p>
            <a:pPr lvl="1" algn="just">
              <a:lnSpc>
                <a:spcPct val="150000"/>
              </a:lnSpc>
            </a:pPr>
            <a:r>
              <a:rPr lang="zh-CN" altLang="en-US" dirty="0">
                <a:effectLst/>
                <a:latin typeface="Times New Roman" charset="0"/>
                <a:cs typeface="Times New Roman" charset="0"/>
              </a:rPr>
              <a:t>由于资本是被生产出来的生产要素，因此，一个社会可以改变它所拥有的资本量。</a:t>
            </a:r>
            <a:endParaRPr lang="en-US" dirty="0">
              <a:effectLst/>
              <a:latin typeface="Times New Roman" charset="0"/>
              <a:cs typeface="Times New Roman" charset="0"/>
            </a:endParaRPr>
          </a:p>
          <a:p>
            <a:pPr lvl="1" algn="just">
              <a:lnSpc>
                <a:spcPct val="150000"/>
              </a:lnSpc>
            </a:pPr>
            <a:r>
              <a:rPr lang="zh-CN" altLang="en-US" dirty="0">
                <a:effectLst/>
                <a:latin typeface="Times New Roman" charset="0"/>
                <a:cs typeface="Times New Roman" charset="0"/>
              </a:rPr>
              <a:t>资本存量的增长是储蓄和投资推动的，因此，鼓励资本形成便应鼓励储蓄和投资。这是政府可以促进经济增长的一种方法，而且在长期中，这也是提高一国居民生活水平的一种方法。</a:t>
            </a:r>
          </a:p>
        </p:txBody>
      </p:sp>
    </p:spTree>
    <p:extLst>
      <p:ext uri="{BB962C8B-B14F-4D97-AF65-F5344CB8AC3E}">
        <p14:creationId xmlns:p14="http://schemas.microsoft.com/office/powerpoint/2010/main" val="30352714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idx="4294967295"/>
          </p:nvPr>
        </p:nvSpPr>
        <p:spPr>
          <a:xfrm>
            <a:off x="457200" y="570442"/>
            <a:ext cx="8229600" cy="863600"/>
          </a:xfrm>
        </p:spPr>
        <p:txBody>
          <a:bodyPr/>
          <a:lstStyle/>
          <a:p>
            <a:pPr eaLnBrk="1" hangingPunct="1"/>
            <a:r>
              <a:rPr lang="zh-CN" altLang="en-US" sz="2800" b="1" dirty="0">
                <a:effectLst/>
                <a:latin typeface="仿宋"/>
                <a:ea typeface="仿宋"/>
                <a:cs typeface="仿宋"/>
              </a:rPr>
              <a:t>国家或地区的投资率与人均收入正相关</a:t>
            </a:r>
          </a:p>
        </p:txBody>
      </p:sp>
      <p:pic>
        <p:nvPicPr>
          <p:cNvPr id="12291" name="内容占位符 3" descr="BG010069.T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2143125" y="1561297"/>
            <a:ext cx="5572125" cy="4216400"/>
          </a:xfrm>
          <a:ln/>
        </p:spPr>
      </p:pic>
      <p:sp>
        <p:nvSpPr>
          <p:cNvPr id="12292" name="TextBox 4"/>
          <p:cNvSpPr txBox="1">
            <a:spLocks noChangeArrowheads="1"/>
          </p:cNvSpPr>
          <p:nvPr/>
        </p:nvSpPr>
        <p:spPr bwMode="auto">
          <a:xfrm>
            <a:off x="880070" y="1979083"/>
            <a:ext cx="923330" cy="273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zh-CN" altLang="en-US" sz="2400" b="1" dirty="0">
                <a:solidFill>
                  <a:srgbClr val="FFFFFF"/>
                </a:solidFill>
                <a:latin typeface="仿宋"/>
                <a:ea typeface="仿宋"/>
                <a:cs typeface="仿宋"/>
              </a:rPr>
              <a:t>投资率与人均收入的国际数据</a:t>
            </a:r>
            <a:endParaRPr lang="zh-CN" altLang="en-US" sz="2800" b="1" dirty="0">
              <a:solidFill>
                <a:srgbClr val="FFFFFF"/>
              </a:solidFill>
              <a:latin typeface="仿宋"/>
              <a:ea typeface="仿宋"/>
              <a:cs typeface="仿宋"/>
            </a:endParaRPr>
          </a:p>
        </p:txBody>
      </p:sp>
    </p:spTree>
    <p:extLst>
      <p:ext uri="{BB962C8B-B14F-4D97-AF65-F5344CB8AC3E}">
        <p14:creationId xmlns:p14="http://schemas.microsoft.com/office/powerpoint/2010/main" val="2632104028"/>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250825" y="260350"/>
            <a:ext cx="8642350" cy="523220"/>
          </a:xfrm>
          <a:prstGeom prst="rect">
            <a:avLst/>
          </a:prstGeom>
          <a:noFill/>
          <a:ln>
            <a:noFill/>
          </a:ln>
          <a:effectLst/>
        </p:spPr>
        <p:txBody>
          <a:bodyPr>
            <a:spAutoFit/>
          </a:bodyPr>
          <a:lstStyle/>
          <a:p>
            <a:pPr algn="ctr">
              <a:spcBef>
                <a:spcPct val="50000"/>
              </a:spcBef>
            </a:pPr>
            <a:r>
              <a:rPr lang="zh-CN" altLang="en-US" sz="2800" b="1" dirty="0">
                <a:solidFill>
                  <a:srgbClr val="FFFFFF"/>
                </a:solidFill>
                <a:latin typeface="仿宋"/>
                <a:ea typeface="仿宋"/>
                <a:cs typeface="仿宋"/>
              </a:rPr>
              <a:t>增长与投资的关系</a:t>
            </a:r>
            <a:endParaRPr kumimoji="1" lang="en-US" altLang="zh-CN" sz="2800" b="1" dirty="0">
              <a:solidFill>
                <a:srgbClr val="FFFFFF"/>
              </a:solidFill>
              <a:latin typeface="仿宋"/>
              <a:ea typeface="仿宋"/>
              <a:cs typeface="仿宋"/>
            </a:endParaRPr>
          </a:p>
        </p:txBody>
      </p:sp>
      <p:pic>
        <p:nvPicPr>
          <p:cNvPr id="3" name="Picture 3" descr="xf211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825" y="908050"/>
            <a:ext cx="8642350" cy="3816350"/>
          </a:xfrm>
          <a:prstGeom prst="rect">
            <a:avLst/>
          </a:prstGeom>
          <a:noFill/>
          <a:ln w="9525">
            <a:solidFill>
              <a:schemeClr val="accent1"/>
            </a:solidFill>
            <a:miter lim="800000"/>
            <a:headEnd/>
            <a:tailEnd/>
          </a:ln>
          <a:extLst>
            <a:ext uri="{909E8E84-426E-40dd-AFC4-6F175D3DCCD1}">
              <a14:hiddenFill xmlns:a14="http://schemas.microsoft.com/office/drawing/2010/main" xmlns="">
                <a:solidFill>
                  <a:srgbClr val="FFFFFF"/>
                </a:solidFill>
              </a14:hiddenFill>
            </a:ext>
          </a:extLst>
        </p:spPr>
      </p:pic>
      <p:sp>
        <p:nvSpPr>
          <p:cNvPr id="4" name="Text Box 4"/>
          <p:cNvSpPr txBox="1">
            <a:spLocks noChangeArrowheads="1"/>
          </p:cNvSpPr>
          <p:nvPr/>
        </p:nvSpPr>
        <p:spPr bwMode="auto">
          <a:xfrm>
            <a:off x="250825" y="4797425"/>
            <a:ext cx="8686800" cy="1015663"/>
          </a:xfrm>
          <a:prstGeom prst="rect">
            <a:avLst/>
          </a:prstGeom>
          <a:noFill/>
          <a:ln>
            <a:noFill/>
          </a:ln>
          <a:effectLst/>
        </p:spPr>
        <p:txBody>
          <a:bodyPr>
            <a:spAutoFit/>
          </a:bodyPr>
          <a:lstStyle/>
          <a:p>
            <a:pPr algn="just">
              <a:spcBef>
                <a:spcPct val="50000"/>
              </a:spcBef>
            </a:pPr>
            <a:r>
              <a:rPr kumimoji="1" lang="zh-CN" altLang="en-US" sz="2000" b="1" dirty="0">
                <a:solidFill>
                  <a:srgbClr val="FFFFFF"/>
                </a:solidFill>
                <a:latin typeface="仿宋"/>
                <a:ea typeface="仿宋"/>
                <a:cs typeface="仿宋"/>
              </a:rPr>
              <a:t>一战后，德国虽然要对外支付巨额战争赔款，国内社会动荡，却依靠巨额外债更新了工业设备，重新成为世界第二工业强国。依靠巨额外债促进发展的经验：债务的增加促进了发展，也增强了偿还能力。</a:t>
            </a:r>
          </a:p>
        </p:txBody>
      </p:sp>
    </p:spTree>
    <p:extLst>
      <p:ext uri="{BB962C8B-B14F-4D97-AF65-F5344CB8AC3E}">
        <p14:creationId xmlns:p14="http://schemas.microsoft.com/office/powerpoint/2010/main" val="37411200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107950" y="136525"/>
            <a:ext cx="8856663" cy="461665"/>
          </a:xfrm>
          <a:prstGeom prst="rect">
            <a:avLst/>
          </a:prstGeom>
          <a:noFill/>
          <a:ln>
            <a:noFill/>
          </a:ln>
          <a:effectLst/>
        </p:spPr>
        <p:txBody>
          <a:bodyPr>
            <a:spAutoFit/>
          </a:bodyPr>
          <a:lstStyle/>
          <a:p>
            <a:pPr algn="ctr">
              <a:spcBef>
                <a:spcPct val="50000"/>
              </a:spcBef>
            </a:pPr>
            <a:r>
              <a:rPr kumimoji="1" lang="en-US" altLang="zh-CN" sz="2400" b="1" dirty="0">
                <a:solidFill>
                  <a:srgbClr val="FFFFFF"/>
                </a:solidFill>
                <a:ea typeface="仿宋"/>
                <a:cs typeface="仿宋"/>
              </a:rPr>
              <a:t>1987-2003</a:t>
            </a:r>
            <a:r>
              <a:rPr kumimoji="1" lang="zh-CN" altLang="en-US" sz="2400" b="1" dirty="0">
                <a:solidFill>
                  <a:srgbClr val="FFFFFF"/>
                </a:solidFill>
                <a:ea typeface="仿宋"/>
                <a:cs typeface="仿宋"/>
              </a:rPr>
              <a:t>年中国各增长因素的贡献率</a:t>
            </a:r>
            <a:r>
              <a:rPr kumimoji="1" lang="en-US" altLang="zh-CN" sz="2400" b="1" dirty="0">
                <a:solidFill>
                  <a:srgbClr val="FFFFFF"/>
                </a:solidFill>
                <a:ea typeface="仿宋"/>
                <a:cs typeface="仿宋"/>
              </a:rPr>
              <a:t>%</a:t>
            </a:r>
            <a:r>
              <a:rPr kumimoji="1" lang="zh-CN" altLang="en-US" b="1" dirty="0">
                <a:solidFill>
                  <a:srgbClr val="FFFFFF"/>
                </a:solidFill>
                <a:ea typeface="仿宋"/>
                <a:cs typeface="仿宋"/>
              </a:rPr>
              <a:t>（</a:t>
            </a:r>
            <a:r>
              <a:rPr kumimoji="1" lang="en-US" altLang="zh-CN" b="1" dirty="0">
                <a:solidFill>
                  <a:srgbClr val="FFFFFF"/>
                </a:solidFill>
                <a:ea typeface="仿宋"/>
                <a:cs typeface="仿宋"/>
              </a:rPr>
              <a:t>《</a:t>
            </a:r>
            <a:r>
              <a:rPr kumimoji="1" lang="zh-CN" altLang="en-US" b="1" dirty="0">
                <a:solidFill>
                  <a:srgbClr val="FFFFFF"/>
                </a:solidFill>
                <a:ea typeface="仿宋"/>
                <a:cs typeface="仿宋"/>
              </a:rPr>
              <a:t>经济研究</a:t>
            </a:r>
            <a:r>
              <a:rPr kumimoji="1" lang="en-US" altLang="zh-CN" b="1" dirty="0">
                <a:solidFill>
                  <a:srgbClr val="FFFFFF"/>
                </a:solidFill>
                <a:ea typeface="仿宋"/>
                <a:cs typeface="仿宋"/>
              </a:rPr>
              <a:t>》2006.8</a:t>
            </a:r>
            <a:r>
              <a:rPr kumimoji="1" lang="zh-CN" altLang="en-US" b="1" dirty="0">
                <a:solidFill>
                  <a:srgbClr val="FFFFFF"/>
                </a:solidFill>
                <a:ea typeface="仿宋"/>
                <a:cs typeface="仿宋"/>
              </a:rPr>
              <a:t>）</a:t>
            </a:r>
          </a:p>
        </p:txBody>
      </p:sp>
      <p:graphicFrame>
        <p:nvGraphicFramePr>
          <p:cNvPr id="3" name="Group 119"/>
          <p:cNvGraphicFramePr>
            <a:graphicFrameLocks noGrp="1"/>
          </p:cNvGraphicFramePr>
          <p:nvPr>
            <p:extLst>
              <p:ext uri="{D42A27DB-BD31-4B8C-83A1-F6EECF244321}">
                <p14:modId xmlns:p14="http://schemas.microsoft.com/office/powerpoint/2010/main" val="3940821428"/>
              </p:ext>
            </p:extLst>
          </p:nvPr>
        </p:nvGraphicFramePr>
        <p:xfrm>
          <a:off x="107950" y="692150"/>
          <a:ext cx="8856663" cy="6035040"/>
        </p:xfrm>
        <a:graphic>
          <a:graphicData uri="http://schemas.openxmlformats.org/drawingml/2006/table">
            <a:tbl>
              <a:tblPr/>
              <a:tblGrid>
                <a:gridCol w="1771650">
                  <a:extLst>
                    <a:ext uri="{9D8B030D-6E8A-4147-A177-3AD203B41FA5}">
                      <a16:colId xmlns:a16="http://schemas.microsoft.com/office/drawing/2014/main" val="20000"/>
                    </a:ext>
                  </a:extLst>
                </a:gridCol>
                <a:gridCol w="1771650">
                  <a:extLst>
                    <a:ext uri="{9D8B030D-6E8A-4147-A177-3AD203B41FA5}">
                      <a16:colId xmlns:a16="http://schemas.microsoft.com/office/drawing/2014/main" val="20001"/>
                    </a:ext>
                  </a:extLst>
                </a:gridCol>
                <a:gridCol w="1770063">
                  <a:extLst>
                    <a:ext uri="{9D8B030D-6E8A-4147-A177-3AD203B41FA5}">
                      <a16:colId xmlns:a16="http://schemas.microsoft.com/office/drawing/2014/main" val="20002"/>
                    </a:ext>
                  </a:extLst>
                </a:gridCol>
                <a:gridCol w="1771650">
                  <a:extLst>
                    <a:ext uri="{9D8B030D-6E8A-4147-A177-3AD203B41FA5}">
                      <a16:colId xmlns:a16="http://schemas.microsoft.com/office/drawing/2014/main" val="20003"/>
                    </a:ext>
                  </a:extLst>
                </a:gridCol>
                <a:gridCol w="1771650">
                  <a:extLst>
                    <a:ext uri="{9D8B030D-6E8A-4147-A177-3AD203B41FA5}">
                      <a16:colId xmlns:a16="http://schemas.microsoft.com/office/drawing/2014/main" val="20004"/>
                    </a:ext>
                  </a:extLst>
                </a:gridCol>
              </a:tblGrid>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dirty="0">
                          <a:ln>
                            <a:noFill/>
                          </a:ln>
                          <a:solidFill>
                            <a:srgbClr val="000000"/>
                          </a:solidFill>
                          <a:effectLst/>
                          <a:latin typeface="仿宋"/>
                          <a:ea typeface="仿宋"/>
                          <a:cs typeface="仿宋"/>
                        </a:rPr>
                        <a:t>年份</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GDP</a:t>
                      </a:r>
                      <a:r>
                        <a:rPr kumimoji="0" lang="zh-CN" altLang="en-US" sz="1600" b="1" i="0" u="none" strike="noStrike" cap="none" normalizeH="0" baseline="0">
                          <a:ln>
                            <a:noFill/>
                          </a:ln>
                          <a:solidFill>
                            <a:srgbClr val="000000"/>
                          </a:solidFill>
                          <a:effectLst/>
                          <a:latin typeface="仿宋"/>
                          <a:ea typeface="仿宋"/>
                          <a:cs typeface="仿宋"/>
                        </a:rPr>
                        <a:t>增长率</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a:ln>
                            <a:noFill/>
                          </a:ln>
                          <a:solidFill>
                            <a:srgbClr val="000000"/>
                          </a:solidFill>
                          <a:effectLst/>
                          <a:latin typeface="仿宋"/>
                          <a:ea typeface="仿宋"/>
                          <a:cs typeface="仿宋"/>
                        </a:rPr>
                        <a:t>固定资本贡献率</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a:ln>
                            <a:noFill/>
                          </a:ln>
                          <a:solidFill>
                            <a:srgbClr val="000000"/>
                          </a:solidFill>
                          <a:effectLst/>
                          <a:latin typeface="仿宋"/>
                          <a:ea typeface="仿宋"/>
                          <a:cs typeface="仿宋"/>
                        </a:rPr>
                        <a:t>劳动力贡献率</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zh-CN" altLang="en-US" sz="1600" b="1" i="0" u="none" strike="noStrike" cap="none" normalizeH="0" baseline="0">
                          <a:ln>
                            <a:noFill/>
                          </a:ln>
                          <a:solidFill>
                            <a:srgbClr val="000000"/>
                          </a:solidFill>
                          <a:effectLst/>
                          <a:latin typeface="仿宋"/>
                          <a:ea typeface="仿宋"/>
                          <a:cs typeface="仿宋"/>
                        </a:rPr>
                        <a:t>技术进步贡献率</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381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rgbClr val="000000"/>
                          </a:solidFill>
                          <a:effectLst/>
                          <a:latin typeface="仿宋"/>
                          <a:ea typeface="仿宋"/>
                          <a:cs typeface="仿宋"/>
                        </a:rPr>
                        <a:t>1987</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11.823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68.92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20.37</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1988</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12.442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59.59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9.89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30.52</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1989</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4.433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112.15</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17.58</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chemeClr val="tx1"/>
                          </a:solidFill>
                          <a:effectLst/>
                          <a:latin typeface="仿宋"/>
                          <a:ea typeface="仿宋"/>
                          <a:cs typeface="仿宋"/>
                        </a:rPr>
                        <a:t>-29.73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1990</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6.557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72.42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17.2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10.38</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1991</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10.526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49.38</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11.57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39.04</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1992</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15.321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45.02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5.17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49.81</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6"/>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1993</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10.261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86.1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9.93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chemeClr val="tx1"/>
                          </a:solidFill>
                          <a:effectLst/>
                          <a:latin typeface="仿宋"/>
                          <a:ea typeface="仿宋"/>
                          <a:cs typeface="仿宋"/>
                        </a:rPr>
                        <a:t>3.97</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7"/>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1994</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14.16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65.51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2.37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chemeClr val="tx1"/>
                          </a:solidFill>
                          <a:effectLst/>
                          <a:latin typeface="仿宋"/>
                          <a:ea typeface="仿宋"/>
                          <a:cs typeface="仿宋"/>
                        </a:rPr>
                        <a:t>32.12</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8"/>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1995</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13.032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rgbClr val="000000"/>
                          </a:solidFill>
                          <a:effectLst/>
                          <a:latin typeface="仿宋"/>
                          <a:ea typeface="仿宋"/>
                          <a:cs typeface="仿宋"/>
                        </a:rPr>
                        <a:t>70.63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4.14</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25.23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9"/>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1996</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11.142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75.53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8.99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15.48</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0"/>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1997</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11.233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71.36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3.91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24.73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1"/>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1998</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10.051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80.89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2.92</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16.19</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2"/>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1999</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8.491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86.48</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-13.09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26.63</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3"/>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2000</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7.75</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88.16</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4.39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7.44</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4"/>
                  </a:ext>
                </a:extLst>
              </a:tr>
              <a:tr h="227013">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2001</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9.519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70.83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0.59</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28.59</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5"/>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2002</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10.663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66.94</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4.65</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28.40</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127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6"/>
                  </a:ext>
                </a:extLst>
              </a:tr>
              <a:tr h="225425">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2003</a:t>
                      </a:r>
                    </a:p>
                  </a:txBody>
                  <a:tcPr horzOverflow="overflow">
                    <a:lnL w="381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12.181</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66.63</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a:ln>
                            <a:noFill/>
                          </a:ln>
                          <a:solidFill>
                            <a:srgbClr val="000000"/>
                          </a:solidFill>
                          <a:effectLst/>
                          <a:latin typeface="仿宋"/>
                          <a:ea typeface="仿宋"/>
                          <a:cs typeface="仿宋"/>
                        </a:rPr>
                        <a:t>15.47</a:t>
                      </a:r>
                    </a:p>
                  </a:txBody>
                  <a:tcPr horzOverflow="overflow">
                    <a:lnL w="12700" cap="flat" cmpd="sng" algn="ctr">
                      <a:solidFill>
                        <a:srgbClr val="00005A"/>
                      </a:solidFill>
                      <a:prstDash val="solid"/>
                      <a:round/>
                      <a:headEnd type="none" w="med" len="med"/>
                      <a:tailEnd type="none" w="med" len="med"/>
                    </a:lnL>
                    <a:lnR w="127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tc>
                  <a:txBody>
                    <a:bodyPr/>
                    <a:lstStyle>
                      <a:lvl1pPr marL="0" algn="l" rtl="0" eaLnBrk="1" latinLnBrk="0" hangingPunct="1">
                        <a:spcBef>
                          <a:spcPct val="20000"/>
                        </a:spcBef>
                        <a:buClr>
                          <a:schemeClr val="hlink"/>
                        </a:buClr>
                        <a:buSzPct val="120000"/>
                        <a:defRPr kumimoji="0" sz="2800" kern="1200">
                          <a:solidFill>
                            <a:schemeClr val="tx1"/>
                          </a:solidFill>
                          <a:effectLst>
                            <a:outerShdw blurRad="38100" dist="38100" dir="2700000" algn="tl">
                              <a:srgbClr val="C0C0C0"/>
                            </a:outerShdw>
                          </a:effectLst>
                          <a:latin typeface="Tahoma" pitchFamily="34" charset="0"/>
                          <a:ea typeface="宋体" charset="-122"/>
                        </a:defRPr>
                      </a:lvl1pPr>
                      <a:lvl2pPr marL="457200" algn="l" rtl="0" eaLnBrk="1" latinLnBrk="0" hangingPunct="1">
                        <a:spcBef>
                          <a:spcPct val="20000"/>
                        </a:spcBef>
                        <a:buFont typeface="Tahoma" pitchFamily="34" charset="0"/>
                        <a:defRPr kumimoji="0" sz="2400" kern="1200">
                          <a:solidFill>
                            <a:schemeClr val="tx1"/>
                          </a:solidFill>
                          <a:effectLst>
                            <a:outerShdw blurRad="38100" dist="38100" dir="2700000" algn="tl">
                              <a:srgbClr val="C0C0C0"/>
                            </a:outerShdw>
                          </a:effectLst>
                          <a:latin typeface="Tahoma" pitchFamily="34" charset="0"/>
                          <a:ea typeface="宋体" charset="-122"/>
                        </a:defRPr>
                      </a:lvl2pPr>
                      <a:lvl3pPr marL="914400" algn="l" rtl="0" eaLnBrk="1" latinLnBrk="0" hangingPunct="1">
                        <a:spcBef>
                          <a:spcPct val="20000"/>
                        </a:spcBef>
                        <a:buClr>
                          <a:schemeClr val="hlink"/>
                        </a:buClr>
                        <a:buSzPct val="120000"/>
                        <a:defRPr kumimoji="0" sz="2000" kern="1200">
                          <a:solidFill>
                            <a:schemeClr val="tx1"/>
                          </a:solidFill>
                          <a:effectLst>
                            <a:outerShdw blurRad="38100" dist="38100" dir="2700000" algn="tl">
                              <a:srgbClr val="C0C0C0"/>
                            </a:outerShdw>
                          </a:effectLst>
                          <a:latin typeface="Tahoma" pitchFamily="34" charset="0"/>
                          <a:ea typeface="宋体" charset="-122"/>
                        </a:defRPr>
                      </a:lvl3pPr>
                      <a:lvl4pPr marL="1371600" algn="l" rtl="0" eaLnBrk="1" latinLnBrk="0" hangingPunct="1">
                        <a:spcBef>
                          <a:spcPct val="20000"/>
                        </a:spcBef>
                        <a:buFont typeface="Tahoma" pitchFamily="34" charset="0"/>
                        <a:defRPr kumimoji="0" kern="1200">
                          <a:solidFill>
                            <a:schemeClr val="tx1"/>
                          </a:solidFill>
                          <a:effectLst>
                            <a:outerShdw blurRad="38100" dist="38100" dir="2700000" algn="tl">
                              <a:srgbClr val="C0C0C0"/>
                            </a:outerShdw>
                          </a:effectLst>
                          <a:latin typeface="Tahoma" pitchFamily="34" charset="0"/>
                          <a:ea typeface="宋体" charset="-122"/>
                        </a:defRPr>
                      </a:lvl4pPr>
                      <a:lvl5pPr marL="1828800" algn="l" rtl="0" eaLnBrk="1" latinLnBrk="0" hangingPunct="1">
                        <a:spcBef>
                          <a:spcPct val="20000"/>
                        </a:spcBef>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5pPr>
                      <a:lvl6pPr marL="22860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6pPr>
                      <a:lvl7pPr marL="27432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7pPr>
                      <a:lvl8pPr marL="32004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8pPr>
                      <a:lvl9pPr marL="3657600" algn="l" rtl="0" eaLnBrk="1" fontAlgn="base" latinLnBrk="0" hangingPunct="1">
                        <a:spcBef>
                          <a:spcPct val="20000"/>
                        </a:spcBef>
                        <a:spcAft>
                          <a:spcPct val="0"/>
                        </a:spcAft>
                        <a:buClr>
                          <a:schemeClr val="hlink"/>
                        </a:buClr>
                        <a:buSzPct val="80000"/>
                        <a:buFont typeface="Wingdings" pitchFamily="2" charset="2"/>
                        <a:defRPr kumimoji="0" kern="1200">
                          <a:solidFill>
                            <a:schemeClr val="tx1"/>
                          </a:solidFill>
                          <a:effectLst>
                            <a:outerShdw blurRad="38100" dist="38100" dir="2700000" algn="tl">
                              <a:srgbClr val="C0C0C0"/>
                            </a:outerShdw>
                          </a:effectLst>
                          <a:latin typeface="Tahoma" pitchFamily="34"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120000"/>
                        <a:buFontTx/>
                        <a:buNone/>
                        <a:tabLst/>
                      </a:pPr>
                      <a:r>
                        <a:rPr kumimoji="0" lang="en-US" altLang="zh-CN" sz="1600" b="1" i="0" u="none" strike="noStrike" cap="none" normalizeH="0" baseline="0" dirty="0">
                          <a:ln>
                            <a:noFill/>
                          </a:ln>
                          <a:solidFill>
                            <a:srgbClr val="000000"/>
                          </a:solidFill>
                          <a:effectLst/>
                          <a:latin typeface="仿宋"/>
                          <a:ea typeface="仿宋"/>
                          <a:cs typeface="仿宋"/>
                        </a:rPr>
                        <a:t>17.90</a:t>
                      </a:r>
                    </a:p>
                  </a:txBody>
                  <a:tcPr horzOverflow="overflow">
                    <a:lnL w="12700" cap="flat" cmpd="sng" algn="ctr">
                      <a:solidFill>
                        <a:srgbClr val="00005A"/>
                      </a:solidFill>
                      <a:prstDash val="solid"/>
                      <a:round/>
                      <a:headEnd type="none" w="med" len="med"/>
                      <a:tailEnd type="none" w="med" len="med"/>
                    </a:lnL>
                    <a:lnR w="38100" cap="flat" cmpd="sng" algn="ctr">
                      <a:solidFill>
                        <a:srgbClr val="00005A"/>
                      </a:solidFill>
                      <a:prstDash val="solid"/>
                      <a:round/>
                      <a:headEnd type="none" w="med" len="med"/>
                      <a:tailEnd type="none" w="med" len="med"/>
                    </a:lnR>
                    <a:lnT w="12700" cap="flat" cmpd="sng" algn="ctr">
                      <a:solidFill>
                        <a:srgbClr val="00005A"/>
                      </a:solidFill>
                      <a:prstDash val="solid"/>
                      <a:round/>
                      <a:headEnd type="none" w="med" len="med"/>
                      <a:tailEnd type="none" w="med" len="med"/>
                    </a:lnT>
                    <a:lnB w="38100" cap="flat" cmpd="sng" algn="ctr">
                      <a:solidFill>
                        <a:srgbClr val="00005A"/>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17"/>
                  </a:ext>
                </a:extLst>
              </a:tr>
            </a:tbl>
          </a:graphicData>
        </a:graphic>
      </p:graphicFrame>
      <p:sp>
        <p:nvSpPr>
          <p:cNvPr id="4" name="矩形 3"/>
          <p:cNvSpPr/>
          <p:nvPr/>
        </p:nvSpPr>
        <p:spPr>
          <a:xfrm>
            <a:off x="3733800" y="731838"/>
            <a:ext cx="1600200" cy="597376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3771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内容占位符 2"/>
          <p:cNvSpPr>
            <a:spLocks noGrp="1"/>
          </p:cNvSpPr>
          <p:nvPr>
            <p:ph idx="4294967295"/>
          </p:nvPr>
        </p:nvSpPr>
        <p:spPr>
          <a:xfrm>
            <a:off x="833967" y="912284"/>
            <a:ext cx="7772400" cy="4114800"/>
          </a:xfrm>
        </p:spPr>
        <p:txBody>
          <a:bodyPr/>
          <a:lstStyle/>
          <a:p>
            <a:pPr algn="just">
              <a:lnSpc>
                <a:spcPct val="150000"/>
              </a:lnSpc>
              <a:buFontTx/>
              <a:buNone/>
            </a:pPr>
            <a:r>
              <a:rPr lang="zh-CN" altLang="en-US" sz="3200" b="0" kern="1200" dirty="0">
                <a:effectLst/>
                <a:ea typeface="华文琥珀"/>
                <a:cs typeface="+mj-cs"/>
              </a:rPr>
              <a:t>三、增加劳动供给</a:t>
            </a:r>
            <a:endParaRPr lang="en-US" sz="3200" b="0" kern="1200" dirty="0">
              <a:effectLst/>
              <a:ea typeface="华文琥珀"/>
              <a:cs typeface="+mj-cs"/>
            </a:endParaRPr>
          </a:p>
          <a:p>
            <a:pPr lvl="1" algn="just">
              <a:lnSpc>
                <a:spcPct val="150000"/>
              </a:lnSpc>
            </a:pPr>
            <a:r>
              <a:rPr lang="zh-CN" altLang="en-US" dirty="0">
                <a:effectLst/>
                <a:latin typeface="Times New Roman" charset="0"/>
                <a:cs typeface="Times New Roman" charset="0"/>
              </a:rPr>
              <a:t>政府可以减免所得税以激励和促使人们努力工作。</a:t>
            </a:r>
            <a:endParaRPr lang="en-US" dirty="0">
              <a:effectLst/>
              <a:latin typeface="Times New Roman" charset="0"/>
              <a:cs typeface="Times New Roman" charset="0"/>
            </a:endParaRPr>
          </a:p>
          <a:p>
            <a:pPr lvl="1" algn="just">
              <a:lnSpc>
                <a:spcPct val="150000"/>
              </a:lnSpc>
            </a:pPr>
            <a:r>
              <a:rPr lang="zh-CN" altLang="en-US" dirty="0">
                <a:effectLst/>
                <a:latin typeface="Times New Roman" charset="0"/>
                <a:cs typeface="Times New Roman" charset="0"/>
              </a:rPr>
              <a:t>政府应提供良好的教育、培训体系，并鼓励人们利用这样的体系，以提升人力资本。</a:t>
            </a:r>
            <a:endParaRPr lang="en-US" altLang="zh-CN" dirty="0">
              <a:effectLst/>
              <a:latin typeface="Times New Roman" charset="0"/>
              <a:cs typeface="Times New Roman" charset="0"/>
            </a:endParaRPr>
          </a:p>
          <a:p>
            <a:pPr marL="0" indent="0" algn="just">
              <a:lnSpc>
                <a:spcPct val="150000"/>
              </a:lnSpc>
              <a:buNone/>
            </a:pPr>
            <a:r>
              <a:rPr lang="zh-CN" altLang="en-US" sz="3200" b="0" kern="1200" dirty="0">
                <a:effectLst/>
                <a:ea typeface="华文琥珀"/>
                <a:cs typeface="+mj-cs"/>
              </a:rPr>
              <a:t>四、建立适当的制度</a:t>
            </a:r>
            <a:endParaRPr lang="en-US" altLang="zh-CN" sz="3200" b="0" kern="1200" dirty="0">
              <a:effectLst/>
              <a:ea typeface="华文琥珀"/>
              <a:cs typeface="+mj-cs"/>
            </a:endParaRPr>
          </a:p>
          <a:p>
            <a:pPr lvl="1" indent="-342900" algn="just">
              <a:lnSpc>
                <a:spcPct val="150000"/>
              </a:lnSpc>
            </a:pPr>
            <a:r>
              <a:rPr lang="zh-CN" altLang="en-US" dirty="0">
                <a:effectLst/>
                <a:latin typeface="Times New Roman" charset="0"/>
                <a:cs typeface="Times New Roman" charset="0"/>
              </a:rPr>
              <a:t>制度假说：制度</a:t>
            </a:r>
            <a:r>
              <a:rPr lang="en-US" altLang="zh-CN" dirty="0">
                <a:effectLst/>
                <a:latin typeface="Times New Roman" charset="0"/>
                <a:cs typeface="Times New Roman" charset="0"/>
              </a:rPr>
              <a:t>—</a:t>
            </a:r>
            <a:r>
              <a:rPr lang="zh-CN" altLang="en-US" dirty="0">
                <a:effectLst/>
                <a:latin typeface="Times New Roman" charset="0"/>
                <a:cs typeface="Times New Roman" charset="0"/>
              </a:rPr>
              <a:t>激励</a:t>
            </a:r>
            <a:r>
              <a:rPr lang="en-US" altLang="zh-CN" dirty="0">
                <a:effectLst/>
                <a:latin typeface="Times New Roman" charset="0"/>
                <a:cs typeface="Times New Roman" charset="0"/>
              </a:rPr>
              <a:t>—</a:t>
            </a:r>
            <a:r>
              <a:rPr lang="zh-CN" altLang="en-US" dirty="0">
                <a:effectLst/>
                <a:latin typeface="Times New Roman" charset="0"/>
                <a:cs typeface="Times New Roman" charset="0"/>
              </a:rPr>
              <a:t>要素积累和技术</a:t>
            </a:r>
          </a:p>
        </p:txBody>
      </p:sp>
    </p:spTree>
    <p:extLst>
      <p:ext uri="{BB962C8B-B14F-4D97-AF65-F5344CB8AC3E}">
        <p14:creationId xmlns:p14="http://schemas.microsoft.com/office/powerpoint/2010/main" val="3175100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dirty="0"/>
              <a:t>补充习题</a:t>
            </a:r>
          </a:p>
        </p:txBody>
      </p:sp>
      <p:sp>
        <p:nvSpPr>
          <p:cNvPr id="5" name="内容占位符 4"/>
          <p:cNvSpPr>
            <a:spLocks noGrp="1"/>
          </p:cNvSpPr>
          <p:nvPr>
            <p:ph idx="1"/>
          </p:nvPr>
        </p:nvSpPr>
        <p:spPr>
          <a:xfrm>
            <a:off x="685800" y="2413000"/>
            <a:ext cx="7772400" cy="3683000"/>
          </a:xfrm>
        </p:spPr>
        <p:txBody>
          <a:bodyPr/>
          <a:lstStyle/>
          <a:p>
            <a:pPr>
              <a:lnSpc>
                <a:spcPct val="150000"/>
              </a:lnSpc>
            </a:pPr>
            <a:r>
              <a:rPr kumimoji="1" lang="zh-CN" altLang="en-US" dirty="0">
                <a:effectLst/>
              </a:rPr>
              <a:t>习题</a:t>
            </a:r>
            <a:r>
              <a:rPr kumimoji="1" lang="en-US" altLang="zh-CN" dirty="0">
                <a:effectLst/>
              </a:rPr>
              <a:t>1:</a:t>
            </a:r>
            <a:r>
              <a:rPr lang="zh-CN" altLang="zh-CN" dirty="0">
                <a:effectLst/>
              </a:rPr>
              <a:t>说明经济增长与经济发展的关系。（东北财经大学考研）</a:t>
            </a:r>
          </a:p>
          <a:p>
            <a:endParaRPr kumimoji="1" lang="en-US" altLang="zh-CN" dirty="0">
              <a:effectLst/>
            </a:endParaRPr>
          </a:p>
          <a:p>
            <a:endParaRPr kumimoji="1" lang="zh-CN" altLang="en-US" dirty="0">
              <a:effectLst/>
            </a:endParaRPr>
          </a:p>
        </p:txBody>
      </p:sp>
    </p:spTree>
    <p:extLst>
      <p:ext uri="{BB962C8B-B14F-4D97-AF65-F5344CB8AC3E}">
        <p14:creationId xmlns:p14="http://schemas.microsoft.com/office/powerpoint/2010/main" val="3394605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8216" y="478367"/>
            <a:ext cx="8119533" cy="5786967"/>
          </a:xfrm>
        </p:spPr>
        <p:txBody>
          <a:bodyPr/>
          <a:lstStyle/>
          <a:p>
            <a:pPr marL="0" indent="0">
              <a:buNone/>
            </a:pPr>
            <a:r>
              <a:rPr lang="zh-CN" altLang="zh-CN" sz="2400" dirty="0">
                <a:effectLst/>
              </a:rPr>
              <a:t>解答：</a:t>
            </a:r>
            <a:endParaRPr lang="en-US" altLang="zh-CN" sz="2400" dirty="0">
              <a:effectLst/>
            </a:endParaRPr>
          </a:p>
          <a:p>
            <a:r>
              <a:rPr lang="zh-CN" altLang="zh-CN" sz="2400" dirty="0">
                <a:effectLst/>
              </a:rPr>
              <a:t>经济增长是指一个经济的产量的增加</a:t>
            </a:r>
            <a:r>
              <a:rPr lang="zh-CN" altLang="en-US" sz="2400" dirty="0">
                <a:effectLst/>
              </a:rPr>
              <a:t>。</a:t>
            </a:r>
            <a:endParaRPr lang="en-US" altLang="zh-CN" sz="2400" dirty="0">
              <a:effectLst/>
            </a:endParaRPr>
          </a:p>
          <a:p>
            <a:r>
              <a:rPr lang="zh-CN" altLang="zh-CN" sz="2400" dirty="0">
                <a:effectLst/>
              </a:rPr>
              <a:t>经济发展不仅包括经济增长，而且包括国民的生活质量，以及整个社会经济结构和制度结构的总体进步。经济发展是反映一个经济社会总体发展水平的综合性概念。</a:t>
            </a:r>
            <a:endParaRPr lang="en-US" altLang="zh-CN" sz="2400" dirty="0">
              <a:effectLst/>
            </a:endParaRPr>
          </a:p>
          <a:p>
            <a:r>
              <a:rPr lang="zh-CN" altLang="zh-CN" sz="2400" dirty="0">
                <a:effectLst/>
              </a:rPr>
              <a:t>虽然高数值的增长率是经济发展的目标之一，但是，由于经济发展问题的复杂性，单纯的高增长率并不能代表经济发展的最优状态。</a:t>
            </a:r>
          </a:p>
          <a:p>
            <a:r>
              <a:rPr lang="zh-CN" altLang="zh-CN" sz="2400" dirty="0">
                <a:effectLst/>
              </a:rPr>
              <a:t>经济增长是经济发展的必要条件，但是经济增长不是经济发展的充分条件，存在有增长而无发展的情况。如伴随经济增长出现的失业和两极分化的无情增长、资源枯竭和环境污染的无未来增长、非民主和专制的无声增长、只注重物质追求而忽略精神生活的无传统文化的增长。 </a:t>
            </a:r>
            <a:endParaRPr kumimoji="1" lang="zh-CN" altLang="en-US" sz="2400" dirty="0"/>
          </a:p>
        </p:txBody>
      </p:sp>
    </p:spTree>
    <p:extLst>
      <p:ext uri="{BB962C8B-B14F-4D97-AF65-F5344CB8AC3E}">
        <p14:creationId xmlns:p14="http://schemas.microsoft.com/office/powerpoint/2010/main" val="6347449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2245783"/>
            <a:ext cx="7772400" cy="4114800"/>
          </a:xfrm>
        </p:spPr>
        <p:txBody>
          <a:bodyPr/>
          <a:lstStyle/>
          <a:p>
            <a:pPr>
              <a:lnSpc>
                <a:spcPct val="125000"/>
              </a:lnSpc>
            </a:pPr>
            <a:r>
              <a:rPr lang="zh-CN" altLang="en-US" dirty="0">
                <a:effectLst/>
              </a:rPr>
              <a:t>习题</a:t>
            </a:r>
            <a:r>
              <a:rPr lang="en-US" altLang="zh-CN" dirty="0">
                <a:effectLst/>
              </a:rPr>
              <a:t>2.</a:t>
            </a:r>
            <a:r>
              <a:rPr lang="zh-CN" altLang="zh-CN" dirty="0">
                <a:effectLst/>
              </a:rPr>
              <a:t>什么是新古典增长模型的基本公式？它有什么含义？（北京理工大学考研）</a:t>
            </a:r>
          </a:p>
          <a:p>
            <a:endParaRPr kumimoji="1" lang="zh-CN" altLang="en-US" dirty="0"/>
          </a:p>
        </p:txBody>
      </p:sp>
    </p:spTree>
    <p:extLst>
      <p:ext uri="{BB962C8B-B14F-4D97-AF65-F5344CB8AC3E}">
        <p14:creationId xmlns:p14="http://schemas.microsoft.com/office/powerpoint/2010/main" val="940498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9466" y="136915"/>
            <a:ext cx="8627534" cy="6033168"/>
          </a:xfrm>
        </p:spPr>
        <p:txBody>
          <a:bodyPr/>
          <a:lstStyle/>
          <a:p>
            <a:pPr marL="0" indent="0">
              <a:buNone/>
            </a:pPr>
            <a:r>
              <a:rPr lang="zh-CN" altLang="zh-CN" sz="2400" dirty="0">
                <a:effectLst/>
              </a:rPr>
              <a:t>解答：</a:t>
            </a:r>
            <a:endParaRPr lang="en-US" altLang="zh-CN" sz="2400" dirty="0">
              <a:effectLst/>
            </a:endParaRPr>
          </a:p>
          <a:p>
            <a:r>
              <a:rPr lang="zh-CN" altLang="zh-CN" sz="2400" dirty="0">
                <a:effectLst/>
              </a:rPr>
              <a:t>新古典增长模型的基本方程式为：Δ</a:t>
            </a:r>
            <a:r>
              <a:rPr lang="en-US" altLang="zh-CN" sz="2400" dirty="0">
                <a:effectLst/>
              </a:rPr>
              <a:t>k=</a:t>
            </a:r>
            <a:r>
              <a:rPr lang="en-US" altLang="zh-CN" sz="2400" dirty="0" err="1">
                <a:effectLst/>
              </a:rPr>
              <a:t>sy</a:t>
            </a:r>
            <a:r>
              <a:rPr lang="en-US" altLang="zh-CN" sz="2400" dirty="0">
                <a:effectLst/>
              </a:rPr>
              <a:t>−(n+</a:t>
            </a:r>
            <a:r>
              <a:rPr lang="zh-CN" altLang="zh-CN" sz="2400" dirty="0">
                <a:effectLst/>
              </a:rPr>
              <a:t>δ</a:t>
            </a:r>
            <a:r>
              <a:rPr lang="en-US" altLang="zh-CN" sz="2400" dirty="0">
                <a:effectLst/>
              </a:rPr>
              <a:t>)k</a:t>
            </a:r>
          </a:p>
          <a:p>
            <a:r>
              <a:rPr lang="zh-CN" altLang="en-US" sz="2400" dirty="0">
                <a:effectLst/>
              </a:rPr>
              <a:t>即</a:t>
            </a:r>
            <a:r>
              <a:rPr lang="zh-CN" altLang="zh-CN" sz="2400" dirty="0">
                <a:effectLst/>
              </a:rPr>
              <a:t>人均资本的增加等于人均储蓄</a:t>
            </a:r>
            <a:r>
              <a:rPr lang="en-US" altLang="zh-CN" sz="2400" dirty="0" err="1">
                <a:effectLst/>
              </a:rPr>
              <a:t>sy</a:t>
            </a:r>
            <a:r>
              <a:rPr lang="zh-CN" altLang="zh-CN" sz="2400" dirty="0">
                <a:effectLst/>
              </a:rPr>
              <a:t>减去</a:t>
            </a:r>
            <a:r>
              <a:rPr lang="en-US" altLang="zh-CN" sz="2400" dirty="0">
                <a:effectLst/>
              </a:rPr>
              <a:t>(n+</a:t>
            </a:r>
            <a:r>
              <a:rPr lang="zh-CN" altLang="zh-CN" sz="2400" dirty="0">
                <a:effectLst/>
              </a:rPr>
              <a:t>δ</a:t>
            </a:r>
            <a:r>
              <a:rPr lang="en-US" altLang="zh-CN" sz="2400" dirty="0">
                <a:effectLst/>
              </a:rPr>
              <a:t>)k</a:t>
            </a:r>
            <a:r>
              <a:rPr lang="zh-CN" altLang="zh-CN" sz="2400" dirty="0">
                <a:effectLst/>
              </a:rPr>
              <a:t>项，</a:t>
            </a:r>
            <a:endParaRPr lang="en-US" altLang="zh-CN" sz="2400" dirty="0">
              <a:effectLst/>
            </a:endParaRPr>
          </a:p>
          <a:p>
            <a:r>
              <a:rPr lang="zh-CN" altLang="zh-CN" sz="2400" dirty="0">
                <a:effectLst/>
              </a:rPr>
              <a:t>其中</a:t>
            </a:r>
            <a:r>
              <a:rPr lang="en-US" altLang="zh-CN" sz="2400" dirty="0">
                <a:effectLst/>
              </a:rPr>
              <a:t>(n+</a:t>
            </a:r>
            <a:r>
              <a:rPr lang="zh-CN" altLang="zh-CN" sz="2400" dirty="0">
                <a:effectLst/>
              </a:rPr>
              <a:t>δ</a:t>
            </a:r>
            <a:r>
              <a:rPr lang="en-US" altLang="zh-CN" sz="2400" dirty="0">
                <a:effectLst/>
              </a:rPr>
              <a:t>)k</a:t>
            </a:r>
            <a:r>
              <a:rPr lang="zh-CN" altLang="zh-CN" sz="2400" dirty="0">
                <a:effectLst/>
              </a:rPr>
              <a:t>项可以这样理解，一方面，劳动力的增长率为</a:t>
            </a:r>
            <a:r>
              <a:rPr lang="en-US" altLang="zh-CN" sz="2400" dirty="0">
                <a:effectLst/>
              </a:rPr>
              <a:t>n</a:t>
            </a:r>
            <a:r>
              <a:rPr lang="zh-CN" altLang="zh-CN" sz="2400" dirty="0">
                <a:effectLst/>
              </a:rPr>
              <a:t>，一定量的人均储蓄必须用于装备新工人，每个工人占有的资本为</a:t>
            </a:r>
            <a:r>
              <a:rPr lang="en-US" altLang="zh-CN" sz="2400" dirty="0">
                <a:effectLst/>
              </a:rPr>
              <a:t>k</a:t>
            </a:r>
            <a:r>
              <a:rPr lang="zh-CN" altLang="zh-CN" sz="2400" dirty="0">
                <a:effectLst/>
              </a:rPr>
              <a:t>，这一用途的储蓄为</a:t>
            </a:r>
            <a:r>
              <a:rPr lang="en-US" altLang="zh-CN" sz="2400" dirty="0" err="1">
                <a:effectLst/>
              </a:rPr>
              <a:t>nk</a:t>
            </a:r>
            <a:r>
              <a:rPr lang="zh-CN" altLang="zh-CN" sz="2400" dirty="0">
                <a:effectLst/>
              </a:rPr>
              <a:t>，另一方面，一定量的储蓄必须用于替换折旧资本，这一用途的储蓄为δ</a:t>
            </a:r>
            <a:r>
              <a:rPr lang="en-US" altLang="zh-CN" sz="2400" dirty="0">
                <a:effectLst/>
              </a:rPr>
              <a:t>k</a:t>
            </a:r>
            <a:r>
              <a:rPr lang="zh-CN" altLang="zh-CN" sz="2400" dirty="0">
                <a:effectLst/>
              </a:rPr>
              <a:t>，总计为</a:t>
            </a:r>
            <a:r>
              <a:rPr lang="en-US" altLang="zh-CN" sz="2400" dirty="0">
                <a:effectLst/>
              </a:rPr>
              <a:t>(n+</a:t>
            </a:r>
            <a:r>
              <a:rPr lang="zh-CN" altLang="zh-CN" sz="2400" dirty="0">
                <a:effectLst/>
              </a:rPr>
              <a:t>δ</a:t>
            </a:r>
            <a:r>
              <a:rPr lang="en-US" altLang="zh-CN" sz="2400" dirty="0">
                <a:effectLst/>
              </a:rPr>
              <a:t>)k</a:t>
            </a:r>
            <a:r>
              <a:rPr lang="zh-CN" altLang="zh-CN" sz="2400" dirty="0">
                <a:effectLst/>
              </a:rPr>
              <a:t>的人均储蓄被称为资本的广化，</a:t>
            </a:r>
            <a:endParaRPr lang="en-US" altLang="zh-CN" sz="2400" dirty="0">
              <a:effectLst/>
            </a:endParaRPr>
          </a:p>
          <a:p>
            <a:r>
              <a:rPr lang="zh-CN" altLang="zh-CN" sz="2400" dirty="0">
                <a:effectLst/>
              </a:rPr>
              <a:t>人均储蓄超过 </a:t>
            </a:r>
            <a:r>
              <a:rPr lang="en-US" altLang="zh-CN" sz="2400" dirty="0">
                <a:effectLst/>
              </a:rPr>
              <a:t>(n+</a:t>
            </a:r>
            <a:r>
              <a:rPr lang="zh-CN" altLang="zh-CN" sz="2400" dirty="0">
                <a:effectLst/>
              </a:rPr>
              <a:t>δ</a:t>
            </a:r>
            <a:r>
              <a:rPr lang="en-US" altLang="zh-CN" sz="2400" dirty="0">
                <a:effectLst/>
              </a:rPr>
              <a:t>)k</a:t>
            </a:r>
            <a:r>
              <a:rPr lang="zh-CN" altLang="zh-CN" sz="2400" dirty="0">
                <a:effectLst/>
              </a:rPr>
              <a:t>的部分则导致了人均资本</a:t>
            </a:r>
            <a:r>
              <a:rPr lang="en-US" altLang="zh-CN" sz="2400" dirty="0">
                <a:effectLst/>
              </a:rPr>
              <a:t>k</a:t>
            </a:r>
            <a:r>
              <a:rPr lang="zh-CN" altLang="zh-CN" sz="2400" dirty="0">
                <a:effectLst/>
              </a:rPr>
              <a:t>的上升，这被称为资本的深化。</a:t>
            </a:r>
            <a:endParaRPr lang="en-US" altLang="zh-CN" sz="2400" dirty="0">
              <a:effectLst/>
            </a:endParaRPr>
          </a:p>
          <a:p>
            <a:r>
              <a:rPr lang="zh-CN" altLang="zh-CN" sz="2400" dirty="0">
                <a:effectLst/>
              </a:rPr>
              <a:t>因此，这一公式可写为资本深化</a:t>
            </a:r>
            <a:r>
              <a:rPr lang="en-US" altLang="zh-CN" sz="2400" dirty="0">
                <a:effectLst/>
              </a:rPr>
              <a:t>=</a:t>
            </a:r>
            <a:r>
              <a:rPr lang="zh-CN" altLang="zh-CN" sz="2400" dirty="0">
                <a:effectLst/>
              </a:rPr>
              <a:t>人均储蓄</a:t>
            </a:r>
            <a:r>
              <a:rPr lang="en-US" altLang="zh-CN" sz="2400" dirty="0">
                <a:effectLst/>
              </a:rPr>
              <a:t>-</a:t>
            </a:r>
            <a:r>
              <a:rPr lang="zh-CN" altLang="zh-CN" sz="2400" dirty="0">
                <a:effectLst/>
              </a:rPr>
              <a:t>资本广化。</a:t>
            </a:r>
            <a:endParaRPr lang="en-US" altLang="zh-CN" sz="2400" dirty="0">
              <a:effectLst/>
            </a:endParaRPr>
          </a:p>
          <a:p>
            <a:r>
              <a:rPr lang="zh-CN" altLang="zh-CN" sz="2400" dirty="0">
                <a:effectLst/>
              </a:rPr>
              <a:t>新古典增长模型也具有明显的政策含义，实现人均产出量增加有三种途径：</a:t>
            </a:r>
            <a:r>
              <a:rPr lang="en-US" altLang="zh-CN" sz="2400" dirty="0">
                <a:effectLst/>
              </a:rPr>
              <a:t>(1)</a:t>
            </a:r>
            <a:r>
              <a:rPr lang="zh-CN" altLang="zh-CN" sz="2400" dirty="0">
                <a:effectLst/>
              </a:rPr>
              <a:t>在人均资本占有量既定的条件下提高技术水平，从而增加总产出；</a:t>
            </a:r>
            <a:r>
              <a:rPr lang="en-US" altLang="zh-CN" sz="2400" dirty="0">
                <a:effectLst/>
              </a:rPr>
              <a:t>(2)</a:t>
            </a:r>
            <a:r>
              <a:rPr lang="zh-CN" altLang="zh-CN" sz="2400" dirty="0">
                <a:effectLst/>
              </a:rPr>
              <a:t>提高储蓄率，使得人均资本量增加；</a:t>
            </a:r>
            <a:r>
              <a:rPr lang="en-US" altLang="zh-CN" sz="2400" dirty="0">
                <a:effectLst/>
              </a:rPr>
              <a:t>(3)</a:t>
            </a:r>
            <a:r>
              <a:rPr lang="zh-CN" altLang="zh-CN" sz="2400" dirty="0">
                <a:effectLst/>
              </a:rPr>
              <a:t>降低人口出生率。 </a:t>
            </a:r>
            <a:endParaRPr kumimoji="1" lang="zh-CN" altLang="en-US" sz="2400" dirty="0"/>
          </a:p>
        </p:txBody>
      </p:sp>
    </p:spTree>
    <p:extLst>
      <p:ext uri="{BB962C8B-B14F-4D97-AF65-F5344CB8AC3E}">
        <p14:creationId xmlns:p14="http://schemas.microsoft.com/office/powerpoint/2010/main" val="1275790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1018117"/>
            <a:ext cx="7772400" cy="4114800"/>
          </a:xfrm>
        </p:spPr>
        <p:txBody>
          <a:bodyPr/>
          <a:lstStyle/>
          <a:p>
            <a:pPr marL="0" indent="0" algn="just">
              <a:lnSpc>
                <a:spcPct val="150000"/>
              </a:lnSpc>
              <a:buNone/>
            </a:pPr>
            <a:r>
              <a:rPr kumimoji="1" lang="zh-CN" altLang="en-US" dirty="0"/>
              <a:t>习题</a:t>
            </a:r>
            <a:r>
              <a:rPr kumimoji="1" lang="en-US" altLang="zh-CN" dirty="0"/>
              <a:t>3:</a:t>
            </a:r>
          </a:p>
          <a:p>
            <a:pPr marL="0" indent="0" algn="just">
              <a:lnSpc>
                <a:spcPct val="150000"/>
              </a:lnSpc>
              <a:buNone/>
            </a:pPr>
            <a:r>
              <a:rPr lang="zh-CN" altLang="zh-CN" sz="2400" dirty="0">
                <a:effectLst/>
              </a:rPr>
              <a:t>在新古典增长模型中，已知生产函数为</a:t>
            </a:r>
            <a:r>
              <a:rPr lang="en-US" altLang="zh-CN" sz="2400" dirty="0">
                <a:effectLst/>
              </a:rPr>
              <a:t>y=2k−0.5k</a:t>
            </a:r>
            <a:r>
              <a:rPr lang="en-US" altLang="zh-CN" sz="2400" baseline="30000" dirty="0">
                <a:effectLst/>
              </a:rPr>
              <a:t>2</a:t>
            </a:r>
            <a:r>
              <a:rPr lang="zh-CN" altLang="zh-CN" sz="2400" dirty="0">
                <a:effectLst/>
              </a:rPr>
              <a:t>，</a:t>
            </a:r>
            <a:r>
              <a:rPr lang="en-US" altLang="zh-CN" sz="2400" dirty="0">
                <a:effectLst/>
              </a:rPr>
              <a:t>y</a:t>
            </a:r>
            <a:r>
              <a:rPr lang="zh-CN" altLang="zh-CN" sz="2400" dirty="0">
                <a:effectLst/>
              </a:rPr>
              <a:t>为人均产出，</a:t>
            </a:r>
            <a:r>
              <a:rPr lang="en-US" altLang="zh-CN" sz="2400" dirty="0">
                <a:effectLst/>
              </a:rPr>
              <a:t>k</a:t>
            </a:r>
            <a:r>
              <a:rPr lang="zh-CN" altLang="zh-CN" sz="2400" dirty="0">
                <a:effectLst/>
              </a:rPr>
              <a:t>为人均资本，储蓄率</a:t>
            </a:r>
            <a:r>
              <a:rPr lang="en-US" altLang="zh-CN" sz="2400" dirty="0">
                <a:effectLst/>
              </a:rPr>
              <a:t>s=0.1</a:t>
            </a:r>
            <a:r>
              <a:rPr lang="zh-CN" altLang="zh-CN" sz="2400" dirty="0">
                <a:effectLst/>
              </a:rPr>
              <a:t>。人口增长率</a:t>
            </a:r>
            <a:r>
              <a:rPr lang="en-US" altLang="zh-CN" sz="2400" dirty="0">
                <a:effectLst/>
              </a:rPr>
              <a:t>n=0.05</a:t>
            </a:r>
            <a:r>
              <a:rPr lang="zh-CN" altLang="zh-CN" sz="2400" dirty="0">
                <a:effectLst/>
              </a:rPr>
              <a:t>，资本折旧率</a:t>
            </a:r>
            <a:r>
              <a:rPr lang="en-US" altLang="zh-CN" sz="2400" dirty="0">
                <a:effectLst/>
              </a:rPr>
              <a:t>=0.05</a:t>
            </a:r>
            <a:r>
              <a:rPr lang="zh-CN" altLang="zh-CN" sz="2400" dirty="0">
                <a:effectLst/>
              </a:rPr>
              <a:t>。试求：</a:t>
            </a:r>
          </a:p>
          <a:p>
            <a:pPr algn="just">
              <a:lnSpc>
                <a:spcPct val="150000"/>
              </a:lnSpc>
            </a:pPr>
            <a:r>
              <a:rPr lang="zh-CN" altLang="zh-CN" sz="2400" dirty="0">
                <a:effectLst/>
              </a:rPr>
              <a:t>（</a:t>
            </a:r>
            <a:r>
              <a:rPr lang="en-US" altLang="zh-CN" sz="2400" dirty="0">
                <a:effectLst/>
              </a:rPr>
              <a:t>l</a:t>
            </a:r>
            <a:r>
              <a:rPr lang="zh-CN" altLang="zh-CN" sz="2400" dirty="0">
                <a:effectLst/>
              </a:rPr>
              <a:t>）稳态时人均资本和人均产量；</a:t>
            </a:r>
          </a:p>
          <a:p>
            <a:pPr algn="just">
              <a:lnSpc>
                <a:spcPct val="150000"/>
              </a:lnSpc>
            </a:pPr>
            <a:r>
              <a:rPr lang="zh-CN" altLang="zh-CN" sz="2400" dirty="0">
                <a:effectLst/>
              </a:rPr>
              <a:t>（</a:t>
            </a:r>
            <a:r>
              <a:rPr lang="en-US" altLang="zh-CN" sz="2400" dirty="0">
                <a:effectLst/>
              </a:rPr>
              <a:t>2</a:t>
            </a:r>
            <a:r>
              <a:rPr lang="zh-CN" altLang="zh-CN" sz="2400" dirty="0">
                <a:effectLst/>
              </a:rPr>
              <a:t>）稳态时人均储蓄和人均消费。</a:t>
            </a:r>
          </a:p>
          <a:p>
            <a:pPr marL="0" indent="0" algn="just">
              <a:lnSpc>
                <a:spcPct val="150000"/>
              </a:lnSpc>
              <a:buNone/>
            </a:pPr>
            <a:endParaRPr kumimoji="1" lang="en-US" altLang="zh-CN" dirty="0"/>
          </a:p>
          <a:p>
            <a:pPr algn="just">
              <a:lnSpc>
                <a:spcPct val="150000"/>
              </a:lnSpc>
            </a:pPr>
            <a:endParaRPr kumimoji="1" lang="zh-CN" altLang="en-US" dirty="0"/>
          </a:p>
        </p:txBody>
      </p:sp>
    </p:spTree>
    <p:extLst>
      <p:ext uri="{BB962C8B-B14F-4D97-AF65-F5344CB8AC3E}">
        <p14:creationId xmlns:p14="http://schemas.microsoft.com/office/powerpoint/2010/main" val="419702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内容占位符 2"/>
          <p:cNvSpPr>
            <a:spLocks noGrp="1"/>
          </p:cNvSpPr>
          <p:nvPr>
            <p:ph idx="4294967295"/>
          </p:nvPr>
        </p:nvSpPr>
        <p:spPr>
          <a:xfrm>
            <a:off x="457200" y="1135616"/>
            <a:ext cx="8229600" cy="4784725"/>
          </a:xfrm>
        </p:spPr>
        <p:txBody>
          <a:bodyPr/>
          <a:lstStyle/>
          <a:p>
            <a:pPr eaLnBrk="1" hangingPunct="1">
              <a:lnSpc>
                <a:spcPct val="150000"/>
              </a:lnSpc>
            </a:pPr>
            <a:r>
              <a:rPr lang="zh-CN" altLang="en-US" sz="2800" dirty="0">
                <a:solidFill>
                  <a:schemeClr val="tx1"/>
                </a:solidFill>
                <a:effectLst/>
                <a:latin typeface="Times New Roman" charset="0"/>
                <a:cs typeface="Times New Roman" charset="0"/>
              </a:rPr>
              <a:t>经济增长和经济发展</a:t>
            </a:r>
            <a:endParaRPr lang="en-US" sz="2800" dirty="0">
              <a:solidFill>
                <a:schemeClr val="tx1"/>
              </a:solidFill>
              <a:effectLst/>
              <a:latin typeface="Times New Roman" charset="0"/>
              <a:cs typeface="Times New Roman" charset="0"/>
            </a:endParaRPr>
          </a:p>
          <a:p>
            <a:pPr lvl="1" eaLnBrk="1" hangingPunct="1">
              <a:lnSpc>
                <a:spcPct val="150000"/>
              </a:lnSpc>
            </a:pPr>
            <a:r>
              <a:rPr lang="zh-CN" altLang="en-US" sz="2400" dirty="0">
                <a:effectLst/>
                <a:latin typeface="Times New Roman" charset="0"/>
                <a:cs typeface="Times New Roman" charset="0"/>
              </a:rPr>
              <a:t>如果经济增长是一个“量”的概念，那么经济发展就是一个比较复杂的“质”的概念。</a:t>
            </a:r>
            <a:endParaRPr lang="en-US" sz="2400" dirty="0">
              <a:effectLst/>
              <a:latin typeface="Times New Roman" charset="0"/>
              <a:cs typeface="Times New Roman" charset="0"/>
            </a:endParaRPr>
          </a:p>
          <a:p>
            <a:pPr lvl="1" eaLnBrk="1" hangingPunct="1">
              <a:lnSpc>
                <a:spcPct val="150000"/>
              </a:lnSpc>
            </a:pPr>
            <a:r>
              <a:rPr lang="zh-CN" altLang="en-US" sz="2400" dirty="0">
                <a:effectLst/>
                <a:latin typeface="Times New Roman" charset="0"/>
                <a:cs typeface="Times New Roman" charset="0"/>
              </a:rPr>
              <a:t>经济发展不仅包括经济增长，而且包括国民的生活质量以及整个社会各个不同方面的总体进步。</a:t>
            </a:r>
          </a:p>
          <a:p>
            <a:pPr lvl="2">
              <a:lnSpc>
                <a:spcPct val="150000"/>
              </a:lnSpc>
            </a:pPr>
            <a:r>
              <a:rPr lang="zh-CN" altLang="en-US" dirty="0">
                <a:effectLst/>
                <a:latin typeface="Times New Roman" charset="0"/>
                <a:cs typeface="Times New Roman" charset="0"/>
              </a:rPr>
              <a:t>如国际上常用的经济发展水平指标：人类发展指数，包括健康、教育和生活质量。</a:t>
            </a:r>
            <a:endParaRPr lang="en-US" dirty="0">
              <a:effectLst/>
              <a:latin typeface="Times New Roman" charset="0"/>
              <a:cs typeface="Times New Roman" charset="0"/>
            </a:endParaRPr>
          </a:p>
        </p:txBody>
      </p:sp>
    </p:spTree>
    <p:extLst>
      <p:ext uri="{BB962C8B-B14F-4D97-AF65-F5344CB8AC3E}">
        <p14:creationId xmlns:p14="http://schemas.microsoft.com/office/powerpoint/2010/main" val="27315947"/>
      </p:ext>
    </p:extLst>
  </p:cSld>
  <p:clrMapOvr>
    <a:masterClrMapping/>
  </p:clrMapOvr>
  <p:transition>
    <p:random/>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465667"/>
            <a:ext cx="7772400" cy="5630333"/>
          </a:xfrm>
        </p:spPr>
        <p:txBody>
          <a:bodyPr/>
          <a:lstStyle/>
          <a:p>
            <a:pPr marL="0" indent="0">
              <a:buNone/>
            </a:pPr>
            <a:r>
              <a:rPr lang="zh-CN" altLang="en-US" sz="2400" dirty="0">
                <a:effectLst/>
              </a:rPr>
              <a:t>解</a:t>
            </a:r>
            <a:r>
              <a:rPr lang="zh-CN" altLang="zh-CN" sz="2400" dirty="0">
                <a:effectLst/>
              </a:rPr>
              <a:t>答：</a:t>
            </a:r>
            <a:endParaRPr lang="en-US" altLang="zh-CN" sz="2400" dirty="0">
              <a:effectLst/>
            </a:endParaRPr>
          </a:p>
          <a:p>
            <a:r>
              <a:rPr lang="zh-CN" altLang="zh-CN" sz="2400" dirty="0">
                <a:effectLst/>
              </a:rPr>
              <a:t>（</a:t>
            </a:r>
            <a:r>
              <a:rPr lang="en-US" altLang="zh-CN" sz="2400" dirty="0">
                <a:effectLst/>
              </a:rPr>
              <a:t>1</a:t>
            </a:r>
            <a:r>
              <a:rPr lang="zh-CN" altLang="zh-CN" sz="2400" dirty="0">
                <a:effectLst/>
              </a:rPr>
              <a:t>）新古典增长模型的稳态条件为：</a:t>
            </a:r>
            <a:r>
              <a:rPr lang="en-US" altLang="zh-CN" sz="2400" dirty="0" err="1">
                <a:effectLst/>
              </a:rPr>
              <a:t>sy</a:t>
            </a:r>
            <a:r>
              <a:rPr lang="en-US" altLang="zh-CN" sz="2400" dirty="0">
                <a:effectLst/>
              </a:rPr>
              <a:t>=(n</a:t>
            </a:r>
            <a:r>
              <a:rPr lang="zh-CN" altLang="zh-CN" sz="2400" dirty="0">
                <a:effectLst/>
              </a:rPr>
              <a:t>＋δ</a:t>
            </a:r>
            <a:r>
              <a:rPr lang="en-US" altLang="zh-CN" sz="2400" dirty="0">
                <a:effectLst/>
              </a:rPr>
              <a:t>)k</a:t>
            </a:r>
            <a:endParaRPr lang="zh-CN" altLang="zh-CN" sz="2400" dirty="0">
              <a:effectLst/>
            </a:endParaRPr>
          </a:p>
          <a:p>
            <a:pPr marL="0" indent="0">
              <a:buNone/>
            </a:pPr>
            <a:r>
              <a:rPr lang="zh-CN" altLang="zh-CN" sz="2400" dirty="0">
                <a:effectLst/>
              </a:rPr>
              <a:t>将有关关系式及变量数值代入上式，得：</a:t>
            </a:r>
          </a:p>
          <a:p>
            <a:pPr marL="0" indent="0">
              <a:buNone/>
            </a:pPr>
            <a:r>
              <a:rPr lang="en-US" altLang="zh-CN" sz="2400" dirty="0">
                <a:effectLst/>
              </a:rPr>
              <a:t>       0.1(2k</a:t>
            </a:r>
            <a:r>
              <a:rPr lang="zh-CN" altLang="en-US" sz="2400" dirty="0">
                <a:effectLst/>
              </a:rPr>
              <a:t>−</a:t>
            </a:r>
            <a:r>
              <a:rPr lang="en-US" altLang="zh-CN" sz="2400" dirty="0">
                <a:effectLst/>
              </a:rPr>
              <a:t>0.5k</a:t>
            </a:r>
            <a:r>
              <a:rPr lang="en-US" altLang="zh-CN" sz="2400" baseline="30000" dirty="0">
                <a:effectLst/>
              </a:rPr>
              <a:t>2</a:t>
            </a:r>
            <a:r>
              <a:rPr lang="en-US" altLang="zh-CN" sz="2400" dirty="0">
                <a:effectLst/>
              </a:rPr>
              <a:t>)=(0.05</a:t>
            </a:r>
            <a:r>
              <a:rPr lang="zh-CN" altLang="zh-CN" sz="2400" dirty="0">
                <a:effectLst/>
              </a:rPr>
              <a:t>＋</a:t>
            </a:r>
            <a:r>
              <a:rPr lang="en-US" altLang="zh-CN" sz="2400" dirty="0">
                <a:effectLst/>
              </a:rPr>
              <a:t>0.05)k</a:t>
            </a:r>
            <a:endParaRPr lang="zh-CN" altLang="zh-CN" sz="2400" dirty="0">
              <a:effectLst/>
            </a:endParaRPr>
          </a:p>
          <a:p>
            <a:pPr marL="0" indent="0">
              <a:buNone/>
            </a:pPr>
            <a:r>
              <a:rPr lang="en-US" altLang="zh-CN" sz="2400" dirty="0">
                <a:effectLst/>
              </a:rPr>
              <a:t>       0.1k(2</a:t>
            </a:r>
            <a:r>
              <a:rPr lang="zh-CN" altLang="en-US" sz="2400" dirty="0">
                <a:effectLst/>
              </a:rPr>
              <a:t>−</a:t>
            </a:r>
            <a:r>
              <a:rPr lang="en-US" altLang="zh-CN" sz="2400" dirty="0">
                <a:effectLst/>
              </a:rPr>
              <a:t>0.5k)=0.1k</a:t>
            </a:r>
            <a:endParaRPr lang="zh-CN" altLang="zh-CN" sz="2400" dirty="0">
              <a:effectLst/>
            </a:endParaRPr>
          </a:p>
          <a:p>
            <a:pPr marL="0" indent="0">
              <a:buNone/>
            </a:pPr>
            <a:r>
              <a:rPr lang="en-US" altLang="zh-CN" sz="2400" dirty="0">
                <a:effectLst/>
              </a:rPr>
              <a:t>       2−0.5k=1</a:t>
            </a:r>
            <a:endParaRPr lang="zh-CN" altLang="zh-CN" sz="2400" dirty="0">
              <a:effectLst/>
            </a:endParaRPr>
          </a:p>
          <a:p>
            <a:pPr marL="0" indent="0">
              <a:buNone/>
            </a:pPr>
            <a:r>
              <a:rPr lang="en-US" altLang="zh-CN" sz="2400" dirty="0">
                <a:effectLst/>
              </a:rPr>
              <a:t>       k=2</a:t>
            </a:r>
            <a:endParaRPr lang="zh-CN" altLang="zh-CN" sz="2400" dirty="0">
              <a:effectLst/>
            </a:endParaRPr>
          </a:p>
          <a:p>
            <a:pPr marL="0" indent="0">
              <a:buNone/>
            </a:pPr>
            <a:r>
              <a:rPr lang="zh-CN" altLang="zh-CN" sz="2400" dirty="0">
                <a:effectLst/>
              </a:rPr>
              <a:t>将</a:t>
            </a:r>
            <a:r>
              <a:rPr lang="en-US" altLang="zh-CN" sz="2400" dirty="0">
                <a:effectLst/>
              </a:rPr>
              <a:t>k=2</a:t>
            </a:r>
            <a:r>
              <a:rPr lang="zh-CN" altLang="zh-CN" sz="2400" dirty="0">
                <a:effectLst/>
              </a:rPr>
              <a:t>代入生产函数，得相应的人均产出为：</a:t>
            </a:r>
          </a:p>
          <a:p>
            <a:pPr marL="0" indent="0">
              <a:buNone/>
            </a:pPr>
            <a:r>
              <a:rPr lang="en-US" altLang="zh-CN" sz="2400" dirty="0">
                <a:effectLst/>
              </a:rPr>
              <a:t>      Y=2</a:t>
            </a:r>
            <a:r>
              <a:rPr lang="zh-CN" altLang="zh-CN" sz="2400" dirty="0">
                <a:effectLst/>
              </a:rPr>
              <a:t>×</a:t>
            </a:r>
            <a:r>
              <a:rPr lang="en-US" altLang="zh-CN" sz="2400" dirty="0">
                <a:effectLst/>
              </a:rPr>
              <a:t>2</a:t>
            </a:r>
            <a:r>
              <a:rPr lang="zh-CN" altLang="en-US" sz="2400" dirty="0">
                <a:effectLst/>
              </a:rPr>
              <a:t>−</a:t>
            </a:r>
            <a:r>
              <a:rPr lang="en-US" altLang="zh-CN" sz="2400" dirty="0">
                <a:effectLst/>
              </a:rPr>
              <a:t>0.5</a:t>
            </a:r>
            <a:r>
              <a:rPr lang="zh-CN" altLang="zh-CN" sz="2400" dirty="0">
                <a:effectLst/>
              </a:rPr>
              <a:t>×</a:t>
            </a:r>
            <a:r>
              <a:rPr lang="en-US" altLang="zh-CN" sz="2400" dirty="0">
                <a:effectLst/>
              </a:rPr>
              <a:t>2</a:t>
            </a:r>
            <a:r>
              <a:rPr lang="en-US" altLang="zh-CN" sz="2400" baseline="30000" dirty="0">
                <a:effectLst/>
              </a:rPr>
              <a:t>2</a:t>
            </a:r>
            <a:r>
              <a:rPr lang="en-US" altLang="zh-CN" sz="2400" dirty="0">
                <a:effectLst/>
              </a:rPr>
              <a:t>=4</a:t>
            </a:r>
            <a:r>
              <a:rPr lang="zh-CN" altLang="en-US" sz="2400" dirty="0">
                <a:effectLst/>
              </a:rPr>
              <a:t>−</a:t>
            </a:r>
            <a:r>
              <a:rPr lang="en-US" altLang="zh-CN" sz="2400" dirty="0">
                <a:effectLst/>
              </a:rPr>
              <a:t>0.5</a:t>
            </a:r>
            <a:r>
              <a:rPr lang="zh-CN" altLang="zh-CN" sz="2400" dirty="0">
                <a:effectLst/>
              </a:rPr>
              <a:t>×</a:t>
            </a:r>
            <a:r>
              <a:rPr lang="en-US" altLang="zh-CN" sz="2400" dirty="0">
                <a:effectLst/>
              </a:rPr>
              <a:t>4=2</a:t>
            </a:r>
            <a:endParaRPr lang="zh-CN" altLang="zh-CN" sz="2400" dirty="0">
              <a:effectLst/>
            </a:endParaRPr>
          </a:p>
          <a:p>
            <a:r>
              <a:rPr lang="en-US" altLang="zh-CN" sz="2400" dirty="0">
                <a:effectLst/>
              </a:rPr>
              <a:t>(2)</a:t>
            </a:r>
            <a:r>
              <a:rPr lang="zh-CN" altLang="zh-CN" sz="2400" dirty="0">
                <a:effectLst/>
              </a:rPr>
              <a:t>相应地，人均储蓄函数为：</a:t>
            </a:r>
          </a:p>
          <a:p>
            <a:pPr marL="0" indent="0">
              <a:buNone/>
            </a:pPr>
            <a:r>
              <a:rPr lang="en-US" altLang="zh-CN" sz="2400" dirty="0">
                <a:effectLst/>
              </a:rPr>
              <a:t>     Sy=0.1</a:t>
            </a:r>
            <a:r>
              <a:rPr lang="zh-CN" altLang="zh-CN" sz="2400" dirty="0">
                <a:effectLst/>
              </a:rPr>
              <a:t>×</a:t>
            </a:r>
            <a:r>
              <a:rPr lang="en-US" altLang="zh-CN" sz="2400" dirty="0">
                <a:effectLst/>
              </a:rPr>
              <a:t>2=0.2</a:t>
            </a:r>
            <a:endParaRPr lang="zh-CN" altLang="zh-CN" sz="2400" dirty="0">
              <a:effectLst/>
            </a:endParaRPr>
          </a:p>
          <a:p>
            <a:pPr marL="0" indent="0">
              <a:buNone/>
            </a:pPr>
            <a:r>
              <a:rPr lang="en-US" altLang="zh-CN" sz="2400" dirty="0">
                <a:effectLst/>
              </a:rPr>
              <a:t>    </a:t>
            </a:r>
            <a:r>
              <a:rPr lang="zh-CN" altLang="zh-CN" sz="2400" dirty="0">
                <a:effectLst/>
              </a:rPr>
              <a:t>人均消费为：</a:t>
            </a:r>
            <a:r>
              <a:rPr lang="en-US" altLang="zh-CN" sz="2400" dirty="0">
                <a:effectLst/>
              </a:rPr>
              <a:t>c=(1</a:t>
            </a:r>
            <a:r>
              <a:rPr lang="zh-CN" altLang="en-US" sz="2400" dirty="0">
                <a:effectLst/>
              </a:rPr>
              <a:t>−</a:t>
            </a:r>
            <a:r>
              <a:rPr lang="en-US" altLang="zh-CN" sz="2400" dirty="0">
                <a:effectLst/>
              </a:rPr>
              <a:t>s)y=(1</a:t>
            </a:r>
            <a:r>
              <a:rPr lang="zh-CN" altLang="en-US" sz="2400" dirty="0">
                <a:effectLst/>
              </a:rPr>
              <a:t>−</a:t>
            </a:r>
            <a:r>
              <a:rPr lang="en-US" altLang="zh-CN" sz="2400" dirty="0">
                <a:effectLst/>
              </a:rPr>
              <a:t>0.1)</a:t>
            </a:r>
            <a:r>
              <a:rPr lang="zh-CN" altLang="zh-CN" sz="2400" dirty="0">
                <a:effectLst/>
              </a:rPr>
              <a:t>×</a:t>
            </a:r>
            <a:r>
              <a:rPr lang="en-US" altLang="zh-CN" sz="2400" dirty="0">
                <a:effectLst/>
              </a:rPr>
              <a:t>2=1.8</a:t>
            </a:r>
            <a:endParaRPr lang="zh-CN" altLang="zh-CN" sz="2400" dirty="0">
              <a:effectLst/>
            </a:endParaRPr>
          </a:p>
          <a:p>
            <a:endParaRPr kumimoji="1" lang="zh-CN" altLang="en-US" sz="2400" dirty="0"/>
          </a:p>
        </p:txBody>
      </p:sp>
    </p:spTree>
    <p:extLst>
      <p:ext uri="{BB962C8B-B14F-4D97-AF65-F5344CB8AC3E}">
        <p14:creationId xmlns:p14="http://schemas.microsoft.com/office/powerpoint/2010/main" val="3692797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内容占位符 2"/>
          <p:cNvSpPr>
            <a:spLocks noGrp="1"/>
          </p:cNvSpPr>
          <p:nvPr>
            <p:ph idx="4294967295"/>
          </p:nvPr>
        </p:nvSpPr>
        <p:spPr>
          <a:xfrm>
            <a:off x="539750" y="1628775"/>
            <a:ext cx="8229600" cy="4784725"/>
          </a:xfrm>
        </p:spPr>
        <p:txBody>
          <a:bodyPr/>
          <a:lstStyle/>
          <a:p>
            <a:pPr algn="ctr" eaLnBrk="1" hangingPunct="1">
              <a:buFontTx/>
              <a:buNone/>
            </a:pPr>
            <a:endParaRPr lang="en-US" sz="6000">
              <a:latin typeface="Times New Roman" charset="0"/>
              <a:cs typeface="Times New Roman" charset="0"/>
            </a:endParaRPr>
          </a:p>
          <a:p>
            <a:pPr algn="ctr" eaLnBrk="1" hangingPunct="1">
              <a:buFontTx/>
              <a:buNone/>
            </a:pPr>
            <a:r>
              <a:rPr lang="zh-CN" altLang="en-US" sz="6000">
                <a:solidFill>
                  <a:schemeClr val="tx1"/>
                </a:solidFill>
                <a:latin typeface="Times New Roman" charset="0"/>
                <a:cs typeface="Times New Roman" charset="0"/>
              </a:rPr>
              <a:t>谢  谢！</a:t>
            </a:r>
          </a:p>
        </p:txBody>
      </p:sp>
    </p:spTree>
    <p:extLst>
      <p:ext uri="{BB962C8B-B14F-4D97-AF65-F5344CB8AC3E}">
        <p14:creationId xmlns:p14="http://schemas.microsoft.com/office/powerpoint/2010/main" val="1854063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4294967295"/>
          </p:nvPr>
        </p:nvSpPr>
        <p:spPr>
          <a:xfrm>
            <a:off x="457200" y="1462881"/>
            <a:ext cx="8229600" cy="4429125"/>
          </a:xfrm>
        </p:spPr>
        <p:txBody>
          <a:bodyPr/>
          <a:lstStyle/>
          <a:p>
            <a:pPr lvl="1" eaLnBrk="1" hangingPunct="1">
              <a:buFontTx/>
              <a:buNone/>
            </a:pPr>
            <a:r>
              <a:rPr lang="zh-CN" altLang="en-US" sz="2400" dirty="0">
                <a:latin typeface="Times New Roman" charset="0"/>
                <a:cs typeface="Times New Roman" charset="0"/>
              </a:rPr>
              <a:t>事实</a:t>
            </a:r>
            <a:r>
              <a:rPr lang="en-US" sz="2400" dirty="0">
                <a:latin typeface="Times New Roman" charset="0"/>
                <a:cs typeface="Times New Roman" charset="0"/>
              </a:rPr>
              <a:t>1</a:t>
            </a:r>
            <a:r>
              <a:rPr lang="zh-CN" altLang="en-US" sz="2400" dirty="0">
                <a:latin typeface="Times New Roman" charset="0"/>
                <a:cs typeface="Times New Roman" charset="0"/>
              </a:rPr>
              <a:t>：世界范围内国家或地区间生活水平差距较大</a:t>
            </a:r>
            <a:endParaRPr lang="en-US" sz="2400" dirty="0">
              <a:latin typeface="Times New Roman" charset="0"/>
              <a:cs typeface="Times New Roman" charset="0"/>
            </a:endParaRPr>
          </a:p>
          <a:p>
            <a:pPr lvl="1" algn="ctr" eaLnBrk="1" hangingPunct="1">
              <a:buFontTx/>
              <a:buNone/>
            </a:pPr>
            <a:r>
              <a:rPr lang="zh-CN" altLang="en-US" sz="2400" dirty="0">
                <a:latin typeface="Times New Roman" charset="0"/>
                <a:cs typeface="Times New Roman" charset="0"/>
              </a:rPr>
              <a:t>生活水平的国际差异（</a:t>
            </a:r>
            <a:r>
              <a:rPr lang="en-US" sz="2400" dirty="0">
                <a:latin typeface="Times New Roman" charset="0"/>
                <a:cs typeface="Times New Roman" charset="0"/>
              </a:rPr>
              <a:t>2007</a:t>
            </a:r>
            <a:r>
              <a:rPr lang="zh-CN" altLang="en-US" sz="2400" dirty="0">
                <a:latin typeface="Times New Roman" charset="0"/>
                <a:cs typeface="Times New Roman" charset="0"/>
              </a:rPr>
              <a:t>年）</a:t>
            </a:r>
            <a:endParaRPr lang="en-US" altLang="zh-CN" dirty="0">
              <a:latin typeface="Times New Roman" charset="0"/>
              <a:cs typeface="Times New Roman" charset="0"/>
            </a:endParaRPr>
          </a:p>
          <a:p>
            <a:pPr lvl="1" eaLnBrk="1" hangingPunct="1">
              <a:buFontTx/>
              <a:buNone/>
            </a:pPr>
            <a:endParaRPr lang="zh-CN" altLang="en-US" sz="2400" dirty="0">
              <a:solidFill>
                <a:srgbClr val="CC0000"/>
              </a:solidFill>
              <a:latin typeface="Times New Roman" charset="0"/>
              <a:cs typeface="Times New Roman" charset="0"/>
            </a:endParaRPr>
          </a:p>
          <a:p>
            <a:pPr lvl="1" eaLnBrk="1" hangingPunct="1">
              <a:buFontTx/>
              <a:buNone/>
            </a:pPr>
            <a:endParaRPr lang="zh-CN" altLang="en-US" sz="2400" dirty="0">
              <a:latin typeface="Times New Roman" charset="0"/>
              <a:cs typeface="Times New Roman" charset="0"/>
            </a:endParaRPr>
          </a:p>
        </p:txBody>
      </p:sp>
      <p:sp>
        <p:nvSpPr>
          <p:cNvPr id="10244" name="标题 1"/>
          <p:cNvSpPr txBox="1">
            <a:spLocks noChangeArrowheads="1"/>
          </p:cNvSpPr>
          <p:nvPr/>
        </p:nvSpPr>
        <p:spPr bwMode="auto">
          <a:xfrm>
            <a:off x="457200" y="599281"/>
            <a:ext cx="82296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br>
              <a:rPr lang="en-US" sz="3200" b="1" dirty="0">
                <a:latin typeface="仿宋"/>
                <a:ea typeface="仿宋"/>
                <a:cs typeface="仿宋"/>
              </a:rPr>
            </a:br>
            <a:r>
              <a:rPr kumimoji="1" lang="zh-CN" altLang="en-US" sz="3200" b="1" dirty="0">
                <a:latin typeface="+mn-lt"/>
                <a:ea typeface="华文琥珀"/>
                <a:cs typeface="+mj-cs"/>
              </a:rPr>
              <a:t> 二、经济增长的一些事实</a:t>
            </a:r>
            <a:br>
              <a:rPr kumimoji="1" lang="zh-CN" altLang="en-US" sz="3200" b="1" dirty="0">
                <a:latin typeface="+mn-lt"/>
                <a:ea typeface="华文琥珀"/>
                <a:cs typeface="+mj-cs"/>
              </a:rPr>
            </a:br>
            <a:endParaRPr kumimoji="1" lang="zh-CN" altLang="en-US" sz="3200" b="1" dirty="0">
              <a:latin typeface="+mn-lt"/>
              <a:ea typeface="华文琥珀"/>
              <a:cs typeface="+mj-cs"/>
            </a:endParaRPr>
          </a:p>
        </p:txBody>
      </p:sp>
      <p:pic>
        <p:nvPicPr>
          <p:cNvPr id="7" name="内容占位符 3" descr="生活水平的国际差异（2007年）.bmp">
            <a:extLst>
              <a:ext uri="{FF2B5EF4-FFF2-40B4-BE49-F238E27FC236}">
                <a16:creationId xmlns:a16="http://schemas.microsoft.com/office/drawing/2014/main" id="{1F5C2A93-CF44-4A65-9255-D0FE57884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961" y="2512219"/>
            <a:ext cx="7091963" cy="35187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300560436"/>
      </p:ext>
    </p:extLst>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253998" y="312731"/>
            <a:ext cx="8640703" cy="6386020"/>
          </a:xfrm>
          <a:prstGeom prst="rect">
            <a:avLst/>
          </a:prstGeom>
        </p:spPr>
      </p:pic>
    </p:spTree>
    <p:extLst>
      <p:ext uri="{BB962C8B-B14F-4D97-AF65-F5344CB8AC3E}">
        <p14:creationId xmlns:p14="http://schemas.microsoft.com/office/powerpoint/2010/main" val="2559878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idx="4294967295"/>
          </p:nvPr>
        </p:nvSpPr>
        <p:spPr>
          <a:xfrm>
            <a:off x="457200" y="464609"/>
            <a:ext cx="8229600" cy="719138"/>
          </a:xfrm>
        </p:spPr>
        <p:txBody>
          <a:bodyPr/>
          <a:lstStyle/>
          <a:p>
            <a:pPr eaLnBrk="1" hangingPunct="1"/>
            <a:r>
              <a:rPr lang="zh-CN" altLang="en-US" sz="2400" dirty="0">
                <a:latin typeface="仿宋"/>
                <a:ea typeface="仿宋"/>
                <a:cs typeface="仿宋"/>
              </a:rPr>
              <a:t>事实</a:t>
            </a:r>
            <a:r>
              <a:rPr lang="en-US" sz="2400" dirty="0">
                <a:latin typeface="仿宋"/>
                <a:ea typeface="仿宋"/>
                <a:cs typeface="仿宋"/>
              </a:rPr>
              <a:t>2</a:t>
            </a:r>
            <a:r>
              <a:rPr lang="zh-CN" altLang="en-US" sz="2400" dirty="0">
                <a:latin typeface="仿宋"/>
                <a:ea typeface="仿宋"/>
                <a:cs typeface="仿宋"/>
              </a:rPr>
              <a:t>：国家间人均收入增长率差距较大</a:t>
            </a:r>
          </a:p>
        </p:txBody>
      </p:sp>
      <p:pic>
        <p:nvPicPr>
          <p:cNvPr id="11267" name="内容占位符 3" descr="BG010066.TIF"/>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939115" y="1143329"/>
            <a:ext cx="6394873" cy="4918423"/>
          </a:xfrm>
          <a:ln/>
        </p:spPr>
      </p:pic>
      <p:sp>
        <p:nvSpPr>
          <p:cNvPr id="11268" name="TextBox 4"/>
          <p:cNvSpPr txBox="1">
            <a:spLocks noChangeArrowheads="1"/>
          </p:cNvSpPr>
          <p:nvPr/>
        </p:nvSpPr>
        <p:spPr bwMode="auto">
          <a:xfrm>
            <a:off x="940495" y="1461456"/>
            <a:ext cx="923330" cy="4032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eaVert">
            <a:spAutoFit/>
          </a:bodyPr>
          <a:lstStyle>
            <a:lvl1pPr eaLnBrk="0" hangingPunct="0">
              <a:defRPr>
                <a:solidFill>
                  <a:schemeClr val="tx1"/>
                </a:solidFill>
                <a:latin typeface="Arial" charset="0"/>
                <a:ea typeface="宋体" charset="0"/>
                <a:cs typeface="宋体" charset="0"/>
              </a:defRPr>
            </a:lvl1pPr>
            <a:lvl2pPr marL="742950" indent="-285750" eaLnBrk="0" hangingPunct="0">
              <a:defRPr>
                <a:solidFill>
                  <a:schemeClr val="tx1"/>
                </a:solidFill>
                <a:latin typeface="Arial" charset="0"/>
                <a:ea typeface="宋体" charset="0"/>
              </a:defRPr>
            </a:lvl2pPr>
            <a:lvl3pPr marL="1143000" indent="-228600" eaLnBrk="0" hangingPunct="0">
              <a:defRPr>
                <a:solidFill>
                  <a:schemeClr val="tx1"/>
                </a:solidFill>
                <a:latin typeface="Arial" charset="0"/>
                <a:ea typeface="宋体" charset="0"/>
              </a:defRPr>
            </a:lvl3pPr>
            <a:lvl4pPr marL="1600200" indent="-228600" eaLnBrk="0" hangingPunct="0">
              <a:defRPr>
                <a:solidFill>
                  <a:schemeClr val="tx1"/>
                </a:solidFill>
                <a:latin typeface="Arial" charset="0"/>
                <a:ea typeface="宋体" charset="0"/>
              </a:defRPr>
            </a:lvl4pPr>
            <a:lvl5pPr marL="2057400" indent="-228600" eaLnBrk="0" hangingPunct="0">
              <a:defRPr>
                <a:solidFill>
                  <a:schemeClr val="tx1"/>
                </a:solidFill>
                <a:latin typeface="Arial" charset="0"/>
                <a:ea typeface="宋体" charset="0"/>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0"/>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0"/>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0"/>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0"/>
              </a:defRPr>
            </a:lvl9pPr>
          </a:lstStyle>
          <a:p>
            <a:pPr eaLnBrk="1" hangingPunct="1"/>
            <a:r>
              <a:rPr lang="en-US" sz="2400" b="1" dirty="0">
                <a:solidFill>
                  <a:srgbClr val="FFFFFF"/>
                </a:solidFill>
                <a:latin typeface="仿宋"/>
                <a:ea typeface="仿宋"/>
                <a:cs typeface="仿宋"/>
              </a:rPr>
              <a:t>56</a:t>
            </a:r>
            <a:r>
              <a:rPr lang="zh-CN" altLang="en-US" sz="2400" b="1" dirty="0">
                <a:solidFill>
                  <a:srgbClr val="FFFFFF"/>
                </a:solidFill>
                <a:latin typeface="仿宋"/>
                <a:ea typeface="仿宋"/>
                <a:cs typeface="仿宋"/>
              </a:rPr>
              <a:t>个国家</a:t>
            </a:r>
            <a:r>
              <a:rPr lang="en-US" sz="2400" b="1" dirty="0">
                <a:solidFill>
                  <a:srgbClr val="FFFFFF"/>
                </a:solidFill>
                <a:latin typeface="仿宋"/>
                <a:ea typeface="仿宋"/>
                <a:cs typeface="仿宋"/>
              </a:rPr>
              <a:t>(</a:t>
            </a:r>
            <a:r>
              <a:rPr lang="zh-CN" altLang="en-US" sz="2400" b="1" dirty="0">
                <a:solidFill>
                  <a:srgbClr val="FFFFFF"/>
                </a:solidFill>
                <a:latin typeface="仿宋"/>
                <a:ea typeface="仿宋"/>
                <a:cs typeface="仿宋"/>
              </a:rPr>
              <a:t>地区</a:t>
            </a:r>
            <a:r>
              <a:rPr lang="en-US" sz="2400" b="1" dirty="0">
                <a:solidFill>
                  <a:srgbClr val="FFFFFF"/>
                </a:solidFill>
                <a:latin typeface="仿宋"/>
                <a:ea typeface="仿宋"/>
                <a:cs typeface="仿宋"/>
              </a:rPr>
              <a:t>)1970—2005  </a:t>
            </a:r>
          </a:p>
          <a:p>
            <a:pPr eaLnBrk="1" hangingPunct="1"/>
            <a:r>
              <a:rPr lang="en-US" sz="2400" b="1" dirty="0">
                <a:solidFill>
                  <a:srgbClr val="FFFFFF"/>
                </a:solidFill>
                <a:latin typeface="仿宋"/>
                <a:ea typeface="仿宋"/>
                <a:cs typeface="仿宋"/>
              </a:rPr>
              <a:t>      </a:t>
            </a:r>
            <a:r>
              <a:rPr lang="zh-CN" altLang="en-US" sz="2400" b="1" dirty="0">
                <a:solidFill>
                  <a:srgbClr val="FFFFFF"/>
                </a:solidFill>
                <a:latin typeface="仿宋"/>
                <a:ea typeface="仿宋"/>
                <a:cs typeface="仿宋"/>
              </a:rPr>
              <a:t>年的年平均增长率</a:t>
            </a:r>
            <a:endParaRPr lang="zh-CN" altLang="en-US" sz="2800" b="1" dirty="0">
              <a:solidFill>
                <a:srgbClr val="FFFFFF"/>
              </a:solidFill>
              <a:latin typeface="仿宋"/>
              <a:ea typeface="仿宋"/>
              <a:cs typeface="仿宋"/>
            </a:endParaRPr>
          </a:p>
        </p:txBody>
      </p:sp>
    </p:spTree>
    <p:extLst>
      <p:ext uri="{BB962C8B-B14F-4D97-AF65-F5344CB8AC3E}">
        <p14:creationId xmlns:p14="http://schemas.microsoft.com/office/powerpoint/2010/main" val="3225140176"/>
      </p:ext>
    </p:extLst>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7" y="152400"/>
            <a:ext cx="9205383" cy="63246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
        <p:nvSpPr>
          <p:cNvPr id="3" name="矩形 2"/>
          <p:cNvSpPr/>
          <p:nvPr/>
        </p:nvSpPr>
        <p:spPr>
          <a:xfrm>
            <a:off x="3231091" y="838200"/>
            <a:ext cx="1340909" cy="5715000"/>
          </a:xfrm>
          <a:prstGeom prst="rect">
            <a:avLst/>
          </a:prstGeom>
          <a:noFill/>
          <a:ln w="28575">
            <a:solidFill>
              <a:srgbClr val="FF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76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默认主题">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0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0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默认主题.thmx</Template>
  <TotalTime>1114</TotalTime>
  <Words>3303</Words>
  <Application>Microsoft Office PowerPoint</Application>
  <PresentationFormat>全屏显示(4:3)</PresentationFormat>
  <Paragraphs>400</Paragraphs>
  <Slides>51</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51</vt:i4>
      </vt:variant>
    </vt:vector>
  </HeadingPairs>
  <TitlesOfParts>
    <vt:vector size="62" baseType="lpstr">
      <vt:lpstr>仿宋</vt:lpstr>
      <vt:lpstr>华文仿宋</vt:lpstr>
      <vt:lpstr>宋体</vt:lpstr>
      <vt:lpstr>Arial</vt:lpstr>
      <vt:lpstr>Arial Narrow</vt:lpstr>
      <vt:lpstr>Garamond</vt:lpstr>
      <vt:lpstr>Times New Roman</vt:lpstr>
      <vt:lpstr>Wingdings</vt:lpstr>
      <vt:lpstr>默认主题</vt:lpstr>
      <vt:lpstr>Equation</vt:lpstr>
      <vt:lpstr>公式</vt:lpstr>
      <vt:lpstr>第十六章     经济增长</vt:lpstr>
      <vt:lpstr>本章内容</vt:lpstr>
      <vt:lpstr>第一节  经济增长的描述和事实</vt:lpstr>
      <vt:lpstr>PowerPoint 演示文稿</vt:lpstr>
      <vt:lpstr>PowerPoint 演示文稿</vt:lpstr>
      <vt:lpstr>PowerPoint 演示文稿</vt:lpstr>
      <vt:lpstr>PowerPoint 演示文稿</vt:lpstr>
      <vt:lpstr>事实2：国家间人均收入增长率差距较大</vt:lpstr>
      <vt:lpstr>PowerPoint 演示文稿</vt:lpstr>
      <vt:lpstr>PowerPoint 演示文稿</vt:lpstr>
      <vt:lpstr>PowerPoint 演示文稿</vt:lpstr>
      <vt:lpstr>第二节  经济增长的决定因素</vt:lpstr>
      <vt:lpstr>PowerPoint 演示文稿</vt:lpstr>
      <vt:lpstr>第三节  古典动态模型</vt:lpstr>
      <vt:lpstr>PowerPoint 演示文稿</vt:lpstr>
      <vt:lpstr>PowerPoint 演示文稿</vt:lpstr>
      <vt:lpstr>PowerPoint 演示文稿</vt:lpstr>
      <vt:lpstr>   各国或地区的人口增长率与人均收入负相关</vt:lpstr>
      <vt:lpstr>马尔萨斯预言的缺陷、意义与发展</vt:lpstr>
      <vt:lpstr>第四节  新古典增长模型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无技术进步的新古典增长模型的稳态增长率</vt:lpstr>
      <vt:lpstr>无技术进步情况下的启示</vt:lpstr>
      <vt:lpstr>PowerPoint 演示文稿</vt:lpstr>
      <vt:lpstr>PowerPoint 演示文稿</vt:lpstr>
      <vt:lpstr>第五节  内生增长理论</vt:lpstr>
      <vt:lpstr>PowerPoint 演示文稿</vt:lpstr>
      <vt:lpstr>PowerPoint 演示文稿</vt:lpstr>
      <vt:lpstr>二、两部门模型</vt:lpstr>
      <vt:lpstr>PowerPoint 演示文稿</vt:lpstr>
      <vt:lpstr>结论</vt:lpstr>
      <vt:lpstr>第五节  促进经济增长的政策</vt:lpstr>
      <vt:lpstr>PowerPoint 演示文稿</vt:lpstr>
      <vt:lpstr>国家或地区的投资率与人均收入正相关</vt:lpstr>
      <vt:lpstr>PowerPoint 演示文稿</vt:lpstr>
      <vt:lpstr>PowerPoint 演示文稿</vt:lpstr>
      <vt:lpstr>PowerPoint 演示文稿</vt:lpstr>
      <vt:lpstr>补充习题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qiya 起</dc:creator>
  <cp:lastModifiedBy>yong tang</cp:lastModifiedBy>
  <cp:revision>257</cp:revision>
  <dcterms:created xsi:type="dcterms:W3CDTF">2022-01-26T02:57:53Z</dcterms:created>
  <dcterms:modified xsi:type="dcterms:W3CDTF">2022-02-11T16:04:02Z</dcterms:modified>
</cp:coreProperties>
</file>