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9F07-6957-4491-83F1-40D27CE968C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0133-D398-4B5E-8477-B17E1E92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3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9F07-6957-4491-83F1-40D27CE968C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0133-D398-4B5E-8477-B17E1E92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0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9F07-6957-4491-83F1-40D27CE968C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0133-D398-4B5E-8477-B17E1E92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41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9F07-6957-4491-83F1-40D27CE968C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0133-D398-4B5E-8477-B17E1E92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8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9F07-6957-4491-83F1-40D27CE968C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0133-D398-4B5E-8477-B17E1E92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9F07-6957-4491-83F1-40D27CE968C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0133-D398-4B5E-8477-B17E1E92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4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9F07-6957-4491-83F1-40D27CE968C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0133-D398-4B5E-8477-B17E1E92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9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9F07-6957-4491-83F1-40D27CE968C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0133-D398-4B5E-8477-B17E1E92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7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9F07-6957-4491-83F1-40D27CE968C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0133-D398-4B5E-8477-B17E1E92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9F07-6957-4491-83F1-40D27CE968C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0133-D398-4B5E-8477-B17E1E92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9F07-6957-4491-83F1-40D27CE968C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0133-D398-4B5E-8477-B17E1E92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4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9F07-6957-4491-83F1-40D27CE968C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0133-D398-4B5E-8477-B17E1E92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4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94351"/>
              </p:ext>
            </p:extLst>
          </p:nvPr>
        </p:nvGraphicFramePr>
        <p:xfrm>
          <a:off x="4212279" y="1099232"/>
          <a:ext cx="3237603" cy="4351337"/>
        </p:xfrm>
        <a:graphic>
          <a:graphicData uri="http://schemas.openxmlformats.org/drawingml/2006/table">
            <a:tbl>
              <a:tblPr/>
              <a:tblGrid>
                <a:gridCol w="1079201">
                  <a:extLst>
                    <a:ext uri="{9D8B030D-6E8A-4147-A177-3AD203B41FA5}">
                      <a16:colId xmlns:a16="http://schemas.microsoft.com/office/drawing/2014/main" val="53707077"/>
                    </a:ext>
                  </a:extLst>
                </a:gridCol>
                <a:gridCol w="1079201">
                  <a:extLst>
                    <a:ext uri="{9D8B030D-6E8A-4147-A177-3AD203B41FA5}">
                      <a16:colId xmlns:a16="http://schemas.microsoft.com/office/drawing/2014/main" val="4284978424"/>
                    </a:ext>
                  </a:extLst>
                </a:gridCol>
                <a:gridCol w="1079201">
                  <a:extLst>
                    <a:ext uri="{9D8B030D-6E8A-4147-A177-3AD203B41FA5}">
                      <a16:colId xmlns:a16="http://schemas.microsoft.com/office/drawing/2014/main" val="52720338"/>
                    </a:ext>
                  </a:extLst>
                </a:gridCol>
              </a:tblGrid>
              <a:tr h="165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>
                          <a:solidFill>
                            <a:srgbClr val="FFFFFF"/>
                          </a:solidFill>
                          <a:effectLst/>
                        </a:rPr>
                        <a:t>시간</a:t>
                      </a:r>
                      <a:endParaRPr lang="ko-KR" altLang="en-US" sz="80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8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>
                          <a:solidFill>
                            <a:srgbClr val="FFFFFF"/>
                          </a:solidFill>
                          <a:effectLst/>
                        </a:rPr>
                        <a:t>발표 제목</a:t>
                      </a:r>
                      <a:endParaRPr lang="ko-KR" altLang="en-US" sz="80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8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>
                          <a:solidFill>
                            <a:srgbClr val="FFFFFF"/>
                          </a:solidFill>
                          <a:effectLst/>
                        </a:rPr>
                        <a:t>발표자</a:t>
                      </a:r>
                      <a:endParaRPr lang="ko-KR" altLang="en-US" sz="80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8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12482"/>
                  </a:ext>
                </a:extLst>
              </a:tr>
              <a:tr h="663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</a:rPr>
                        <a:t>10:20 ~ 11:00</a:t>
                      </a:r>
                      <a:b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US" altLang="ko-K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effectLst/>
                        </a:rPr>
                        <a:t>키노트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br>
                        <a:rPr lang="en-US" altLang="ko-KR" sz="800" b="1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카카오엔터프라이즈가 그리는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</a:rPr>
                        <a:t>Enterprise IT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의 미래</a:t>
                      </a:r>
                      <a:b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ko-KR" altLang="en-US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카카오엔터프라이즈</a:t>
                      </a:r>
                      <a:b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정주영 전무</a:t>
                      </a:r>
                      <a:b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ko-KR" altLang="en-US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83331"/>
                  </a:ext>
                </a:extLst>
              </a:tr>
              <a:tr h="663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</a:rPr>
                        <a:t>11:00 ~ 11:40</a:t>
                      </a:r>
                      <a:b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US" altLang="ko-K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effectLst/>
                        </a:rPr>
                        <a:t>키노트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br>
                        <a:rPr lang="en-US" altLang="ko-KR" sz="800" b="1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</a:rPr>
                        <a:t>AI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effectLst/>
                        </a:rPr>
                        <a:t>응용상용화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</a:rPr>
                        <a:t>85%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의 실패와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</a:rPr>
                        <a:t>Data-Centric AI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로의 이동</a:t>
                      </a:r>
                      <a:b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ko-KR" altLang="en-US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</a:rPr>
                        <a:t>LG CNS</a:t>
                      </a:r>
                      <a:b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주민식 전문위원</a:t>
                      </a: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47566"/>
                  </a:ext>
                </a:extLst>
              </a:tr>
              <a:tr h="538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11:40 ~ 12:20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자율주행 개발을 위한 데이터 생태계 구축</a:t>
                      </a:r>
                      <a:br>
                        <a:rPr lang="ko-KR" altLang="en-US" sz="800">
                          <a:effectLst/>
                        </a:rPr>
                      </a:br>
                      <a:endParaRPr lang="ko-KR" altLang="en-US" sz="80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오토노머스에이투지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한지형 대표</a:t>
                      </a:r>
                      <a:br>
                        <a:rPr lang="ko-KR" altLang="en-US" sz="800">
                          <a:effectLst/>
                        </a:rPr>
                      </a:br>
                      <a:endParaRPr lang="ko-KR" altLang="en-US" sz="80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6329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12:20 ~ 14:00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Lunch Time</a:t>
                      </a:r>
                      <a:r>
                        <a:rPr lang="en-US" sz="800">
                          <a:effectLst/>
                        </a:rPr>
                        <a:t/>
                      </a:r>
                      <a:br>
                        <a:rPr lang="en-US" sz="800">
                          <a:effectLst/>
                        </a:rPr>
                      </a:br>
                      <a:endParaRPr lang="en-US" sz="80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88290"/>
                  </a:ext>
                </a:extLst>
              </a:tr>
              <a:tr h="663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14:00 ~ 14:40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Cutting-edge AI, </a:t>
                      </a:r>
                      <a:r>
                        <a:rPr lang="ko-KR" altLang="en-US" sz="800">
                          <a:effectLst/>
                        </a:rPr>
                        <a:t>모든 </a:t>
                      </a:r>
                      <a:r>
                        <a:rPr lang="en-US" altLang="ko-KR" sz="800">
                          <a:effectLst/>
                        </a:rPr>
                        <a:t>Business</a:t>
                      </a:r>
                      <a:r>
                        <a:rPr lang="ko-KR" altLang="en-US" sz="800">
                          <a:effectLst/>
                        </a:rPr>
                        <a:t>의 핵심 </a:t>
                      </a:r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산업별 사례로 본 </a:t>
                      </a:r>
                      <a:r>
                        <a:rPr lang="en-US" altLang="ko-KR" sz="800">
                          <a:effectLst/>
                        </a:rPr>
                        <a:t>AI </a:t>
                      </a:r>
                      <a:r>
                        <a:rPr lang="ko-KR" altLang="en-US" sz="800">
                          <a:effectLst/>
                        </a:rPr>
                        <a:t>혁신</a:t>
                      </a:r>
                      <a:br>
                        <a:rPr lang="ko-KR" altLang="en-US" sz="800">
                          <a:effectLst/>
                        </a:rPr>
                      </a:br>
                      <a:endParaRPr lang="ko-KR" altLang="en-US" sz="80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알체라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황영규 대표</a:t>
                      </a:r>
                      <a:br>
                        <a:rPr lang="ko-KR" altLang="en-US" sz="800">
                          <a:effectLst/>
                        </a:rPr>
                      </a:br>
                      <a:endParaRPr lang="ko-KR" altLang="en-US" sz="80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620247"/>
                  </a:ext>
                </a:extLst>
              </a:tr>
              <a:tr h="538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14:40 ~ 15:20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AI </a:t>
                      </a:r>
                      <a:r>
                        <a:rPr lang="ko-KR" altLang="en-US" sz="800">
                          <a:effectLst/>
                        </a:rPr>
                        <a:t>번역 및 음성인식 관련 기술과 실증사례</a:t>
                      </a:r>
                      <a:br>
                        <a:rPr lang="ko-KR" altLang="en-US" sz="800">
                          <a:effectLst/>
                        </a:rPr>
                      </a:br>
                      <a:endParaRPr lang="ko-KR" altLang="en-US" sz="80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엘솔루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이상운 이사</a:t>
                      </a: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9656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15:20 ~ 15:40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Break Time</a:t>
                      </a:r>
                      <a:r>
                        <a:rPr lang="en-US" sz="800">
                          <a:effectLst/>
                        </a:rPr>
                        <a:t/>
                      </a:r>
                      <a:br>
                        <a:rPr lang="en-US" sz="800">
                          <a:effectLst/>
                        </a:rPr>
                      </a:br>
                      <a:endParaRPr lang="en-US" sz="80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11705"/>
                  </a:ext>
                </a:extLst>
              </a:tr>
              <a:tr h="538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15:40 ~ 16:20</a:t>
                      </a:r>
                      <a:br>
                        <a:rPr lang="en-US" altLang="ko-KR" sz="800" dirty="0">
                          <a:effectLst/>
                        </a:rPr>
                      </a:br>
                      <a:endParaRPr lang="en-US" altLang="ko-KR" sz="800" dirty="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제조혁신을 위한 디지털트윈 플랫폼 소개</a:t>
                      </a:r>
                      <a:br>
                        <a:rPr lang="ko-KR" altLang="en-US" sz="800">
                          <a:effectLst/>
                        </a:rPr>
                      </a:br>
                      <a:endParaRPr lang="ko-KR" altLang="en-US" sz="800">
                        <a:effectLst/>
                      </a:endParaRP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effectLst/>
                        </a:rPr>
                        <a:t>한국알테어</a:t>
                      </a:r>
                      <a:r>
                        <a:rPr lang="ko-KR" altLang="en-US" sz="800" dirty="0">
                          <a:effectLst/>
                        </a:rPr>
                        <a:t/>
                      </a:r>
                      <a:br>
                        <a:rPr lang="ko-KR" altLang="en-US" sz="800" dirty="0">
                          <a:effectLst/>
                        </a:rPr>
                      </a:br>
                      <a:r>
                        <a:rPr lang="ko-KR" altLang="en-US" sz="800" dirty="0" err="1">
                          <a:effectLst/>
                        </a:rPr>
                        <a:t>이유철</a:t>
                      </a:r>
                      <a:r>
                        <a:rPr lang="ko-KR" altLang="en-US" sz="800" dirty="0">
                          <a:effectLst/>
                        </a:rPr>
                        <a:t> 이사 </a:t>
                      </a:r>
                    </a:p>
                  </a:txBody>
                  <a:tcPr marL="41441" marR="41441" marT="20721" marB="2072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2264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80741"/>
              </p:ext>
            </p:extLst>
          </p:nvPr>
        </p:nvGraphicFramePr>
        <p:xfrm>
          <a:off x="525347" y="1099232"/>
          <a:ext cx="3062598" cy="4620018"/>
        </p:xfrm>
        <a:graphic>
          <a:graphicData uri="http://schemas.openxmlformats.org/drawingml/2006/table">
            <a:tbl>
              <a:tblPr/>
              <a:tblGrid>
                <a:gridCol w="1020866">
                  <a:extLst>
                    <a:ext uri="{9D8B030D-6E8A-4147-A177-3AD203B41FA5}">
                      <a16:colId xmlns:a16="http://schemas.microsoft.com/office/drawing/2014/main" val="582528166"/>
                    </a:ext>
                  </a:extLst>
                </a:gridCol>
                <a:gridCol w="1020866">
                  <a:extLst>
                    <a:ext uri="{9D8B030D-6E8A-4147-A177-3AD203B41FA5}">
                      <a16:colId xmlns:a16="http://schemas.microsoft.com/office/drawing/2014/main" val="868405539"/>
                    </a:ext>
                  </a:extLst>
                </a:gridCol>
                <a:gridCol w="1020866">
                  <a:extLst>
                    <a:ext uri="{9D8B030D-6E8A-4147-A177-3AD203B41FA5}">
                      <a16:colId xmlns:a16="http://schemas.microsoft.com/office/drawing/2014/main" val="1134794138"/>
                    </a:ext>
                  </a:extLst>
                </a:gridCol>
              </a:tblGrid>
              <a:tr h="156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>
                          <a:solidFill>
                            <a:srgbClr val="FFFFFF"/>
                          </a:solidFill>
                          <a:effectLst/>
                        </a:rPr>
                        <a:t>시간</a:t>
                      </a:r>
                      <a:endParaRPr lang="ko-KR" altLang="en-US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8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>
                          <a:solidFill>
                            <a:srgbClr val="FFFFFF"/>
                          </a:solidFill>
                          <a:effectLst/>
                        </a:rPr>
                        <a:t>발표 제목</a:t>
                      </a:r>
                      <a:endParaRPr lang="ko-KR" altLang="en-US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8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>
                          <a:solidFill>
                            <a:srgbClr val="FFFFFF"/>
                          </a:solidFill>
                          <a:effectLst/>
                        </a:rPr>
                        <a:t>발표자</a:t>
                      </a:r>
                      <a:endParaRPr lang="ko-KR" altLang="en-US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8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95835"/>
                  </a:ext>
                </a:extLst>
              </a:tr>
              <a:tr h="8624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10:20 ~ 11:00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[</a:t>
                      </a:r>
                      <a:r>
                        <a:rPr lang="ko-KR" altLang="en-US" sz="800" b="1">
                          <a:effectLst/>
                        </a:rPr>
                        <a:t>키노트</a:t>
                      </a:r>
                      <a:r>
                        <a:rPr lang="en-US" altLang="ko-KR" sz="800" b="1">
                          <a:effectLst/>
                        </a:rPr>
                        <a:t>]</a:t>
                      </a:r>
                      <a:endParaRPr lang="ko-KR" altLang="en-US" sz="800">
                        <a:effectLst/>
                      </a:endParaRPr>
                    </a:p>
                    <a:p>
                      <a:pPr algn="ctr" fontAlgn="ctr"/>
                      <a:r>
                        <a:rPr lang="en-US" sz="800">
                          <a:effectLst/>
                        </a:rPr>
                        <a:t>From Research to Operational Excellence: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쏘카가 </a:t>
                      </a:r>
                      <a:r>
                        <a:rPr lang="en-US" altLang="ko-KR" sz="800">
                          <a:effectLst/>
                        </a:rPr>
                        <a:t>2</a:t>
                      </a:r>
                      <a:r>
                        <a:rPr lang="ko-KR" altLang="en-US" sz="800">
                          <a:effectLst/>
                        </a:rPr>
                        <a:t>만대의 차량을 </a:t>
                      </a:r>
                      <a:r>
                        <a:rPr lang="en-US" sz="800">
                          <a:effectLst/>
                        </a:rPr>
                        <a:t>AI</a:t>
                      </a:r>
                      <a:r>
                        <a:rPr lang="ko-KR" altLang="en-US" sz="800">
                          <a:effectLst/>
                        </a:rPr>
                        <a:t>로 운영하는 방법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쏘카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박경호 </a:t>
                      </a:r>
                      <a:r>
                        <a:rPr lang="en-US" altLang="ko-KR" sz="800">
                          <a:effectLst/>
                        </a:rPr>
                        <a:t>AI </a:t>
                      </a:r>
                      <a:r>
                        <a:rPr lang="ko-KR" altLang="en-US" sz="800">
                          <a:effectLst/>
                        </a:rPr>
                        <a:t>팀장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209441"/>
                  </a:ext>
                </a:extLst>
              </a:tr>
              <a:tr h="5096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11:00 ~ 11:40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[</a:t>
                      </a:r>
                      <a:r>
                        <a:rPr lang="ko-KR" altLang="en-US" sz="800" b="1">
                          <a:effectLst/>
                        </a:rPr>
                        <a:t>키노트</a:t>
                      </a:r>
                      <a:r>
                        <a:rPr lang="en-US" altLang="ko-KR" sz="800" b="1">
                          <a:effectLst/>
                        </a:rPr>
                        <a:t>]</a:t>
                      </a:r>
                      <a:r>
                        <a:rPr lang="ko-KR" altLang="en-US" sz="800">
                          <a:effectLst/>
                        </a:rPr>
                        <a:t/>
                      </a:r>
                      <a:br>
                        <a:rPr lang="ko-KR" altLang="en-US" sz="800">
                          <a:effectLst/>
                        </a:rPr>
                      </a:br>
                      <a:endParaRPr lang="ko-KR" altLang="en-US" sz="80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AI </a:t>
                      </a:r>
                      <a:r>
                        <a:rPr lang="ko-KR" altLang="en-US" sz="800">
                          <a:effectLst/>
                        </a:rPr>
                        <a:t>빅데이터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기획은 제대로 하셨나요</a:t>
                      </a:r>
                      <a:r>
                        <a:rPr lang="en-US" altLang="ko-KR" sz="800">
                          <a:effectLst/>
                        </a:rPr>
                        <a:t>?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서울대학교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조성준 교수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822642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11:40 ~ 12:20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기업에서 </a:t>
                      </a:r>
                      <a:r>
                        <a:rPr lang="en-US" altLang="ko-KR" sz="800">
                          <a:effectLst/>
                        </a:rPr>
                        <a:t>TensorFlow</a:t>
                      </a:r>
                      <a:r>
                        <a:rPr lang="ko-KR" altLang="en-US" sz="800">
                          <a:effectLst/>
                        </a:rPr>
                        <a:t>를 사용하는 방법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en-US" altLang="ko-KR" sz="800">
                          <a:effectLst/>
                        </a:rPr>
                        <a:t>(airbnb, </a:t>
                      </a:r>
                      <a:r>
                        <a:rPr lang="ko-KR" altLang="en-US" sz="800">
                          <a:effectLst/>
                        </a:rPr>
                        <a:t>카카오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네이버쇼핑 등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AI</a:t>
                      </a:r>
                      <a:r>
                        <a:rPr lang="ko-KR" altLang="en-US" sz="800">
                          <a:effectLst/>
                        </a:rPr>
                        <a:t>팩토리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김태영 대표</a:t>
                      </a:r>
                      <a:br>
                        <a:rPr lang="ko-KR" altLang="en-US" sz="800">
                          <a:effectLst/>
                        </a:rPr>
                      </a:br>
                      <a:endParaRPr lang="ko-KR" altLang="en-US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999694"/>
                  </a:ext>
                </a:extLst>
              </a:tr>
              <a:tr h="274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12:20 ~ 14:00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Lunch Time</a:t>
                      </a:r>
                      <a:r>
                        <a:rPr lang="en-US" sz="800">
                          <a:effectLst/>
                        </a:rPr>
                        <a:t/>
                      </a:r>
                      <a:br>
                        <a:rPr lang="en-US" sz="800">
                          <a:effectLst/>
                        </a:rPr>
                      </a:br>
                      <a:endParaRPr lang="en-US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98586"/>
                  </a:ext>
                </a:extLst>
              </a:tr>
              <a:tr h="7448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14:00 ~ 14:40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[</a:t>
                      </a:r>
                      <a:r>
                        <a:rPr lang="ko-KR" altLang="en-US" sz="800" b="1">
                          <a:effectLst/>
                        </a:rPr>
                        <a:t>키노트</a:t>
                      </a:r>
                      <a:r>
                        <a:rPr lang="en-US" altLang="ko-KR" sz="800" b="1">
                          <a:effectLst/>
                        </a:rPr>
                        <a:t>]</a:t>
                      </a:r>
                      <a:r>
                        <a:rPr lang="ko-KR" altLang="en-US" sz="800">
                          <a:effectLst/>
                        </a:rPr>
                        <a:t/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대용량의 데이터를 처리하는 최신 엔비디아 데이터센터 아키텍쳐</a:t>
                      </a:r>
                      <a:br>
                        <a:rPr lang="ko-KR" altLang="en-US" sz="800">
                          <a:effectLst/>
                        </a:rPr>
                      </a:br>
                      <a:endParaRPr lang="ko-KR" altLang="en-US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엔비디아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김선욱 이사</a:t>
                      </a:r>
                      <a:br>
                        <a:rPr lang="ko-KR" altLang="en-US" sz="800">
                          <a:effectLst/>
                        </a:rPr>
                      </a:br>
                      <a:endParaRPr lang="ko-KR" altLang="en-US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814317"/>
                  </a:ext>
                </a:extLst>
              </a:tr>
              <a:tr h="5096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14:40 ~ 15:20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AI </a:t>
                      </a:r>
                      <a:r>
                        <a:rPr lang="ko-KR" altLang="en-US" sz="800">
                          <a:effectLst/>
                        </a:rPr>
                        <a:t>기술 경쟁력의 핵심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데이터 품질 관리 전략</a:t>
                      </a:r>
                      <a:br>
                        <a:rPr lang="ko-KR" altLang="en-US" sz="800">
                          <a:effectLst/>
                        </a:rPr>
                      </a:br>
                      <a:endParaRPr lang="ko-KR" altLang="en-US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테스트웍스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윤석원 대표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67842"/>
                  </a:ext>
                </a:extLst>
              </a:tr>
              <a:tr h="2744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15:20 ~ 15:40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Break Time</a:t>
                      </a:r>
                      <a:r>
                        <a:rPr lang="en-US" sz="800">
                          <a:effectLst/>
                        </a:rPr>
                        <a:t/>
                      </a:r>
                      <a:br>
                        <a:rPr lang="en-US" sz="800">
                          <a:effectLst/>
                        </a:rPr>
                      </a:br>
                      <a:endParaRPr lang="en-US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267605"/>
                  </a:ext>
                </a:extLst>
              </a:tr>
              <a:tr h="392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15:40 ~ 16:20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AI </a:t>
                      </a:r>
                      <a:r>
                        <a:rPr lang="ko-KR" altLang="en-US" sz="800" dirty="0">
                          <a:effectLst/>
                        </a:rPr>
                        <a:t>기반 자산운용 모델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어떤 데이터 활용되나</a:t>
                      </a:r>
                      <a:r>
                        <a:rPr lang="en-US" altLang="ko-KR" sz="800" dirty="0">
                          <a:effectLst/>
                        </a:rPr>
                        <a:t>?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effectLst/>
                        </a:rPr>
                        <a:t>파운트</a:t>
                      </a:r>
                      <a:r>
                        <a:rPr lang="ko-KR" altLang="en-US" sz="800" dirty="0">
                          <a:effectLst/>
                        </a:rPr>
                        <a:t/>
                      </a:r>
                      <a:br>
                        <a:rPr lang="ko-KR" altLang="en-US" sz="800" dirty="0">
                          <a:effectLst/>
                        </a:rPr>
                      </a:br>
                      <a:r>
                        <a:rPr lang="ko-KR" altLang="en-US" sz="800" dirty="0" err="1">
                          <a:effectLst/>
                        </a:rPr>
                        <a:t>최봉근</a:t>
                      </a:r>
                      <a:r>
                        <a:rPr lang="ko-KR" altLang="en-US" sz="800" dirty="0">
                          <a:effectLst/>
                        </a:rPr>
                        <a:t> 박사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04071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60795"/>
              </p:ext>
            </p:extLst>
          </p:nvPr>
        </p:nvGraphicFramePr>
        <p:xfrm>
          <a:off x="8074216" y="1099232"/>
          <a:ext cx="3035253" cy="4533800"/>
        </p:xfrm>
        <a:graphic>
          <a:graphicData uri="http://schemas.openxmlformats.org/drawingml/2006/table">
            <a:tbl>
              <a:tblPr/>
              <a:tblGrid>
                <a:gridCol w="1011751">
                  <a:extLst>
                    <a:ext uri="{9D8B030D-6E8A-4147-A177-3AD203B41FA5}">
                      <a16:colId xmlns:a16="http://schemas.microsoft.com/office/drawing/2014/main" val="1479469847"/>
                    </a:ext>
                  </a:extLst>
                </a:gridCol>
                <a:gridCol w="1011751">
                  <a:extLst>
                    <a:ext uri="{9D8B030D-6E8A-4147-A177-3AD203B41FA5}">
                      <a16:colId xmlns:a16="http://schemas.microsoft.com/office/drawing/2014/main" val="567065309"/>
                    </a:ext>
                  </a:extLst>
                </a:gridCol>
                <a:gridCol w="1011751">
                  <a:extLst>
                    <a:ext uri="{9D8B030D-6E8A-4147-A177-3AD203B41FA5}">
                      <a16:colId xmlns:a16="http://schemas.microsoft.com/office/drawing/2014/main" val="1077194451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>
                          <a:solidFill>
                            <a:srgbClr val="FFFFFF"/>
                          </a:solidFill>
                          <a:effectLst/>
                        </a:rPr>
                        <a:t>시간</a:t>
                      </a:r>
                      <a:endParaRPr lang="ko-KR" altLang="en-US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>
                          <a:solidFill>
                            <a:srgbClr val="FFFFFF"/>
                          </a:solidFill>
                          <a:effectLst/>
                        </a:rPr>
                        <a:t>발표 제목</a:t>
                      </a:r>
                      <a:endParaRPr lang="ko-KR" altLang="en-US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>
                          <a:solidFill>
                            <a:srgbClr val="FFFFFF"/>
                          </a:solidFill>
                          <a:effectLst/>
                        </a:rPr>
                        <a:t>발표자</a:t>
                      </a:r>
                      <a:endParaRPr lang="ko-KR" altLang="en-US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75652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10:20 ~ 11:00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[</a:t>
                      </a:r>
                      <a:r>
                        <a:rPr lang="ko-KR" altLang="en-US" sz="800" b="1">
                          <a:effectLst/>
                        </a:rPr>
                        <a:t>키노트</a:t>
                      </a:r>
                      <a:r>
                        <a:rPr lang="en-US" altLang="ko-KR" sz="800" b="1">
                          <a:effectLst/>
                        </a:rPr>
                        <a:t>]</a:t>
                      </a:r>
                      <a:br>
                        <a:rPr lang="en-US" altLang="ko-KR" sz="800" b="1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메타버스에서 포스트 메타버스로</a:t>
                      </a:r>
                      <a:r>
                        <a:rPr lang="en-US" altLang="ko-KR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!</a:t>
                      </a:r>
                      <a:r>
                        <a:rPr lang="ko-KR" altLang="en-US" sz="800">
                          <a:effectLst/>
                        </a:rPr>
                        <a:t/>
                      </a:r>
                      <a:br>
                        <a:rPr lang="ko-KR" altLang="en-US" sz="800">
                          <a:effectLst/>
                        </a:rPr>
                      </a:br>
                      <a:endParaRPr lang="ko-KR" altLang="en-US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KAIST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우운택 교수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37757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11:00 ~ 11:40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[</a:t>
                      </a:r>
                      <a:r>
                        <a:rPr lang="ko-KR" altLang="en-US" sz="800" b="1">
                          <a:effectLst/>
                        </a:rPr>
                        <a:t>키노트</a:t>
                      </a:r>
                      <a:r>
                        <a:rPr lang="en-US" altLang="ko-KR" sz="800" b="1">
                          <a:effectLst/>
                        </a:rPr>
                        <a:t>]</a:t>
                      </a:r>
                      <a:br>
                        <a:rPr lang="en-US" altLang="ko-KR" sz="800" b="1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교육</a:t>
                      </a:r>
                      <a:r>
                        <a:rPr lang="en-US" altLang="ko-KR" sz="800">
                          <a:effectLst/>
                        </a:rPr>
                        <a:t>? </a:t>
                      </a:r>
                      <a:r>
                        <a:rPr lang="ko-KR" altLang="en-US" sz="800">
                          <a:effectLst/>
                        </a:rPr>
                        <a:t>메타버스에서 새로운 길을 찾다</a:t>
                      </a:r>
                      <a:r>
                        <a:rPr lang="en-US" altLang="ko-KR" sz="800">
                          <a:effectLst/>
                        </a:rPr>
                        <a:t>!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NHN</a:t>
                      </a:r>
                      <a:r>
                        <a:rPr lang="ko-KR" altLang="en-US" sz="800">
                          <a:effectLst/>
                        </a:rPr>
                        <a:t>에듀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김상철 부대표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10237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</a:rPr>
                        <a:t>11:40 ~ 12:20</a:t>
                      </a:r>
                      <a:b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US" altLang="ko-K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effectLst/>
                        </a:rPr>
                        <a:t>키노트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/>
                      </a:r>
                      <a:b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effectLst/>
                        </a:rPr>
                        <a:t>메타버스의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 대용량 데이터를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effectLst/>
                        </a:rPr>
                        <a:t>클라우드로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 관리하는 방법</a:t>
                      </a:r>
                      <a:b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ko-KR" altLang="en-US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아마존웹서비스</a:t>
                      </a:r>
                      <a:b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김준형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effectLst/>
                        </a:rPr>
                        <a:t>아키텍트</a:t>
                      </a:r>
                      <a:endParaRPr lang="ko-KR" altLang="en-US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16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12:20 ~ 14:00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Lunch Time</a:t>
                      </a:r>
                      <a:r>
                        <a:rPr lang="en-US" sz="800">
                          <a:effectLst/>
                        </a:rPr>
                        <a:t/>
                      </a:r>
                      <a:br>
                        <a:rPr lang="en-US" sz="800">
                          <a:effectLst/>
                        </a:rPr>
                      </a:br>
                      <a:endParaRPr lang="en-US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05778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14:00 ~ 14:40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스마트 팩토리 구현하는 메타버스와 디지털 트윈</a:t>
                      </a:r>
                      <a:br>
                        <a:rPr lang="ko-KR" altLang="en-US" sz="800">
                          <a:effectLst/>
                        </a:rPr>
                      </a:br>
                      <a:endParaRPr lang="ko-KR" altLang="en-US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유비씨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조규종 대표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52304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14:40 ~ 15:20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Digital Twinization</a:t>
                      </a:r>
                      <a:r>
                        <a:rPr lang="ko-KR" altLang="en-US" sz="800">
                          <a:effectLst/>
                        </a:rPr>
                        <a:t>에 적용된 </a:t>
                      </a:r>
                      <a:r>
                        <a:rPr lang="en-US" altLang="ko-KR" sz="800">
                          <a:effectLst/>
                        </a:rPr>
                        <a:t>AI </a:t>
                      </a:r>
                      <a:r>
                        <a:rPr lang="ko-KR" altLang="en-US" sz="800">
                          <a:effectLst/>
                        </a:rPr>
                        <a:t>기술과 실증 사례</a:t>
                      </a:r>
                      <a:br>
                        <a:rPr lang="ko-KR" altLang="en-US" sz="800">
                          <a:effectLst/>
                        </a:rPr>
                      </a:br>
                      <a:endParaRPr lang="ko-KR" altLang="en-US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메디컬아이피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김종민 리더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28702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15:20 ~ 15:40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Break Time</a:t>
                      </a:r>
                      <a:r>
                        <a:rPr lang="en-US" sz="800">
                          <a:effectLst/>
                        </a:rPr>
                        <a:t/>
                      </a:r>
                      <a:br>
                        <a:rPr lang="en-US" sz="800">
                          <a:effectLst/>
                        </a:rPr>
                      </a:br>
                      <a:endParaRPr lang="en-US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588390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15:40 ~ 16:20</a:t>
                      </a:r>
                      <a:br>
                        <a:rPr lang="en-US" altLang="ko-KR" sz="800">
                          <a:effectLst/>
                        </a:rPr>
                      </a:br>
                      <a:endParaRPr lang="en-US" altLang="ko-KR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군수항공기 훈련 체계에서의 메타버스 적용 방안</a:t>
                      </a:r>
                      <a:br>
                        <a:rPr lang="ko-KR" altLang="en-US" sz="800">
                          <a:effectLst/>
                        </a:rPr>
                      </a:br>
                      <a:endParaRPr lang="ko-KR" altLang="en-US" sz="80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한국항공우주산업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김영하 실장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531404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16:20 ~ 17:00</a:t>
                      </a:r>
                      <a:br>
                        <a:rPr lang="en-US" altLang="ko-KR" sz="800" dirty="0">
                          <a:effectLst/>
                        </a:rPr>
                      </a:br>
                      <a:endParaRPr lang="en-US" altLang="ko-KR" sz="800" dirty="0">
                        <a:effectLst/>
                      </a:endParaRP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>
                          <a:effectLst/>
                        </a:rPr>
                        <a:t>현실과 가상세계를 융합하는 </a:t>
                      </a:r>
                      <a:r>
                        <a:rPr lang="en-US" altLang="ko-KR" sz="800">
                          <a:effectLst/>
                        </a:rPr>
                        <a:t>XR </a:t>
                      </a:r>
                      <a:r>
                        <a:rPr lang="ko-KR" altLang="en-US" sz="800">
                          <a:effectLst/>
                        </a:rPr>
                        <a:t>메타버스 서비스 플랫폼 및 실증 사례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effectLst/>
                        </a:rPr>
                        <a:t>스트라토</a:t>
                      </a:r>
                      <a:r>
                        <a:rPr lang="ko-KR" altLang="en-US" sz="800" dirty="0">
                          <a:effectLst/>
                        </a:rPr>
                        <a:t/>
                      </a:r>
                      <a:br>
                        <a:rPr lang="ko-KR" altLang="en-US" sz="800" dirty="0">
                          <a:effectLst/>
                        </a:rPr>
                      </a:br>
                      <a:r>
                        <a:rPr lang="ko-KR" altLang="en-US" sz="800" dirty="0" err="1">
                          <a:effectLst/>
                        </a:rPr>
                        <a:t>장상규</a:t>
                      </a:r>
                      <a:r>
                        <a:rPr lang="ko-KR" altLang="en-US" sz="800" dirty="0">
                          <a:effectLst/>
                        </a:rPr>
                        <a:t> </a:t>
                      </a:r>
                      <a:r>
                        <a:rPr lang="en-US" altLang="ko-KR" sz="800" dirty="0">
                          <a:effectLst/>
                        </a:rPr>
                        <a:t>XR</a:t>
                      </a:r>
                      <a:r>
                        <a:rPr lang="ko-KR" altLang="en-US" sz="800" dirty="0">
                          <a:effectLst/>
                        </a:rPr>
                        <a:t>사업단장</a:t>
                      </a:r>
                    </a:p>
                  </a:txBody>
                  <a:tcPr marL="38851" marR="38851" marT="19426" marB="19426" anchor="ctr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7607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25347" y="484042"/>
            <a:ext cx="324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 smtClean="0">
                <a:solidFill>
                  <a:srgbClr val="3E4276"/>
                </a:solidFill>
                <a:effectLst/>
                <a:latin typeface="GmarketSansBold"/>
              </a:rPr>
              <a:t>Track 1 - AI </a:t>
            </a:r>
            <a:r>
              <a:rPr lang="ko-KR" altLang="en-US" b="1" i="0" dirty="0" err="1" smtClean="0">
                <a:solidFill>
                  <a:srgbClr val="3E4276"/>
                </a:solidFill>
                <a:effectLst/>
                <a:latin typeface="GmarketSansBold"/>
              </a:rPr>
              <a:t>활용방법과</a:t>
            </a:r>
            <a:r>
              <a:rPr lang="ko-KR" altLang="en-US" b="1" i="0" dirty="0" smtClean="0">
                <a:solidFill>
                  <a:srgbClr val="3E4276"/>
                </a:solidFill>
                <a:effectLst/>
                <a:latin typeface="GmarketSansBold"/>
              </a:rPr>
              <a:t> 팁들</a:t>
            </a:r>
            <a:endParaRPr lang="ko-KR" altLang="en-US" b="0" i="0" dirty="0">
              <a:solidFill>
                <a:srgbClr val="414141"/>
              </a:solidFill>
              <a:effectLst/>
              <a:latin typeface="Noto Sans KR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12279" y="484042"/>
            <a:ext cx="2470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 smtClean="0">
                <a:solidFill>
                  <a:srgbClr val="3E4276"/>
                </a:solidFill>
                <a:effectLst/>
                <a:latin typeface="GmarketSansBold"/>
              </a:rPr>
              <a:t>Track 2 - AI </a:t>
            </a:r>
            <a:r>
              <a:rPr lang="ko-KR" altLang="en-US" b="1" i="0" dirty="0" smtClean="0">
                <a:solidFill>
                  <a:srgbClr val="3E4276"/>
                </a:solidFill>
                <a:effectLst/>
                <a:latin typeface="GmarketSansBold"/>
              </a:rPr>
              <a:t>적용사례</a:t>
            </a:r>
            <a:endParaRPr lang="ko-KR" altLang="en-US" b="0" i="0" dirty="0">
              <a:solidFill>
                <a:srgbClr val="414141"/>
              </a:solidFill>
              <a:effectLst/>
              <a:latin typeface="Noto Sans KR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4216" y="484042"/>
            <a:ext cx="280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 smtClean="0">
                <a:solidFill>
                  <a:srgbClr val="3E4276"/>
                </a:solidFill>
                <a:effectLst/>
                <a:latin typeface="GmarketSansBold"/>
              </a:rPr>
              <a:t>Special Track - META AI</a:t>
            </a:r>
            <a:endParaRPr lang="en-US" altLang="ko-KR" b="0" i="0" dirty="0">
              <a:solidFill>
                <a:srgbClr val="414141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6520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632" y="3073206"/>
            <a:ext cx="6298131" cy="33058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카카오엔터프라이즈가 그리는 </a:t>
            </a:r>
            <a:r>
              <a:rPr lang="en-US" altLang="ko-KR" dirty="0" smtClean="0"/>
              <a:t>Enterprise IT</a:t>
            </a:r>
            <a:r>
              <a:rPr lang="ko-KR" altLang="en-US" dirty="0" smtClean="0"/>
              <a:t>의 미래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467725" y="0"/>
            <a:ext cx="3724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/>
              <a:t>카카오엔터프라이즈 정주영 전무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43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AI </a:t>
            </a:r>
            <a:r>
              <a:rPr lang="ko-KR" altLang="en-US" dirty="0" err="1" smtClean="0"/>
              <a:t>응용상용화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85%</a:t>
            </a:r>
            <a:r>
              <a:rPr lang="ko-KR" altLang="en-US" dirty="0" smtClean="0"/>
              <a:t>의 실패와 </a:t>
            </a:r>
            <a:r>
              <a:rPr lang="en-US" altLang="ko-KR" dirty="0" smtClean="0"/>
              <a:t>Data-Centric AI</a:t>
            </a:r>
            <a:r>
              <a:rPr lang="ko-KR" altLang="en-US" dirty="0" smtClean="0"/>
              <a:t>로의 이동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467725" y="0"/>
            <a:ext cx="3724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LG CNS </a:t>
            </a:r>
            <a:r>
              <a:rPr lang="ko-KR" altLang="en-US" dirty="0" smtClean="0"/>
              <a:t>주민식 전문위원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66900" y="141223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0" i="1" dirty="0" smtClean="0">
                <a:solidFill>
                  <a:srgbClr val="164194"/>
                </a:solidFill>
                <a:effectLst/>
                <a:latin typeface="Noto Sans"/>
              </a:rPr>
              <a:t>" </a:t>
            </a:r>
            <a:r>
              <a:rPr lang="ko-KR" altLang="en-US" b="0" i="1" dirty="0" smtClean="0">
                <a:solidFill>
                  <a:srgbClr val="164194"/>
                </a:solidFill>
                <a:effectLst/>
                <a:latin typeface="Noto Sans"/>
              </a:rPr>
              <a:t>인간 </a:t>
            </a:r>
            <a:r>
              <a:rPr lang="ko-KR" altLang="en-US" b="0" i="1" dirty="0" err="1" smtClean="0">
                <a:solidFill>
                  <a:srgbClr val="164194"/>
                </a:solidFill>
                <a:effectLst/>
                <a:latin typeface="Noto Sans"/>
              </a:rPr>
              <a:t>초고수를</a:t>
            </a:r>
            <a:r>
              <a:rPr lang="ko-KR" altLang="en-US" b="0" i="1" dirty="0" smtClean="0">
                <a:solidFill>
                  <a:srgbClr val="164194"/>
                </a:solidFill>
                <a:effectLst/>
                <a:latin typeface="Noto Sans"/>
              </a:rPr>
              <a:t> 이기는 </a:t>
            </a:r>
            <a:r>
              <a:rPr lang="en-US" altLang="ko-KR" b="0" i="1" dirty="0" smtClean="0">
                <a:solidFill>
                  <a:srgbClr val="164194"/>
                </a:solidFill>
                <a:effectLst/>
                <a:latin typeface="Noto Sans"/>
              </a:rPr>
              <a:t>AI</a:t>
            </a:r>
            <a:r>
              <a:rPr lang="ko-KR" altLang="en-US" b="0" i="1" dirty="0" smtClean="0">
                <a:solidFill>
                  <a:srgbClr val="164194"/>
                </a:solidFill>
                <a:effectLst/>
                <a:latin typeface="Noto Sans"/>
              </a:rPr>
              <a:t>보다 평범한 고객응대 </a:t>
            </a:r>
            <a:r>
              <a:rPr lang="ko-KR" altLang="en-US" b="0" i="1" dirty="0" err="1" smtClean="0">
                <a:solidFill>
                  <a:srgbClr val="164194"/>
                </a:solidFill>
                <a:effectLst/>
                <a:latin typeface="Noto Sans"/>
              </a:rPr>
              <a:t>챗봇이</a:t>
            </a:r>
            <a:r>
              <a:rPr lang="ko-KR" altLang="en-US" b="0" i="1" dirty="0" smtClean="0">
                <a:solidFill>
                  <a:srgbClr val="164194"/>
                </a:solidFill>
                <a:effectLst/>
                <a:latin typeface="Noto Sans"/>
              </a:rPr>
              <a:t> 더 만들기 어렵다 </a:t>
            </a:r>
            <a:r>
              <a:rPr lang="en-US" altLang="ko-KR" b="0" i="1" dirty="0" smtClean="0">
                <a:solidFill>
                  <a:srgbClr val="164194"/>
                </a:solidFill>
                <a:effectLst/>
                <a:latin typeface="Noto Sans"/>
              </a:rPr>
              <a:t>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66950" y="2243435"/>
            <a:ext cx="765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0" i="1" dirty="0" smtClean="0">
                <a:solidFill>
                  <a:srgbClr val="164194"/>
                </a:solidFill>
                <a:effectLst/>
                <a:latin typeface="Noto Sans"/>
              </a:rPr>
              <a:t>" </a:t>
            </a:r>
            <a:r>
              <a:rPr lang="ko-KR" altLang="en-US" b="0" i="1" dirty="0" smtClean="0">
                <a:solidFill>
                  <a:srgbClr val="164194"/>
                </a:solidFill>
                <a:effectLst/>
                <a:latin typeface="Noto Sans"/>
              </a:rPr>
              <a:t>활용 가능한 데이터가 너무 적으며 투자 대비 효용이 높지 않다 </a:t>
            </a:r>
            <a:r>
              <a:rPr lang="en-US" altLang="ko-KR" b="0" i="1" dirty="0" smtClean="0">
                <a:solidFill>
                  <a:srgbClr val="164194"/>
                </a:solidFill>
                <a:effectLst/>
                <a:latin typeface="Noto Sans"/>
              </a:rPr>
              <a:t>"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1531" y="3662660"/>
            <a:ext cx="1054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0" i="1" dirty="0" smtClean="0">
                <a:solidFill>
                  <a:srgbClr val="164194"/>
                </a:solidFill>
                <a:effectLst/>
                <a:latin typeface="Noto Sans"/>
              </a:rPr>
              <a:t>" 99%</a:t>
            </a:r>
            <a:r>
              <a:rPr lang="ko-KR" altLang="en-US" b="0" i="1" dirty="0" smtClean="0">
                <a:solidFill>
                  <a:srgbClr val="164194"/>
                </a:solidFill>
                <a:effectLst/>
                <a:latin typeface="Noto Sans"/>
              </a:rPr>
              <a:t>의 </a:t>
            </a:r>
            <a:r>
              <a:rPr lang="en-US" altLang="ko-KR" b="0" i="1" dirty="0" smtClean="0">
                <a:solidFill>
                  <a:srgbClr val="164194"/>
                </a:solidFill>
                <a:effectLst/>
                <a:latin typeface="Noto Sans"/>
              </a:rPr>
              <a:t>AI </a:t>
            </a:r>
            <a:r>
              <a:rPr lang="ko-KR" altLang="en-US" b="0" i="1" dirty="0" smtClean="0">
                <a:solidFill>
                  <a:srgbClr val="164194"/>
                </a:solidFill>
                <a:effectLst/>
                <a:latin typeface="Noto Sans"/>
              </a:rPr>
              <a:t>연구는 </a:t>
            </a:r>
            <a:r>
              <a:rPr lang="en-US" altLang="ko-KR" b="0" i="1" dirty="0" smtClean="0">
                <a:solidFill>
                  <a:srgbClr val="164194"/>
                </a:solidFill>
                <a:effectLst/>
                <a:latin typeface="Noto Sans"/>
              </a:rPr>
              <a:t>Model-Centric AI</a:t>
            </a:r>
            <a:r>
              <a:rPr lang="ko-KR" altLang="en-US" b="0" i="1" dirty="0" smtClean="0">
                <a:solidFill>
                  <a:srgbClr val="164194"/>
                </a:solidFill>
                <a:effectLst/>
                <a:latin typeface="Noto Sans"/>
              </a:rPr>
              <a:t>이며 </a:t>
            </a:r>
            <a:r>
              <a:rPr lang="en-US" altLang="ko-KR" b="0" i="1" dirty="0" smtClean="0">
                <a:solidFill>
                  <a:srgbClr val="164194"/>
                </a:solidFill>
                <a:effectLst/>
                <a:latin typeface="Noto Sans"/>
              </a:rPr>
              <a:t>Data-Centric AI </a:t>
            </a:r>
            <a:r>
              <a:rPr lang="ko-KR" altLang="en-US" b="0" i="1" dirty="0" smtClean="0">
                <a:solidFill>
                  <a:srgbClr val="164194"/>
                </a:solidFill>
                <a:effectLst/>
                <a:latin typeface="Noto Sans"/>
              </a:rPr>
              <a:t>기반의 소수 </a:t>
            </a:r>
            <a:r>
              <a:rPr lang="en-US" altLang="ko-KR" b="0" i="1" dirty="0" smtClean="0">
                <a:solidFill>
                  <a:srgbClr val="164194"/>
                </a:solidFill>
                <a:effectLst/>
                <a:latin typeface="Noto Sans"/>
              </a:rPr>
              <a:t>1% </a:t>
            </a:r>
            <a:r>
              <a:rPr lang="ko-KR" altLang="en-US" b="0" i="1" dirty="0" smtClean="0">
                <a:solidFill>
                  <a:srgbClr val="164194"/>
                </a:solidFill>
                <a:effectLst/>
                <a:latin typeface="Noto Sans"/>
              </a:rPr>
              <a:t>연구만이 성과를 내왔다 </a:t>
            </a:r>
            <a:r>
              <a:rPr lang="en-US" altLang="ko-KR" b="0" i="1" dirty="0" smtClean="0">
                <a:solidFill>
                  <a:srgbClr val="164194"/>
                </a:solidFill>
                <a:effectLst/>
                <a:latin typeface="Noto Sans"/>
              </a:rPr>
              <a:t>"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05075" y="6361449"/>
            <a:ext cx="9544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/>
              <a:t>Https://</a:t>
            </a:r>
            <a:r>
              <a:rPr lang="ko-KR" altLang="en-US" sz="1000" dirty="0" err="1" smtClean="0"/>
              <a:t>samsungsds.com</a:t>
            </a:r>
            <a:r>
              <a:rPr lang="ko-KR" altLang="en-US" sz="1000" dirty="0" smtClean="0"/>
              <a:t>/</a:t>
            </a:r>
            <a:r>
              <a:rPr lang="ko-KR" altLang="en-US" sz="1000" dirty="0" err="1" smtClean="0"/>
              <a:t>kr</a:t>
            </a:r>
            <a:r>
              <a:rPr lang="ko-KR" altLang="en-US" sz="1000" dirty="0" smtClean="0"/>
              <a:t>/</a:t>
            </a:r>
            <a:r>
              <a:rPr lang="ko-KR" altLang="en-US" sz="1000" dirty="0" err="1" smtClean="0"/>
              <a:t>insights</a:t>
            </a:r>
            <a:r>
              <a:rPr lang="ko-KR" altLang="en-US" sz="1000" dirty="0" smtClean="0"/>
              <a:t>/</a:t>
            </a:r>
            <a:r>
              <a:rPr lang="ko-KR" altLang="en-US" sz="1000" dirty="0" err="1" smtClean="0"/>
              <a:t>data_centric_ai.html?moreCnt</a:t>
            </a:r>
            <a:r>
              <a:rPr lang="ko-KR" altLang="en-US" sz="1000" dirty="0" smtClean="0"/>
              <a:t>=1&amp;backTypeId=</a:t>
            </a:r>
            <a:r>
              <a:rPr lang="ko-KR" altLang="en-US" sz="1000" dirty="0" err="1" smtClean="0"/>
              <a:t>undefined&amp;category</a:t>
            </a:r>
            <a:r>
              <a:rPr lang="ko-KR" altLang="en-US" sz="1000" dirty="0" smtClean="0"/>
              <a:t>=</a:t>
            </a:r>
            <a:r>
              <a:rPr lang="ko-KR" altLang="en-US" sz="1000" dirty="0" err="1" smtClean="0"/>
              <a:t>undefined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3531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메타버스의</a:t>
            </a:r>
            <a:r>
              <a:rPr lang="ko-KR" altLang="en-US" dirty="0" smtClean="0"/>
              <a:t> 대용량 데이터를 </a:t>
            </a:r>
            <a:r>
              <a:rPr lang="ko-KR" altLang="en-US" dirty="0" err="1" smtClean="0"/>
              <a:t>클라우드로</a:t>
            </a:r>
            <a:r>
              <a:rPr lang="ko-KR" altLang="en-US" dirty="0" smtClean="0"/>
              <a:t> 관리하는 방법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467725" y="0"/>
            <a:ext cx="3724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/>
              <a:t>아마존웹서비스 김준형 </a:t>
            </a:r>
            <a:r>
              <a:rPr lang="ko-KR" altLang="en-US" dirty="0" err="1" smtClean="0"/>
              <a:t>아키텍트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55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319</Words>
  <Application>Microsoft Office PowerPoint</Application>
  <PresentationFormat>와이드스크린</PresentationFormat>
  <Paragraphs>93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GmarketSansBold</vt:lpstr>
      <vt:lpstr>Noto Sans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이덕현</dc:creator>
  <cp:lastModifiedBy>이덕현</cp:lastModifiedBy>
  <cp:revision>2</cp:revision>
  <dcterms:created xsi:type="dcterms:W3CDTF">2022-04-18T04:15:33Z</dcterms:created>
  <dcterms:modified xsi:type="dcterms:W3CDTF">2022-04-18T04:20:11Z</dcterms:modified>
</cp:coreProperties>
</file>