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. 구성" id="{6E980B73-B6C7-429F-8540-1D8479FE9BC5}">
          <p14:sldIdLst>
            <p14:sldId id="257"/>
          </p14:sldIdLst>
        </p14:section>
        <p14:section name="제목 없는 구역" id="{C11134AE-1537-410C-9E16-2A12181C69D3}">
          <p14:sldIdLst>
            <p14:sldId id="258"/>
            <p14:sldId id="259"/>
            <p14:sldId id="261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8A86-3D7D-4076-9C76-4C9E2BF0A11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2A84-596F-4F20-842E-B99096449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3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8A86-3D7D-4076-9C76-4C9E2BF0A11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2A84-596F-4F20-842E-B99096449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08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8A86-3D7D-4076-9C76-4C9E2BF0A11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2A84-596F-4F20-842E-B99096449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19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8A86-3D7D-4076-9C76-4C9E2BF0A11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2A84-596F-4F20-842E-B99096449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17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8A86-3D7D-4076-9C76-4C9E2BF0A11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2A84-596F-4F20-842E-B99096449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13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8A86-3D7D-4076-9C76-4C9E2BF0A11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2A84-596F-4F20-842E-B99096449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34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8A86-3D7D-4076-9C76-4C9E2BF0A11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2A84-596F-4F20-842E-B99096449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3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8A86-3D7D-4076-9C76-4C9E2BF0A11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2A84-596F-4F20-842E-B99096449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82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8A86-3D7D-4076-9C76-4C9E2BF0A11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2A84-596F-4F20-842E-B99096449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57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8A86-3D7D-4076-9C76-4C9E2BF0A11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2A84-596F-4F20-842E-B99096449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70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8A86-3D7D-4076-9C76-4C9E2BF0A11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2A84-596F-4F20-842E-B99096449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68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88A86-3D7D-4076-9C76-4C9E2BF0A11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52A84-596F-4F20-842E-B99096449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38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68357"/>
              </p:ext>
            </p:extLst>
          </p:nvPr>
        </p:nvGraphicFramePr>
        <p:xfrm>
          <a:off x="1734796" y="1306794"/>
          <a:ext cx="7058826" cy="2914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1865">
                  <a:extLst>
                    <a:ext uri="{9D8B030D-6E8A-4147-A177-3AD203B41FA5}">
                      <a16:colId xmlns:a16="http://schemas.microsoft.com/office/drawing/2014/main" val="1398281745"/>
                    </a:ext>
                  </a:extLst>
                </a:gridCol>
                <a:gridCol w="888096">
                  <a:extLst>
                    <a:ext uri="{9D8B030D-6E8A-4147-A177-3AD203B41FA5}">
                      <a16:colId xmlns:a16="http://schemas.microsoft.com/office/drawing/2014/main" val="2665340242"/>
                    </a:ext>
                  </a:extLst>
                </a:gridCol>
                <a:gridCol w="597120">
                  <a:extLst>
                    <a:ext uri="{9D8B030D-6E8A-4147-A177-3AD203B41FA5}">
                      <a16:colId xmlns:a16="http://schemas.microsoft.com/office/drawing/2014/main" val="3053686883"/>
                    </a:ext>
                  </a:extLst>
                </a:gridCol>
                <a:gridCol w="2361667">
                  <a:extLst>
                    <a:ext uri="{9D8B030D-6E8A-4147-A177-3AD203B41FA5}">
                      <a16:colId xmlns:a16="http://schemas.microsoft.com/office/drawing/2014/main" val="1095551724"/>
                    </a:ext>
                  </a:extLst>
                </a:gridCol>
                <a:gridCol w="1920078">
                  <a:extLst>
                    <a:ext uri="{9D8B030D-6E8A-4147-A177-3AD203B41FA5}">
                      <a16:colId xmlns:a16="http://schemas.microsoft.com/office/drawing/2014/main" val="3956018114"/>
                    </a:ext>
                  </a:extLst>
                </a:gridCol>
              </a:tblGrid>
              <a:tr h="291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바탕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마감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8593926"/>
                  </a:ext>
                </a:extLst>
              </a:tr>
              <a:tr h="2914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OO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저수조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바닥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침투성방수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에폭시라이닝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1231845"/>
                  </a:ext>
                </a:extLst>
              </a:tr>
              <a:tr h="29148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 OO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계단실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바닥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시멘트 모르타르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THK25(</a:t>
                      </a:r>
                      <a:r>
                        <a:rPr lang="ko-KR" altLang="en-US" sz="900" u="none" strike="noStrike">
                          <a:effectLst/>
                        </a:rPr>
                        <a:t>공장제</a:t>
                      </a:r>
                      <a:r>
                        <a:rPr lang="en-US" altLang="ko-KR" sz="900" u="none" strike="noStrike">
                          <a:effectLst/>
                        </a:rPr>
                        <a:t>) </a:t>
                      </a:r>
                      <a:r>
                        <a:rPr lang="ko-KR" altLang="en-US" sz="900" u="none" strike="noStrike">
                          <a:effectLst/>
                        </a:rPr>
                        <a:t>테라조판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8172986"/>
                  </a:ext>
                </a:extLst>
              </a:tr>
              <a:tr h="29148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 OO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바닥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콘크리트 쇠흙손마감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에폭시코팅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7780767"/>
                  </a:ext>
                </a:extLst>
              </a:tr>
              <a:tr h="29148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 OO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계단실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걸레받이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콘크리트 면손보기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걸레받이용</a:t>
                      </a:r>
                      <a:r>
                        <a:rPr lang="ko-KR" altLang="en-US" sz="900" u="none" strike="noStrike" dirty="0">
                          <a:effectLst/>
                        </a:rPr>
                        <a:t> 페인트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수성계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4084380"/>
                  </a:ext>
                </a:extLst>
              </a:tr>
              <a:tr h="29148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 OO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전기실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걸레받이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THK18 </a:t>
                      </a:r>
                      <a:r>
                        <a:rPr lang="ko-KR" altLang="en-US" sz="900" u="none" strike="noStrike">
                          <a:effectLst/>
                        </a:rPr>
                        <a:t>시멘트 모르타르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걸레받이용 페인트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수성계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0960455"/>
                  </a:ext>
                </a:extLst>
              </a:tr>
              <a:tr h="29148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 OO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정화조관리층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벽 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침투성 방수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타르에폭시방수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1340500"/>
                  </a:ext>
                </a:extLst>
              </a:tr>
              <a:tr h="29148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 OO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벽 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콘크리트 </a:t>
                      </a:r>
                      <a:r>
                        <a:rPr lang="en-US" altLang="ko-KR" sz="900" u="none" strike="noStrike">
                          <a:effectLst/>
                        </a:rPr>
                        <a:t>OR </a:t>
                      </a:r>
                      <a:r>
                        <a:rPr lang="ko-KR" altLang="en-US" sz="900" u="none" strike="noStrike">
                          <a:effectLst/>
                        </a:rPr>
                        <a:t>경량철골</a:t>
                      </a:r>
                      <a:r>
                        <a:rPr lang="en-US" altLang="ko-KR" sz="900" u="none" strike="noStrike">
                          <a:effectLst/>
                        </a:rPr>
                        <a:t>(GALV STL PIPE)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천연대리석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4104520"/>
                  </a:ext>
                </a:extLst>
              </a:tr>
              <a:tr h="29148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 OO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천장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경량철골천장틀</a:t>
                      </a:r>
                      <a:r>
                        <a:rPr lang="en-US" altLang="ko-KR" sz="900" u="none" strike="noStrike" dirty="0">
                          <a:effectLst/>
                        </a:rPr>
                        <a:t>(M-BAR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),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석고보드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2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겹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비닐페인트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5457319"/>
                  </a:ext>
                </a:extLst>
              </a:tr>
              <a:tr h="29148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 OO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계단실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천장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THK15 </a:t>
                      </a:r>
                      <a:r>
                        <a:rPr lang="ko-KR" altLang="en-US" sz="900" u="none" strike="noStrike" dirty="0">
                          <a:effectLst/>
                        </a:rPr>
                        <a:t>시멘트 모르타르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내부용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합성수지에멀전페인트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9982616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51397" y="790842"/>
            <a:ext cx="560003" cy="282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프로젝트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62793" y="821628"/>
            <a:ext cx="1666281" cy="2176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12345 OO</a:t>
            </a:r>
            <a:r>
              <a:rPr lang="ko-KR" altLang="en-US" sz="900" dirty="0" smtClean="0">
                <a:solidFill>
                  <a:schemeClr val="tx1"/>
                </a:solidFill>
              </a:rPr>
              <a:t>프로젝트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2370" y="743486"/>
            <a:ext cx="1392965" cy="5990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기본 검색 조건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226462" y="803305"/>
            <a:ext cx="867399" cy="282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공간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76989"/>
              </p:ext>
            </p:extLst>
          </p:nvPr>
        </p:nvGraphicFramePr>
        <p:xfrm>
          <a:off x="290559" y="1085316"/>
          <a:ext cx="1038182" cy="1555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41">
                  <a:extLst>
                    <a:ext uri="{9D8B030D-6E8A-4147-A177-3AD203B41FA5}">
                      <a16:colId xmlns:a16="http://schemas.microsoft.com/office/drawing/2014/main" val="4083119135"/>
                    </a:ext>
                  </a:extLst>
                </a:gridCol>
                <a:gridCol w="871541">
                  <a:extLst>
                    <a:ext uri="{9D8B030D-6E8A-4147-A177-3AD203B41FA5}">
                      <a16:colId xmlns:a16="http://schemas.microsoft.com/office/drawing/2014/main" val="987583069"/>
                    </a:ext>
                  </a:extLst>
                </a:gridCol>
              </a:tblGrid>
              <a:tr h="194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화장실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8869600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거실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94719114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침실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8005537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안방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59816921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트레스룸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13483580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기계실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22273227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EV</a:t>
                      </a:r>
                      <a:r>
                        <a:rPr lang="ko-KR" altLang="en-US" sz="800" dirty="0" smtClean="0"/>
                        <a:t>홀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42258745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계단실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26497368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t="2" r="13273" b="19669"/>
          <a:stretch/>
        </p:blipFill>
        <p:spPr>
          <a:xfrm>
            <a:off x="252457" y="2656113"/>
            <a:ext cx="585743" cy="12641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26462" y="2894978"/>
            <a:ext cx="867399" cy="282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유형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700377"/>
              </p:ext>
            </p:extLst>
          </p:nvPr>
        </p:nvGraphicFramePr>
        <p:xfrm>
          <a:off x="290559" y="3176989"/>
          <a:ext cx="1038181" cy="777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41">
                  <a:extLst>
                    <a:ext uri="{9D8B030D-6E8A-4147-A177-3AD203B41FA5}">
                      <a16:colId xmlns:a16="http://schemas.microsoft.com/office/drawing/2014/main" val="4083119135"/>
                    </a:ext>
                  </a:extLst>
                </a:gridCol>
                <a:gridCol w="871540">
                  <a:extLst>
                    <a:ext uri="{9D8B030D-6E8A-4147-A177-3AD203B41FA5}">
                      <a16:colId xmlns:a16="http://schemas.microsoft.com/office/drawing/2014/main" val="987583069"/>
                    </a:ext>
                  </a:extLst>
                </a:gridCol>
              </a:tblGrid>
              <a:tr h="194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바닥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8869600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벽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94719114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걸레받이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8005537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천정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5981692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26462" y="4057206"/>
            <a:ext cx="867399" cy="282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시설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39097"/>
              </p:ext>
            </p:extLst>
          </p:nvPr>
        </p:nvGraphicFramePr>
        <p:xfrm>
          <a:off x="290559" y="4339217"/>
          <a:ext cx="1038182" cy="972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41">
                  <a:extLst>
                    <a:ext uri="{9D8B030D-6E8A-4147-A177-3AD203B41FA5}">
                      <a16:colId xmlns:a16="http://schemas.microsoft.com/office/drawing/2014/main" val="4083119135"/>
                    </a:ext>
                  </a:extLst>
                </a:gridCol>
                <a:gridCol w="871541">
                  <a:extLst>
                    <a:ext uri="{9D8B030D-6E8A-4147-A177-3AD203B41FA5}">
                      <a16:colId xmlns:a16="http://schemas.microsoft.com/office/drawing/2014/main" val="987583069"/>
                    </a:ext>
                  </a:extLst>
                </a:gridCol>
              </a:tblGrid>
              <a:tr h="194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호텔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8869600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공동주택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94719114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병원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8005537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상가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59816921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오피스텔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21179510"/>
                  </a:ext>
                </a:extLst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t="2" r="13273" b="19669"/>
          <a:stretch/>
        </p:blipFill>
        <p:spPr>
          <a:xfrm>
            <a:off x="252457" y="5313855"/>
            <a:ext cx="585743" cy="126417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675717" y="1225283"/>
            <a:ext cx="7220455" cy="55088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기본 검색 조건</a:t>
            </a:r>
            <a:endParaRPr lang="ko-KR" altLang="en-US" sz="900" dirty="0"/>
          </a:p>
        </p:txBody>
      </p:sp>
      <p:sp>
        <p:nvSpPr>
          <p:cNvPr id="23" name="직사각형 22"/>
          <p:cNvSpPr/>
          <p:nvPr/>
        </p:nvSpPr>
        <p:spPr>
          <a:xfrm>
            <a:off x="1675717" y="743487"/>
            <a:ext cx="7220455" cy="37601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기본 검색 조건</a:t>
            </a:r>
            <a:endParaRPr lang="ko-KR" altLang="en-US" sz="900" dirty="0"/>
          </a:p>
        </p:txBody>
      </p:sp>
      <p:sp>
        <p:nvSpPr>
          <p:cNvPr id="25" name="직사각형 24"/>
          <p:cNvSpPr/>
          <p:nvPr/>
        </p:nvSpPr>
        <p:spPr>
          <a:xfrm>
            <a:off x="226462" y="5528534"/>
            <a:ext cx="867399" cy="282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디자인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탬플릿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17255"/>
              </p:ext>
            </p:extLst>
          </p:nvPr>
        </p:nvGraphicFramePr>
        <p:xfrm>
          <a:off x="290559" y="5810545"/>
          <a:ext cx="1038182" cy="777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41">
                  <a:extLst>
                    <a:ext uri="{9D8B030D-6E8A-4147-A177-3AD203B41FA5}">
                      <a16:colId xmlns:a16="http://schemas.microsoft.com/office/drawing/2014/main" val="4083119135"/>
                    </a:ext>
                  </a:extLst>
                </a:gridCol>
                <a:gridCol w="871541">
                  <a:extLst>
                    <a:ext uri="{9D8B030D-6E8A-4147-A177-3AD203B41FA5}">
                      <a16:colId xmlns:a16="http://schemas.microsoft.com/office/drawing/2014/main" val="987583069"/>
                    </a:ext>
                  </a:extLst>
                </a:gridCol>
              </a:tblGrid>
              <a:tr h="194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8869600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94719114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8005537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5981692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4221920" y="790842"/>
            <a:ext cx="560003" cy="282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명칭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42816" y="821628"/>
            <a:ext cx="1666281" cy="2176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테라코타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016554" y="743486"/>
            <a:ext cx="3017794" cy="29824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기본 검색 조건</a:t>
            </a:r>
            <a:endParaRPr lang="ko-KR" altLang="en-US" sz="900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865" y="1055386"/>
            <a:ext cx="2665271" cy="2565634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9122812" y="779680"/>
            <a:ext cx="867399" cy="282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상세도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1401425" y="832154"/>
            <a:ext cx="560461" cy="1707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다운로드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타원형 설명선 44"/>
          <p:cNvSpPr/>
          <p:nvPr/>
        </p:nvSpPr>
        <p:spPr>
          <a:xfrm>
            <a:off x="4501921" y="4213929"/>
            <a:ext cx="1159602" cy="1121266"/>
          </a:xfrm>
          <a:prstGeom prst="wedgeEllipseCallout">
            <a:avLst>
              <a:gd name="adj1" fmla="val -35734"/>
              <a:gd name="adj2" fmla="val -93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부위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바탕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마감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주 공간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사용횟수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399930" y="845074"/>
            <a:ext cx="405278" cy="1707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DWG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953768" y="845074"/>
            <a:ext cx="405278" cy="1707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EXCEL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9016554" y="3827669"/>
            <a:ext cx="3017794" cy="2906418"/>
            <a:chOff x="9016554" y="3349103"/>
            <a:chExt cx="3017794" cy="3366021"/>
          </a:xfrm>
        </p:grpSpPr>
        <p:sp>
          <p:nvSpPr>
            <p:cNvPr id="31" name="직사각형 30"/>
            <p:cNvSpPr/>
            <p:nvPr/>
          </p:nvSpPr>
          <p:spPr>
            <a:xfrm>
              <a:off x="9016554" y="3361730"/>
              <a:ext cx="3017794" cy="335339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기본 검색 조건</a:t>
              </a:r>
              <a:endParaRPr lang="ko-KR" altLang="en-US" sz="900" dirty="0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9016554" y="3361730"/>
              <a:ext cx="3017794" cy="335339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9016554" y="3349103"/>
              <a:ext cx="3017794" cy="335339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타원형 설명선 50"/>
          <p:cNvSpPr/>
          <p:nvPr/>
        </p:nvSpPr>
        <p:spPr>
          <a:xfrm>
            <a:off x="3440497" y="1404176"/>
            <a:ext cx="1829899" cy="544495"/>
          </a:xfrm>
          <a:prstGeom prst="wedgeEllipseCallout">
            <a:avLst>
              <a:gd name="adj1" fmla="val -37515"/>
              <a:gd name="adj2" fmla="val -1259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</a:rPr>
              <a:t>입력완료</a:t>
            </a:r>
            <a:r>
              <a:rPr lang="ko-KR" altLang="en-US" sz="1000" dirty="0" smtClean="0">
                <a:solidFill>
                  <a:schemeClr val="bg1"/>
                </a:solidFill>
              </a:rPr>
              <a:t> 시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검색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타원형 설명선 51"/>
          <p:cNvSpPr/>
          <p:nvPr/>
        </p:nvSpPr>
        <p:spPr>
          <a:xfrm>
            <a:off x="7703911" y="1710146"/>
            <a:ext cx="1829899" cy="747269"/>
          </a:xfrm>
          <a:prstGeom prst="wedgeEllipseCallout">
            <a:avLst>
              <a:gd name="adj1" fmla="val -54414"/>
              <a:gd name="adj2" fmla="val -1424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각 파일 다운로드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(DWG: </a:t>
            </a:r>
            <a:r>
              <a:rPr lang="ko-KR" altLang="en-US" sz="1000" dirty="0" smtClean="0">
                <a:solidFill>
                  <a:schemeClr val="bg1"/>
                </a:solidFill>
              </a:rPr>
              <a:t>목록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및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관련상세도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Package)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타원형 설명선 52"/>
          <p:cNvSpPr/>
          <p:nvPr/>
        </p:nvSpPr>
        <p:spPr>
          <a:xfrm>
            <a:off x="9211865" y="3840295"/>
            <a:ext cx="1829899" cy="747269"/>
          </a:xfrm>
          <a:prstGeom prst="wedgeEllipseCallout">
            <a:avLst>
              <a:gd name="adj1" fmla="val 10033"/>
              <a:gd name="adj2" fmla="val -113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좌측 항목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선택시</a:t>
            </a:r>
            <a:r>
              <a:rPr lang="ko-KR" altLang="en-US" sz="1000" dirty="0" smtClean="0">
                <a:solidFill>
                  <a:schemeClr val="bg1"/>
                </a:solidFill>
              </a:rPr>
              <a:t> 관련 상세도 조회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있을시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4" name="타원형 설명선 53"/>
          <p:cNvSpPr/>
          <p:nvPr/>
        </p:nvSpPr>
        <p:spPr>
          <a:xfrm>
            <a:off x="1087096" y="4218746"/>
            <a:ext cx="1829899" cy="544495"/>
          </a:xfrm>
          <a:prstGeom prst="wedgeEllipseCallout">
            <a:avLst>
              <a:gd name="adj1" fmla="val -67067"/>
              <a:gd name="adj2" fmla="val -124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체크 시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실시간 검색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53826" y="61992"/>
            <a:ext cx="3015851" cy="400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마감재료정보 조회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96225" y="811779"/>
            <a:ext cx="964582" cy="23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9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62370" y="743486"/>
            <a:ext cx="1392965" cy="5990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기본 검색 조건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226462" y="803305"/>
            <a:ext cx="867399" cy="282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공간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90559" y="1085316"/>
          <a:ext cx="1038182" cy="1555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41">
                  <a:extLst>
                    <a:ext uri="{9D8B030D-6E8A-4147-A177-3AD203B41FA5}">
                      <a16:colId xmlns:a16="http://schemas.microsoft.com/office/drawing/2014/main" val="4083119135"/>
                    </a:ext>
                  </a:extLst>
                </a:gridCol>
                <a:gridCol w="871541">
                  <a:extLst>
                    <a:ext uri="{9D8B030D-6E8A-4147-A177-3AD203B41FA5}">
                      <a16:colId xmlns:a16="http://schemas.microsoft.com/office/drawing/2014/main" val="987583069"/>
                    </a:ext>
                  </a:extLst>
                </a:gridCol>
              </a:tblGrid>
              <a:tr h="194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화장실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8869600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거실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94719114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침실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8005537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안방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59816921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트레스룸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13483580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기계실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22273227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EV</a:t>
                      </a:r>
                      <a:r>
                        <a:rPr lang="ko-KR" altLang="en-US" sz="800" dirty="0" smtClean="0"/>
                        <a:t>홀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42258745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계단실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26497368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t="2" r="13273" b="19669"/>
          <a:stretch/>
        </p:blipFill>
        <p:spPr>
          <a:xfrm>
            <a:off x="252457" y="2656113"/>
            <a:ext cx="585743" cy="12641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26462" y="2894978"/>
            <a:ext cx="867399" cy="282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유형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290559" y="3176989"/>
          <a:ext cx="1038181" cy="777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41">
                  <a:extLst>
                    <a:ext uri="{9D8B030D-6E8A-4147-A177-3AD203B41FA5}">
                      <a16:colId xmlns:a16="http://schemas.microsoft.com/office/drawing/2014/main" val="4083119135"/>
                    </a:ext>
                  </a:extLst>
                </a:gridCol>
                <a:gridCol w="871540">
                  <a:extLst>
                    <a:ext uri="{9D8B030D-6E8A-4147-A177-3AD203B41FA5}">
                      <a16:colId xmlns:a16="http://schemas.microsoft.com/office/drawing/2014/main" val="987583069"/>
                    </a:ext>
                  </a:extLst>
                </a:gridCol>
              </a:tblGrid>
              <a:tr h="194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바닥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8869600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벽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94719114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걸레받이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8005537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천정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5981692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26462" y="4057206"/>
            <a:ext cx="867399" cy="282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시설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290559" y="4339217"/>
          <a:ext cx="1038182" cy="972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41">
                  <a:extLst>
                    <a:ext uri="{9D8B030D-6E8A-4147-A177-3AD203B41FA5}">
                      <a16:colId xmlns:a16="http://schemas.microsoft.com/office/drawing/2014/main" val="4083119135"/>
                    </a:ext>
                  </a:extLst>
                </a:gridCol>
                <a:gridCol w="871541">
                  <a:extLst>
                    <a:ext uri="{9D8B030D-6E8A-4147-A177-3AD203B41FA5}">
                      <a16:colId xmlns:a16="http://schemas.microsoft.com/office/drawing/2014/main" val="987583069"/>
                    </a:ext>
                  </a:extLst>
                </a:gridCol>
              </a:tblGrid>
              <a:tr h="194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호텔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8869600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공동주택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94719114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병원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8005537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상가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59816921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오피스텔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21179510"/>
                  </a:ext>
                </a:extLst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t="2" r="13273" b="19669"/>
          <a:stretch/>
        </p:blipFill>
        <p:spPr>
          <a:xfrm>
            <a:off x="252457" y="5313855"/>
            <a:ext cx="585743" cy="126417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226462" y="5528534"/>
            <a:ext cx="867399" cy="282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디자인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탬플릿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290559" y="5810545"/>
          <a:ext cx="1038182" cy="777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41">
                  <a:extLst>
                    <a:ext uri="{9D8B030D-6E8A-4147-A177-3AD203B41FA5}">
                      <a16:colId xmlns:a16="http://schemas.microsoft.com/office/drawing/2014/main" val="4083119135"/>
                    </a:ext>
                  </a:extLst>
                </a:gridCol>
                <a:gridCol w="871541">
                  <a:extLst>
                    <a:ext uri="{9D8B030D-6E8A-4147-A177-3AD203B41FA5}">
                      <a16:colId xmlns:a16="http://schemas.microsoft.com/office/drawing/2014/main" val="987583069"/>
                    </a:ext>
                  </a:extLst>
                </a:gridCol>
              </a:tblGrid>
              <a:tr h="194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8869600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94719114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8005537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59816921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153826" y="61992"/>
            <a:ext cx="3015851" cy="400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마감재료정보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조회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필터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18593" y="313243"/>
            <a:ext cx="14975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예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TB_INT_FIN_ROOM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26462" y="866596"/>
            <a:ext cx="945113" cy="1952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004694"/>
              </p:ext>
            </p:extLst>
          </p:nvPr>
        </p:nvGraphicFramePr>
        <p:xfrm>
          <a:off x="2805602" y="559464"/>
          <a:ext cx="1795117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73">
                  <a:extLst>
                    <a:ext uri="{9D8B030D-6E8A-4147-A177-3AD203B41FA5}">
                      <a16:colId xmlns:a16="http://schemas.microsoft.com/office/drawing/2014/main" val="26910401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997991677"/>
                    </a:ext>
                  </a:extLst>
                </a:gridCol>
                <a:gridCol w="476394">
                  <a:extLst>
                    <a:ext uri="{9D8B030D-6E8A-4147-A177-3AD203B41FA5}">
                      <a16:colId xmlns:a16="http://schemas.microsoft.com/office/drawing/2014/main" val="2813681018"/>
                    </a:ext>
                  </a:extLst>
                </a:gridCol>
              </a:tblGrid>
              <a:tr h="148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공간</a:t>
                      </a:r>
                      <a:endParaRPr lang="ko-KR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구분</a:t>
                      </a:r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073675347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계단실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50041489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계단 전실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810946506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ELEV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66370051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비상용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ELEV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40575728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1314055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 승강장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52545477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경사로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067010128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화장실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035802228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공조실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574169593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31658252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078843063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029819725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PS / AD / EPS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772058946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225763525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275588950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UPS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219164629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발전기실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8160223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소화약제실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24935342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저수조실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95888050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중앙감시실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84496710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중수조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019517083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정화조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45325524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쓰레기집하장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760861079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탈의실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589806592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샤워실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9366119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833668338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20058117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방풍실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054111637"/>
                  </a:ext>
                </a:extLst>
              </a:tr>
            </a:tbl>
          </a:graphicData>
        </a:graphic>
      </p:graphicFrame>
      <p:cxnSp>
        <p:nvCxnSpPr>
          <p:cNvPr id="11" name="구부러진 연결선 10"/>
          <p:cNvCxnSpPr/>
          <p:nvPr/>
        </p:nvCxnSpPr>
        <p:spPr>
          <a:xfrm>
            <a:off x="1171575" y="1876425"/>
            <a:ext cx="1547018" cy="676275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26462" y="2923996"/>
            <a:ext cx="945113" cy="10479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056208" y="313243"/>
            <a:ext cx="13452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부재 및 부위의 구분</a:t>
            </a:r>
            <a:endParaRPr lang="ko-KR" altLang="en-US" sz="1000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682262"/>
              </p:ext>
            </p:extLst>
          </p:nvPr>
        </p:nvGraphicFramePr>
        <p:xfrm>
          <a:off x="5143217" y="559464"/>
          <a:ext cx="1795117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73">
                  <a:extLst>
                    <a:ext uri="{9D8B030D-6E8A-4147-A177-3AD203B41FA5}">
                      <a16:colId xmlns:a16="http://schemas.microsoft.com/office/drawing/2014/main" val="26910401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997991677"/>
                    </a:ext>
                  </a:extLst>
                </a:gridCol>
                <a:gridCol w="476394">
                  <a:extLst>
                    <a:ext uri="{9D8B030D-6E8A-4147-A177-3AD203B41FA5}">
                      <a16:colId xmlns:a16="http://schemas.microsoft.com/office/drawing/2014/main" val="2813681018"/>
                    </a:ext>
                  </a:extLst>
                </a:gridCol>
              </a:tblGrid>
              <a:tr h="148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부재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부위</a:t>
                      </a:r>
                      <a:endParaRPr lang="ko-KR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구분</a:t>
                      </a:r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073675347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마감</a:t>
                      </a:r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50041489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마감</a:t>
                      </a:r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810946506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걸레받이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마감</a:t>
                      </a:r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66370051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마감</a:t>
                      </a:r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40575728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창호</a:t>
                      </a:r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1314055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창호</a:t>
                      </a:r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52545477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계단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구조</a:t>
                      </a:r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067010128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구조</a:t>
                      </a:r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035802228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구조</a:t>
                      </a:r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574169593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슬래브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구조</a:t>
                      </a:r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31658252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옹벽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구조</a:t>
                      </a:r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928876854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28103683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90302081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339862812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11491590"/>
                  </a:ext>
                </a:extLst>
              </a:tr>
            </a:tbl>
          </a:graphicData>
        </a:graphic>
      </p:graphicFrame>
      <p:sp>
        <p:nvSpPr>
          <p:cNvPr id="42" name="사각형 설명선 41"/>
          <p:cNvSpPr/>
          <p:nvPr/>
        </p:nvSpPr>
        <p:spPr>
          <a:xfrm>
            <a:off x="3980517" y="5164855"/>
            <a:ext cx="2297591" cy="1255083"/>
          </a:xfrm>
          <a:prstGeom prst="wedgeRectCallout">
            <a:avLst>
              <a:gd name="adj1" fmla="val -65283"/>
              <a:gd name="adj2" fmla="val -3564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공간명칭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관리필요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관리 화면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웹</a:t>
            </a:r>
            <a:r>
              <a:rPr lang="en-US" altLang="ko-KR" sz="900" dirty="0" smtClean="0">
                <a:solidFill>
                  <a:schemeClr val="tx1"/>
                </a:solidFill>
              </a:rPr>
              <a:t>, PC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RAW</a:t>
            </a:r>
            <a:r>
              <a:rPr lang="ko-KR" altLang="en-US" sz="900" dirty="0" smtClean="0">
                <a:solidFill>
                  <a:schemeClr val="tx1"/>
                </a:solidFill>
              </a:rPr>
              <a:t>데이터와의 연동 방법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 TB_DWG_COLLECT_GROUP_ROW</a:t>
            </a:r>
          </a:p>
          <a:p>
            <a:pPr marL="228600" indent="-228600">
              <a:buAutoNum type="arabicParenR"/>
            </a:pPr>
            <a:r>
              <a:rPr lang="ko-KR" altLang="en-US" sz="900" dirty="0" smtClean="0">
                <a:solidFill>
                  <a:schemeClr val="tx1"/>
                </a:solidFill>
              </a:rPr>
              <a:t>매핑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900" dirty="0" smtClean="0">
                <a:solidFill>
                  <a:schemeClr val="tx1"/>
                </a:solidFill>
              </a:rPr>
              <a:t>기계학습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61" name="구부러진 연결선 60"/>
          <p:cNvCxnSpPr>
            <a:stCxn id="48" idx="3"/>
          </p:cNvCxnSpPr>
          <p:nvPr/>
        </p:nvCxnSpPr>
        <p:spPr>
          <a:xfrm flipV="1">
            <a:off x="1171575" y="985092"/>
            <a:ext cx="3884633" cy="2462869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5102585" y="753780"/>
            <a:ext cx="1859513" cy="876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형 설명선 62"/>
          <p:cNvSpPr/>
          <p:nvPr/>
        </p:nvSpPr>
        <p:spPr>
          <a:xfrm>
            <a:off x="854474" y="3701641"/>
            <a:ext cx="1373112" cy="352640"/>
          </a:xfrm>
          <a:prstGeom prst="wedgeEllipseCallout">
            <a:avLst>
              <a:gd name="adj1" fmla="val -45843"/>
              <a:gd name="adj2" fmla="val -99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구분</a:t>
            </a:r>
            <a:r>
              <a:rPr lang="en-US" altLang="ko-KR" sz="1000" dirty="0" smtClean="0">
                <a:solidFill>
                  <a:schemeClr val="bg1"/>
                </a:solidFill>
              </a:rPr>
              <a:t>: </a:t>
            </a:r>
            <a:r>
              <a:rPr lang="ko-KR" altLang="en-US" sz="1000" dirty="0" smtClean="0">
                <a:solidFill>
                  <a:schemeClr val="bg1"/>
                </a:solidFill>
              </a:rPr>
              <a:t>마감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417587" y="313243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시설</a:t>
            </a:r>
            <a:endParaRPr lang="ko-KR" altLang="en-US" sz="1000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133279"/>
              </p:ext>
            </p:extLst>
          </p:nvPr>
        </p:nvGraphicFramePr>
        <p:xfrm>
          <a:off x="7504596" y="559464"/>
          <a:ext cx="2126515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65">
                  <a:extLst>
                    <a:ext uri="{9D8B030D-6E8A-4147-A177-3AD203B41FA5}">
                      <a16:colId xmlns:a16="http://schemas.microsoft.com/office/drawing/2014/main" val="269104011"/>
                    </a:ext>
                  </a:extLst>
                </a:gridCol>
                <a:gridCol w="893014">
                  <a:extLst>
                    <a:ext uri="{9D8B030D-6E8A-4147-A177-3AD203B41FA5}">
                      <a16:colId xmlns:a16="http://schemas.microsoft.com/office/drawing/2014/main" val="3997991677"/>
                    </a:ext>
                  </a:extLst>
                </a:gridCol>
                <a:gridCol w="822236">
                  <a:extLst>
                    <a:ext uri="{9D8B030D-6E8A-4147-A177-3AD203B41FA5}">
                      <a16:colId xmlns:a16="http://schemas.microsoft.com/office/drawing/2014/main" val="2813681018"/>
                    </a:ext>
                  </a:extLst>
                </a:gridCol>
              </a:tblGrid>
              <a:tr h="148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구분</a:t>
                      </a:r>
                      <a:endParaRPr lang="ko-KR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시설</a:t>
                      </a:r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073675347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숙박시설</a:t>
                      </a:r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50041489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공동주택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주거시설</a:t>
                      </a:r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810946506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의료시설</a:t>
                      </a:r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66370051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근린생활시설</a:t>
                      </a:r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40575728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오페스텔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업무시설</a:t>
                      </a:r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1314055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단독주택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주거시설</a:t>
                      </a:r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52545477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극장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문화시설</a:t>
                      </a:r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067010128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박물관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문화시설</a:t>
                      </a:r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035802228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574169593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31658252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928876854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28103683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90302081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339862812"/>
                  </a:ext>
                </a:extLst>
              </a:tr>
              <a:tr h="148369"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11491590"/>
                  </a:ext>
                </a:extLst>
              </a:tr>
            </a:tbl>
          </a:graphicData>
        </a:graphic>
      </p:graphicFrame>
      <p:cxnSp>
        <p:nvCxnSpPr>
          <p:cNvPr id="67" name="구부러진 연결선 66"/>
          <p:cNvCxnSpPr>
            <a:stCxn id="68" idx="3"/>
          </p:cNvCxnSpPr>
          <p:nvPr/>
        </p:nvCxnSpPr>
        <p:spPr>
          <a:xfrm flipV="1">
            <a:off x="1171575" y="1857271"/>
            <a:ext cx="6246012" cy="2920495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226462" y="4077678"/>
            <a:ext cx="945113" cy="1400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718593" y="109387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공간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5847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427745"/>
              </p:ext>
            </p:extLst>
          </p:nvPr>
        </p:nvGraphicFramePr>
        <p:xfrm>
          <a:off x="1734796" y="1306794"/>
          <a:ext cx="7058826" cy="2914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1865">
                  <a:extLst>
                    <a:ext uri="{9D8B030D-6E8A-4147-A177-3AD203B41FA5}">
                      <a16:colId xmlns:a16="http://schemas.microsoft.com/office/drawing/2014/main" val="1398281745"/>
                    </a:ext>
                  </a:extLst>
                </a:gridCol>
                <a:gridCol w="888096">
                  <a:extLst>
                    <a:ext uri="{9D8B030D-6E8A-4147-A177-3AD203B41FA5}">
                      <a16:colId xmlns:a16="http://schemas.microsoft.com/office/drawing/2014/main" val="2665340242"/>
                    </a:ext>
                  </a:extLst>
                </a:gridCol>
                <a:gridCol w="597120">
                  <a:extLst>
                    <a:ext uri="{9D8B030D-6E8A-4147-A177-3AD203B41FA5}">
                      <a16:colId xmlns:a16="http://schemas.microsoft.com/office/drawing/2014/main" val="3053686883"/>
                    </a:ext>
                  </a:extLst>
                </a:gridCol>
                <a:gridCol w="2361667">
                  <a:extLst>
                    <a:ext uri="{9D8B030D-6E8A-4147-A177-3AD203B41FA5}">
                      <a16:colId xmlns:a16="http://schemas.microsoft.com/office/drawing/2014/main" val="1095551724"/>
                    </a:ext>
                  </a:extLst>
                </a:gridCol>
                <a:gridCol w="1920078">
                  <a:extLst>
                    <a:ext uri="{9D8B030D-6E8A-4147-A177-3AD203B41FA5}">
                      <a16:colId xmlns:a16="http://schemas.microsoft.com/office/drawing/2014/main" val="3956018114"/>
                    </a:ext>
                  </a:extLst>
                </a:gridCol>
              </a:tblGrid>
              <a:tr h="291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바탕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마감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8593926"/>
                  </a:ext>
                </a:extLst>
              </a:tr>
              <a:tr h="2914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OO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저수조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바닥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침투성방수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에폭시라이닝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1231845"/>
                  </a:ext>
                </a:extLst>
              </a:tr>
              <a:tr h="29148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 OO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계단실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바닥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시멘트 모르타르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THK25(</a:t>
                      </a:r>
                      <a:r>
                        <a:rPr lang="ko-KR" altLang="en-US" sz="900" u="none" strike="noStrike">
                          <a:effectLst/>
                        </a:rPr>
                        <a:t>공장제</a:t>
                      </a:r>
                      <a:r>
                        <a:rPr lang="en-US" altLang="ko-KR" sz="900" u="none" strike="noStrike">
                          <a:effectLst/>
                        </a:rPr>
                        <a:t>) </a:t>
                      </a:r>
                      <a:r>
                        <a:rPr lang="ko-KR" altLang="en-US" sz="900" u="none" strike="noStrike">
                          <a:effectLst/>
                        </a:rPr>
                        <a:t>테라조판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8172986"/>
                  </a:ext>
                </a:extLst>
              </a:tr>
              <a:tr h="29148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 OO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바닥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콘크리트 쇠흙손마감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에폭시코팅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7780767"/>
                  </a:ext>
                </a:extLst>
              </a:tr>
              <a:tr h="29148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 OO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계단실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걸레받이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콘크리트 면손보기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걸레받이용</a:t>
                      </a:r>
                      <a:r>
                        <a:rPr lang="ko-KR" altLang="en-US" sz="900" u="none" strike="noStrike" dirty="0">
                          <a:effectLst/>
                        </a:rPr>
                        <a:t> 페인트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수성계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4084380"/>
                  </a:ext>
                </a:extLst>
              </a:tr>
              <a:tr h="29148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 OO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전기실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걸레받이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THK18 </a:t>
                      </a:r>
                      <a:r>
                        <a:rPr lang="ko-KR" altLang="en-US" sz="900" u="none" strike="noStrike">
                          <a:effectLst/>
                        </a:rPr>
                        <a:t>시멘트 모르타르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걸레받이용 페인트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수성계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0960455"/>
                  </a:ext>
                </a:extLst>
              </a:tr>
              <a:tr h="29148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 OO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정화조관리층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벽 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침투성 방수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타르에폭시방수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1340500"/>
                  </a:ext>
                </a:extLst>
              </a:tr>
              <a:tr h="29148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 OO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벽 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콘크리트 </a:t>
                      </a:r>
                      <a:r>
                        <a:rPr lang="en-US" altLang="ko-KR" sz="900" u="none" strike="noStrike">
                          <a:effectLst/>
                        </a:rPr>
                        <a:t>OR </a:t>
                      </a:r>
                      <a:r>
                        <a:rPr lang="ko-KR" altLang="en-US" sz="900" u="none" strike="noStrike">
                          <a:effectLst/>
                        </a:rPr>
                        <a:t>경량철골</a:t>
                      </a:r>
                      <a:r>
                        <a:rPr lang="en-US" altLang="ko-KR" sz="900" u="none" strike="noStrike">
                          <a:effectLst/>
                        </a:rPr>
                        <a:t>(GALV STL PIPE)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천연대리석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4104520"/>
                  </a:ext>
                </a:extLst>
              </a:tr>
              <a:tr h="29148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 OO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천장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경량철골천장틀</a:t>
                      </a:r>
                      <a:r>
                        <a:rPr lang="en-US" altLang="ko-KR" sz="900" u="none" strike="noStrike" dirty="0">
                          <a:effectLst/>
                        </a:rPr>
                        <a:t>(M-BAR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),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석고보드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2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겹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비닐페인트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5457319"/>
                  </a:ext>
                </a:extLst>
              </a:tr>
              <a:tr h="29148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 OO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계단실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천장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THK15 </a:t>
                      </a:r>
                      <a:r>
                        <a:rPr lang="ko-KR" altLang="en-US" sz="900" u="none" strike="noStrike" dirty="0">
                          <a:effectLst/>
                        </a:rPr>
                        <a:t>시멘트 모르타르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내부용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합성수지에멀전페인트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9982616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51397" y="790842"/>
            <a:ext cx="560003" cy="282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프로젝트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62793" y="821628"/>
            <a:ext cx="1666281" cy="2176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12345 OO</a:t>
            </a:r>
            <a:r>
              <a:rPr lang="ko-KR" altLang="en-US" sz="900" dirty="0" smtClean="0">
                <a:solidFill>
                  <a:schemeClr val="tx1"/>
                </a:solidFill>
              </a:rPr>
              <a:t>프로젝트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75717" y="1225283"/>
            <a:ext cx="7220455" cy="55088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기본 검색 조건</a:t>
            </a:r>
            <a:endParaRPr lang="ko-KR" altLang="en-US" sz="900" dirty="0"/>
          </a:p>
        </p:txBody>
      </p:sp>
      <p:sp>
        <p:nvSpPr>
          <p:cNvPr id="23" name="직사각형 22"/>
          <p:cNvSpPr/>
          <p:nvPr/>
        </p:nvSpPr>
        <p:spPr>
          <a:xfrm>
            <a:off x="1675717" y="743487"/>
            <a:ext cx="7220455" cy="37601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기본 검색 조건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4221920" y="790842"/>
            <a:ext cx="560003" cy="282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명칭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42816" y="821628"/>
            <a:ext cx="1666281" cy="2176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테라코타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399930" y="845074"/>
            <a:ext cx="405278" cy="1707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DWG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953768" y="845074"/>
            <a:ext cx="405278" cy="1707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EXCEL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53826" y="61992"/>
            <a:ext cx="3015851" cy="400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마감재료정보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조회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조회조건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2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96225" y="811779"/>
            <a:ext cx="964582" cy="231799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1709160" y="786213"/>
            <a:ext cx="4648912" cy="307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923" y="2284736"/>
            <a:ext cx="7292824" cy="3866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922" y="2782530"/>
            <a:ext cx="6380235" cy="36285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42" name="구부러진 연결선 41"/>
          <p:cNvCxnSpPr>
            <a:stCxn id="5" idx="2"/>
          </p:cNvCxnSpPr>
          <p:nvPr/>
        </p:nvCxnSpPr>
        <p:spPr>
          <a:xfrm rot="16200000" flipH="1">
            <a:off x="3199875" y="1035339"/>
            <a:ext cx="1439003" cy="1446884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 47"/>
          <p:cNvCxnSpPr>
            <a:stCxn id="29" idx="2"/>
          </p:cNvCxnSpPr>
          <p:nvPr/>
        </p:nvCxnSpPr>
        <p:spPr>
          <a:xfrm rot="16200000" flipH="1">
            <a:off x="5714534" y="800702"/>
            <a:ext cx="2532862" cy="3010017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형 설명선 54"/>
          <p:cNvSpPr/>
          <p:nvPr/>
        </p:nvSpPr>
        <p:spPr>
          <a:xfrm>
            <a:off x="5811140" y="142700"/>
            <a:ext cx="1791429" cy="489643"/>
          </a:xfrm>
          <a:prstGeom prst="wedgeEllipseCallout">
            <a:avLst>
              <a:gd name="adj1" fmla="val 33974"/>
              <a:gd name="adj2" fmla="val 83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조회결과 다운로드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추후 구현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61" name="사각형 설명선 60"/>
          <p:cNvSpPr/>
          <p:nvPr/>
        </p:nvSpPr>
        <p:spPr>
          <a:xfrm>
            <a:off x="1902475" y="4555462"/>
            <a:ext cx="2532471" cy="1554781"/>
          </a:xfrm>
          <a:prstGeom prst="wedgeRectCallout">
            <a:avLst>
              <a:gd name="adj1" fmla="val 23612"/>
              <a:gd name="adj2" fmla="val -9352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부위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컬럼</a:t>
            </a:r>
            <a:r>
              <a:rPr lang="en-US" altLang="ko-KR" sz="9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</a:rPr>
              <a:t>도면에서는 바닥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벽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걸레받이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천정으로 구분된 컬럼을 </a:t>
            </a:r>
            <a:r>
              <a:rPr lang="en-US" altLang="ko-KR" sz="900" dirty="0" smtClean="0">
                <a:solidFill>
                  <a:schemeClr val="tx1"/>
                </a:solidFill>
              </a:rPr>
              <a:t>‘</a:t>
            </a:r>
            <a:r>
              <a:rPr lang="ko-KR" altLang="en-US" sz="900" dirty="0" smtClean="0">
                <a:solidFill>
                  <a:schemeClr val="tx1"/>
                </a:solidFill>
              </a:rPr>
              <a:t>부위</a:t>
            </a:r>
            <a:r>
              <a:rPr lang="en-US" altLang="ko-KR" sz="900" dirty="0" smtClean="0">
                <a:solidFill>
                  <a:schemeClr val="tx1"/>
                </a:solidFill>
              </a:rPr>
              <a:t>’ </a:t>
            </a:r>
            <a:r>
              <a:rPr lang="ko-KR" altLang="en-US" sz="900" dirty="0" smtClean="0">
                <a:solidFill>
                  <a:schemeClr val="tx1"/>
                </a:solidFill>
              </a:rPr>
              <a:t>로 통합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주 공간</a:t>
            </a:r>
            <a:r>
              <a:rPr lang="en-US" altLang="ko-KR" sz="900" dirty="0" smtClean="0">
                <a:solidFill>
                  <a:schemeClr val="tx1"/>
                </a:solidFill>
              </a:rPr>
              <a:t>: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자재가 가장 많이 적용된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공간구분</a:t>
            </a:r>
            <a:r>
              <a:rPr lang="ko-KR" altLang="en-US" sz="900" dirty="0" smtClean="0">
                <a:solidFill>
                  <a:schemeClr val="tx1"/>
                </a:solidFill>
              </a:rPr>
              <a:t> 보기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사용횟수</a:t>
            </a:r>
            <a:r>
              <a:rPr lang="en-US" altLang="ko-KR" sz="900" dirty="0" smtClean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타 프로젝트 통합하여 동일 부위 사용된 횟수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77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51397" y="790842"/>
            <a:ext cx="560003" cy="282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프로젝트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62793" y="821628"/>
            <a:ext cx="1666281" cy="2176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12345 OO</a:t>
            </a:r>
            <a:r>
              <a:rPr lang="ko-KR" altLang="en-US" sz="900" dirty="0" smtClean="0">
                <a:solidFill>
                  <a:schemeClr val="tx1"/>
                </a:solidFill>
              </a:rPr>
              <a:t>프로젝트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75717" y="1225283"/>
            <a:ext cx="7220455" cy="55088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기본 검색 조건</a:t>
            </a:r>
            <a:endParaRPr lang="ko-KR" altLang="en-US" sz="900" dirty="0"/>
          </a:p>
        </p:txBody>
      </p:sp>
      <p:sp>
        <p:nvSpPr>
          <p:cNvPr id="23" name="직사각형 22"/>
          <p:cNvSpPr/>
          <p:nvPr/>
        </p:nvSpPr>
        <p:spPr>
          <a:xfrm>
            <a:off x="1675717" y="743487"/>
            <a:ext cx="7220455" cy="37601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기본 검색 조건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4221920" y="790842"/>
            <a:ext cx="560003" cy="282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명칭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42816" y="821628"/>
            <a:ext cx="1666281" cy="2176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테라코타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399930" y="845074"/>
            <a:ext cx="405278" cy="1707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DWG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953768" y="845074"/>
            <a:ext cx="405278" cy="1707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EXCEL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53826" y="61992"/>
            <a:ext cx="3015851" cy="400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마감재료정보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조회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데이터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2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96225" y="811779"/>
            <a:ext cx="964582" cy="231799"/>
          </a:xfrm>
          <a:prstGeom prst="rect">
            <a:avLst/>
          </a:prstGeom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665625"/>
              </p:ext>
            </p:extLst>
          </p:nvPr>
        </p:nvGraphicFramePr>
        <p:xfrm>
          <a:off x="1734796" y="1306794"/>
          <a:ext cx="7058826" cy="2914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1865">
                  <a:extLst>
                    <a:ext uri="{9D8B030D-6E8A-4147-A177-3AD203B41FA5}">
                      <a16:colId xmlns:a16="http://schemas.microsoft.com/office/drawing/2014/main" val="1398281745"/>
                    </a:ext>
                  </a:extLst>
                </a:gridCol>
                <a:gridCol w="888096">
                  <a:extLst>
                    <a:ext uri="{9D8B030D-6E8A-4147-A177-3AD203B41FA5}">
                      <a16:colId xmlns:a16="http://schemas.microsoft.com/office/drawing/2014/main" val="2665340242"/>
                    </a:ext>
                  </a:extLst>
                </a:gridCol>
                <a:gridCol w="597120">
                  <a:extLst>
                    <a:ext uri="{9D8B030D-6E8A-4147-A177-3AD203B41FA5}">
                      <a16:colId xmlns:a16="http://schemas.microsoft.com/office/drawing/2014/main" val="3053686883"/>
                    </a:ext>
                  </a:extLst>
                </a:gridCol>
                <a:gridCol w="2361667">
                  <a:extLst>
                    <a:ext uri="{9D8B030D-6E8A-4147-A177-3AD203B41FA5}">
                      <a16:colId xmlns:a16="http://schemas.microsoft.com/office/drawing/2014/main" val="1095551724"/>
                    </a:ext>
                  </a:extLst>
                </a:gridCol>
                <a:gridCol w="1920078">
                  <a:extLst>
                    <a:ext uri="{9D8B030D-6E8A-4147-A177-3AD203B41FA5}">
                      <a16:colId xmlns:a16="http://schemas.microsoft.com/office/drawing/2014/main" val="3956018114"/>
                    </a:ext>
                  </a:extLst>
                </a:gridCol>
              </a:tblGrid>
              <a:tr h="291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바탕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마감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8593926"/>
                  </a:ext>
                </a:extLst>
              </a:tr>
              <a:tr h="2914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OO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저수조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바닥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침투성방수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에폭시라이닝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1231845"/>
                  </a:ext>
                </a:extLst>
              </a:tr>
              <a:tr h="29148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 OO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계단실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바닥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시멘트 모르타르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THK25(</a:t>
                      </a:r>
                      <a:r>
                        <a:rPr lang="ko-KR" altLang="en-US" sz="900" u="none" strike="noStrike">
                          <a:effectLst/>
                        </a:rPr>
                        <a:t>공장제</a:t>
                      </a:r>
                      <a:r>
                        <a:rPr lang="en-US" altLang="ko-KR" sz="900" u="none" strike="noStrike">
                          <a:effectLst/>
                        </a:rPr>
                        <a:t>) </a:t>
                      </a:r>
                      <a:r>
                        <a:rPr lang="ko-KR" altLang="en-US" sz="900" u="none" strike="noStrike">
                          <a:effectLst/>
                        </a:rPr>
                        <a:t>테라조판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8172986"/>
                  </a:ext>
                </a:extLst>
              </a:tr>
              <a:tr h="29148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 OO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바닥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콘크리트 쇠흙손마감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에폭시코팅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7780767"/>
                  </a:ext>
                </a:extLst>
              </a:tr>
              <a:tr h="29148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 OO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계단실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걸레받이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콘크리트 면손보기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걸레받이용</a:t>
                      </a:r>
                      <a:r>
                        <a:rPr lang="ko-KR" altLang="en-US" sz="900" u="none" strike="noStrike" dirty="0">
                          <a:effectLst/>
                        </a:rPr>
                        <a:t> 페인트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수성계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4084380"/>
                  </a:ext>
                </a:extLst>
              </a:tr>
              <a:tr h="29148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 OO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전기실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걸레받이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THK18 </a:t>
                      </a:r>
                      <a:r>
                        <a:rPr lang="ko-KR" altLang="en-US" sz="900" u="none" strike="noStrike">
                          <a:effectLst/>
                        </a:rPr>
                        <a:t>시멘트 모르타르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걸레받이용 페인트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수성계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0960455"/>
                  </a:ext>
                </a:extLst>
              </a:tr>
              <a:tr h="29148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 OO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정화조관리층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벽 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침투성 방수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타르에폭시방수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1340500"/>
                  </a:ext>
                </a:extLst>
              </a:tr>
              <a:tr h="29148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 OO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벽 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콘크리트 </a:t>
                      </a:r>
                      <a:r>
                        <a:rPr lang="en-US" altLang="ko-KR" sz="900" u="none" strike="noStrike">
                          <a:effectLst/>
                        </a:rPr>
                        <a:t>OR </a:t>
                      </a:r>
                      <a:r>
                        <a:rPr lang="ko-KR" altLang="en-US" sz="900" u="none" strike="noStrike">
                          <a:effectLst/>
                        </a:rPr>
                        <a:t>경량철골</a:t>
                      </a:r>
                      <a:r>
                        <a:rPr lang="en-US" altLang="ko-KR" sz="900" u="none" strike="noStrike">
                          <a:effectLst/>
                        </a:rPr>
                        <a:t>(GALV STL PIPE)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천연대리석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4104520"/>
                  </a:ext>
                </a:extLst>
              </a:tr>
              <a:tr h="29148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 OO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천장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경량철골천장틀</a:t>
                      </a:r>
                      <a:r>
                        <a:rPr lang="en-US" altLang="ko-KR" sz="900" u="none" strike="noStrike" dirty="0">
                          <a:effectLst/>
                        </a:rPr>
                        <a:t>(M-BAR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),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석고보드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2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겹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비닐페인트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5457319"/>
                  </a:ext>
                </a:extLst>
              </a:tr>
              <a:tr h="29148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 OO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계단실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천장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THK15 </a:t>
                      </a:r>
                      <a:r>
                        <a:rPr lang="ko-KR" altLang="en-US" sz="900" u="none" strike="noStrike" dirty="0">
                          <a:effectLst/>
                        </a:rPr>
                        <a:t>시멘트 모르타르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내부용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합성수지에멀전페인트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9982616"/>
                  </a:ext>
                </a:extLst>
              </a:tr>
            </a:tbl>
          </a:graphicData>
        </a:graphic>
      </p:graphicFrame>
      <p:sp>
        <p:nvSpPr>
          <p:cNvPr id="61" name="사각형 설명선 60"/>
          <p:cNvSpPr/>
          <p:nvPr/>
        </p:nvSpPr>
        <p:spPr>
          <a:xfrm>
            <a:off x="2131441" y="4452912"/>
            <a:ext cx="4198752" cy="1879522"/>
          </a:xfrm>
          <a:prstGeom prst="wedgeRectCallout">
            <a:avLst>
              <a:gd name="adj1" fmla="val 17913"/>
              <a:gd name="adj2" fmla="val -8609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*</a:t>
            </a:r>
            <a:r>
              <a:rPr lang="en-US" altLang="ko-KR" sz="900" dirty="0" smtClean="0">
                <a:solidFill>
                  <a:schemeClr val="tx1"/>
                </a:solidFill>
              </a:rPr>
              <a:t>RAW</a:t>
            </a:r>
            <a:r>
              <a:rPr lang="ko-KR" altLang="en-US" sz="900" dirty="0" smtClean="0">
                <a:solidFill>
                  <a:schemeClr val="tx1"/>
                </a:solidFill>
              </a:rPr>
              <a:t>데이터 테이블에는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실번호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층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등으로 세분화되어 데이터의 양이 많으나 여기서는 중복 제거하여 보여줌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부위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컬럼</a:t>
            </a:r>
            <a:r>
              <a:rPr lang="en-US" altLang="ko-KR" sz="9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</a:rPr>
              <a:t>도면에서는 바닥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벽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걸레받이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천정으로 구분된 컬럼을 </a:t>
            </a:r>
            <a:r>
              <a:rPr lang="en-US" altLang="ko-KR" sz="900" dirty="0" smtClean="0">
                <a:solidFill>
                  <a:schemeClr val="tx1"/>
                </a:solidFill>
              </a:rPr>
              <a:t>‘</a:t>
            </a:r>
            <a:r>
              <a:rPr lang="ko-KR" altLang="en-US" sz="900" dirty="0" smtClean="0">
                <a:solidFill>
                  <a:schemeClr val="tx1"/>
                </a:solidFill>
              </a:rPr>
              <a:t>부위</a:t>
            </a:r>
            <a:r>
              <a:rPr lang="en-US" altLang="ko-KR" sz="900" dirty="0" smtClean="0">
                <a:solidFill>
                  <a:schemeClr val="tx1"/>
                </a:solidFill>
              </a:rPr>
              <a:t>’ </a:t>
            </a:r>
            <a:r>
              <a:rPr lang="ko-KR" altLang="en-US" sz="900" dirty="0" smtClean="0">
                <a:solidFill>
                  <a:schemeClr val="tx1"/>
                </a:solidFill>
              </a:rPr>
              <a:t>로 통합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공간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</a:rPr>
              <a:t>수집된 실제 실명을 보여줌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</a:rPr>
              <a:t>공통공간목록과 매핑하여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필터링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사용횟수</a:t>
            </a:r>
            <a:r>
              <a:rPr lang="en-US" altLang="ko-KR" sz="900" dirty="0" smtClean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타 프로젝트 통합하여 동일 부위 사용된 횟수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2370" y="743486"/>
            <a:ext cx="1392965" cy="5990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기본 검색 조건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226462" y="803305"/>
            <a:ext cx="867399" cy="282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공간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290559" y="1085316"/>
          <a:ext cx="1038182" cy="1555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41">
                  <a:extLst>
                    <a:ext uri="{9D8B030D-6E8A-4147-A177-3AD203B41FA5}">
                      <a16:colId xmlns:a16="http://schemas.microsoft.com/office/drawing/2014/main" val="4083119135"/>
                    </a:ext>
                  </a:extLst>
                </a:gridCol>
                <a:gridCol w="871541">
                  <a:extLst>
                    <a:ext uri="{9D8B030D-6E8A-4147-A177-3AD203B41FA5}">
                      <a16:colId xmlns:a16="http://schemas.microsoft.com/office/drawing/2014/main" val="987583069"/>
                    </a:ext>
                  </a:extLst>
                </a:gridCol>
              </a:tblGrid>
              <a:tr h="194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화장실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8869600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거실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94719114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침실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8005537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안방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59816921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트레스룸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13483580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기계실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22273227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EV</a:t>
                      </a:r>
                      <a:r>
                        <a:rPr lang="ko-KR" altLang="en-US" sz="800" dirty="0" smtClean="0"/>
                        <a:t>홀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42258745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계단실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26497368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t="2" r="13273" b="19669"/>
          <a:stretch/>
        </p:blipFill>
        <p:spPr>
          <a:xfrm>
            <a:off x="252457" y="2656113"/>
            <a:ext cx="585743" cy="12641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226462" y="2894978"/>
            <a:ext cx="867399" cy="282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유형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290559" y="3176989"/>
          <a:ext cx="1038181" cy="777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41">
                  <a:extLst>
                    <a:ext uri="{9D8B030D-6E8A-4147-A177-3AD203B41FA5}">
                      <a16:colId xmlns:a16="http://schemas.microsoft.com/office/drawing/2014/main" val="4083119135"/>
                    </a:ext>
                  </a:extLst>
                </a:gridCol>
                <a:gridCol w="871540">
                  <a:extLst>
                    <a:ext uri="{9D8B030D-6E8A-4147-A177-3AD203B41FA5}">
                      <a16:colId xmlns:a16="http://schemas.microsoft.com/office/drawing/2014/main" val="987583069"/>
                    </a:ext>
                  </a:extLst>
                </a:gridCol>
              </a:tblGrid>
              <a:tr h="194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바닥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8869600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벽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94719114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걸레받이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8005537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천정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59816921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226462" y="4057206"/>
            <a:ext cx="867399" cy="282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시설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290559" y="4339217"/>
          <a:ext cx="1038182" cy="972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41">
                  <a:extLst>
                    <a:ext uri="{9D8B030D-6E8A-4147-A177-3AD203B41FA5}">
                      <a16:colId xmlns:a16="http://schemas.microsoft.com/office/drawing/2014/main" val="4083119135"/>
                    </a:ext>
                  </a:extLst>
                </a:gridCol>
                <a:gridCol w="871541">
                  <a:extLst>
                    <a:ext uri="{9D8B030D-6E8A-4147-A177-3AD203B41FA5}">
                      <a16:colId xmlns:a16="http://schemas.microsoft.com/office/drawing/2014/main" val="987583069"/>
                    </a:ext>
                  </a:extLst>
                </a:gridCol>
              </a:tblGrid>
              <a:tr h="194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호텔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8869600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공동주택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94719114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병원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8005537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상가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59816921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오피스텔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21179510"/>
                  </a:ext>
                </a:extLst>
              </a:tr>
            </a:tbl>
          </a:graphicData>
        </a:graphic>
      </p:graphicFrame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rcRect t="2" r="13273" b="19669"/>
          <a:stretch/>
        </p:blipFill>
        <p:spPr>
          <a:xfrm>
            <a:off x="252457" y="5313855"/>
            <a:ext cx="585743" cy="126417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26462" y="5528534"/>
            <a:ext cx="867399" cy="282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디자인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탬플릿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290559" y="5810545"/>
          <a:ext cx="1038182" cy="777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41">
                  <a:extLst>
                    <a:ext uri="{9D8B030D-6E8A-4147-A177-3AD203B41FA5}">
                      <a16:colId xmlns:a16="http://schemas.microsoft.com/office/drawing/2014/main" val="4083119135"/>
                    </a:ext>
                  </a:extLst>
                </a:gridCol>
                <a:gridCol w="871541">
                  <a:extLst>
                    <a:ext uri="{9D8B030D-6E8A-4147-A177-3AD203B41FA5}">
                      <a16:colId xmlns:a16="http://schemas.microsoft.com/office/drawing/2014/main" val="987583069"/>
                    </a:ext>
                  </a:extLst>
                </a:gridCol>
              </a:tblGrid>
              <a:tr h="194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8869600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94719114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8005537"/>
                  </a:ext>
                </a:extLst>
              </a:tr>
              <a:tr h="194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□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59816921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26462" y="866596"/>
            <a:ext cx="945113" cy="1952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1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9016554" y="743486"/>
            <a:ext cx="3017794" cy="29824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기본 검색 조건</a:t>
            </a:r>
            <a:endParaRPr lang="ko-KR" altLang="en-US" sz="900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865" y="1055386"/>
            <a:ext cx="2665271" cy="2565634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9122812" y="779680"/>
            <a:ext cx="867399" cy="282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상세도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1401425" y="832154"/>
            <a:ext cx="560461" cy="1707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다운로드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9016554" y="3827669"/>
            <a:ext cx="3017794" cy="2906418"/>
            <a:chOff x="9016554" y="3349103"/>
            <a:chExt cx="3017794" cy="3366021"/>
          </a:xfrm>
        </p:grpSpPr>
        <p:sp>
          <p:nvSpPr>
            <p:cNvPr id="31" name="직사각형 30"/>
            <p:cNvSpPr/>
            <p:nvPr/>
          </p:nvSpPr>
          <p:spPr>
            <a:xfrm>
              <a:off x="9016554" y="3361730"/>
              <a:ext cx="3017794" cy="335339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기본 검색 조건</a:t>
              </a:r>
              <a:endParaRPr lang="ko-KR" altLang="en-US" sz="900" dirty="0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9016554" y="3361730"/>
              <a:ext cx="3017794" cy="335339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9016554" y="3349103"/>
              <a:ext cx="3017794" cy="335339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/>
          <p:cNvSpPr/>
          <p:nvPr/>
        </p:nvSpPr>
        <p:spPr>
          <a:xfrm>
            <a:off x="153826" y="61992"/>
            <a:ext cx="3015851" cy="400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마감재료정보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조회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상세도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89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9016554" y="743486"/>
            <a:ext cx="3017794" cy="29824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기본 검색 조건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9016554" y="3838572"/>
            <a:ext cx="3017794" cy="28955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기본 검색 조건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153826" y="61992"/>
            <a:ext cx="3015851" cy="400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마감재료정보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조회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상세정보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805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844</Words>
  <Application>Microsoft Office PowerPoint</Application>
  <PresentationFormat>와이드스크린</PresentationFormat>
  <Paragraphs>500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이덕현</dc:creator>
  <cp:lastModifiedBy>이덕현</cp:lastModifiedBy>
  <cp:revision>25</cp:revision>
  <dcterms:created xsi:type="dcterms:W3CDTF">2022-03-10T06:47:07Z</dcterms:created>
  <dcterms:modified xsi:type="dcterms:W3CDTF">2022-03-14T06:15:55Z</dcterms:modified>
</cp:coreProperties>
</file>