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22.png" ContentType="image/png"/>
  <Override PartName="/ppt/media/image3.png" ContentType="image/png"/>
  <Override PartName="/ppt/media/image26.png" ContentType="image/png"/>
  <Override PartName="/ppt/media/image27.png" ContentType="image/png"/>
  <Override PartName="/ppt/media/image4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8.jpeg" ContentType="image/jpeg"/>
  <Override PartName="/ppt/media/image19.png" ContentType="image/png"/>
  <Override PartName="/ppt/media/image21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-11880"/>
            <a:ext cx="105152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9344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94916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83808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9344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94916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-11880"/>
            <a:ext cx="105152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94C7C7-280B-4D16-BF41-AC0C3D1563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57BC65-E387-4BAE-A54E-58AF58DD5F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4760F1-2F0F-4C22-A658-7D9A1F7764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26D3F8-36D8-4642-8ED0-86E020EDFB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1E0554-33FE-4169-B889-C24899C8D1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-11880"/>
            <a:ext cx="105152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8251FC-DB64-476D-A581-A03760198E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ED3F4F-31F6-4A2B-9A8C-1B422AC5D5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96A16-2D85-4856-9857-D2CD7CBE1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CDA02F-487D-42AB-8CA4-E032FE6C71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0D400B-B621-4F7F-9CF4-82713D24E7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C37506-1599-4A56-B669-078BB82BDB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9344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794916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83808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9344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794916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C294D2-AF5F-4530-A26A-D8BD18E62C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61F5C2-B5C7-4355-A26B-11EC50EEF1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E146D4-8516-4435-B2BC-10A6D02566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E9C25F-3A88-4ABF-89B8-A557AD31CC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B44B5F-13A7-4FCF-B3C8-2AF638C4C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8F4CF7-A6FD-42E4-A06F-C56C85030F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838080" y="-11880"/>
            <a:ext cx="105152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4C246B-98C3-490C-BDF6-B544408B5B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A7C7A5-F56A-4AAF-921A-9063F13761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768A1F-9992-4088-AB98-B16AD7C272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3AFFC4-829D-4005-BF6E-FF62C0DDAC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8A10BD-8936-4477-99A1-C2673A63FA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15A15D-1C13-4F08-A38F-0E672FBBDA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-11880"/>
            <a:ext cx="105152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9344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794916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83808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9344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794916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3BA8E4-0BB7-49B0-9DC9-AC5D09C9FE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838080" y="-11880"/>
            <a:ext cx="105152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39344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7949160" y="117180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83808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439344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7949160" y="3786120"/>
            <a:ext cx="338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50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78612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171800"/>
            <a:ext cx="5131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78612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직선 연결선[R] 11"/>
          <p:cNvSpPr/>
          <p:nvPr/>
        </p:nvSpPr>
        <p:spPr>
          <a:xfrm>
            <a:off x="6438240" y="2477520"/>
            <a:ext cx="5753520" cy="360"/>
          </a:xfrm>
          <a:prstGeom prst="line">
            <a:avLst/>
          </a:prstGeom>
          <a:ln w="34925">
            <a:solidFill>
              <a:srgbClr val="1ca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직선 연결선[R] 20"/>
          <p:cNvSpPr/>
          <p:nvPr/>
        </p:nvSpPr>
        <p:spPr>
          <a:xfrm>
            <a:off x="6438240" y="4419720"/>
            <a:ext cx="5753520" cy="360"/>
          </a:xfrm>
          <a:prstGeom prst="line">
            <a:avLst/>
          </a:prstGeom>
          <a:ln w="34925">
            <a:solidFill>
              <a:srgbClr val="1ca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그림 13" descr=""/>
          <p:cNvPicPr/>
          <p:nvPr/>
        </p:nvPicPr>
        <p:blipFill>
          <a:blip r:embed="rId2"/>
          <a:srcRect l="52095" t="18756" r="14408" b="7942"/>
          <a:stretch/>
        </p:blipFill>
        <p:spPr>
          <a:xfrm>
            <a:off x="1374120" y="1192680"/>
            <a:ext cx="4083480" cy="5024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52640" y="2621160"/>
            <a:ext cx="5372640" cy="16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ko-KR" sz="6000" spc="-30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제목</a:t>
            </a:r>
            <a:r>
              <a:rPr b="1" lang="ko-KR" sz="6000" spc="-30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을 </a:t>
            </a:r>
            <a:r>
              <a:rPr b="1" lang="ko-KR" sz="6000" spc="-30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넣는</a:t>
            </a:r>
            <a:br>
              <a:rPr sz="6000"/>
            </a:br>
            <a:r>
              <a:rPr b="1" lang="ko-KR" sz="6000" spc="-30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자리 </a:t>
            </a:r>
            <a:r>
              <a:rPr b="1" lang="ko-KR" sz="6000" spc="-30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입니</a:t>
            </a:r>
            <a:r>
              <a:rPr b="1" lang="ko-KR" sz="6000" spc="-30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다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452640" y="4647960"/>
            <a:ext cx="54324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51" strike="noStrike">
                <a:solidFill>
                  <a:srgbClr val="808080"/>
                </a:solidFill>
                <a:latin typeface="SamsungOneKorean 500"/>
                <a:ea typeface="SamsungOneKorean 500"/>
              </a:rPr>
              <a:t>필요시 부제목을 넣는 자리입니다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0" y="1138680"/>
            <a:ext cx="12191760" cy="5134680"/>
          </a:xfrm>
          <a:prstGeom prst="rect">
            <a:avLst/>
          </a:prstGeom>
          <a:solidFill>
            <a:srgbClr val="003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 도형 17"/>
          <p:cNvSpPr/>
          <p:nvPr/>
        </p:nvSpPr>
        <p:spPr>
          <a:xfrm rot="5400000">
            <a:off x="7245720" y="163080"/>
            <a:ext cx="2988000" cy="6904800"/>
          </a:xfrm>
          <a:prstGeom prst="corner">
            <a:avLst>
              <a:gd name="adj1" fmla="val 11280"/>
              <a:gd name="adj2" fmla="val 112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그림 18" descr=""/>
          <p:cNvPicPr/>
          <p:nvPr/>
        </p:nvPicPr>
        <p:blipFill>
          <a:blip r:embed="rId2"/>
          <a:stretch/>
        </p:blipFill>
        <p:spPr>
          <a:xfrm>
            <a:off x="1125360" y="1675440"/>
            <a:ext cx="4019040" cy="3506400"/>
          </a:xfrm>
          <a:prstGeom prst="rect">
            <a:avLst/>
          </a:prstGeom>
          <a:ln w="0">
            <a:noFill/>
          </a:ln>
        </p:spPr>
      </p:pic>
      <p:sp>
        <p:nvSpPr>
          <p:cNvPr id="44" name="TextBox 11"/>
          <p:cNvSpPr/>
          <p:nvPr/>
        </p:nvSpPr>
        <p:spPr>
          <a:xfrm>
            <a:off x="5870880" y="2175120"/>
            <a:ext cx="42613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600" spc="-151" strike="noStrike">
                <a:solidFill>
                  <a:srgbClr val="003d8d"/>
                </a:solidFill>
                <a:latin typeface="SamsungOneKorean 600"/>
                <a:ea typeface="SamsungOneKorean 600"/>
              </a:rPr>
              <a:t>삼성 드림클래스 동아리활동</a:t>
            </a:r>
            <a:r>
              <a:rPr b="1" lang="en-US" sz="1600" spc="-151" strike="noStrike">
                <a:solidFill>
                  <a:srgbClr val="003d8d"/>
                </a:solidFill>
                <a:latin typeface="SamsungOneKorean 600"/>
                <a:ea typeface="SamsungOneKorean 600"/>
              </a:rPr>
              <a:t>: </a:t>
            </a:r>
            <a:r>
              <a:rPr b="1" lang="ko-KR" sz="1600" spc="-151" strike="noStrike">
                <a:solidFill>
                  <a:srgbClr val="003d8d"/>
                </a:solidFill>
                <a:latin typeface="SamsungOneKorean 600"/>
                <a:ea typeface="SamsungOneKorean 600"/>
              </a:rPr>
              <a:t>파이썬기초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36480" y="2803320"/>
            <a:ext cx="5657400" cy="197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제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목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을 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넣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는 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자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리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입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니</a:t>
            </a: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다</a:t>
            </a:r>
            <a:r>
              <a:rPr b="1" lang="en-US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.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마스터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제목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스타일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편집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마스터 텍스트 스타일을 편집하려면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클릭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Rectangle 3"/>
          <p:cNvSpPr/>
          <p:nvPr/>
        </p:nvSpPr>
        <p:spPr>
          <a:xfrm>
            <a:off x="0" y="6414840"/>
            <a:ext cx="12191760" cy="442800"/>
          </a:xfrm>
          <a:prstGeom prst="rect">
            <a:avLst/>
          </a:prstGeom>
          <a:solidFill>
            <a:srgbClr val="003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슬라이드 번호 개체 틀 5"/>
          <p:cNvSpPr/>
          <p:nvPr/>
        </p:nvSpPr>
        <p:spPr>
          <a:xfrm>
            <a:off x="5919840" y="6544440"/>
            <a:ext cx="352440" cy="18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</a:pPr>
            <a:fld id="{BDE3C474-F745-4616-B259-DFF692573AA3}" type="slidenum">
              <a:rPr b="0" lang="en-US" sz="1200" spc="-151" strike="noStrike">
                <a:solidFill>
                  <a:srgbClr val="ffffff"/>
                </a:solidFill>
                <a:latin typeface="S-Core Dream 6 Bold"/>
                <a:ea typeface="S-Core Dream 6 Bol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A94B57-36E3-485E-8460-EA193CA9E6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838080" y="1710000"/>
            <a:ext cx="10515240" cy="27000"/>
          </a:xfrm>
          <a:custGeom>
            <a:avLst/>
            <a:gdLst/>
            <a:ahLst/>
            <a:rect l="l" t="t" r="r" b="b"/>
            <a:pathLst>
              <a:path fill="none" w="10515600" h="27432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stroke="0" w="10515600" h="27432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cap="rnd"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BAA007-458C-4F73-9E41-3A628C5D248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title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-11880"/>
            <a:ext cx="105152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마스터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제목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스타일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편집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0" y="6414840"/>
            <a:ext cx="12191760" cy="442800"/>
          </a:xfrm>
          <a:prstGeom prst="rect">
            <a:avLst/>
          </a:prstGeom>
          <a:solidFill>
            <a:srgbClr val="003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슬라이드 번호 개체 틀 5"/>
          <p:cNvSpPr/>
          <p:nvPr/>
        </p:nvSpPr>
        <p:spPr>
          <a:xfrm>
            <a:off x="5919840" y="6544440"/>
            <a:ext cx="352440" cy="18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</a:pPr>
            <a:fld id="{81FE18AB-2D98-4EE3-BEA8-3D16A87A4D03}" type="slidenum">
              <a:rPr b="0" lang="en-US" sz="1200" spc="-151" strike="noStrike">
                <a:solidFill>
                  <a:srgbClr val="ffffff"/>
                </a:solidFill>
                <a:latin typeface="S-Core Dream 6 Bold"/>
                <a:ea typeface="S-Core Dream 6 Bol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452640" y="3070080"/>
            <a:ext cx="537264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ko-KR" sz="5400" spc="-30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파이썬 문법 기초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452640" y="4647960"/>
            <a:ext cx="543240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51" strike="noStrike">
                <a:solidFill>
                  <a:srgbClr val="808080"/>
                </a:solidFill>
                <a:latin typeface="SamsungOneKorean 500"/>
                <a:ea typeface="SamsungOneKorean 500"/>
              </a:rPr>
              <a:t>Week 01 (23.04.25)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Freeform: Shape 17"/>
          <p:cNvSpPr/>
          <p:nvPr/>
        </p:nvSpPr>
        <p:spPr>
          <a:xfrm>
            <a:off x="0" y="0"/>
            <a:ext cx="6126480" cy="6857280"/>
          </a:xfrm>
          <a:custGeom>
            <a:avLst/>
            <a:gdLst/>
            <a:ahLst/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67160" y="1296360"/>
            <a:ext cx="4220640" cy="1907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여기서 잠깐</a:t>
            </a:r>
            <a:r>
              <a:rPr b="1" lang="en-US" sz="4800" spc="-151" strike="noStrike">
                <a:solidFill>
                  <a:srgbClr val="ffffff"/>
                </a:solidFill>
                <a:latin typeface="Calibri Light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4" name="Group 19"/>
          <p:cNvGrpSpPr/>
          <p:nvPr/>
        </p:nvGrpSpPr>
        <p:grpSpPr>
          <a:xfrm>
            <a:off x="640080" y="640080"/>
            <a:ext cx="1127880" cy="847080"/>
            <a:chOff x="640080" y="640080"/>
            <a:chExt cx="1127880" cy="847080"/>
          </a:xfrm>
        </p:grpSpPr>
        <p:sp>
          <p:nvSpPr>
            <p:cNvPr id="295" name="Freeform 5"/>
            <p:cNvSpPr/>
            <p:nvPr/>
          </p:nvSpPr>
          <p:spPr>
            <a:xfrm>
              <a:off x="640080" y="89208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Freeform 5"/>
            <p:cNvSpPr/>
            <p:nvPr/>
          </p:nvSpPr>
          <p:spPr>
            <a:xfrm>
              <a:off x="1217880" y="64008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7" name="그림 6" descr=""/>
          <p:cNvPicPr/>
          <p:nvPr/>
        </p:nvPicPr>
        <p:blipFill>
          <a:blip r:embed="rId1"/>
          <a:stretch/>
        </p:blipFill>
        <p:spPr>
          <a:xfrm>
            <a:off x="6838920" y="709200"/>
            <a:ext cx="3318840" cy="237600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67160" y="3429000"/>
            <a:ext cx="4074840" cy="274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STEP3.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파이썬 실행해보기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(1)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Windows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키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+ R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눌러서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&lt;Windows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실행창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&gt;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띄우기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cmd“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라고 입력하고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ENTER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키 눌러서 “명령프롬프트” 띄우기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9" name="그림 10" descr=""/>
          <p:cNvPicPr/>
          <p:nvPr/>
        </p:nvPicPr>
        <p:blipFill>
          <a:blip r:embed="rId2"/>
          <a:stretch/>
        </p:blipFill>
        <p:spPr>
          <a:xfrm>
            <a:off x="6838920" y="4160160"/>
            <a:ext cx="4329000" cy="2261880"/>
          </a:xfrm>
          <a:prstGeom prst="rect">
            <a:avLst/>
          </a:prstGeom>
          <a:ln w="0">
            <a:noFill/>
          </a:ln>
        </p:spPr>
      </p:pic>
      <p:sp>
        <p:nvSpPr>
          <p:cNvPr id="300" name="TextBox 11"/>
          <p:cNvSpPr/>
          <p:nvPr/>
        </p:nvSpPr>
        <p:spPr>
          <a:xfrm>
            <a:off x="6884640" y="196560"/>
            <a:ext cx="195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Windows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실행창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12"/>
          <p:cNvSpPr/>
          <p:nvPr/>
        </p:nvSpPr>
        <p:spPr>
          <a:xfrm>
            <a:off x="7080120" y="3668040"/>
            <a:ext cx="1442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명령프롬프트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Freeform: Shape 17"/>
          <p:cNvSpPr/>
          <p:nvPr/>
        </p:nvSpPr>
        <p:spPr>
          <a:xfrm>
            <a:off x="0" y="0"/>
            <a:ext cx="6126480" cy="6857280"/>
          </a:xfrm>
          <a:custGeom>
            <a:avLst/>
            <a:gdLst/>
            <a:ahLst/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67160" y="1296360"/>
            <a:ext cx="4220640" cy="1907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여기서 잠깐</a:t>
            </a:r>
            <a:r>
              <a:rPr b="1" lang="en-US" sz="4800" spc="-151" strike="noStrike">
                <a:solidFill>
                  <a:srgbClr val="ffffff"/>
                </a:solidFill>
                <a:latin typeface="Calibri Light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5" name="Group 19"/>
          <p:cNvGrpSpPr/>
          <p:nvPr/>
        </p:nvGrpSpPr>
        <p:grpSpPr>
          <a:xfrm>
            <a:off x="640080" y="640080"/>
            <a:ext cx="1127880" cy="847080"/>
            <a:chOff x="640080" y="640080"/>
            <a:chExt cx="1127880" cy="847080"/>
          </a:xfrm>
        </p:grpSpPr>
        <p:sp>
          <p:nvSpPr>
            <p:cNvPr id="306" name="Freeform 5"/>
            <p:cNvSpPr/>
            <p:nvPr/>
          </p:nvSpPr>
          <p:spPr>
            <a:xfrm>
              <a:off x="640080" y="89208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Freeform 5"/>
            <p:cNvSpPr/>
            <p:nvPr/>
          </p:nvSpPr>
          <p:spPr>
            <a:xfrm>
              <a:off x="1217880" y="64008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767160" y="3429000"/>
            <a:ext cx="4074840" cy="274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STEP3.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파이썬 실행해보기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(2)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python” </a:t>
            </a:r>
            <a:r>
              <a:rPr b="0" lang="ko-KR" sz="1600" spc="-1" strike="noStrike">
                <a:solidFill>
                  <a:srgbClr val="ffffff"/>
                </a:solidFill>
                <a:latin typeface="Calibri"/>
              </a:rPr>
              <a:t>이라고 입력하고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ENTER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9" name="그림 4" descr=""/>
          <p:cNvPicPr/>
          <p:nvPr/>
        </p:nvPicPr>
        <p:blipFill>
          <a:blip r:embed="rId1"/>
          <a:stretch/>
        </p:blipFill>
        <p:spPr>
          <a:xfrm>
            <a:off x="6627960" y="549720"/>
            <a:ext cx="12095280" cy="3211200"/>
          </a:xfrm>
          <a:prstGeom prst="rect">
            <a:avLst/>
          </a:prstGeom>
          <a:ln w="0">
            <a:noFill/>
          </a:ln>
        </p:spPr>
      </p:pic>
      <p:pic>
        <p:nvPicPr>
          <p:cNvPr id="310" name="그림 7" descr=""/>
          <p:cNvPicPr/>
          <p:nvPr/>
        </p:nvPicPr>
        <p:blipFill>
          <a:blip r:embed="rId2"/>
          <a:stretch/>
        </p:blipFill>
        <p:spPr>
          <a:xfrm>
            <a:off x="6627960" y="4408560"/>
            <a:ext cx="5367240" cy="3102120"/>
          </a:xfrm>
          <a:prstGeom prst="rect">
            <a:avLst/>
          </a:prstGeom>
          <a:ln w="0">
            <a:noFill/>
          </a:ln>
        </p:spPr>
      </p:pic>
      <p:sp>
        <p:nvSpPr>
          <p:cNvPr id="311" name="TextBox 8"/>
          <p:cNvSpPr/>
          <p:nvPr/>
        </p:nvSpPr>
        <p:spPr>
          <a:xfrm>
            <a:off x="6713640" y="158040"/>
            <a:ext cx="373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Python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이라고 치면 파이썬 실행됨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TextBox 9"/>
          <p:cNvSpPr/>
          <p:nvPr/>
        </p:nvSpPr>
        <p:spPr>
          <a:xfrm>
            <a:off x="6720120" y="3949560"/>
            <a:ext cx="273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Exit()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라고 치면 빠져나감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Freeform: Shape 17"/>
          <p:cNvSpPr/>
          <p:nvPr/>
        </p:nvSpPr>
        <p:spPr>
          <a:xfrm>
            <a:off x="0" y="0"/>
            <a:ext cx="6126480" cy="6857280"/>
          </a:xfrm>
          <a:custGeom>
            <a:avLst/>
            <a:gdLst/>
            <a:ahLst/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67160" y="1296360"/>
            <a:ext cx="4220640" cy="1907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여기서 잠깐</a:t>
            </a:r>
            <a:r>
              <a:rPr b="1" lang="en-US" sz="4800" spc="-151" strike="noStrike">
                <a:solidFill>
                  <a:srgbClr val="ffffff"/>
                </a:solidFill>
                <a:latin typeface="Calibri Light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6" name="Group 19"/>
          <p:cNvGrpSpPr/>
          <p:nvPr/>
        </p:nvGrpSpPr>
        <p:grpSpPr>
          <a:xfrm>
            <a:off x="640080" y="640080"/>
            <a:ext cx="1127880" cy="847080"/>
            <a:chOff x="640080" y="640080"/>
            <a:chExt cx="1127880" cy="847080"/>
          </a:xfrm>
        </p:grpSpPr>
        <p:sp>
          <p:nvSpPr>
            <p:cNvPr id="317" name="Freeform 5"/>
            <p:cNvSpPr/>
            <p:nvPr/>
          </p:nvSpPr>
          <p:spPr>
            <a:xfrm>
              <a:off x="640080" y="89208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Freeform 5"/>
            <p:cNvSpPr/>
            <p:nvPr/>
          </p:nvSpPr>
          <p:spPr>
            <a:xfrm>
              <a:off x="1217880" y="64008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767160" y="3429000"/>
            <a:ext cx="4074840" cy="274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STEP3.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파이썬 실행해보기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(3)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1+2 </a:t>
            </a:r>
            <a:r>
              <a:rPr b="0" lang="ko-KR" sz="1600" spc="-1" strike="noStrike">
                <a:solidFill>
                  <a:srgbClr val="ffffff"/>
                </a:solidFill>
                <a:latin typeface="Calibri"/>
              </a:rPr>
              <a:t>입력해보기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Print(“Hello World”) </a:t>
            </a:r>
            <a:r>
              <a:rPr b="0" lang="ko-KR" sz="1600" spc="-1" strike="noStrike">
                <a:solidFill>
                  <a:srgbClr val="ffffff"/>
                </a:solidFill>
                <a:latin typeface="Calibri"/>
              </a:rPr>
              <a:t>입력해보기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999*999 </a:t>
            </a:r>
            <a:r>
              <a:rPr b="0" lang="ko-KR" sz="1600" spc="-1" strike="noStrike">
                <a:solidFill>
                  <a:srgbClr val="ffffff"/>
                </a:solidFill>
                <a:latin typeface="Calibri"/>
              </a:rPr>
              <a:t>입력해보기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exit() </a:t>
            </a:r>
            <a:r>
              <a:rPr b="0" lang="ko-KR" sz="1600" spc="-1" strike="noStrike">
                <a:solidFill>
                  <a:srgbClr val="ffffff"/>
                </a:solidFill>
                <a:latin typeface="Calibri"/>
              </a:rPr>
              <a:t>로 빠져나오기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0" name="그림 5" descr=""/>
          <p:cNvPicPr/>
          <p:nvPr/>
        </p:nvPicPr>
        <p:blipFill>
          <a:blip r:embed="rId1"/>
          <a:stretch/>
        </p:blipFill>
        <p:spPr>
          <a:xfrm>
            <a:off x="6766920" y="1189440"/>
            <a:ext cx="4929120" cy="352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Freeform: Shape 17"/>
          <p:cNvSpPr/>
          <p:nvPr/>
        </p:nvSpPr>
        <p:spPr>
          <a:xfrm>
            <a:off x="0" y="0"/>
            <a:ext cx="6126480" cy="6857280"/>
          </a:xfrm>
          <a:custGeom>
            <a:avLst/>
            <a:gdLst/>
            <a:ahLst/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767160" y="1296360"/>
            <a:ext cx="4220640" cy="1907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여기서 잠깐</a:t>
            </a:r>
            <a:r>
              <a:rPr b="1" lang="en-US" sz="4800" spc="-151" strike="noStrike">
                <a:solidFill>
                  <a:srgbClr val="ffffff"/>
                </a:solidFill>
                <a:latin typeface="Calibri Light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4" name="Group 19"/>
          <p:cNvGrpSpPr/>
          <p:nvPr/>
        </p:nvGrpSpPr>
        <p:grpSpPr>
          <a:xfrm>
            <a:off x="640080" y="640080"/>
            <a:ext cx="1127880" cy="847080"/>
            <a:chOff x="640080" y="640080"/>
            <a:chExt cx="1127880" cy="847080"/>
          </a:xfrm>
        </p:grpSpPr>
        <p:sp>
          <p:nvSpPr>
            <p:cNvPr id="325" name="Freeform 5"/>
            <p:cNvSpPr/>
            <p:nvPr/>
          </p:nvSpPr>
          <p:spPr>
            <a:xfrm>
              <a:off x="640080" y="89208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Freeform 5"/>
            <p:cNvSpPr/>
            <p:nvPr/>
          </p:nvSpPr>
          <p:spPr>
            <a:xfrm>
              <a:off x="1217880" y="64008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67160" y="3429000"/>
            <a:ext cx="4074840" cy="274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STEP4. Jupyter lab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설치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ko-KR" sz="1600" spc="-1" strike="noStrike">
                <a:solidFill>
                  <a:srgbClr val="ffffff"/>
                </a:solidFill>
                <a:latin typeface="Calibri"/>
              </a:rPr>
              <a:t>명령프롬프트창” 에서 </a:t>
            </a:r>
            <a:br>
              <a:rPr sz="1600"/>
            </a:b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pip install jupyterlab </a:t>
            </a:r>
            <a:r>
              <a:rPr b="0" lang="ko-KR" sz="1600" spc="-1" strike="noStrike">
                <a:solidFill>
                  <a:srgbClr val="ffffff"/>
                </a:solidFill>
                <a:latin typeface="Calibri"/>
              </a:rPr>
              <a:t>입력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8" name="그림 4" descr=""/>
          <p:cNvPicPr/>
          <p:nvPr/>
        </p:nvPicPr>
        <p:blipFill>
          <a:blip r:embed="rId1"/>
          <a:stretch/>
        </p:blipFill>
        <p:spPr>
          <a:xfrm>
            <a:off x="6404040" y="1325160"/>
            <a:ext cx="5510520" cy="230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39120"/>
            <a:ext cx="105152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Jupyter lab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실행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명령프롬프트창” 에서 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jupyter lab”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입력하고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웹브라우저가 열리면서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localhost:8888/lab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주소가 입력되어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jupyter lab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페이지가 열림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1" name="그림 4" descr=""/>
          <p:cNvPicPr/>
          <p:nvPr/>
        </p:nvPicPr>
        <p:blipFill>
          <a:blip r:embed="rId1"/>
          <a:stretch/>
        </p:blipFill>
        <p:spPr>
          <a:xfrm>
            <a:off x="176400" y="2959200"/>
            <a:ext cx="6204240" cy="2477160"/>
          </a:xfrm>
          <a:prstGeom prst="rect">
            <a:avLst/>
          </a:prstGeom>
          <a:ln w="0">
            <a:noFill/>
          </a:ln>
        </p:spPr>
      </p:pic>
      <p:pic>
        <p:nvPicPr>
          <p:cNvPr id="332" name="그림 6" descr=""/>
          <p:cNvPicPr/>
          <p:nvPr/>
        </p:nvPicPr>
        <p:blipFill>
          <a:blip r:embed="rId2"/>
          <a:stretch/>
        </p:blipFill>
        <p:spPr>
          <a:xfrm>
            <a:off x="6935760" y="2477160"/>
            <a:ext cx="4264560" cy="38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838080" y="339120"/>
            <a:ext cx="105152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Jupyter lab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에서 파이썬 코드 입력해보기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화면에서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3(ipykernel)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아이콘 클릭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코드 입력 후 실행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5" name="그림 15" descr=""/>
          <p:cNvPicPr/>
          <p:nvPr/>
        </p:nvPicPr>
        <p:blipFill>
          <a:blip r:embed="rId1"/>
          <a:stretch/>
        </p:blipFill>
        <p:spPr>
          <a:xfrm>
            <a:off x="605520" y="2502000"/>
            <a:ext cx="4470840" cy="3332880"/>
          </a:xfrm>
          <a:prstGeom prst="rect">
            <a:avLst/>
          </a:prstGeom>
          <a:ln w="0">
            <a:noFill/>
          </a:ln>
        </p:spPr>
      </p:pic>
      <p:sp>
        <p:nvSpPr>
          <p:cNvPr id="336" name="직사각형 11"/>
          <p:cNvSpPr/>
          <p:nvPr/>
        </p:nvSpPr>
        <p:spPr>
          <a:xfrm>
            <a:off x="3597120" y="3674520"/>
            <a:ext cx="1090800" cy="830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7" name="그림 16" descr=""/>
          <p:cNvPicPr/>
          <p:nvPr/>
        </p:nvPicPr>
        <p:blipFill>
          <a:blip r:embed="rId2"/>
          <a:stretch/>
        </p:blipFill>
        <p:spPr>
          <a:xfrm>
            <a:off x="5870160" y="1730880"/>
            <a:ext cx="5716080" cy="45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38080" y="339120"/>
            <a:ext cx="105152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Jupyter lab </a:t>
            </a: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초간단 사용법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4834800" cy="500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실행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방법①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Ctrl + ENTER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방법② ▶  클릭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내용 개체 틀 7"/>
          <p:cNvSpPr/>
          <p:nvPr/>
        </p:nvSpPr>
        <p:spPr>
          <a:xfrm>
            <a:off x="5071320" y="1171800"/>
            <a:ext cx="6400080" cy="50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셀추가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방법①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클릭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방법②       클릭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방법③ 명령모드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(ESC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누름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에서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a(fter)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또는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b(efore)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누르기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341" name="그룹 4"/>
          <p:cNvGrpSpPr/>
          <p:nvPr/>
        </p:nvGrpSpPr>
        <p:grpSpPr>
          <a:xfrm>
            <a:off x="838080" y="3873240"/>
            <a:ext cx="3567600" cy="1458360"/>
            <a:chOff x="838080" y="3873240"/>
            <a:chExt cx="3567600" cy="1458360"/>
          </a:xfrm>
        </p:grpSpPr>
        <p:pic>
          <p:nvPicPr>
            <p:cNvPr id="342" name="그림 1" descr=""/>
            <p:cNvPicPr/>
            <p:nvPr/>
          </p:nvPicPr>
          <p:blipFill>
            <a:blip r:embed="rId1"/>
            <a:stretch/>
          </p:blipFill>
          <p:spPr>
            <a:xfrm>
              <a:off x="838080" y="3873240"/>
              <a:ext cx="3567600" cy="14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3" name="직사각형 1"/>
            <p:cNvSpPr/>
            <p:nvPr/>
          </p:nvSpPr>
          <p:spPr>
            <a:xfrm>
              <a:off x="2466360" y="4218840"/>
              <a:ext cx="302760" cy="276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44" name="그림 2" descr=""/>
          <p:cNvPicPr/>
          <p:nvPr/>
        </p:nvPicPr>
        <p:blipFill>
          <a:blip r:embed="rId2"/>
          <a:stretch/>
        </p:blipFill>
        <p:spPr>
          <a:xfrm>
            <a:off x="6584040" y="2140560"/>
            <a:ext cx="412200" cy="458280"/>
          </a:xfrm>
          <a:prstGeom prst="rect">
            <a:avLst/>
          </a:prstGeom>
          <a:ln w="0">
            <a:noFill/>
          </a:ln>
        </p:spPr>
      </p:pic>
      <p:grpSp>
        <p:nvGrpSpPr>
          <p:cNvPr id="345" name="그룹 5"/>
          <p:cNvGrpSpPr/>
          <p:nvPr/>
        </p:nvGrpSpPr>
        <p:grpSpPr>
          <a:xfrm>
            <a:off x="5444280" y="3962520"/>
            <a:ext cx="4724280" cy="2283480"/>
            <a:chOff x="5444280" y="3962520"/>
            <a:chExt cx="4724280" cy="2283480"/>
          </a:xfrm>
        </p:grpSpPr>
        <p:pic>
          <p:nvPicPr>
            <p:cNvPr id="346" name="그림 22" descr=""/>
            <p:cNvPicPr/>
            <p:nvPr/>
          </p:nvPicPr>
          <p:blipFill>
            <a:blip r:embed="rId3"/>
            <a:stretch/>
          </p:blipFill>
          <p:spPr>
            <a:xfrm>
              <a:off x="5444280" y="3962520"/>
              <a:ext cx="4724280" cy="2283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7" name="직사각형 13"/>
            <p:cNvSpPr/>
            <p:nvPr/>
          </p:nvSpPr>
          <p:spPr>
            <a:xfrm>
              <a:off x="5743800" y="4161240"/>
              <a:ext cx="302760" cy="276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직사각형 16"/>
            <p:cNvSpPr/>
            <p:nvPr/>
          </p:nvSpPr>
          <p:spPr>
            <a:xfrm>
              <a:off x="8556120" y="5442840"/>
              <a:ext cx="302760" cy="276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 txBox="1"/>
          <p:nvPr/>
        </p:nvSpPr>
        <p:spPr>
          <a:xfrm>
            <a:off x="228600" y="331920"/>
            <a:ext cx="6637320" cy="584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import random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def guess_number():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print("</a:t>
            </a:r>
            <a:r>
              <a:rPr b="0" lang="zh-CN" sz="1800" spc="-1" strike="noStrike">
                <a:latin typeface="Arial"/>
              </a:rPr>
              <a:t>숫자 맞추기 게임을 시작합니다</a:t>
            </a:r>
            <a:r>
              <a:rPr b="0" lang="en-US" sz="1800" spc="-1" strike="noStrike">
                <a:latin typeface="Arial"/>
              </a:rPr>
              <a:t>!")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answer = random.randint(1, 100)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count = 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while True: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guess = int(input("1</a:t>
            </a:r>
            <a:r>
              <a:rPr b="0" lang="zh-CN" sz="1800" spc="-1" strike="noStrike">
                <a:latin typeface="Arial"/>
              </a:rPr>
              <a:t>부터 </a:t>
            </a:r>
            <a:r>
              <a:rPr b="0" lang="en-US" sz="1800" spc="-1" strike="noStrike">
                <a:latin typeface="Arial"/>
              </a:rPr>
              <a:t>100 </a:t>
            </a:r>
            <a:r>
              <a:rPr b="0" lang="zh-CN" sz="1800" spc="-1" strike="noStrike">
                <a:latin typeface="Arial"/>
              </a:rPr>
              <a:t>사이의 숫자를 입력하세요</a:t>
            </a:r>
            <a:r>
              <a:rPr b="0" lang="en-US" sz="1800" spc="-1" strike="noStrike">
                <a:latin typeface="Arial"/>
              </a:rPr>
              <a:t>: "))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count += 1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if guess == answer: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print(f"</a:t>
            </a:r>
            <a:r>
              <a:rPr b="0" lang="zh-CN" sz="1800" spc="-1" strike="noStrike">
                <a:latin typeface="Arial"/>
              </a:rPr>
              <a:t>축하합니다</a:t>
            </a:r>
            <a:r>
              <a:rPr b="0" lang="en-US" sz="1800" spc="-1" strike="noStrike">
                <a:latin typeface="Arial"/>
              </a:rPr>
              <a:t>! {count}</a:t>
            </a:r>
            <a:r>
              <a:rPr b="0" lang="zh-CN" sz="1800" spc="-1" strike="noStrike">
                <a:latin typeface="Arial"/>
              </a:rPr>
              <a:t>번 만에 숫자를 맞추셨습니다</a:t>
            </a:r>
            <a:r>
              <a:rPr b="0" lang="en-US" sz="1800" spc="-1" strike="noStrike">
                <a:latin typeface="Arial"/>
              </a:rPr>
              <a:t>!")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break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elif guess &gt; answer: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print("</a:t>
            </a:r>
            <a:r>
              <a:rPr b="0" lang="zh-CN" sz="1800" spc="-1" strike="noStrike">
                <a:latin typeface="Arial"/>
              </a:rPr>
              <a:t>숫자가 너무 큽니다</a:t>
            </a:r>
            <a:r>
              <a:rPr b="0" lang="en-US" sz="1800" spc="-1" strike="noStrike">
                <a:latin typeface="Arial"/>
              </a:rPr>
              <a:t>. </a:t>
            </a:r>
            <a:r>
              <a:rPr b="0" lang="zh-CN" sz="1800" spc="-1" strike="noStrike">
                <a:latin typeface="Arial"/>
              </a:rPr>
              <a:t>다시 시도해 보세요</a:t>
            </a:r>
            <a:r>
              <a:rPr b="0" lang="en-US" sz="1800" spc="-1" strike="noStrike">
                <a:latin typeface="Arial"/>
              </a:rPr>
              <a:t>.")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print("</a:t>
            </a:r>
            <a:r>
              <a:rPr b="0" lang="zh-CN" sz="1800" spc="-1" strike="noStrike">
                <a:latin typeface="Arial"/>
              </a:rPr>
              <a:t>숫자가 너무 작습니다</a:t>
            </a:r>
            <a:r>
              <a:rPr b="0" lang="en-US" sz="1800" spc="-1" strike="noStrike">
                <a:latin typeface="Arial"/>
              </a:rPr>
              <a:t>. </a:t>
            </a:r>
            <a:r>
              <a:rPr b="0" lang="zh-CN" sz="1800" spc="-1" strike="noStrike">
                <a:latin typeface="Arial"/>
              </a:rPr>
              <a:t>다시 시도해 보세요</a:t>
            </a:r>
            <a:r>
              <a:rPr b="0" lang="en-US" sz="1800" spc="-1" strike="noStrike">
                <a:latin typeface="Arial"/>
              </a:rPr>
              <a:t>.")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guess_number()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228600" y="228600"/>
            <a:ext cx="6637320" cy="59436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2" descr="The most common Zoom problems and how to fix them now | Digital Trends"/>
          <p:cNvPicPr/>
          <p:nvPr/>
        </p:nvPicPr>
        <p:blipFill>
          <a:blip r:embed="rId1"/>
          <a:srcRect l="10845" t="0" r="10560" b="0"/>
          <a:stretch/>
        </p:blipFill>
        <p:spPr>
          <a:xfrm>
            <a:off x="4117680" y="0"/>
            <a:ext cx="8074080" cy="6857640"/>
          </a:xfrm>
          <a:prstGeom prst="rect">
            <a:avLst/>
          </a:prstGeom>
          <a:ln w="0">
            <a:noFill/>
          </a:ln>
        </p:spPr>
      </p:pic>
      <p:sp>
        <p:nvSpPr>
          <p:cNvPr id="352" name="Freeform: Shape 3078"/>
          <p:cNvSpPr/>
          <p:nvPr/>
        </p:nvSpPr>
        <p:spPr>
          <a:xfrm flipV="1">
            <a:off x="0" y="-360"/>
            <a:ext cx="7859520" cy="6858000"/>
          </a:xfrm>
          <a:custGeom>
            <a:avLst/>
            <a:gdLst/>
            <a:ahLst/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Freeform: Shape 3080"/>
          <p:cNvSpPr/>
          <p:nvPr/>
        </p:nvSpPr>
        <p:spPr>
          <a:xfrm flipV="1">
            <a:off x="0" y="-360"/>
            <a:ext cx="7430760" cy="6858000"/>
          </a:xfrm>
          <a:custGeom>
            <a:avLst/>
            <a:gdLst/>
            <a:ahLst/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04600" y="365040"/>
            <a:ext cx="5265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ko-KR" sz="4400" spc="-151" strike="noStrike">
                <a:solidFill>
                  <a:srgbClr val="ffffff"/>
                </a:solidFill>
                <a:latin typeface="Calibri Light"/>
              </a:rPr>
              <a:t>여기서 잠깐</a:t>
            </a:r>
            <a:r>
              <a:rPr b="1" lang="en-US" sz="4400" spc="-151" strike="noStrike">
                <a:solidFill>
                  <a:srgbClr val="ffffff"/>
                </a:solidFill>
                <a:latin typeface="Calibri Light"/>
              </a:rPr>
              <a:t>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804600" y="2022480"/>
            <a:ext cx="394128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STEP0.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장비활용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테블릿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: Zoom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미팅 접속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노트북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: Python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실습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,</a:t>
            </a:r>
            <a:br>
              <a:rPr sz="2000"/>
            </a:b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          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카카오톡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PC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버전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Box 4"/>
          <p:cNvSpPr/>
          <p:nvPr/>
        </p:nvSpPr>
        <p:spPr>
          <a:xfrm>
            <a:off x="996480" y="4551480"/>
            <a:ext cx="6096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Calibri"/>
              </a:rPr>
              <a:t>카카오오픈채팅방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https://open.kakao.com/o/gMQ1sZKe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36480" y="3292560"/>
            <a:ext cx="5657400" cy="9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ko-KR" sz="7200" spc="-301" strike="noStrike">
                <a:solidFill>
                  <a:srgbClr val="ffffff"/>
                </a:solidFill>
                <a:latin typeface="SamsungOneKorean 700"/>
                <a:ea typeface="SamsungOneKorean 700"/>
              </a:rPr>
              <a:t>향후 일정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637560" y="228600"/>
            <a:ext cx="6677640" cy="61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제목 4"/>
          <p:cNvSpPr txBox="1"/>
          <p:nvPr/>
        </p:nvSpPr>
        <p:spPr>
          <a:xfrm>
            <a:off x="838440" y="339120"/>
            <a:ext cx="105152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동아리 활동 일정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9" name=""/>
          <p:cNvGrpSpPr/>
          <p:nvPr/>
        </p:nvGrpSpPr>
        <p:grpSpPr>
          <a:xfrm>
            <a:off x="238320" y="1371600"/>
            <a:ext cx="6391080" cy="4895640"/>
            <a:chOff x="238320" y="1371600"/>
            <a:chExt cx="6391080" cy="4895640"/>
          </a:xfrm>
        </p:grpSpPr>
        <p:pic>
          <p:nvPicPr>
            <p:cNvPr id="360" name="" descr=""/>
            <p:cNvPicPr/>
            <p:nvPr/>
          </p:nvPicPr>
          <p:blipFill>
            <a:blip r:embed="rId1"/>
            <a:stretch/>
          </p:blipFill>
          <p:spPr>
            <a:xfrm>
              <a:off x="3557160" y="1371600"/>
              <a:ext cx="3072240" cy="232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1" name="" descr=""/>
            <p:cNvPicPr/>
            <p:nvPr/>
          </p:nvPicPr>
          <p:blipFill>
            <a:blip r:embed="rId2"/>
            <a:stretch/>
          </p:blipFill>
          <p:spPr>
            <a:xfrm>
              <a:off x="238320" y="3942720"/>
              <a:ext cx="3072240" cy="232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2" name="" descr=""/>
            <p:cNvPicPr/>
            <p:nvPr/>
          </p:nvPicPr>
          <p:blipFill>
            <a:blip r:embed="rId3"/>
            <a:stretch/>
          </p:blipFill>
          <p:spPr>
            <a:xfrm>
              <a:off x="3557160" y="3840120"/>
              <a:ext cx="3072240" cy="232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3" name="" descr=""/>
            <p:cNvPicPr/>
            <p:nvPr/>
          </p:nvPicPr>
          <p:blipFill>
            <a:blip r:embed="rId4"/>
            <a:stretch/>
          </p:blipFill>
          <p:spPr>
            <a:xfrm>
              <a:off x="238320" y="1371600"/>
              <a:ext cx="3072240" cy="2324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64" name=""/>
          <p:cNvSpPr/>
          <p:nvPr/>
        </p:nvSpPr>
        <p:spPr>
          <a:xfrm>
            <a:off x="761760" y="3115800"/>
            <a:ext cx="232560" cy="22320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"/>
          <p:cNvSpPr/>
          <p:nvPr/>
        </p:nvSpPr>
        <p:spPr>
          <a:xfrm>
            <a:off x="4101840" y="2617200"/>
            <a:ext cx="232560" cy="22248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>
            <a:off x="4093200" y="2893680"/>
            <a:ext cx="232560" cy="22212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"/>
          <p:cNvSpPr/>
          <p:nvPr/>
        </p:nvSpPr>
        <p:spPr>
          <a:xfrm>
            <a:off x="4093200" y="3115800"/>
            <a:ext cx="232560" cy="22320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779040" y="5175000"/>
            <a:ext cx="233280" cy="22212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"/>
          <p:cNvSpPr/>
          <p:nvPr/>
        </p:nvSpPr>
        <p:spPr>
          <a:xfrm>
            <a:off x="770760" y="5451120"/>
            <a:ext cx="232200" cy="22248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>
            <a:off x="4084200" y="5130000"/>
            <a:ext cx="233280" cy="22284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4084200" y="5352840"/>
            <a:ext cx="233280" cy="22284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2" name=""/>
          <p:cNvGraphicFramePr/>
          <p:nvPr/>
        </p:nvGraphicFramePr>
        <p:xfrm>
          <a:off x="6972840" y="2122200"/>
          <a:ext cx="4939560" cy="2957400"/>
        </p:xfrm>
        <a:graphic>
          <a:graphicData uri="http://schemas.openxmlformats.org/drawingml/2006/table">
            <a:tbl>
              <a:tblPr/>
              <a:tblGrid>
                <a:gridCol w="567720"/>
                <a:gridCol w="2786400"/>
                <a:gridCol w="1585440"/>
              </a:tblGrid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zh-CN" sz="1400" spc="-1" strike="noStrike">
                          <a:latin typeface="Arial"/>
                        </a:rPr>
                        <a:t>일시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zh-CN" sz="1400" spc="-1" strike="noStrike">
                          <a:latin typeface="Arial"/>
                        </a:rPr>
                        <a:t>내용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400" spc="-1" strike="noStrike">
                          <a:latin typeface="Arial"/>
                        </a:rPr>
                        <a:t>Python</a:t>
                      </a:r>
                      <a:r>
                        <a:rPr b="1" lang="zh-CN" sz="1400" spc="-1" strike="noStrike">
                          <a:latin typeface="Arial"/>
                        </a:rPr>
                        <a:t>책 만들기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4/25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OT/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파이썬 실행환경 설치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5/16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기본연산자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타입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5/23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변수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비교연산자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5/30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문자열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리스트와 튜플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책만들기 분업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6/13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시퀀스 자료형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6/20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조건문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반복문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책만들기 중간리뷰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7/11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반복문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 / 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파일다루기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7/18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latin typeface="Arial"/>
                        </a:rPr>
                        <a:t>알고리즘 문제  </a:t>
                      </a:r>
                      <a:r>
                        <a:rPr b="0" lang="en-US" sz="1400" spc="-1" strike="noStrike">
                          <a:latin typeface="Arial"/>
                        </a:rPr>
                        <a:t>/ </a:t>
                      </a:r>
                      <a:r>
                        <a:rPr b="0" lang="zh-CN" sz="1400" spc="-1" strike="noStrike">
                          <a:latin typeface="Arial"/>
                        </a:rPr>
                        <a:t>활동 마무리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latin typeface="Arial"/>
                        </a:rPr>
                        <a:t>책만들기 완료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3" name="TextBox 5"/>
          <p:cNvSpPr/>
          <p:nvPr/>
        </p:nvSpPr>
        <p:spPr>
          <a:xfrm>
            <a:off x="7110360" y="5556240"/>
            <a:ext cx="268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화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요일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19:00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~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20:30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838080" y="339120"/>
            <a:ext cx="105152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ko-KR" sz="3200" spc="-151" strike="noStrike">
                <a:solidFill>
                  <a:srgbClr val="003d8d"/>
                </a:solidFill>
                <a:latin typeface="SamsungOneKorean 700"/>
                <a:ea typeface="SamsungOneKorean 700"/>
              </a:rPr>
              <a:t>코드 작성시 유의사항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838080" y="1171800"/>
            <a:ext cx="10515240" cy="500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반복문이나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조건문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사용자 정의 함수 작성시 띄어쓰기 중요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탭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(tab)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과 띄어쓰기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(space)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혼용 금지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주석의 경우 줄 앞에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을 붙이면 되며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코드 실행에 영향을 미치지 않음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1" descr="Python이 성장하는 7가지 이유"/>
          <p:cNvPicPr/>
          <p:nvPr/>
        </p:nvPicPr>
        <p:blipFill>
          <a:blip r:embed="rId1"/>
          <a:stretch/>
        </p:blipFill>
        <p:spPr>
          <a:xfrm>
            <a:off x="642240" y="144360"/>
            <a:ext cx="9839880" cy="59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457200" y="114480"/>
            <a:ext cx="7009920" cy="628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26280" y="320760"/>
            <a:ext cx="6374520" cy="5622840"/>
          </a:xfrm>
          <a:prstGeom prst="rect">
            <a:avLst/>
          </a:prstGeom>
          <a:ln w="0"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6629400" y="1143000"/>
            <a:ext cx="5257800" cy="235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40320" y="228600"/>
            <a:ext cx="6007320" cy="617220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 txBox="1"/>
          <p:nvPr/>
        </p:nvSpPr>
        <p:spPr>
          <a:xfrm>
            <a:off x="7086600" y="1435320"/>
            <a:ext cx="3810960" cy="15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https://</a:t>
            </a:r>
            <a:r>
              <a:rPr b="0" lang="en-US" sz="1800" spc="-1" strike="noStrike">
                <a:latin typeface="Arial"/>
              </a:rPr>
              <a:t>chat.openai.c</a:t>
            </a:r>
            <a:r>
              <a:rPr b="0" lang="en-US" sz="1800" spc="-1" strike="noStrike">
                <a:latin typeface="Arial"/>
              </a:rPr>
              <a:t>om/c/</a:t>
            </a:r>
            <a:r>
              <a:rPr b="0" lang="en-US" sz="1800" spc="-1" strike="noStrike">
                <a:latin typeface="Arial"/>
              </a:rPr>
              <a:t>b4a26142-</a:t>
            </a:r>
            <a:r>
              <a:rPr b="0" lang="en-US" sz="1800" spc="-1" strike="noStrike">
                <a:latin typeface="Arial"/>
              </a:rPr>
              <a:t>c80e-4ddd-</a:t>
            </a:r>
            <a:r>
              <a:rPr b="0" lang="en-US" sz="1800" spc="-1" strike="noStrike">
                <a:latin typeface="Arial"/>
              </a:rPr>
              <a:t>b9d1-</a:t>
            </a:r>
            <a:r>
              <a:rPr b="0" lang="en-US" sz="1800" spc="-1" strike="noStrike">
                <a:latin typeface="Arial"/>
              </a:rPr>
              <a:t>7663af458e4</a:t>
            </a:r>
            <a:r>
              <a:rPr b="0" lang="en-US" sz="1800" spc="-1" strike="noStrike">
                <a:latin typeface="Arial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그림 23" descr="실내, 싱크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9761040" y="1914120"/>
            <a:ext cx="1441800" cy="923040"/>
          </a:xfrm>
          <a:prstGeom prst="rect">
            <a:avLst/>
          </a:prstGeom>
          <a:ln w="0">
            <a:noFill/>
          </a:ln>
        </p:spPr>
      </p:pic>
      <p:sp>
        <p:nvSpPr>
          <p:cNvPr id="256" name="그림 24"/>
          <p:cNvSpPr/>
          <p:nvPr/>
        </p:nvSpPr>
        <p:spPr>
          <a:xfrm>
            <a:off x="9589680" y="3026520"/>
            <a:ext cx="1795320" cy="10162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softEdge rad="11268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57" name="그림 25" descr="텍스트, 케이스, 액세서리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9953640" y="4190040"/>
            <a:ext cx="1104480" cy="1495080"/>
          </a:xfrm>
          <a:prstGeom prst="rect">
            <a:avLst/>
          </a:prstGeom>
          <a:ln w="0">
            <a:noFill/>
          </a:ln>
        </p:spPr>
      </p:pic>
      <p:grpSp>
        <p:nvGrpSpPr>
          <p:cNvPr id="258" name="그룹 8"/>
          <p:cNvGrpSpPr/>
          <p:nvPr/>
        </p:nvGrpSpPr>
        <p:grpSpPr>
          <a:xfrm>
            <a:off x="1016280" y="2233080"/>
            <a:ext cx="2198880" cy="655560"/>
            <a:chOff x="1016280" y="2233080"/>
            <a:chExt cx="2198880" cy="655560"/>
          </a:xfrm>
        </p:grpSpPr>
        <p:sp>
          <p:nvSpPr>
            <p:cNvPr id="259" name="말풍선: 모서리가 둥근 사각형 4"/>
            <p:cNvSpPr/>
            <p:nvPr/>
          </p:nvSpPr>
          <p:spPr>
            <a:xfrm rot="5400000">
              <a:off x="1787760" y="1461240"/>
              <a:ext cx="655560" cy="2198880"/>
            </a:xfrm>
            <a:prstGeom prst="wedgeRoundRectCallout">
              <a:avLst>
                <a:gd name="adj1" fmla="val -20833"/>
                <a:gd name="adj2" fmla="val 62500"/>
                <a:gd name="adj3" fmla="val 16667"/>
              </a:avLst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60" name="TextBox 10"/>
            <p:cNvSpPr/>
            <p:nvPr/>
          </p:nvSpPr>
          <p:spPr>
            <a:xfrm>
              <a:off x="1140840" y="2376000"/>
              <a:ext cx="16142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드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론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아</a:t>
              </a:r>
              <a:r>
                <a:rPr b="0" lang="en-US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, 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날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아</a:t>
              </a:r>
              <a:r>
                <a:rPr b="0" lang="en-US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!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61" name="그룹 10"/>
          <p:cNvGrpSpPr/>
          <p:nvPr/>
        </p:nvGrpSpPr>
        <p:grpSpPr>
          <a:xfrm>
            <a:off x="1016280" y="3621960"/>
            <a:ext cx="2198880" cy="655560"/>
            <a:chOff x="1016280" y="3621960"/>
            <a:chExt cx="2198880" cy="655560"/>
          </a:xfrm>
        </p:grpSpPr>
        <p:sp>
          <p:nvSpPr>
            <p:cNvPr id="262" name="말풍선: 모서리가 둥근 사각형 5"/>
            <p:cNvSpPr/>
            <p:nvPr/>
          </p:nvSpPr>
          <p:spPr>
            <a:xfrm rot="5400000">
              <a:off x="1787760" y="2850120"/>
              <a:ext cx="655560" cy="2198880"/>
            </a:xfrm>
            <a:prstGeom prst="wedgeRoundRectCallout">
              <a:avLst>
                <a:gd name="adj1" fmla="val -20833"/>
                <a:gd name="adj2" fmla="val 62500"/>
                <a:gd name="adj3" fmla="val 16667"/>
              </a:avLst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63" name="TextBox 17"/>
            <p:cNvSpPr/>
            <p:nvPr/>
          </p:nvSpPr>
          <p:spPr>
            <a:xfrm>
              <a:off x="1140840" y="3764880"/>
              <a:ext cx="16142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에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어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컨 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켜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줘</a:t>
              </a:r>
              <a:r>
                <a:rPr b="0" lang="en-US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~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64" name="그룹 13"/>
          <p:cNvGrpSpPr/>
          <p:nvPr/>
        </p:nvGrpSpPr>
        <p:grpSpPr>
          <a:xfrm>
            <a:off x="1016280" y="5011200"/>
            <a:ext cx="2198880" cy="655560"/>
            <a:chOff x="1016280" y="5011200"/>
            <a:chExt cx="2198880" cy="655560"/>
          </a:xfrm>
        </p:grpSpPr>
        <p:sp>
          <p:nvSpPr>
            <p:cNvPr id="265" name="말풍선: 모서리가 둥근 사각형 6"/>
            <p:cNvSpPr/>
            <p:nvPr/>
          </p:nvSpPr>
          <p:spPr>
            <a:xfrm rot="5400000">
              <a:off x="1787760" y="4239360"/>
              <a:ext cx="655560" cy="2198880"/>
            </a:xfrm>
            <a:prstGeom prst="wedgeRoundRectCallout">
              <a:avLst>
                <a:gd name="adj1" fmla="val -20833"/>
                <a:gd name="adj2" fmla="val 62500"/>
                <a:gd name="adj3" fmla="val 16667"/>
              </a:avLst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266" name="TextBox 19"/>
            <p:cNvSpPr/>
            <p:nvPr/>
          </p:nvSpPr>
          <p:spPr>
            <a:xfrm>
              <a:off x="1140840" y="5153760"/>
              <a:ext cx="16142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사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진 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찍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을</a:t>
              </a:r>
              <a:r>
                <a:rPr b="0" lang="ko-KR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래</a:t>
              </a:r>
              <a:r>
                <a:rPr b="0" lang="en-US" sz="1800" spc="-1" strike="noStrike">
                  <a:solidFill>
                    <a:srgbClr val="000000"/>
                  </a:solidFill>
                  <a:latin typeface="SamsungOneKorean 500"/>
                  <a:ea typeface="SamsungOneKorean 500"/>
                </a:rPr>
                <a:t>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7" name="TextBox 20"/>
          <p:cNvSpPr/>
          <p:nvPr/>
        </p:nvSpPr>
        <p:spPr>
          <a:xfrm>
            <a:off x="584640" y="110088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사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람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의</a:t>
            </a:r>
            <a:r>
              <a:rPr b="1" lang="en-US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 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언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8" name="TextBox 23"/>
          <p:cNvSpPr/>
          <p:nvPr/>
        </p:nvSpPr>
        <p:spPr>
          <a:xfrm>
            <a:off x="9051840" y="110088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기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계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의</a:t>
            </a:r>
            <a:r>
              <a:rPr b="1" lang="en-US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 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언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어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9" name="그림 26" descr="텍스트이(가) 표시된 사진&#10;&#10;자동 생성된 설명"/>
          <p:cNvPicPr/>
          <p:nvPr/>
        </p:nvPicPr>
        <p:blipFill>
          <a:blip r:embed="rId4"/>
          <a:stretch/>
        </p:blipFill>
        <p:spPr>
          <a:xfrm>
            <a:off x="3934800" y="2165760"/>
            <a:ext cx="5008320" cy="3652560"/>
          </a:xfrm>
          <a:prstGeom prst="rect">
            <a:avLst/>
          </a:prstGeom>
          <a:ln w="0">
            <a:noFill/>
          </a:ln>
        </p:spPr>
      </p:pic>
      <p:sp>
        <p:nvSpPr>
          <p:cNvPr id="270" name="TextBox 24"/>
          <p:cNvSpPr/>
          <p:nvPr/>
        </p:nvSpPr>
        <p:spPr>
          <a:xfrm>
            <a:off x="4153320" y="1100880"/>
            <a:ext cx="44114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프로그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래머의 </a:t>
            </a:r>
            <a:r>
              <a:rPr b="1" lang="ko-KR" sz="3600" spc="-1" strike="noStrike">
                <a:solidFill>
                  <a:srgbClr val="0070c0"/>
                </a:solidFill>
                <a:latin typeface="SamsungOneKorean 700"/>
                <a:ea typeface="SamsungOneKorean 700"/>
              </a:rPr>
              <a:t>언어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직사각형 17"/>
          <p:cNvSpPr/>
          <p:nvPr/>
        </p:nvSpPr>
        <p:spPr>
          <a:xfrm>
            <a:off x="3934800" y="2102040"/>
            <a:ext cx="3096000" cy="3732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18"/>
          <p:cNvSpPr/>
          <p:nvPr/>
        </p:nvSpPr>
        <p:spPr>
          <a:xfrm>
            <a:off x="7230240" y="2102040"/>
            <a:ext cx="1687680" cy="3732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Freeform: Shape 13"/>
          <p:cNvSpPr/>
          <p:nvPr/>
        </p:nvSpPr>
        <p:spPr>
          <a:xfrm>
            <a:off x="0" y="0"/>
            <a:ext cx="6126480" cy="6857280"/>
          </a:xfrm>
          <a:custGeom>
            <a:avLst/>
            <a:gdLst/>
            <a:ahLst/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67160" y="1030320"/>
            <a:ext cx="4153320" cy="217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여기</a:t>
            </a: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서 </a:t>
            </a: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잠깐</a:t>
            </a:r>
            <a:r>
              <a:rPr b="1" lang="en-US" sz="4800" spc="-151" strike="noStrike">
                <a:solidFill>
                  <a:srgbClr val="ffffff"/>
                </a:solidFill>
                <a:latin typeface="Calibri Light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6" name="Group 15"/>
          <p:cNvGrpSpPr/>
          <p:nvPr/>
        </p:nvGrpSpPr>
        <p:grpSpPr>
          <a:xfrm>
            <a:off x="640080" y="640080"/>
            <a:ext cx="1127880" cy="847080"/>
            <a:chOff x="640080" y="640080"/>
            <a:chExt cx="1127880" cy="847080"/>
          </a:xfrm>
        </p:grpSpPr>
        <p:sp>
          <p:nvSpPr>
            <p:cNvPr id="277" name="Freeform 5"/>
            <p:cNvSpPr/>
            <p:nvPr/>
          </p:nvSpPr>
          <p:spPr>
            <a:xfrm>
              <a:off x="640080" y="89208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Freeform 5"/>
            <p:cNvSpPr/>
            <p:nvPr/>
          </p:nvSpPr>
          <p:spPr>
            <a:xfrm>
              <a:off x="1217880" y="64008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767160" y="3429000"/>
            <a:ext cx="4074840" cy="274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STEP1.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파이썬 다운로드 하고 실행하기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2a6099"/>
                </a:solidFill>
                <a:latin typeface="Calibri"/>
              </a:rPr>
              <a:t>https://www.python.org/downloads/release/python-31011/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s/release/python-31011/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6126480" y="1828800"/>
            <a:ext cx="12009960" cy="411480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>
            <a:off x="6400800" y="5257800"/>
            <a:ext cx="2743200" cy="32472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Freeform: Shape 13"/>
          <p:cNvSpPr/>
          <p:nvPr/>
        </p:nvSpPr>
        <p:spPr>
          <a:xfrm>
            <a:off x="0" y="0"/>
            <a:ext cx="6126480" cy="6857280"/>
          </a:xfrm>
          <a:custGeom>
            <a:avLst/>
            <a:gdLst/>
            <a:ahLst/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67160" y="1030320"/>
            <a:ext cx="4153320" cy="217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ko-KR" sz="4800" spc="-151" strike="noStrike">
                <a:solidFill>
                  <a:srgbClr val="ffffff"/>
                </a:solidFill>
                <a:latin typeface="Calibri Light"/>
              </a:rPr>
              <a:t>여기서 잠깐</a:t>
            </a:r>
            <a:r>
              <a:rPr b="1" lang="en-US" sz="4800" spc="-151" strike="noStrike">
                <a:solidFill>
                  <a:srgbClr val="ffffff"/>
                </a:solidFill>
                <a:latin typeface="Calibri Light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5" name="Group 15"/>
          <p:cNvGrpSpPr/>
          <p:nvPr/>
        </p:nvGrpSpPr>
        <p:grpSpPr>
          <a:xfrm>
            <a:off x="640080" y="640080"/>
            <a:ext cx="1127880" cy="847080"/>
            <a:chOff x="640080" y="640080"/>
            <a:chExt cx="1127880" cy="847080"/>
          </a:xfrm>
        </p:grpSpPr>
        <p:sp>
          <p:nvSpPr>
            <p:cNvPr id="286" name="Freeform 5"/>
            <p:cNvSpPr/>
            <p:nvPr/>
          </p:nvSpPr>
          <p:spPr>
            <a:xfrm>
              <a:off x="640080" y="892080"/>
              <a:ext cx="675000" cy="59508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Freeform 5"/>
            <p:cNvSpPr/>
            <p:nvPr/>
          </p:nvSpPr>
          <p:spPr>
            <a:xfrm>
              <a:off x="1217880" y="640080"/>
              <a:ext cx="550080" cy="484920"/>
            </a:xfrm>
            <a:custGeom>
              <a:avLst/>
              <a:gdLst/>
              <a:ahLst/>
              <a:rect l="l" t="t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767160" y="3429000"/>
            <a:ext cx="4074840" cy="274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STEP2. “Add Python 3.10 to PATH” </a:t>
            </a:r>
            <a:r>
              <a:rPr b="0" lang="ko-KR" sz="2000" spc="-1" strike="noStrike">
                <a:solidFill>
                  <a:srgbClr val="ffffff"/>
                </a:solidFill>
                <a:latin typeface="Calibri"/>
              </a:rPr>
              <a:t>반드시 클릭하기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9" name="그림 3" descr=""/>
          <p:cNvPicPr/>
          <p:nvPr/>
        </p:nvPicPr>
        <p:blipFill>
          <a:blip r:embed="rId1"/>
          <a:stretch/>
        </p:blipFill>
        <p:spPr>
          <a:xfrm>
            <a:off x="6377760" y="1729800"/>
            <a:ext cx="5563080" cy="3495960"/>
          </a:xfrm>
          <a:prstGeom prst="rect">
            <a:avLst/>
          </a:prstGeom>
          <a:ln w="0">
            <a:noFill/>
          </a:ln>
        </p:spPr>
      </p:pic>
      <p:sp>
        <p:nvSpPr>
          <p:cNvPr id="290" name="직사각형 4"/>
          <p:cNvSpPr/>
          <p:nvPr/>
        </p:nvSpPr>
        <p:spPr>
          <a:xfrm>
            <a:off x="7876440" y="4863240"/>
            <a:ext cx="1712160" cy="30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Application>LibreOffice/7.3.7.2$Linux_X86_64 LibreOffice_project/30$Build-2</Application>
  <AppVersion>15.0000</AppVersion>
  <Words>676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2021-11-08T13:57:39Z</dcterms:created>
  <dc:creator>k1992</dc:creator>
  <dc:description/>
  <dc:language>en-US</dc:language>
  <cp:lastModifiedBy/>
  <dcterms:modified xsi:type="dcterms:W3CDTF">2023-04-26T14:53:55Z</dcterms:modified>
  <cp:revision>63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PresentationFormat">
    <vt:lpwstr>와이드스크린</vt:lpwstr>
  </property>
  <property fmtid="{D5CDD505-2E9C-101B-9397-08002B2CF9AE}" pid="4" name="Slides">
    <vt:i4>41</vt:i4>
  </property>
</Properties>
</file>