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2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91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62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41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11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186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7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61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47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409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53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135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8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4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06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65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2803-EB41-4071-BDDA-C306B2A15E0E}" type="datetimeFigureOut">
              <a:rPr lang="es-MX" smtClean="0"/>
              <a:t>27/11/2017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F27847-CE59-4BA7-A6BA-A44736A87B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33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dexc/CalvaSOTR" TargetMode="External"/><Relationship Id="rId3" Type="http://schemas.openxmlformats.org/officeDocument/2006/relationships/hyperlink" Target="http://www.somoslibres.org/modules.php?name=News&amp;file=article&amp;sid=552" TargetMode="External"/><Relationship Id="rId7" Type="http://schemas.openxmlformats.org/officeDocument/2006/relationships/hyperlink" Target="https://github.com/ArmandoAngeles/SistemasOperativosEnTmpR" TargetMode="External"/><Relationship Id="rId2" Type="http://schemas.openxmlformats.org/officeDocument/2006/relationships/hyperlink" Target="http://teoriapa1112.blogspot.mx/2011/10/comunicacion-entre-procesos-ip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n7.org/linux/man-pages/man2/msgget.2.html" TargetMode="External"/><Relationship Id="rId5" Type="http://schemas.openxmlformats.org/officeDocument/2006/relationships/hyperlink" Target="http://slideplayer.es/slide/5390114/" TargetMode="External"/><Relationship Id="rId4" Type="http://schemas.openxmlformats.org/officeDocument/2006/relationships/hyperlink" Target="https://es.wikipedia.org/wiki/Comunicaci%C3%B3n_entre_procesos#Comunicaci.C3.B3n_orientada_a_mensajes" TargetMode="External"/><Relationship Id="rId9" Type="http://schemas.openxmlformats.org/officeDocument/2006/relationships/hyperlink" Target="https://github.com/Slae2924/SOT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15487-3725-4E0C-8DFA-7ADC06990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s-MX" dirty="0"/>
              <a:t>Mensajes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C283A-CF69-41AC-AE0D-2201805C3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r>
              <a:rPr lang="es-MX" dirty="0"/>
              <a:t>Comunicación de procesos con mensajes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293705B-51F6-47EC-935A-7B96E37A544A}"/>
              </a:ext>
            </a:extLst>
          </p:cNvPr>
          <p:cNvSpPr txBox="1">
            <a:spLocks/>
          </p:cNvSpPr>
          <p:nvPr/>
        </p:nvSpPr>
        <p:spPr>
          <a:xfrm>
            <a:off x="8257734" y="5539906"/>
            <a:ext cx="3685737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Ángeles Pacheco Jorge Armando</a:t>
            </a:r>
          </a:p>
          <a:p>
            <a:r>
              <a:rPr lang="es-MX" sz="1600" dirty="0"/>
              <a:t>Calva Sánchez Fernando Alonso</a:t>
            </a:r>
          </a:p>
          <a:p>
            <a:r>
              <a:rPr lang="es-MX" sz="1600" dirty="0"/>
              <a:t>Eduardo Sánchez </a:t>
            </a:r>
            <a:r>
              <a:rPr lang="es-MX" sz="1600" dirty="0" err="1"/>
              <a:t>Axl</a:t>
            </a:r>
            <a:endParaRPr lang="es-MX" sz="16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DE3E2F0-A35B-4298-83D2-59C03DABBCDD}"/>
              </a:ext>
            </a:extLst>
          </p:cNvPr>
          <p:cNvSpPr txBox="1">
            <a:spLocks/>
          </p:cNvSpPr>
          <p:nvPr/>
        </p:nvSpPr>
        <p:spPr>
          <a:xfrm>
            <a:off x="7666892" y="307240"/>
            <a:ext cx="4276579" cy="14448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1600" dirty="0"/>
              <a:t>Sistemas Operativos En Tiempo Real</a:t>
            </a:r>
          </a:p>
          <a:p>
            <a:pPr algn="r"/>
            <a:r>
              <a:rPr lang="es-MX" sz="1600" dirty="0"/>
              <a:t>Maza Casas Lamberto</a:t>
            </a:r>
          </a:p>
          <a:p>
            <a:pPr algn="r"/>
            <a:r>
              <a:rPr lang="es-MX" sz="1600" dirty="0"/>
              <a:t>3MV7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76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3913-FE52-4FB7-930B-E7A78D7B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6333"/>
            <a:ext cx="8911687" cy="1280890"/>
          </a:xfrm>
        </p:spPr>
        <p:txBody>
          <a:bodyPr/>
          <a:lstStyle/>
          <a:p>
            <a:pPr algn="ctr"/>
            <a:r>
              <a:rPr lang="es-MX" dirty="0"/>
              <a:t>¡Gracias por su atención!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08283E-5BF7-4E6E-8146-1248781D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77107"/>
            <a:ext cx="9255785" cy="4881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Bibliografía:</a:t>
            </a:r>
          </a:p>
          <a:p>
            <a:r>
              <a:rPr lang="es-MX" sz="1500" u="sng" dirty="0">
                <a:hlinkClick r:id="rId2"/>
              </a:rPr>
              <a:t>http://teoriapa1112.blogspot.mx/2011/10/comunicacion-entre-procesos-ipc.html</a:t>
            </a:r>
            <a:endParaRPr lang="es-MX" sz="1500" dirty="0"/>
          </a:p>
          <a:p>
            <a:r>
              <a:rPr lang="es-MX" sz="1500" u="sng" dirty="0">
                <a:hlinkClick r:id="rId3"/>
              </a:rPr>
              <a:t>http://www.somoslibres.org/modules.php?name=News&amp;file=article&amp;sid=552</a:t>
            </a:r>
            <a:endParaRPr lang="es-MX" sz="1500" u="sng" dirty="0"/>
          </a:p>
          <a:p>
            <a:r>
              <a:rPr lang="es-MX" sz="1500" u="sng" dirty="0">
                <a:hlinkClick r:id="rId4"/>
              </a:rPr>
              <a:t>https://es.wikipedia.org/wiki/Comunicaci%C3%B3n_entre_procesos#Comunicaci.C3.B3n_orientada_a_mensajes</a:t>
            </a:r>
            <a:endParaRPr lang="es-MX" sz="1500" dirty="0"/>
          </a:p>
          <a:p>
            <a:r>
              <a:rPr lang="es-MX" sz="1500" u="sng" dirty="0">
                <a:hlinkClick r:id="rId5"/>
              </a:rPr>
              <a:t>http://slideplayer.es/slide/5390114/</a:t>
            </a:r>
            <a:endParaRPr lang="es-MX" sz="1500" u="sng" dirty="0"/>
          </a:p>
          <a:p>
            <a:r>
              <a:rPr lang="es-MX" sz="1500" u="sng" dirty="0">
                <a:hlinkClick r:id="rId6"/>
              </a:rPr>
              <a:t>http://man7.org/linux/man-pages/man2/msgget.2.html</a:t>
            </a:r>
            <a:endParaRPr lang="es-MX" sz="1500" u="sng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Repositorios</a:t>
            </a:r>
          </a:p>
          <a:p>
            <a:r>
              <a:rPr lang="es-MX" sz="1600" dirty="0"/>
              <a:t>Ángeles Pacheco:	</a:t>
            </a:r>
            <a:r>
              <a:rPr lang="es-MX" sz="1600" dirty="0">
                <a:hlinkClick r:id="rId7"/>
              </a:rPr>
              <a:t>https://github.com/ArmandoAngeles/SistemasOperativosEnTmpR</a:t>
            </a:r>
            <a:endParaRPr lang="es-MX" sz="1600" dirty="0"/>
          </a:p>
          <a:p>
            <a:r>
              <a:rPr lang="es-MX" sz="1600" dirty="0"/>
              <a:t>Calva Sánchez: 	</a:t>
            </a:r>
            <a:r>
              <a:rPr lang="es-MX" sz="1600" dirty="0">
                <a:hlinkClick r:id="rId8"/>
              </a:rPr>
              <a:t>https://github.com/idexc/CalvaSOTR</a:t>
            </a:r>
            <a:endParaRPr lang="es-MX" sz="1600" dirty="0"/>
          </a:p>
          <a:p>
            <a:r>
              <a:rPr lang="es-MX" sz="1600" dirty="0"/>
              <a:t>Eduardo Sánchez:	</a:t>
            </a:r>
            <a:r>
              <a:rPr lang="es-MX" sz="1600" dirty="0">
                <a:hlinkClick r:id="rId9"/>
              </a:rPr>
              <a:t>https://github.com/Slae2924/SOTR</a:t>
            </a:r>
            <a:endParaRPr lang="es-MX" sz="1600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33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B4DD4-1587-4B27-8827-CCD62AF4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entre procesos (IPC)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12943-D35F-4883-BF2A-B123708DA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2049"/>
            <a:ext cx="8915400" cy="3777622"/>
          </a:xfrm>
        </p:spPr>
        <p:txBody>
          <a:bodyPr/>
          <a:lstStyle/>
          <a:p>
            <a:pPr algn="just"/>
            <a:r>
              <a:rPr lang="es-MX" dirty="0"/>
              <a:t>La comunicación entre procesos es una función básica de los sistemas operativos que provee un mecanismo que permite a los procesos comunicarse y sincronizarse entre sí, normalmente a través de un sistema de bajo nivel de paso de mensajes que ofrece la red subyacente.</a:t>
            </a:r>
            <a:br>
              <a:rPr lang="es-MX" dirty="0"/>
            </a:br>
            <a:r>
              <a:rPr lang="es-MX" dirty="0"/>
              <a:t>Las técnicas de IPC están divididas dentro de métodos para: paso de mensajes, sincronización, memoria compartida y llamadas de procedimientos remotos</a:t>
            </a:r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6F45510B-E8FD-4959-9AE3-3802B95AB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223" b="93590" l="5220" r="89973">
                        <a14:foregroundMark x1="12363" y1="51282" x2="13736" y2="63553"/>
                        <a14:foregroundMark x1="11951" y1="52381" x2="5220" y2="55495"/>
                        <a14:foregroundMark x1="5220" y1="55495" x2="9615" y2="61355"/>
                        <a14:foregroundMark x1="15385" y1="73260" x2="15385" y2="73260"/>
                        <a14:foregroundMark x1="35989" y1="74359" x2="37363" y2="76557"/>
                        <a14:foregroundMark x1="38469" y1="79860" x2="36813" y2="78388"/>
                        <a14:foregroundMark x1="33540" y1="74206" x2="33929" y2="74725"/>
                        <a14:foregroundMark x1="16896" y1="86264" x2="30632" y2="91026"/>
                        <a14:backgroundMark x1="19780" y1="73993" x2="17857" y2="77106"/>
                        <a14:backgroundMark x1="17308" y1="77839" x2="14835" y2="77839"/>
                        <a14:backgroundMark x1="17170" y1="76557" x2="17170" y2="76557"/>
                        <a14:backgroundMark x1="16758" y1="77289" x2="18269" y2="76374"/>
                        <a14:backgroundMark x1="18681" y1="71978" x2="21154" y2="71795"/>
                        <a14:backgroundMark x1="10302" y1="79304" x2="16346" y2="77839"/>
                        <a14:backgroundMark x1="32830" y1="70879" x2="31044" y2="73077"/>
                        <a14:backgroundMark x1="40659" y1="81868" x2="38736" y2="80586"/>
                        <a14:backgroundMark x1="38324" y1="80220" x2="38324" y2="80220"/>
                        <a14:backgroundMark x1="37912" y1="80220" x2="37912" y2="80220"/>
                        <a14:backgroundMark x1="37912" y1="79670" x2="37912" y2="79670"/>
                        <a14:backgroundMark x1="38187" y1="79853" x2="38187" y2="79853"/>
                        <a14:backgroundMark x1="38599" y1="79853" x2="38599" y2="79853"/>
                        <a14:backgroundMark x1="38599" y1="80220" x2="38599" y2="80220"/>
                        <a14:backgroundMark x1="38599" y1="79853" x2="38599" y2="798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084" r="48280"/>
          <a:stretch/>
        </p:blipFill>
        <p:spPr bwMode="auto">
          <a:xfrm>
            <a:off x="3648976" y="3503977"/>
            <a:ext cx="3313043" cy="302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0F302037-D9C3-403F-9392-23B9CD738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011" b="98168" l="63462" r="91621">
                        <a14:foregroundMark x1="76786" y1="64286" x2="77747" y2="68498"/>
                        <a14:foregroundMark x1="78709" y1="44139" x2="80769" y2="45788"/>
                        <a14:foregroundMark x1="71841" y1="45971" x2="78709" y2="41209"/>
                        <a14:foregroundMark x1="78709" y1="41209" x2="84203" y2="43223"/>
                        <a14:foregroundMark x1="78159" y1="39194" x2="78159" y2="39194"/>
                        <a14:foregroundMark x1="82692" y1="51832" x2="80769" y2="53846"/>
                        <a14:foregroundMark x1="74588" y1="63004" x2="71841" y2="72161"/>
                        <a14:foregroundMark x1="71841" y1="72161" x2="78571" y2="73993"/>
                        <a14:foregroundMark x1="78571" y1="73993" x2="78709" y2="65385"/>
                        <a14:foregroundMark x1="70467" y1="73993" x2="70192" y2="73993"/>
                        <a14:foregroundMark x1="80220" y1="86996" x2="73214" y2="86813"/>
                        <a14:foregroundMark x1="73214" y1="86813" x2="78159" y2="93040"/>
                        <a14:foregroundMark x1="78159" y1="93040" x2="80632" y2="90659"/>
                        <a14:foregroundMark x1="84203" y1="91026" x2="78709" y2="85165"/>
                        <a14:foregroundMark x1="78709" y1="85165" x2="71841" y2="86996"/>
                        <a14:foregroundMark x1="71841" y1="86996" x2="75962" y2="94322"/>
                        <a14:foregroundMark x1="75962" y1="94322" x2="81319" y2="93040"/>
                        <a14:foregroundMark x1="78846" y1="81319" x2="73077" y2="81868"/>
                        <a14:foregroundMark x1="70467" y1="86264" x2="72390" y2="94139"/>
                        <a14:foregroundMark x1="75549" y1="95421" x2="79808" y2="95604"/>
                        <a14:foregroundMark x1="77335" y1="98168" x2="77335" y2="98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38" t="36543" r="4825"/>
          <a:stretch/>
        </p:blipFill>
        <p:spPr bwMode="auto">
          <a:xfrm>
            <a:off x="8021783" y="3503977"/>
            <a:ext cx="2261152" cy="305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3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5A70B-6DED-4F60-8364-992EED41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mensajes</a:t>
            </a:r>
            <a:br>
              <a:rPr lang="es-ES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5EF64-8A85-4900-9C50-14C9232B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0261"/>
            <a:ext cx="8915400" cy="4320961"/>
          </a:xfrm>
        </p:spPr>
        <p:txBody>
          <a:bodyPr/>
          <a:lstStyle/>
          <a:p>
            <a:r>
              <a:rPr lang="es-MX" dirty="0"/>
              <a:t>De forma abstracta, se llama </a:t>
            </a:r>
            <a:r>
              <a:rPr lang="es-MX" i="1" dirty="0"/>
              <a:t>mensaje</a:t>
            </a:r>
            <a:r>
              <a:rPr lang="es-MX" dirty="0"/>
              <a:t> a una porción de información que un proceso emisor envía a un destinatario (El cual puede ser otro proceso, un actor o un objeto). El modelo de paso de mensajes es el que define los métodos y funciones para poder llevar a cabo el envío de un mensaje de un proceso emisor a un destinatario. Supone un enfoque opuesto al paradigma tradicional en el cual los procesos, funciones y subrutinas sólo podían ser llamados directamente a través de su nombre.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DD41B6D-9931-49A7-984C-04643418935A}"/>
              </a:ext>
            </a:extLst>
          </p:cNvPr>
          <p:cNvSpPr/>
          <p:nvPr/>
        </p:nvSpPr>
        <p:spPr>
          <a:xfrm>
            <a:off x="2703443" y="4493239"/>
            <a:ext cx="2107096" cy="1417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</a:t>
            </a:r>
          </a:p>
          <a:p>
            <a:pPr algn="ctr"/>
            <a:r>
              <a:rPr lang="es-MX" dirty="0"/>
              <a:t>Emisor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6C64EE9-FB15-4CB2-828F-8A8B62E00505}"/>
              </a:ext>
            </a:extLst>
          </p:cNvPr>
          <p:cNvSpPr/>
          <p:nvPr/>
        </p:nvSpPr>
        <p:spPr>
          <a:xfrm>
            <a:off x="8852451" y="4493238"/>
            <a:ext cx="2107096" cy="141798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</a:t>
            </a:r>
          </a:p>
          <a:p>
            <a:pPr algn="ctr"/>
            <a:r>
              <a:rPr lang="es-MX" dirty="0"/>
              <a:t>Receptor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0F24E3E-F97B-43C1-B2D9-3F7EEDD5F4E5}"/>
              </a:ext>
            </a:extLst>
          </p:cNvPr>
          <p:cNvSpPr/>
          <p:nvPr/>
        </p:nvSpPr>
        <p:spPr>
          <a:xfrm>
            <a:off x="5830957" y="4630331"/>
            <a:ext cx="1961322" cy="108743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Mensaje</a:t>
            </a:r>
          </a:p>
        </p:txBody>
      </p:sp>
    </p:spTree>
    <p:extLst>
      <p:ext uri="{BB962C8B-B14F-4D97-AF65-F5344CB8AC3E}">
        <p14:creationId xmlns:p14="http://schemas.microsoft.com/office/powerpoint/2010/main" val="261542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98652-3157-42B5-B02C-B3FC0333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comunicación por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36F3D-33F0-4BD6-9699-76DF7B39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Existen dos tipos de comunicación por mensaje</a:t>
            </a:r>
          </a:p>
          <a:p>
            <a:pPr lvl="1"/>
            <a:r>
              <a:rPr lang="es-MX" dirty="0"/>
              <a:t>Síncrona	-&gt; Ambos procesos esperan a que la comunicación se realice para continuar su ejecución.</a:t>
            </a:r>
          </a:p>
          <a:p>
            <a:pPr lvl="1"/>
            <a:r>
              <a:rPr lang="es-MX" dirty="0"/>
              <a:t>Asíncrona	-&gt; El proceso emisor puede continuar con su ejecución, no en cambio el receptor, quien debe esperar a que le sea enviada la información.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856DF2C-00AC-41E3-9EDD-EA514C58F0EA}"/>
              </a:ext>
            </a:extLst>
          </p:cNvPr>
          <p:cNvSpPr/>
          <p:nvPr/>
        </p:nvSpPr>
        <p:spPr>
          <a:xfrm>
            <a:off x="2085629" y="4022411"/>
            <a:ext cx="1863518" cy="62285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8BD37AC-63A4-4F2F-9DD3-1238FCA4C56A}"/>
              </a:ext>
            </a:extLst>
          </p:cNvPr>
          <p:cNvSpPr/>
          <p:nvPr/>
        </p:nvSpPr>
        <p:spPr>
          <a:xfrm>
            <a:off x="4028659" y="4022411"/>
            <a:ext cx="1863518" cy="6228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B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284743D8-01E9-4CCB-80F6-664D556F3FC3}"/>
              </a:ext>
            </a:extLst>
          </p:cNvPr>
          <p:cNvSpPr/>
          <p:nvPr/>
        </p:nvSpPr>
        <p:spPr>
          <a:xfrm>
            <a:off x="4896210" y="4757530"/>
            <a:ext cx="128416" cy="430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33EFE3FA-EE92-4986-A6FE-599ABB96DC5E}"/>
              </a:ext>
            </a:extLst>
          </p:cNvPr>
          <p:cNvSpPr/>
          <p:nvPr/>
        </p:nvSpPr>
        <p:spPr>
          <a:xfrm>
            <a:off x="2953180" y="4757530"/>
            <a:ext cx="128416" cy="430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B70831-97B7-4E3C-B5BA-0E4C22909513}"/>
              </a:ext>
            </a:extLst>
          </p:cNvPr>
          <p:cNvSpPr/>
          <p:nvPr/>
        </p:nvSpPr>
        <p:spPr>
          <a:xfrm>
            <a:off x="2589212" y="5300870"/>
            <a:ext cx="2844179" cy="430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Comunicación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A34F100B-5EDB-4853-9305-73FEE088E817}"/>
              </a:ext>
            </a:extLst>
          </p:cNvPr>
          <p:cNvSpPr/>
          <p:nvPr/>
        </p:nvSpPr>
        <p:spPr>
          <a:xfrm>
            <a:off x="4920661" y="5961295"/>
            <a:ext cx="128416" cy="430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5B1DA0F1-AAC1-454F-A242-54672B811605}"/>
              </a:ext>
            </a:extLst>
          </p:cNvPr>
          <p:cNvSpPr/>
          <p:nvPr/>
        </p:nvSpPr>
        <p:spPr>
          <a:xfrm>
            <a:off x="2977631" y="5961295"/>
            <a:ext cx="128416" cy="430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CB4F68B-66C2-4F37-BF66-41BCC08A93AA}"/>
              </a:ext>
            </a:extLst>
          </p:cNvPr>
          <p:cNvSpPr/>
          <p:nvPr/>
        </p:nvSpPr>
        <p:spPr>
          <a:xfrm>
            <a:off x="6702097" y="4022411"/>
            <a:ext cx="1863518" cy="62285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5672178-8751-420A-9CDF-3EF9FCB417DE}"/>
              </a:ext>
            </a:extLst>
          </p:cNvPr>
          <p:cNvSpPr/>
          <p:nvPr/>
        </p:nvSpPr>
        <p:spPr>
          <a:xfrm>
            <a:off x="8645127" y="4022411"/>
            <a:ext cx="1863518" cy="6228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B</a:t>
            </a: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BB2CEFD0-61DC-49AE-BBD0-A7FD6779C465}"/>
              </a:ext>
            </a:extLst>
          </p:cNvPr>
          <p:cNvSpPr/>
          <p:nvPr/>
        </p:nvSpPr>
        <p:spPr>
          <a:xfrm>
            <a:off x="9512678" y="4757530"/>
            <a:ext cx="128416" cy="430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8BAA5494-E9CC-4FF7-A895-EC676FBF9625}"/>
              </a:ext>
            </a:extLst>
          </p:cNvPr>
          <p:cNvSpPr/>
          <p:nvPr/>
        </p:nvSpPr>
        <p:spPr>
          <a:xfrm>
            <a:off x="7569648" y="4757530"/>
            <a:ext cx="128416" cy="430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472BEEB-02AA-4270-9927-879309D0414A}"/>
              </a:ext>
            </a:extLst>
          </p:cNvPr>
          <p:cNvSpPr/>
          <p:nvPr/>
        </p:nvSpPr>
        <p:spPr>
          <a:xfrm>
            <a:off x="7089914" y="5300870"/>
            <a:ext cx="1126436" cy="430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Envía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BC6E8CA2-554A-431A-8AE1-361E724E65FE}"/>
              </a:ext>
            </a:extLst>
          </p:cNvPr>
          <p:cNvSpPr/>
          <p:nvPr/>
        </p:nvSpPr>
        <p:spPr>
          <a:xfrm>
            <a:off x="9537129" y="5961295"/>
            <a:ext cx="128416" cy="430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C7F5D6F4-BC34-4F45-8C4B-B49A33A5C961}"/>
              </a:ext>
            </a:extLst>
          </p:cNvPr>
          <p:cNvSpPr/>
          <p:nvPr/>
        </p:nvSpPr>
        <p:spPr>
          <a:xfrm>
            <a:off x="7594099" y="5961295"/>
            <a:ext cx="128416" cy="430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9C26B7B-7425-46AD-8D6B-EB50AC32A46B}"/>
              </a:ext>
            </a:extLst>
          </p:cNvPr>
          <p:cNvSpPr/>
          <p:nvPr/>
        </p:nvSpPr>
        <p:spPr>
          <a:xfrm>
            <a:off x="9013668" y="5290779"/>
            <a:ext cx="1126436" cy="430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Recibe</a:t>
            </a:r>
          </a:p>
        </p:txBody>
      </p:sp>
    </p:spTree>
    <p:extLst>
      <p:ext uri="{BB962C8B-B14F-4D97-AF65-F5344CB8AC3E}">
        <p14:creationId xmlns:p14="http://schemas.microsoft.com/office/powerpoint/2010/main" val="264711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691A-D8E3-4AAA-91BF-06DA6AF5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 de 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20BB2-035E-41F4-A7B4-2761660A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Directa: se establece entre ambos procesos una conexión denominada link. Facilita el envío de información haciendo la comunicación bidireccional, sin embargo limita a que la información sea accesible solo por dos procesos.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Indirecta: En este tipo de link, la información puede ser recibida por múltiples procesos, sin embargo requiere del uso de “buzones”.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3EE552A-7B67-4BB8-8BAF-93B9E356208C}"/>
              </a:ext>
            </a:extLst>
          </p:cNvPr>
          <p:cNvSpPr/>
          <p:nvPr/>
        </p:nvSpPr>
        <p:spPr>
          <a:xfrm>
            <a:off x="3520972" y="3542018"/>
            <a:ext cx="1863518" cy="62285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2CB713B-0471-4D4A-B337-F83E1C92758C}"/>
              </a:ext>
            </a:extLst>
          </p:cNvPr>
          <p:cNvSpPr/>
          <p:nvPr/>
        </p:nvSpPr>
        <p:spPr>
          <a:xfrm>
            <a:off x="7739270" y="3542018"/>
            <a:ext cx="1863518" cy="6228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B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85D08A1-FCC3-475C-AC18-F947F5503547}"/>
              </a:ext>
            </a:extLst>
          </p:cNvPr>
          <p:cNvSpPr/>
          <p:nvPr/>
        </p:nvSpPr>
        <p:spPr>
          <a:xfrm>
            <a:off x="6094241" y="5589476"/>
            <a:ext cx="908499" cy="430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Buzón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DF967361-15DE-480C-ACE9-C8383E7DD4D7}"/>
              </a:ext>
            </a:extLst>
          </p:cNvPr>
          <p:cNvSpPr/>
          <p:nvPr/>
        </p:nvSpPr>
        <p:spPr>
          <a:xfrm>
            <a:off x="5837446" y="3601277"/>
            <a:ext cx="1422090" cy="520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Mensaje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8C92CA1-4D26-4443-B5D1-46F0100F47BE}"/>
              </a:ext>
            </a:extLst>
          </p:cNvPr>
          <p:cNvSpPr/>
          <p:nvPr/>
        </p:nvSpPr>
        <p:spPr>
          <a:xfrm>
            <a:off x="3520972" y="5516970"/>
            <a:ext cx="1863518" cy="62285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DF6859-02B0-445A-96CA-9444E51F3F16}"/>
              </a:ext>
            </a:extLst>
          </p:cNvPr>
          <p:cNvSpPr/>
          <p:nvPr/>
        </p:nvSpPr>
        <p:spPr>
          <a:xfrm>
            <a:off x="7739270" y="5516970"/>
            <a:ext cx="1863518" cy="6228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 B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8F270D6D-10FD-41A7-8072-DB005DF06358}"/>
              </a:ext>
            </a:extLst>
          </p:cNvPr>
          <p:cNvSpPr/>
          <p:nvPr/>
        </p:nvSpPr>
        <p:spPr>
          <a:xfrm>
            <a:off x="5513353" y="5544375"/>
            <a:ext cx="478804" cy="520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7E13B12-3E07-43B4-BFA3-0FB48AB19794}"/>
              </a:ext>
            </a:extLst>
          </p:cNvPr>
          <p:cNvSpPr/>
          <p:nvPr/>
        </p:nvSpPr>
        <p:spPr>
          <a:xfrm>
            <a:off x="7131603" y="5568135"/>
            <a:ext cx="478804" cy="520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03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3C69-9543-444E-B138-5CB2FCD5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Colas de mensaje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97106D-C8A1-49C5-9E79-CC4F96EF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Es la capacidad de mensajes que puede almacenar el link.</a:t>
            </a:r>
          </a:p>
          <a:p>
            <a:r>
              <a:rPr lang="es-MX" dirty="0"/>
              <a:t>Capacidad cero: El link no almacena mensajes (comunicación directa).</a:t>
            </a:r>
          </a:p>
          <a:p>
            <a:endParaRPr lang="es-MX" dirty="0"/>
          </a:p>
          <a:p>
            <a:r>
              <a:rPr lang="es-MX" dirty="0"/>
              <a:t>Capacidad limitada: Almacena “n” mensajes en la forma FIFO, es decir, el primer mensaje que entra es el primer mensaje que sale.</a:t>
            </a:r>
          </a:p>
          <a:p>
            <a:endParaRPr lang="es-MX" dirty="0"/>
          </a:p>
          <a:p>
            <a:r>
              <a:rPr lang="es-MX" dirty="0"/>
              <a:t>Capacidad infinita: La cola tiene potencialmente longitud infinita.</a:t>
            </a:r>
          </a:p>
        </p:txBody>
      </p:sp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9000917D-7B83-4F7D-93C7-14AE07A8A501}"/>
              </a:ext>
            </a:extLst>
          </p:cNvPr>
          <p:cNvSpPr/>
          <p:nvPr/>
        </p:nvSpPr>
        <p:spPr>
          <a:xfrm>
            <a:off x="7452359" y="5344271"/>
            <a:ext cx="1506111" cy="676282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Msj 1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B2A56357-3820-4643-BC42-7D81A0D1F283}"/>
              </a:ext>
            </a:extLst>
          </p:cNvPr>
          <p:cNvSpPr/>
          <p:nvPr/>
        </p:nvSpPr>
        <p:spPr>
          <a:xfrm>
            <a:off x="6293856" y="5344271"/>
            <a:ext cx="1506111" cy="676282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Msj 2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CEC19F6C-F970-4002-A6A6-60916DDF04C3}"/>
              </a:ext>
            </a:extLst>
          </p:cNvPr>
          <p:cNvSpPr/>
          <p:nvPr/>
        </p:nvSpPr>
        <p:spPr>
          <a:xfrm>
            <a:off x="5135353" y="5344271"/>
            <a:ext cx="1506111" cy="676282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Msj 3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DBEF2CE-A732-4FF4-A74A-9A7F28776B78}"/>
              </a:ext>
            </a:extLst>
          </p:cNvPr>
          <p:cNvSpPr/>
          <p:nvPr/>
        </p:nvSpPr>
        <p:spPr>
          <a:xfrm>
            <a:off x="3976850" y="5344271"/>
            <a:ext cx="1506111" cy="676282"/>
          </a:xfrm>
          <a:prstGeom prst="chevr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Msj 4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462A8D-81EA-43C2-AB71-6437869D406E}"/>
              </a:ext>
            </a:extLst>
          </p:cNvPr>
          <p:cNvSpPr/>
          <p:nvPr/>
        </p:nvSpPr>
        <p:spPr>
          <a:xfrm>
            <a:off x="2412899" y="4906043"/>
            <a:ext cx="1506111" cy="150611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Emisor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CA0ACA1-E06E-49EA-9810-D70A7C97A1F5}"/>
              </a:ext>
            </a:extLst>
          </p:cNvPr>
          <p:cNvSpPr/>
          <p:nvPr/>
        </p:nvSpPr>
        <p:spPr>
          <a:xfrm>
            <a:off x="9134783" y="4929356"/>
            <a:ext cx="1506111" cy="150611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FBC0C7-932C-4799-B47B-0BD5302908AC}"/>
              </a:ext>
            </a:extLst>
          </p:cNvPr>
          <p:cNvSpPr/>
          <p:nvPr/>
        </p:nvSpPr>
        <p:spPr>
          <a:xfrm>
            <a:off x="9272926" y="5474432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/>
              <a:t>Receptor</a:t>
            </a:r>
          </a:p>
        </p:txBody>
      </p:sp>
    </p:spTree>
    <p:extLst>
      <p:ext uri="{BB962C8B-B14F-4D97-AF65-F5344CB8AC3E}">
        <p14:creationId xmlns:p14="http://schemas.microsoft.com/office/powerpoint/2010/main" val="23020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24564-A48D-4FB4-9914-8F5CCF23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EAB25-38A7-4897-9C55-9A1004F1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MX" b="1" dirty="0"/>
              <a:t>msgget(</a:t>
            </a:r>
            <a:r>
              <a:rPr lang="en-US" b="1" dirty="0" err="1"/>
              <a:t>key_t</a:t>
            </a:r>
            <a:r>
              <a:rPr lang="en-US" b="1" dirty="0"/>
              <a:t> key, int msgflg</a:t>
            </a:r>
            <a:r>
              <a:rPr lang="es-MX" b="1" dirty="0"/>
              <a:t>);</a:t>
            </a:r>
          </a:p>
          <a:p>
            <a:pPr marL="0" indent="0">
              <a:buNone/>
            </a:pPr>
            <a:r>
              <a:rPr lang="es-MX" dirty="0"/>
              <a:t>Se encarga de crear la pila de mensajes, regresa -1 si hay un error, o el valor del identificador (msqid) de la pila de mensajes.</a:t>
            </a:r>
          </a:p>
          <a:p>
            <a:r>
              <a:rPr lang="es-MX" b="1" dirty="0"/>
              <a:t>msgsnd(int msqid, const void *msgp, size_t msgsz, int msgflg); </a:t>
            </a:r>
          </a:p>
          <a:p>
            <a:pPr marL="0" indent="0">
              <a:buNone/>
            </a:pPr>
            <a:r>
              <a:rPr lang="es-MX" dirty="0"/>
              <a:t>Envía mensajes a la pila creada anteriormente por msgget</a:t>
            </a:r>
          </a:p>
          <a:p>
            <a:r>
              <a:rPr lang="es-MX" b="1" dirty="0"/>
              <a:t>msgrcv(int msqid, void *msgp, size_t msgsz, long msgtyp, int msgflg);</a:t>
            </a:r>
          </a:p>
          <a:p>
            <a:pPr marL="0" indent="0">
              <a:buNone/>
            </a:pPr>
            <a:r>
              <a:rPr lang="es-MX" dirty="0"/>
              <a:t>Recibe la información enviada por el otro proceso</a:t>
            </a:r>
          </a:p>
        </p:txBody>
      </p:sp>
    </p:spTree>
    <p:extLst>
      <p:ext uri="{BB962C8B-B14F-4D97-AF65-F5344CB8AC3E}">
        <p14:creationId xmlns:p14="http://schemas.microsoft.com/office/powerpoint/2010/main" val="288991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F594F-356F-4DD8-BFF8-42D61F18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8986" y="3205249"/>
            <a:ext cx="6004241" cy="534572"/>
          </a:xfrm>
        </p:spPr>
        <p:txBody>
          <a:bodyPr>
            <a:noAutofit/>
          </a:bodyPr>
          <a:lstStyle/>
          <a:p>
            <a:r>
              <a:rPr lang="es-MX" sz="2400" dirty="0"/>
              <a:t>Ejemplo de aplicación (Proceso 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13209-0CCF-49BF-ABDF-5B335B58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0" y="234781"/>
            <a:ext cx="8764172" cy="647550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#</a:t>
            </a:r>
            <a:r>
              <a:rPr lang="es-MX" sz="1400" dirty="0" err="1"/>
              <a:t>include</a:t>
            </a:r>
            <a:r>
              <a:rPr lang="es-MX" sz="1400" dirty="0"/>
              <a:t> &lt;</a:t>
            </a:r>
            <a:r>
              <a:rPr lang="es-MX" sz="1400" dirty="0" err="1"/>
              <a:t>sys</a:t>
            </a:r>
            <a:r>
              <a:rPr lang="es-MX" sz="1400" dirty="0"/>
              <a:t>/</a:t>
            </a:r>
            <a:r>
              <a:rPr lang="es-MX" sz="1400" dirty="0" err="1"/>
              <a:t>ipc.h</a:t>
            </a:r>
            <a:r>
              <a:rPr lang="es-MX" sz="1400" dirty="0"/>
              <a:t>&gt;	/*</a:t>
            </a:r>
            <a:r>
              <a:rPr lang="es-MX" sz="1400" dirty="0" err="1"/>
              <a:t>ipc</a:t>
            </a:r>
            <a:r>
              <a:rPr lang="es-MX" sz="1400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#</a:t>
            </a:r>
            <a:r>
              <a:rPr lang="es-MX" sz="1400" dirty="0" err="1"/>
              <a:t>include</a:t>
            </a:r>
            <a:r>
              <a:rPr lang="es-MX" sz="1400" dirty="0"/>
              <a:t> &lt;</a:t>
            </a:r>
            <a:r>
              <a:rPr lang="es-MX" sz="1400" dirty="0" err="1"/>
              <a:t>sys</a:t>
            </a:r>
            <a:r>
              <a:rPr lang="es-MX" sz="1400" dirty="0"/>
              <a:t>/</a:t>
            </a:r>
            <a:r>
              <a:rPr lang="es-MX" sz="1400" dirty="0" err="1"/>
              <a:t>msg.h</a:t>
            </a:r>
            <a:r>
              <a:rPr lang="es-MX" sz="1400" dirty="0"/>
              <a:t>&gt;	/*msgget*/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#</a:t>
            </a:r>
            <a:r>
              <a:rPr lang="es-MX" sz="1400" dirty="0" err="1"/>
              <a:t>include</a:t>
            </a:r>
            <a:r>
              <a:rPr lang="es-MX" sz="1400" dirty="0"/>
              <a:t> &lt;</a:t>
            </a:r>
            <a:r>
              <a:rPr lang="es-MX" sz="1400" dirty="0" err="1"/>
              <a:t>sys</a:t>
            </a:r>
            <a:r>
              <a:rPr lang="es-MX" sz="1400" dirty="0"/>
              <a:t>/</a:t>
            </a:r>
            <a:r>
              <a:rPr lang="es-MX" sz="1400" dirty="0" err="1"/>
              <a:t>types.h</a:t>
            </a:r>
            <a:r>
              <a:rPr lang="es-MX" sz="1400" dirty="0"/>
              <a:t>&gt;	/*msgget*/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#</a:t>
            </a:r>
            <a:r>
              <a:rPr lang="es-MX" sz="1400" dirty="0" err="1"/>
              <a:t>include</a:t>
            </a:r>
            <a:r>
              <a:rPr lang="es-MX" sz="1400" dirty="0"/>
              <a:t> &lt;</a:t>
            </a:r>
            <a:r>
              <a:rPr lang="es-MX" sz="1400" dirty="0" err="1"/>
              <a:t>stdlib.h</a:t>
            </a:r>
            <a:r>
              <a:rPr lang="es-MX" sz="1400" dirty="0"/>
              <a:t>&gt;	/*</a:t>
            </a:r>
            <a:r>
              <a:rPr lang="es-MX" sz="1400" dirty="0" err="1"/>
              <a:t>exit</a:t>
            </a:r>
            <a:r>
              <a:rPr lang="es-MX" sz="1400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#</a:t>
            </a:r>
            <a:r>
              <a:rPr lang="es-MX" sz="1400" dirty="0" err="1"/>
              <a:t>include</a:t>
            </a:r>
            <a:r>
              <a:rPr lang="es-MX" sz="1400" dirty="0"/>
              <a:t> &lt;</a:t>
            </a:r>
            <a:r>
              <a:rPr lang="es-MX" sz="1400" dirty="0" err="1"/>
              <a:t>stdio.h</a:t>
            </a:r>
            <a:r>
              <a:rPr lang="es-MX" sz="1400" dirty="0"/>
              <a:t>&gt;	/*</a:t>
            </a:r>
            <a:r>
              <a:rPr lang="es-MX" sz="1400" dirty="0" err="1"/>
              <a:t>printf</a:t>
            </a:r>
            <a:r>
              <a:rPr lang="es-MX" sz="1400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#</a:t>
            </a:r>
            <a:r>
              <a:rPr lang="es-MX" sz="1400" dirty="0" err="1"/>
              <a:t>include</a:t>
            </a:r>
            <a:r>
              <a:rPr lang="es-MX" sz="1400" dirty="0"/>
              <a:t> &lt;</a:t>
            </a:r>
            <a:r>
              <a:rPr lang="es-MX" sz="1400" dirty="0" err="1"/>
              <a:t>string.h</a:t>
            </a:r>
            <a:r>
              <a:rPr lang="es-MX" sz="1400" dirty="0"/>
              <a:t>&gt;	/*</a:t>
            </a:r>
            <a:r>
              <a:rPr lang="es-MX" sz="1400" dirty="0" err="1"/>
              <a:t>strcpy</a:t>
            </a:r>
            <a:r>
              <a:rPr lang="es-MX" sz="1400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#define TAM 128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 err="1"/>
              <a:t>typedef</a:t>
            </a:r>
            <a:r>
              <a:rPr lang="es-MX" sz="1400" dirty="0"/>
              <a:t> </a:t>
            </a:r>
            <a:r>
              <a:rPr lang="es-MX" sz="1400" dirty="0" err="1"/>
              <a:t>struct</a:t>
            </a:r>
            <a:r>
              <a:rPr lang="es-MX" sz="1400" dirty="0"/>
              <a:t> </a:t>
            </a:r>
            <a:r>
              <a:rPr lang="es-MX" sz="1400" dirty="0" err="1"/>
              <a:t>msgbuf</a:t>
            </a:r>
            <a:r>
              <a:rPr lang="es-MX" sz="1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long	tipo;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char</a:t>
            </a:r>
            <a:r>
              <a:rPr lang="es-MX" sz="1400" dirty="0"/>
              <a:t>	texto[TAM];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} mensaje;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 err="1"/>
              <a:t>main</a:t>
            </a:r>
            <a:r>
              <a:rPr lang="es-MX" sz="1400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int msgflg = IPC_CREAT | 0666; </a:t>
            </a:r>
            <a:r>
              <a:rPr lang="es-MX" sz="1400" dirty="0" err="1"/>
              <a:t>key_t</a:t>
            </a:r>
            <a:r>
              <a:rPr lang="es-MX" sz="1400" dirty="0"/>
              <a:t> </a:t>
            </a:r>
            <a:r>
              <a:rPr lang="es-MX" sz="1400" dirty="0" err="1"/>
              <a:t>key</a:t>
            </a:r>
            <a:r>
              <a:rPr lang="es-MX" sz="1400" dirty="0"/>
              <a:t>; size_t </a:t>
            </a:r>
            <a:r>
              <a:rPr lang="es-MX" sz="1400" dirty="0" err="1"/>
              <a:t>buf_length</a:t>
            </a:r>
            <a:r>
              <a:rPr lang="es-MX" sz="1400" dirty="0"/>
              <a:t>; int msqid; mensaje </a:t>
            </a:r>
            <a:r>
              <a:rPr lang="es-MX" sz="1400" dirty="0" err="1"/>
              <a:t>sbuf</a:t>
            </a:r>
            <a:r>
              <a:rPr lang="es-MX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key</a:t>
            </a:r>
            <a:r>
              <a:rPr lang="es-MX" sz="1400" dirty="0"/>
              <a:t> = 5678;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printf</a:t>
            </a:r>
            <a:r>
              <a:rPr lang="es-MX" sz="1400" dirty="0"/>
              <a:t>("Creando cola de mensajes: msgget(%</a:t>
            </a:r>
            <a:r>
              <a:rPr lang="es-MX" sz="1400" dirty="0" err="1"/>
              <a:t>i,%o</a:t>
            </a:r>
            <a:r>
              <a:rPr lang="es-MX" sz="1400" dirty="0"/>
              <a:t>)\n",</a:t>
            </a:r>
            <a:r>
              <a:rPr lang="es-MX" sz="1400" dirty="0" err="1"/>
              <a:t>key</a:t>
            </a:r>
            <a:r>
              <a:rPr lang="es-MX" sz="1400" dirty="0"/>
              <a:t>, msgflg);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if</a:t>
            </a:r>
            <a:r>
              <a:rPr lang="es-MX" sz="1400" dirty="0"/>
              <a:t>((msqid = msgget(</a:t>
            </a:r>
            <a:r>
              <a:rPr lang="es-MX" sz="1400" dirty="0" err="1"/>
              <a:t>key</a:t>
            </a:r>
            <a:r>
              <a:rPr lang="es-MX" sz="1400" dirty="0"/>
              <a:t>, msgflg)) &lt;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	</a:t>
            </a:r>
            <a:r>
              <a:rPr lang="es-MX" sz="1400" dirty="0" err="1"/>
              <a:t>perror</a:t>
            </a:r>
            <a:r>
              <a:rPr lang="es-MX" sz="1400" dirty="0"/>
              <a:t>("msgget");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	</a:t>
            </a:r>
            <a:r>
              <a:rPr lang="es-MX" sz="1400" dirty="0" err="1"/>
              <a:t>exit</a:t>
            </a:r>
            <a:r>
              <a:rPr lang="es-MX" sz="1400" dirty="0"/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else</a:t>
            </a:r>
            <a:endParaRPr lang="es-MX" sz="1400" dirty="0"/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	</a:t>
            </a:r>
            <a:r>
              <a:rPr lang="es-MX" sz="1400" dirty="0" err="1"/>
              <a:t>printf</a:t>
            </a:r>
            <a:r>
              <a:rPr lang="es-MX" sz="1400" dirty="0"/>
              <a:t>("Cola creada con </a:t>
            </a:r>
            <a:r>
              <a:rPr lang="es-MX" sz="1400" dirty="0" err="1"/>
              <a:t>exito</a:t>
            </a:r>
            <a:r>
              <a:rPr lang="es-MX" sz="1400" dirty="0"/>
              <a:t>: msqid = %d\</a:t>
            </a:r>
            <a:r>
              <a:rPr lang="es-MX" sz="1400" dirty="0" err="1"/>
              <a:t>n",msqid</a:t>
            </a:r>
            <a:r>
              <a:rPr lang="es-MX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sbuf.tipo</a:t>
            </a:r>
            <a:r>
              <a:rPr lang="es-MX" sz="1400" dirty="0"/>
              <a:t> = 1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strcpy</a:t>
            </a:r>
            <a:r>
              <a:rPr lang="es-MX" sz="1400" dirty="0"/>
              <a:t>(</a:t>
            </a:r>
            <a:r>
              <a:rPr lang="es-MX" sz="1400" dirty="0" err="1"/>
              <a:t>sbuf.texto</a:t>
            </a:r>
            <a:r>
              <a:rPr lang="es-MX" sz="1400" dirty="0"/>
              <a:t>, "Fernando </a:t>
            </a:r>
            <a:r>
              <a:rPr lang="es-MX" sz="1400" dirty="0" err="1"/>
              <a:t>Idex</a:t>
            </a:r>
            <a:r>
              <a:rPr lang="es-MX" sz="1400" dirty="0"/>
              <a:t>");//Mensaje a enviar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buf_length</a:t>
            </a:r>
            <a:r>
              <a:rPr lang="es-MX" sz="1400" dirty="0"/>
              <a:t> = </a:t>
            </a:r>
            <a:r>
              <a:rPr lang="es-MX" sz="1400" dirty="0" err="1"/>
              <a:t>strlen</a:t>
            </a:r>
            <a:r>
              <a:rPr lang="es-MX" sz="1400" dirty="0"/>
              <a:t>(</a:t>
            </a:r>
            <a:r>
              <a:rPr lang="es-MX" sz="1400" dirty="0" err="1"/>
              <a:t>sbuf.texto</a:t>
            </a:r>
            <a:r>
              <a:rPr lang="es-MX" sz="1400" dirty="0"/>
              <a:t>)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if</a:t>
            </a:r>
            <a:r>
              <a:rPr lang="es-MX" sz="1400" dirty="0"/>
              <a:t> (msgsnd(msqid, &amp;</a:t>
            </a:r>
            <a:r>
              <a:rPr lang="es-MX" sz="1400" dirty="0" err="1"/>
              <a:t>sbuf</a:t>
            </a:r>
            <a:r>
              <a:rPr lang="es-MX" sz="1400" dirty="0"/>
              <a:t>, </a:t>
            </a:r>
            <a:r>
              <a:rPr lang="es-MX" sz="1400" dirty="0" err="1"/>
              <a:t>buf_length</a:t>
            </a:r>
            <a:r>
              <a:rPr lang="es-MX" sz="1400" dirty="0"/>
              <a:t>, msgflg) &lt;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	</a:t>
            </a:r>
            <a:r>
              <a:rPr lang="es-MX" sz="1400" dirty="0" err="1"/>
              <a:t>printf</a:t>
            </a:r>
            <a:r>
              <a:rPr lang="es-MX" sz="1400" dirty="0"/>
              <a:t>("%d, %</a:t>
            </a:r>
            <a:r>
              <a:rPr lang="es-MX" sz="1400" dirty="0" err="1"/>
              <a:t>ld</a:t>
            </a:r>
            <a:r>
              <a:rPr lang="es-MX" sz="1400" dirty="0"/>
              <a:t>, %s, %</a:t>
            </a:r>
            <a:r>
              <a:rPr lang="es-MX" sz="1400" dirty="0" err="1"/>
              <a:t>ld</a:t>
            </a:r>
            <a:r>
              <a:rPr lang="es-MX" sz="1400" dirty="0"/>
              <a:t>\n", msqid, </a:t>
            </a:r>
            <a:r>
              <a:rPr lang="es-MX" sz="1400" dirty="0" err="1"/>
              <a:t>sbuf.tipo</a:t>
            </a:r>
            <a:r>
              <a:rPr lang="es-MX" sz="1400" dirty="0"/>
              <a:t>, </a:t>
            </a:r>
            <a:r>
              <a:rPr lang="es-MX" sz="1400" dirty="0" err="1"/>
              <a:t>sbuf.texto</a:t>
            </a:r>
            <a:r>
              <a:rPr lang="es-MX" sz="1400" dirty="0"/>
              <a:t>, </a:t>
            </a:r>
            <a:r>
              <a:rPr lang="es-MX" sz="1400" dirty="0" err="1"/>
              <a:t>buf_length</a:t>
            </a:r>
            <a:r>
              <a:rPr lang="es-MX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	</a:t>
            </a:r>
            <a:r>
              <a:rPr lang="es-MX" sz="1400" dirty="0" err="1"/>
              <a:t>perror</a:t>
            </a:r>
            <a:r>
              <a:rPr lang="es-MX" sz="1400" dirty="0"/>
              <a:t>("msgsnd");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	</a:t>
            </a:r>
            <a:r>
              <a:rPr lang="es-MX" sz="1400" dirty="0" err="1"/>
              <a:t>exit</a:t>
            </a:r>
            <a:r>
              <a:rPr lang="es-MX" sz="1400" dirty="0"/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else</a:t>
            </a:r>
            <a:endParaRPr lang="es-MX" sz="1400" dirty="0"/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	</a:t>
            </a:r>
            <a:r>
              <a:rPr lang="es-MX" sz="1400" dirty="0" err="1"/>
              <a:t>printf</a:t>
            </a:r>
            <a:r>
              <a:rPr lang="es-MX" sz="1400" dirty="0"/>
              <a:t>("Mensaje: ' %s ' Enviado\n", </a:t>
            </a:r>
            <a:r>
              <a:rPr lang="es-MX" sz="1400" dirty="0" err="1"/>
              <a:t>sbuf.texto</a:t>
            </a:r>
            <a:r>
              <a:rPr lang="es-MX" sz="1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	</a:t>
            </a:r>
            <a:r>
              <a:rPr lang="es-MX" sz="1400" dirty="0" err="1"/>
              <a:t>exit</a:t>
            </a:r>
            <a:r>
              <a:rPr lang="es-MX" sz="1400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17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F594F-356F-4DD8-BFF8-42D61F18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8986" y="3205249"/>
            <a:ext cx="6004241" cy="534572"/>
          </a:xfrm>
        </p:spPr>
        <p:txBody>
          <a:bodyPr>
            <a:noAutofit/>
          </a:bodyPr>
          <a:lstStyle/>
          <a:p>
            <a:r>
              <a:rPr lang="es-MX" sz="2400" dirty="0"/>
              <a:t>Ejemplo de aplicación (Proceso B)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13209-0CCF-49BF-ABDF-5B335B58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0" y="234781"/>
            <a:ext cx="8764172" cy="64755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sys</a:t>
            </a:r>
            <a:r>
              <a:rPr lang="es-MX" dirty="0"/>
              <a:t>/</a:t>
            </a:r>
            <a:r>
              <a:rPr lang="es-MX" dirty="0" err="1"/>
              <a:t>ipc.h</a:t>
            </a:r>
            <a:r>
              <a:rPr lang="es-MX" dirty="0"/>
              <a:t>&gt;	/*IPC*/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sys</a:t>
            </a:r>
            <a:r>
              <a:rPr lang="es-MX" dirty="0"/>
              <a:t>/</a:t>
            </a:r>
            <a:r>
              <a:rPr lang="es-MX" dirty="0" err="1"/>
              <a:t>msg.h</a:t>
            </a:r>
            <a:r>
              <a:rPr lang="es-MX" dirty="0"/>
              <a:t>&gt;	/*msgget*/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sys</a:t>
            </a:r>
            <a:r>
              <a:rPr lang="es-MX" dirty="0"/>
              <a:t>/</a:t>
            </a:r>
            <a:r>
              <a:rPr lang="es-MX" dirty="0" err="1"/>
              <a:t>types.h</a:t>
            </a:r>
            <a:r>
              <a:rPr lang="es-MX" dirty="0"/>
              <a:t>&gt;	/*msgget*/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stdlib.h</a:t>
            </a:r>
            <a:r>
              <a:rPr lang="es-MX" dirty="0"/>
              <a:t>&gt;	/*</a:t>
            </a:r>
            <a:r>
              <a:rPr lang="es-MX" dirty="0" err="1"/>
              <a:t>exit</a:t>
            </a:r>
            <a:r>
              <a:rPr lang="es-MX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stdio.h</a:t>
            </a:r>
            <a:r>
              <a:rPr lang="es-MX" dirty="0"/>
              <a:t>&gt;	/*</a:t>
            </a:r>
            <a:r>
              <a:rPr lang="es-MX" dirty="0" err="1"/>
              <a:t>printf</a:t>
            </a:r>
            <a:r>
              <a:rPr lang="es-MX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string.h</a:t>
            </a:r>
            <a:r>
              <a:rPr lang="es-MX" dirty="0"/>
              <a:t>&gt;	/*</a:t>
            </a:r>
            <a:r>
              <a:rPr lang="es-MX" dirty="0" err="1"/>
              <a:t>strcpy</a:t>
            </a:r>
            <a:r>
              <a:rPr lang="es-MX" dirty="0"/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#define	TAM	128</a:t>
            </a:r>
          </a:p>
          <a:p>
            <a:pPr marL="0" indent="0">
              <a:spcBef>
                <a:spcPts val="0"/>
              </a:spcBef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dirty="0" err="1"/>
              <a:t>typedef</a:t>
            </a:r>
            <a:r>
              <a:rPr lang="es-MX" dirty="0"/>
              <a:t> </a:t>
            </a:r>
            <a:r>
              <a:rPr lang="es-MX" dirty="0" err="1"/>
              <a:t>struct</a:t>
            </a:r>
            <a:r>
              <a:rPr lang="es-MX" dirty="0"/>
              <a:t> </a:t>
            </a:r>
            <a:r>
              <a:rPr lang="es-MX" dirty="0" err="1"/>
              <a:t>msgbuf</a:t>
            </a:r>
            <a:r>
              <a:rPr lang="es-MX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long	tipo;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dirty="0" err="1"/>
              <a:t>char</a:t>
            </a:r>
            <a:r>
              <a:rPr lang="es-MX" dirty="0"/>
              <a:t>	texto[TAM];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} mensaje;</a:t>
            </a:r>
          </a:p>
          <a:p>
            <a:pPr marL="0" indent="0">
              <a:spcBef>
                <a:spcPts val="0"/>
              </a:spcBef>
              <a:buNone/>
            </a:pPr>
            <a:endParaRPr lang="es-MX" dirty="0"/>
          </a:p>
          <a:p>
            <a:pPr marL="0" indent="0">
              <a:spcBef>
                <a:spcPts val="0"/>
              </a:spcBef>
              <a:buNone/>
            </a:pPr>
            <a:r>
              <a:rPr lang="es-MX" dirty="0" err="1"/>
              <a:t>main</a:t>
            </a:r>
            <a:r>
              <a:rPr lang="es-MX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int msqid; </a:t>
            </a:r>
            <a:r>
              <a:rPr lang="es-MX" dirty="0" err="1"/>
              <a:t>key_t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; mensaje </a:t>
            </a:r>
            <a:r>
              <a:rPr lang="es-MX" dirty="0" err="1"/>
              <a:t>rbuf</a:t>
            </a:r>
            <a:r>
              <a:rPr lang="es-MX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dirty="0" err="1"/>
              <a:t>key</a:t>
            </a:r>
            <a:r>
              <a:rPr lang="es-MX" dirty="0"/>
              <a:t> = 5678;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dirty="0" err="1"/>
              <a:t>if</a:t>
            </a:r>
            <a:r>
              <a:rPr lang="es-MX" dirty="0"/>
              <a:t>((msqid = msgget(</a:t>
            </a:r>
            <a:r>
              <a:rPr lang="es-MX" dirty="0" err="1"/>
              <a:t>key</a:t>
            </a:r>
            <a:r>
              <a:rPr lang="es-MX" dirty="0"/>
              <a:t>, 0666)) &lt;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	</a:t>
            </a:r>
            <a:r>
              <a:rPr lang="es-MX" dirty="0" err="1"/>
              <a:t>perror</a:t>
            </a:r>
            <a:r>
              <a:rPr lang="es-MX" dirty="0"/>
              <a:t>("msgget");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	</a:t>
            </a:r>
            <a:r>
              <a:rPr lang="es-MX" dirty="0" err="1"/>
              <a:t>exit</a:t>
            </a:r>
            <a:r>
              <a:rPr lang="es-MX" dirty="0"/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dirty="0" err="1"/>
              <a:t>if</a:t>
            </a:r>
            <a:r>
              <a:rPr lang="es-MX" dirty="0"/>
              <a:t>(msgrcv(0, &amp;</a:t>
            </a:r>
            <a:r>
              <a:rPr lang="es-MX" dirty="0" err="1"/>
              <a:t>rbuf</a:t>
            </a:r>
            <a:r>
              <a:rPr lang="es-MX" dirty="0"/>
              <a:t>, TAM, 1, 0) &lt;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	</a:t>
            </a:r>
            <a:r>
              <a:rPr lang="es-MX" dirty="0" err="1"/>
              <a:t>perror</a:t>
            </a:r>
            <a:r>
              <a:rPr lang="es-MX" dirty="0"/>
              <a:t>("msgrcv");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	</a:t>
            </a:r>
            <a:r>
              <a:rPr lang="es-MX" dirty="0" err="1"/>
              <a:t>exit</a:t>
            </a:r>
            <a:r>
              <a:rPr lang="es-MX" dirty="0"/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dirty="0" err="1"/>
              <a:t>printf</a:t>
            </a:r>
            <a:r>
              <a:rPr lang="es-MX" dirty="0"/>
              <a:t>("%s\n", </a:t>
            </a:r>
            <a:r>
              <a:rPr lang="es-MX" dirty="0" err="1"/>
              <a:t>rbuf.texto</a:t>
            </a:r>
            <a:r>
              <a:rPr lang="es-MX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	</a:t>
            </a:r>
            <a:r>
              <a:rPr lang="es-MX" dirty="0" err="1"/>
              <a:t>exit</a:t>
            </a:r>
            <a:r>
              <a:rPr lang="es-MX" dirty="0"/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48942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501</Words>
  <Application>Microsoft Office PowerPoint</Application>
  <PresentationFormat>Panorámica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Mensajes</vt:lpstr>
      <vt:lpstr>Comunicación entre procesos (IPC)</vt:lpstr>
      <vt:lpstr>Paso de mensajes </vt:lpstr>
      <vt:lpstr>Tipos de comunicación por mensaje</vt:lpstr>
      <vt:lpstr>Principio de funcionamiento</vt:lpstr>
      <vt:lpstr>Colas de mensaje</vt:lpstr>
      <vt:lpstr>Funciones principales</vt:lpstr>
      <vt:lpstr>Ejemplo de aplicación (Proceso A)</vt:lpstr>
      <vt:lpstr>Ejemplo de aplicación (Proceso B)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Mensajes</dc:title>
  <dc:creator>Fernando Calva</dc:creator>
  <cp:lastModifiedBy>Fernando Calva</cp:lastModifiedBy>
  <cp:revision>17</cp:revision>
  <dcterms:created xsi:type="dcterms:W3CDTF">2017-11-26T19:25:07Z</dcterms:created>
  <dcterms:modified xsi:type="dcterms:W3CDTF">2017-11-27T07:11:01Z</dcterms:modified>
</cp:coreProperties>
</file>