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8386F5F-3BFF-421A-B667-6F96CE364BC7}">
  <a:tblStyle styleId="{78386F5F-3BFF-421A-B667-6F96CE364B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2cc7dcf7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2cc7dcf7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34d2a88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34d2a88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4cd2b6c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4cd2b6c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4cd2b6c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4cd2b6c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2cc7dcf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2cc7dcf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4cd2b6c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4cd2b6c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4cd2b6c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4cd2b6c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58578ee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58578e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21d95eef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21d95eef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4cd2b6c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4cd2b6c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4cd2b6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4cd2b6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4cd2b6c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4cd2b6c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58578e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58578e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60175e0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60175e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60175e0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60175e0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60175e0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60175e0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60175e0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60175e0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4cd2b6c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4cd2b6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4cd2b6c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4cd2b6c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4cd2b6c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4cd2b6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4cd2b6c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4cd2b6c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4cd2b6c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4cd2b6c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4cd2b6c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4cd2b6c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60175e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60175e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polleverywhere.com" TargetMode="External"/><Relationship Id="rId4" Type="http://schemas.openxmlformats.org/officeDocument/2006/relationships/hyperlink" Target="https://pollev.com/mbutner304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wikihow.com/Install-Ubuntu-on-VirtualBox" TargetMode="External"/><Relationship Id="rId4" Type="http://schemas.openxmlformats.org/officeDocument/2006/relationships/hyperlink" Target="https://www.lifewire.com/ultimate-windows-8-1-ubuntu-dual-boot-guide-2200654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rive.google.com/open?id=0ByiySreZqN6HOXNTRHpWN2I3SD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sja.ucdavis.edu/files/cac.pdf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ampuswire.com/c/GE21672B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heather.cs.ucdavis.edu/~matloff/50/PLN/CompSystsBook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kodethon.com/#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gradescop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Syllabus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ECS 50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 Everywhere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be using PollEverywhere during class so that you can ask questions if you are too shy to do so verbally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 up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https://www.polleverywhere.com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post your questions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https://pollev.com/mbutner304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by texting mbutner304 to 37607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TA or myself will check for questions periodically during class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to Linux Operating System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have a couple options here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Access the CSIF computers either remotely or in person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Installing in a virtual machine such as </a:t>
            </a:r>
            <a:r>
              <a:rPr lang="en"/>
              <a:t>virtualbox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https://www.wikihow.com/Install-Ubuntu-on-VirtualBox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Can be resource intensive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can’t mess up your computer and don’t have to reboot to switch between 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Dual Boot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https://www.lifewire.com/ultimate-windows-8-1-ubuntu-dual-boot-guide-2200654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Less resource intensive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can mess up your computer (though unlikely) and have to reboot to switch between 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Course Resources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Canvas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where you can find your official grades, solutions, and links to the class lecture videos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Lecture videos will only be there if our room supports lecture capture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Drive: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https://drive.google.com/open?id=0ByiySreZqN6HOXNTRHpWN2I3SDg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where you will find the lecture slides and class examples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Link is also available in Canvas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8" name="Google Shape;128;p25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{78386F5F-3BFF-421A-B667-6F96CE364BC7}</a:tableStyleId>
              </a:tblPr>
              <a:tblGrid>
                <a:gridCol w="1809750"/>
                <a:gridCol w="1809750"/>
                <a:gridCol w="22645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Frequency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Homework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Every 2 weeks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Canvas Quizzes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0 - 2 times per week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Midterms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r>
                        <a:rPr lang="en"/>
                        <a:t>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Twice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r>
                        <a:rPr lang="en"/>
                        <a:t>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time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Credit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level up to level 1 on CampusWire you will receive 1% extra credit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reach level 2 you have to answer 5 questions on CampusWire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have your answers receive a total of 10 upvotes across all your answers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reach level 2 on CampusWire you will receive an additional 1% extra credit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reach level 3 you have to answer 20 questions on CampusWire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have your answers receive a total of 50 upvotes across all your answers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Generally due  every 2 weeks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at 11:55 p.m. of the day specified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Amount of time per </a:t>
            </a:r>
            <a:r>
              <a:rPr lang="en"/>
              <a:t>assignment</a:t>
            </a:r>
            <a:r>
              <a:rPr lang="en"/>
              <a:t> can vary </a:t>
            </a:r>
            <a:r>
              <a:rPr lang="en"/>
              <a:t>dramatically </a:t>
            </a:r>
            <a:r>
              <a:rPr lang="en"/>
              <a:t>between students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students only spend 10 hours on an assignment while others take up to 20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would suggest setting aside 15 to 30 hours per assignment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Let me say this again budget sufficient time for your assignments. It will make your life a lot easier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each assignment I put the time that it took me.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will be less than your time but it will allow you to figure out a conversion between my time and yours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 is submitted on Kodethon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average you’ll have 10 - 15 submissions per homework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is to encourage you to do testing on your own machine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Some assignments are more difficult and will allow for more submissions than 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work in up to groups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submission limit is the sum of you and your partner’s so if you submit 3 times and your partner has submitted 5 before joining a group you will only have 2 submissions left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you can submit multiple times and change your answer based on the feedback you get from Kodethon it is possible to get 100% on all of the homework as long as you start early enough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- Late Submissions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 is </a:t>
            </a:r>
            <a:r>
              <a:rPr lang="en"/>
              <a:t>accepted</a:t>
            </a:r>
            <a:r>
              <a:rPr lang="en"/>
              <a:t> up to 1 day late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grade decays logarithmically after the due date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Quizzes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Quizzes are to help reinforce non-programming concepts covered in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quiz about every two weeks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will have up to three attempts per quiz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Quizzes should be done independently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 questions are likely to be similar to quiz questions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Midterms</a:t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will be 2 online midterms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Please see Canvas for their due dates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how data is represented inside the computer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the basics of Intel X86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how to integrate assembly code into C and C++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 a better understanding of the hardware/software interaction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</a:t>
            </a:r>
            <a:endParaRPr/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final will be an online exam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see Canvas for the due date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Regrades</a:t>
            </a:r>
            <a:endParaRPr/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no regrades as you can verify whether your code is working or not on Kodethon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Written Exams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have 1 week after the exams are returned to request a regrade on GradeScope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Cheating</a:t>
            </a:r>
            <a:endParaRPr/>
          </a:p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focus in this class should not be on your grade but on your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Your future is dependent on what you know and are able to do, not on what grade you get in a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Cheating is considered to be anything that gives you an unfair advantage over the other students in the class or violates the UCD Code of Academic Conduct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code of Academic Conduct can be found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http://sja.ucdavis.edu/files/cac.pdf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Cheating</a:t>
            </a:r>
            <a:endParaRPr/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Cheating includes but is not limited to the following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Plagiarizing</a:t>
            </a:r>
            <a:r>
              <a:rPr lang="en"/>
              <a:t>/copying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Searching for solutions online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Looking for / obtaining past exams or homework questions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Receiving or providing code from someone outside your 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Receiving or providing assistance on work that is supposed to be completed individually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Sitting next to someone you know during the exam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is to protect you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discuss the homework problems in a general sense with others outside your group but don’t go farther than that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ever start looking at someone’s code then you are going way too far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Discussions</a:t>
            </a:r>
            <a:endParaRPr/>
          </a:p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are free to attend any discussion as long as there is enough room for all of the enrolled students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5" name="Google Shape;195;p36"/>
          <p:cNvGraphicFramePr/>
          <p:nvPr/>
        </p:nvGraphicFramePr>
        <p:xfrm>
          <a:off x="952500" y="194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{78386F5F-3BFF-421A-B667-6F96CE364BC7}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Room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 3:10 PM - 4:00 PM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Chemistry 166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 5:10 PM - 6:00 PM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Chemistry 176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 9:00 AM - 9:50 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Roesler Hall 55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311700" y="10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Outline</a:t>
            </a:r>
            <a:endParaRPr/>
          </a:p>
        </p:txBody>
      </p:sp>
      <p:graphicFrame>
        <p:nvGraphicFramePr>
          <p:cNvPr id="201" name="Google Shape;201;p37"/>
          <p:cNvGraphicFramePr/>
          <p:nvPr/>
        </p:nvGraphicFramePr>
        <p:xfrm>
          <a:off x="850025" y="6748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{78386F5F-3BFF-421A-B667-6F96CE364BC7}</a:tableStyleId>
              </a:tblPr>
              <a:tblGrid>
                <a:gridCol w="2413000"/>
                <a:gridCol w="2413000"/>
                <a:gridCol w="2413000"/>
              </a:tblGrid>
              <a:tr h="31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Topic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Week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Chapters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Information Representation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 – 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Hardware and Software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Assembly Programming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 – 4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 –4</a:t>
                      </a:r>
                      <a:r>
                        <a:rPr lang="en" sz="1100"/>
                        <a:t>	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Assembly and C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Inline Assembly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None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I/O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Operating Systems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 &amp; 11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Alternatives to X86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None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Additional Topics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r>
                        <a:rPr lang="en"/>
                        <a:t>	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5"/>
          <p:cNvGraphicFramePr/>
          <p:nvPr/>
        </p:nvGraphicFramePr>
        <p:xfrm>
          <a:off x="350063" y="8638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{78386F5F-3BFF-421A-B667-6F96CE364BC7}</a:tableStyleId>
              </a:tblPr>
              <a:tblGrid>
                <a:gridCol w="1201675"/>
                <a:gridCol w="1588750"/>
                <a:gridCol w="2366100"/>
                <a:gridCol w="1399925"/>
                <a:gridCol w="1887425"/>
              </a:tblGrid>
              <a:tr h="357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Title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Name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Email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Office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Office Hours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4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Lecturer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Matthew Butner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mfbutner@ucdavis.edu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3041 Kemper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MWF 3 - 5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21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Chia-Cheng (Jerry) Yen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ccyen@ucdavis.edu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55 Kemper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 12 - 1, 2 - 4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77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Weisu Yin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wyin@ucdavis.edu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55 Kemper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 10 - 12, 2 - 3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7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Sanchit Aggarwal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sanaggarwal@ucdavis.edu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55 Kemper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 3 - 4:30, R 10:30 - 12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88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Staff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Contacting Us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be using CampusWire as our class forum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https://campuswire.com/c/GE21672BD</a:t>
            </a:r>
            <a:endParaRPr sz="1000">
              <a:solidFill>
                <a:srgbClr val="30424D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30424D"/>
              </a:buClr>
              <a:buSzPts val="1000"/>
              <a:buChar char="○"/>
            </a:pPr>
            <a:r>
              <a:rPr lang="en" sz="1000">
                <a:solidFill>
                  <a:srgbClr val="30424D"/>
                </a:solidFill>
              </a:rPr>
              <a:t>Code is 3260</a:t>
            </a:r>
            <a:endParaRPr sz="1000">
              <a:solidFill>
                <a:srgbClr val="30424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questions related to the class should be posted here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 having trouble installing software, questions about homeworks, exams, or due dates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Basically everything should go 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personal problems or concerns can be relayed to us through email or through a private post on CampusWire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 you were in a car accident, became seriously ill, experienced a death in the family, are performing poorly in the class, or have a cat stuck to your ceiling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Basically if what you are wanting to talk about could only ever possibly concern you, then you can email 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Format the subject as follows: ECS 50 - Subject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Prerequisites</a:t>
            </a:r>
            <a:r>
              <a:rPr lang="en"/>
              <a:t>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ECS 40/ ECS 36B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program in C and C++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Strong understanding of how to use pointers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write and compile C and C++ programs with makefiles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use a debugger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Materials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Course 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Kodethon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GradeScope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CampusWire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PollEveryWhere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signing up online please use your UCD EMAIL and name as it </a:t>
            </a:r>
            <a:r>
              <a:rPr b="1" lang="en"/>
              <a:t>APPEARS ON CANVAS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use a program to transfer your grades from the various websites we will use and if your details don’t match your grade doesn’t get transferred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to a computer running a Linux 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Electronic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Available at: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http://heather.cs.ucdavis.edu/~matloff/50/PLN/CompSystsBook.pdf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on the class google drive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Cost: Free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Kodethon Account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Website: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https://kodethon.com/#/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Name: ECS 50 Spring  2019 (#437)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Cost: Free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it?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Online grading and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Online IDE and collaborative editor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where you will submit your homework 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provides you with near instant feedback on how well your code is doing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also write your code here and work with your partner in real time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GradeScope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Website: </a:t>
            </a:r>
            <a:r>
              <a:rPr lang="en" u="sng">
                <a:solidFill>
                  <a:schemeClr val="hlink"/>
                </a:solidFill>
                <a:hlinkClick r:id="rId3"/>
              </a:rPr>
              <a:t>gradescope.com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Cost: Free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Joining: I’ll be adding the class by the time of the first midterm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it?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online tool for exam grading and regrade requests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