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FFFADE-2990-49F1-B464-ECB63982AAF3}">
  <a:tblStyle styleId="{02FFFADE-2990-49F1-B464-ECB63982AA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a22897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a22897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a22897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a22897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a228978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a228978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228978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a228978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765256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765256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7652563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7652563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7652563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7652563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7652563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7652563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a228978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a228978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010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a228978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a228978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a22897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a22897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7631f7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7631f7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7631f7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7631f7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7631f7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7631f7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a228978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a228978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7631f7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7631f7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7652563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7652563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7652563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7652563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7652563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7652563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7652563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7652563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7652563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7652563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22897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22897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7652563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7652563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7652563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7652563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7900404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77900404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7900404c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77900404c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7900404c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77900404c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7652563e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7652563e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7652563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7652563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7652563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7652563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c05cfc9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c05cfc9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c05cfc9b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c05cfc9b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22897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22897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fc05cfc9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fc05cfc9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fc05cfc9b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fc05cfc9b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fc05cfc9b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fc05cfc9b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c05cfc9b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c05cfc9b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c05cfc9b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fc05cfc9b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c05cfc9b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fc05cfc9b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7652563e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7652563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7652563e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7652563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7652563e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7652563e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7652563e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7652563e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a22897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a22897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7652563e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e7652563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7652563e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e7652563e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7652563e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7652563e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7652563e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e7652563e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7652563e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7652563e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7652563e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e7652563e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7652563e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e7652563e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7652563e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7652563e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e7652563e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e7652563e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e7652563e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e7652563e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a22897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a22897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7652563e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e7652563e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30a963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30a963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a22897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a22897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a228978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a228978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h-schmidt.net/FloatConverter/IEEE754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Wise Operators Examples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837775" y="161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| 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^ 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Shifting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Shift: A &lt;&lt;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bits in A to the left by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Bits that can’t fit into the result are discarded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0’s are brought in to fill the missing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interpreted as A * 2 </a:t>
            </a:r>
            <a:r>
              <a:rPr baseline="30000" lang="en"/>
              <a:t>N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Right Shift: A &gt;&gt;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bits in A to the right by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Bits that can’t fit into the result are discarded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0’s are brought in to fill the missing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Right Shift: A &gt;&gt;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bits in A to the right by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Bits that can’t fit into the result are discarded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significant bit is brought in to fill the missing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interpreted as A / 2 </a:t>
            </a:r>
            <a:r>
              <a:rPr baseline="30000" lang="en"/>
              <a:t>N</a:t>
            </a:r>
            <a:endParaRPr baseline="30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Right Shift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may have noticed both arithmetic and logical right shift have the same operator.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how do we distinguish between which we want to 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Hint: If you’ve done operator overloading before how did the compiler figure out which function to call?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comes down to typing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Logical right shifts are performed on unsigned variables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Unsigned int, unsigned short, unsigned char, 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Arithmetic right shifts are performed on signed variables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Int, short, char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compiler actually picks different machine instructions to use based on the type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Shift Examples</a:t>
            </a:r>
            <a:endParaRPr/>
          </a:p>
        </p:txBody>
      </p:sp>
      <p:graphicFrame>
        <p:nvGraphicFramePr>
          <p:cNvPr id="129" name="Google Shape;129;p2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</a:t>
                      </a:r>
                      <a:r>
                        <a:rPr lang="en"/>
                        <a:t>1 </a:t>
                      </a: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1000 1000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1101 0001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0001 0000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Logical Right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1101 0001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0000 1101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Logical Right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1101 0001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0011 0100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Arithmetic Right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1101 0001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1111 1101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Arithmetic Right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0101 0001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0000 0101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for And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 and can be used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to see if a bit is a 0 or 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 a new variable called mask that has 1’s in the positions you want to check and 0’s in all other positions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if(A &amp; mask) then at least one of the bits in that was set to 1 in the mask is set to 1 in 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not then all of the positions in A you were trying to check were 0’s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value of a bit to 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 a new variable called mask that has 0’s in the positions that you want to change to 0 and 1’s everywhere else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&amp;= mask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for Or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 Or can be used to set bits to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new variable called mask that has 1’s in the positions that you want to change and 0’s everywhere else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|= mask;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fields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times when you may have multiple fields packed into a single variable and will need to extract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extract a field use the following </a:t>
            </a:r>
            <a:r>
              <a:rPr lang="en"/>
              <a:t>procedure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the variable containing the field to the right so that the least significant bit of the field ends up a index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and the field with a mask that has as many 1’s in it as their are bits in the field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Fields Example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 say we had an unsigned int called Packed that looked like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= (Packed &gt;&gt; (30)) &amp; 0b11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= (Packed &gt;&gt; (18)) &amp; 0b1111 1111 1111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= (Packed &gt;&gt; (16)) &amp; 0b11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 = (Packed &gt;&gt; ( 7)) &amp; 0b1 1111 1111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 = (Packed &gt;&gt; (0)) &amp; 0b111 1111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29"/>
          <p:cNvGraphicFramePr/>
          <p:nvPr/>
        </p:nvGraphicFramePr>
        <p:xfrm>
          <a:off x="952500" y="162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Field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30 - 31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18 - 29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16 - 17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7 - 15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0 - 6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 bits in Field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Bit Patterns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itself a bit pattern has no particular meaning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fact the same bit pattern can have many different meanings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 in our first mapping 101 meant a cat but it could also mean the number 5, the number -3, or signify read and execute permissions on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problems exist in English with words that sound the same but have different meanings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 the word right (direction)/right(correct)/write(to </a:t>
            </a:r>
            <a:r>
              <a:rPr lang="en"/>
              <a:t>inscribe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all sound the same when I say it, so how do you know which one I mean?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helps us figure it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high level languages this is normally through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machine level, there are no types, so meaning is inferred by what instructions we use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Numbers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what the number 2356 represents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2356 = 2 * 1000 + 3 * 100 + 5 * 10 + 6 * 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*10</a:t>
            </a:r>
            <a:r>
              <a:rPr baseline="30000" lang="en" sz="1800"/>
              <a:t>3</a:t>
            </a:r>
            <a:r>
              <a:rPr lang="en" sz="1800"/>
              <a:t> + 3 * 10</a:t>
            </a:r>
            <a:r>
              <a:rPr baseline="30000" lang="en" sz="1800"/>
              <a:t>2</a:t>
            </a:r>
            <a:r>
              <a:rPr lang="en" sz="1800"/>
              <a:t> + 5*10</a:t>
            </a:r>
            <a:r>
              <a:rPr baseline="30000" lang="en" sz="1800"/>
              <a:t>1</a:t>
            </a:r>
            <a:r>
              <a:rPr lang="en" sz="1800"/>
              <a:t> + 6*10</a:t>
            </a:r>
            <a:r>
              <a:rPr baseline="30000" lang="en" sz="1800"/>
              <a:t>0</a:t>
            </a:r>
            <a:endParaRPr baseline="3000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because we use decimal: the base 10 number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digit is multiplied by 10</a:t>
            </a:r>
            <a:r>
              <a:rPr baseline="30000" lang="en"/>
              <a:t>N</a:t>
            </a:r>
            <a:r>
              <a:rPr lang="en"/>
              <a:t> where N is based on its position in the number.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Right most is 0 and increases by 1 as you move to the 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largest value for a digit in a number system is the base - 1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in base 10 that is why 9 is the largest digit we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other number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 hex which is base 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there is binary which is base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All Bits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inside the computer is represented with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documents, pictures, videos, games, programs, everything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= </a:t>
            </a:r>
            <a:r>
              <a:rPr b="1" lang="en"/>
              <a:t>B</a:t>
            </a:r>
            <a:r>
              <a:rPr lang="en"/>
              <a:t>inary Dig</a:t>
            </a:r>
            <a:r>
              <a:rPr b="1" lang="en"/>
              <a:t>it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have either the value 0 or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 of 8 bits is called a byte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 of 4 is called a nibble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we only have bits it is our job to map our ideas to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unique idea must have a unique pattern to represent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have S unique states you want to represent you need ⎡log</a:t>
            </a:r>
            <a:r>
              <a:rPr baseline="-25000" lang="en"/>
              <a:t>2</a:t>
            </a:r>
            <a:r>
              <a:rPr baseline="30000" lang="en"/>
              <a:t> </a:t>
            </a:r>
            <a:r>
              <a:rPr lang="en"/>
              <a:t>(S)⎤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have B bits you can represent 2</a:t>
            </a:r>
            <a:r>
              <a:rPr baseline="30000" lang="en"/>
              <a:t>B</a:t>
            </a:r>
            <a:r>
              <a:rPr lang="en"/>
              <a:t> unique items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Digits can have the value 0 or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Perfect for representing numbers in the computer because are bits can only have a value of 0 or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base 10 except we multiply our digits by powers of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 of 1011</a:t>
            </a:r>
            <a:r>
              <a:rPr baseline="-25000" lang="en"/>
              <a:t>2</a:t>
            </a:r>
            <a:r>
              <a:rPr lang="en"/>
              <a:t> =  1 * 2</a:t>
            </a:r>
            <a:r>
              <a:rPr baseline="30000" lang="en"/>
              <a:t>3 </a:t>
            </a:r>
            <a:r>
              <a:rPr lang="en"/>
              <a:t>+ 0 * 2</a:t>
            </a:r>
            <a:r>
              <a:rPr baseline="30000" lang="en"/>
              <a:t>2 </a:t>
            </a:r>
            <a:r>
              <a:rPr lang="en"/>
              <a:t>+ 1 * 2</a:t>
            </a:r>
            <a:r>
              <a:rPr baseline="30000" lang="en"/>
              <a:t>1 </a:t>
            </a:r>
            <a:r>
              <a:rPr lang="en"/>
              <a:t>+ 1 * 2</a:t>
            </a:r>
            <a:r>
              <a:rPr baseline="30000" lang="en"/>
              <a:t>0</a:t>
            </a:r>
            <a:r>
              <a:rPr lang="en"/>
              <a:t> = 8 + 0 + 2 + 1 = 11</a:t>
            </a:r>
            <a:r>
              <a:rPr baseline="-25000" lang="en"/>
              <a:t>10</a:t>
            </a:r>
            <a:endParaRPr baseline="-25000"/>
          </a:p>
        </p:txBody>
      </p:sp>
      <p:graphicFrame>
        <p:nvGraphicFramePr>
          <p:cNvPr id="173" name="Google Shape;173;p32"/>
          <p:cNvGraphicFramePr/>
          <p:nvPr/>
        </p:nvGraphicFramePr>
        <p:xfrm>
          <a:off x="885550" y="275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Binary Representation of a Number Quickly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353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out the powers of 2 until you get to a value that is greater than or equal to the base 10 number you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from the left to the right check if the value at the spot is less than or equal to the base 10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write a 1 in that spot and subtract the value of that spot from the base 10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not put a 0 in that spot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repeating until you have gone through all of the 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converting from decimal to binary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72 to binary</a:t>
            </a:r>
            <a:endParaRPr/>
          </a:p>
        </p:txBody>
      </p:sp>
      <p:graphicFrame>
        <p:nvGraphicFramePr>
          <p:cNvPr id="186" name="Google Shape;186;p3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861675"/>
                <a:gridCol w="74697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Digits 10 - 15 are represented by the letters A - 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 numbers are written with 0x in front of them to distinguish from base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in programming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 0x12 = 1 * 16</a:t>
            </a:r>
            <a:r>
              <a:rPr baseline="30000" lang="en"/>
              <a:t>1</a:t>
            </a:r>
            <a:r>
              <a:rPr lang="en"/>
              <a:t> + 2 * 16</a:t>
            </a:r>
            <a:r>
              <a:rPr baseline="30000" lang="en"/>
              <a:t>0</a:t>
            </a:r>
            <a:r>
              <a:rPr lang="en"/>
              <a:t> = 16 + 2 = 18</a:t>
            </a:r>
            <a:r>
              <a:rPr baseline="-25000" lang="en"/>
              <a:t>10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like to use hex as programmers because it is very easy to convert from binary to hex and vice versa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allows us to use hex as compact notation for long binary strings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Binary to Hex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from the right of the binary string group the bits into groups of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leftmost group doesn’t have 4 bits in put 0’s in front of it until there are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group of 4 convert it into the corresponding hex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01101110101110 to hex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 into 4: </a:t>
            </a:r>
            <a:r>
              <a:rPr lang="en"/>
              <a:t>01 1011 1010 1110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extra 0’s: 0001 1011 1010 1110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each group: 1 B A 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answer: 0x1BAE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Hex to Binary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Hex digit find its binary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are less than 4 bits in a group put 0’s in front of it until there are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0x2F1B to binary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binary representation of each digit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 = 0010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 = 1111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= 0001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 = 1011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it all together: 0010 1111 0001 1011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from 1 base to any other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base 2, 10, and 16 are the most common you will work with, sometimes you will encounter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convert from 1 base to any other follow this procedure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from the given base to base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Divide the base 10 value by the new base you want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dividing the new quotient by the new base until it becomes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the remainders from bottom to top, left to right to get your new answer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from 1 base to another example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432</a:t>
            </a:r>
            <a:r>
              <a:rPr baseline="-25000" lang="en"/>
              <a:t>5</a:t>
            </a:r>
            <a:r>
              <a:rPr lang="en"/>
              <a:t> to base 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to base 10: 432</a:t>
            </a:r>
            <a:r>
              <a:rPr baseline="-25000" lang="en"/>
              <a:t>5</a:t>
            </a:r>
            <a:r>
              <a:rPr lang="en"/>
              <a:t> = 4 * 5</a:t>
            </a:r>
            <a:r>
              <a:rPr baseline="30000" lang="en"/>
              <a:t>2</a:t>
            </a:r>
            <a:r>
              <a:rPr lang="en"/>
              <a:t> + 3 * 5</a:t>
            </a:r>
            <a:r>
              <a:rPr baseline="30000" lang="en"/>
              <a:t>1</a:t>
            </a:r>
            <a:r>
              <a:rPr lang="en"/>
              <a:t> + 2 * 5</a:t>
            </a:r>
            <a:r>
              <a:rPr baseline="30000" lang="en"/>
              <a:t>0 </a:t>
            </a:r>
            <a:r>
              <a:rPr lang="en"/>
              <a:t>= 117</a:t>
            </a:r>
            <a:r>
              <a:rPr baseline="-25000" lang="en"/>
              <a:t>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 until Quotient is 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117 / 7 = 16 R 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16 / 7 = 2 R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 / 7 = 0 R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Remainders from bottom to top, left to right: 225</a:t>
            </a:r>
            <a:r>
              <a:rPr baseline="-25000" lang="en"/>
              <a:t>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49950" y="11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Magnitude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617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 till now we’ve only worked with positive numbers but how could we deal with negative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way is to have the most significant (left most) bit in a pattern represent the sign and the </a:t>
            </a:r>
            <a:r>
              <a:rPr lang="en"/>
              <a:t>remaining</a:t>
            </a:r>
            <a:r>
              <a:rPr lang="en"/>
              <a:t> bits represent the value (magnitude)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Google Shape;223;p40"/>
          <p:cNvGraphicFramePr/>
          <p:nvPr/>
        </p:nvGraphicFramePr>
        <p:xfrm>
          <a:off x="954900" y="192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2436900"/>
                <a:gridCol w="2436900"/>
                <a:gridCol w="2436900"/>
              </a:tblGrid>
              <a:tr h="23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Bit Pattern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Unsigned Number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Sign Magnitude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5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2’s </a:t>
            </a:r>
            <a:r>
              <a:rPr lang="en"/>
              <a:t>Complement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sign magnitude might seem like the natural way to go, computers do not use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representations of 0 makes things confusing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Another method that makes the adding subtracting hardware simpler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2’s </a:t>
            </a:r>
            <a:r>
              <a:rPr lang="en"/>
              <a:t>complement</a:t>
            </a:r>
            <a:r>
              <a:rPr lang="en"/>
              <a:t> think of the bit patterns as </a:t>
            </a:r>
            <a:r>
              <a:rPr lang="en"/>
              <a:t>similar</a:t>
            </a:r>
            <a:r>
              <a:rPr lang="en"/>
              <a:t> to an odometer starting from 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wind it forward one you get 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 it forward again you get 002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Starting at 000 and winding back you would get 999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Winding back again you would get 998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we do with 2’s </a:t>
            </a:r>
            <a:r>
              <a:rPr lang="en"/>
              <a:t>complement</a:t>
            </a:r>
            <a:r>
              <a:rPr lang="en"/>
              <a:t> though would be to interpret 999 as -1, 998 as -2, and so 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McDonald’s Farm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McDonald has a farm and on it he has the following animals: pig, duck, cow, chicken, dog, and a cat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bits do you need to represent the animals on the farm?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⎡log</a:t>
            </a:r>
            <a:r>
              <a:rPr baseline="-25000" lang="en"/>
              <a:t>2</a:t>
            </a:r>
            <a:r>
              <a:rPr baseline="30000" lang="en"/>
              <a:t> </a:t>
            </a:r>
            <a:r>
              <a:rPr lang="en"/>
              <a:t>(6)⎤ = ⎡2.58⎤ =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a possible mapping look like?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49950" y="11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2’s </a:t>
            </a:r>
            <a:r>
              <a:rPr lang="en"/>
              <a:t>Complement</a:t>
            </a:r>
            <a:endParaRPr/>
          </a:p>
        </p:txBody>
      </p:sp>
      <p:graphicFrame>
        <p:nvGraphicFramePr>
          <p:cNvPr id="235" name="Google Shape;235;p42"/>
          <p:cNvGraphicFramePr/>
          <p:nvPr/>
        </p:nvGraphicFramePr>
        <p:xfrm>
          <a:off x="773275" y="8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2436900"/>
                <a:gridCol w="2436900"/>
                <a:gridCol w="2436900"/>
              </a:tblGrid>
              <a:tr h="23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 Pattern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Unsigned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2’s Complement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49950" y="11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Unsigned, Sign Magnitude, </a:t>
            </a:r>
            <a:r>
              <a:rPr lang="en"/>
              <a:t>2’s Complement, side by side</a:t>
            </a:r>
            <a:endParaRPr/>
          </a:p>
        </p:txBody>
      </p:sp>
      <p:graphicFrame>
        <p:nvGraphicFramePr>
          <p:cNvPr id="241" name="Google Shape;241;p43"/>
          <p:cNvGraphicFramePr/>
          <p:nvPr/>
        </p:nvGraphicFramePr>
        <p:xfrm>
          <a:off x="773275" y="103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1827675"/>
                <a:gridCol w="1827675"/>
                <a:gridCol w="1827675"/>
                <a:gridCol w="1827675"/>
              </a:tblGrid>
              <a:tr h="23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 Pattern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Unsigned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 Magnitude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2’s Complement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Negating Signed Numbers</a:t>
            </a:r>
            <a:endParaRPr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 Magnitude: Flip the sign bit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2’s </a:t>
            </a:r>
            <a:r>
              <a:rPr lang="en"/>
              <a:t>Complement</a:t>
            </a:r>
            <a:r>
              <a:rPr lang="en"/>
              <a:t>: Flip </a:t>
            </a:r>
            <a:r>
              <a:rPr b="1" lang="en"/>
              <a:t>all </a:t>
            </a:r>
            <a:r>
              <a:rPr lang="en"/>
              <a:t>the bits and then add 1</a:t>
            </a:r>
            <a:endParaRPr/>
          </a:p>
        </p:txBody>
      </p:sp>
      <p:sp>
        <p:nvSpPr>
          <p:cNvPr id="248" name="Google Shape;248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pattern: 1011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Negating it if it is Sign Magnitude : 0011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Negating if 2’s complement: </a:t>
            </a:r>
            <a:endParaRPr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Flip bits: 0100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1: 0100 + 001 = 0101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decimal to signed binary 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Find the positive representation of the number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the number is negative, negate the positive version you found in step 1</a:t>
            </a:r>
            <a:endParaRPr/>
          </a:p>
        </p:txBody>
      </p:sp>
      <p:sp>
        <p:nvSpPr>
          <p:cNvPr id="255" name="Google Shape;255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-12 in 5 bits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+12 = 01100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Number is negative so negate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Sign Magnitude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/>
              <a:t>Flip sign bit: 11100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2’s Complement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/>
              <a:t>Flip bits: 10011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/>
              <a:t>Add 1: 10011 + 00001 = 10100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signed binary to decimal</a:t>
            </a:r>
            <a:endParaRPr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the binary pattern represents a negative number, write a negative sign in your answer. Then negate the bit pattern.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If the number is positive do nothing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Remember</a:t>
            </a:r>
            <a:r>
              <a:rPr lang="en"/>
              <a:t> that negative numbers in both Sign Magnitude and 2’s Complement start with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Take the bit pattern you found in step 1 and find its value as an unsigned 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Write the </a:t>
            </a:r>
            <a:r>
              <a:rPr lang="en"/>
              <a:t>decimal</a:t>
            </a:r>
            <a:r>
              <a:rPr lang="en"/>
              <a:t> value after whatever you put down in step 1.</a:t>
            </a:r>
            <a:endParaRPr/>
          </a:p>
        </p:txBody>
      </p:sp>
      <p:sp>
        <p:nvSpPr>
          <p:cNvPr id="262" name="Google Shape;262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1011 to decimal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 is negative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Sign Magnitude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Negate by flipping sign bit: 011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011 is +3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Answer: -3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2’s Complement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Negate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Flip bits: 0100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 1: 0101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0101 is + 5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Answer: -5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and Endianess</a:t>
            </a:r>
            <a:endParaRPr/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most computers memory is byte addressable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every byte has its own address and the smallest unit we can ask memory for is a single byte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CPU has a word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word size is the largest unit that the internal circuitry can process and 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the word size is some </a:t>
            </a:r>
            <a:r>
              <a:rPr lang="en"/>
              <a:t>multiple</a:t>
            </a:r>
            <a:r>
              <a:rPr lang="en"/>
              <a:t> of bytes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 a 32 bit CPU has a 32 bit (4 byte) word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above 2 points lead to the issue of endianess, which is about choosing how to store the multiple bytes of a word across memory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Endianess</a:t>
            </a:r>
            <a:endParaRPr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2 choices for Endianess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Endian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least </a:t>
            </a:r>
            <a:r>
              <a:rPr lang="en"/>
              <a:t>significant byte of a word is stored at the lowest part of an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what is used by Intel 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word is stored “backwards”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Endian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most </a:t>
            </a:r>
            <a:r>
              <a:rPr lang="en"/>
              <a:t>significant byte of a word is stored at the lowest part of an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what is done on the internet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word is stored “forwards”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of these choices is valid but we have to make one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Endianess Example</a:t>
            </a:r>
            <a:endParaRPr/>
          </a:p>
        </p:txBody>
      </p:sp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say we are on a 32 bit machine and we want to store the value 0x01020304 in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49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Little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Numbers</a:t>
            </a:r>
            <a:endParaRPr/>
          </a:p>
        </p:txBody>
      </p:sp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have to represent numbers that have many digits in them we will use scientific 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102300000000 = 1.023 * 10</a:t>
            </a:r>
            <a:r>
              <a:rPr baseline="30000" lang="en"/>
              <a:t>11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.00000250 = 2.5 * 10</a:t>
            </a:r>
            <a:r>
              <a:rPr baseline="30000" lang="en"/>
              <a:t>-6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 numbers use this same idea but use base 2 instead of base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1.0101 * 2</a:t>
            </a:r>
            <a:r>
              <a:rPr baseline="30000" lang="en"/>
              <a:t>4</a:t>
            </a:r>
            <a:r>
              <a:rPr lang="en"/>
              <a:t> = 10101 = 21</a:t>
            </a:r>
            <a:r>
              <a:rPr baseline="-25000" lang="en"/>
              <a:t>10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1.01 * 2</a:t>
            </a:r>
            <a:r>
              <a:rPr baseline="30000" lang="en"/>
              <a:t>-1</a:t>
            </a:r>
            <a:r>
              <a:rPr lang="en"/>
              <a:t> = .101 = 0.625</a:t>
            </a:r>
            <a:r>
              <a:rPr baseline="-25000" lang="en"/>
              <a:t>10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 numbers are how we represent real numbers in the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useful 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https://www.h-schmidt.net/FloatConverter/IEEE754.html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Numbers - Normal Form</a:t>
            </a:r>
            <a:endParaRPr/>
          </a:p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keep things uniform we need to figure out where the decimal point should be placed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1.0010 * 2</a:t>
            </a:r>
            <a:r>
              <a:rPr baseline="30000" lang="en"/>
              <a:t>2</a:t>
            </a:r>
            <a:r>
              <a:rPr lang="en"/>
              <a:t>, 10.010 * 2</a:t>
            </a:r>
            <a:r>
              <a:rPr baseline="30000" lang="en"/>
              <a:t>1</a:t>
            </a:r>
            <a:r>
              <a:rPr lang="en"/>
              <a:t>, 0.10010 * 2</a:t>
            </a:r>
            <a:r>
              <a:rPr baseline="30000" lang="en"/>
              <a:t>3</a:t>
            </a:r>
            <a:r>
              <a:rPr lang="en"/>
              <a:t> all represent the same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one is the best one?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designers of floating point decided that all floating point numbers should be written as 1.m * 2</a:t>
            </a:r>
            <a:r>
              <a:rPr baseline="30000" lang="en"/>
              <a:t>e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 one we would take would be 1.0010 * 2</a:t>
            </a:r>
            <a:r>
              <a:rPr baseline="30000" lang="en"/>
              <a:t>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 = mantissa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bits here the more precision our numbers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 = exponent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bits here the wider the range of values we can represent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McDonald’s Farm: A Possible Mapping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694400" y="12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 Pattern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Chicken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Meaning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Meaning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Numbers</a:t>
            </a:r>
            <a:endParaRPr/>
          </a:p>
        </p:txBody>
      </p:sp>
      <p:sp>
        <p:nvSpPr>
          <p:cNvPr id="299" name="Google Shape;29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float is made up of 32 bits split across 3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Sign: 0 for positive, 1 for negative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Exponent: the e field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more bits here the wider the range of numbers we can represent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Matissa: the m field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more bits here the more precision that we have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don’t store the leading 1 because we know all numbers start with 1</a:t>
            </a:r>
            <a:endParaRPr/>
          </a:p>
        </p:txBody>
      </p:sp>
      <p:graphicFrame>
        <p:nvGraphicFramePr>
          <p:cNvPr id="300" name="Google Shape;300;p52"/>
          <p:cNvGraphicFramePr/>
          <p:nvPr/>
        </p:nvGraphicFramePr>
        <p:xfrm>
          <a:off x="857250" y="306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Field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Mantissa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30 - 23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22 - 0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Numbers - Bias </a:t>
            </a:r>
            <a:endParaRPr/>
          </a:p>
        </p:txBody>
      </p:sp>
      <p:sp>
        <p:nvSpPr>
          <p:cNvPr id="306" name="Google Shape;30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1.m * 2</a:t>
            </a:r>
            <a:r>
              <a:rPr baseline="30000" lang="en"/>
              <a:t>e </a:t>
            </a:r>
            <a:r>
              <a:rPr lang="en"/>
              <a:t>looks very nice in how a float is calculated, it isn’t actually the value stored in the float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exponent field is treated as unsigned but we still need to be able to represent numbers that have a negative exponent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 bits in the exponent field means we can have values between 0 - 255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split this range in half so that half the numbers are positive and half the numbers are negative we subtract 127 from the exponent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the value actually stored in a float is 1.m * 2</a:t>
            </a:r>
            <a:r>
              <a:rPr baseline="30000" lang="en"/>
              <a:t>e - 127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Numbers - Decimal to Float</a:t>
            </a:r>
            <a:endParaRPr/>
          </a:p>
        </p:txBody>
      </p:sp>
      <p:sp>
        <p:nvSpPr>
          <p:cNvPr id="312" name="Google Shape;312;p54"/>
          <p:cNvSpPr txBox="1"/>
          <p:nvPr>
            <p:ph idx="1" type="body"/>
          </p:nvPr>
        </p:nvSpPr>
        <p:spPr>
          <a:xfrm>
            <a:off x="311700" y="120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binary representation of your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Multiply the number by </a:t>
            </a:r>
            <a:r>
              <a:rPr lang="en"/>
              <a:t>2</a:t>
            </a:r>
            <a:r>
              <a:rPr baseline="30000" lang="en"/>
              <a:t>0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 the number in normal form 1.m increasing/decreasing the exponent to keep the value of the number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value in the exponent field is e + 127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there are fewer than 23 bits in the mantissa field add 0’s to the </a:t>
            </a:r>
            <a:r>
              <a:rPr lang="en"/>
              <a:t>end </a:t>
            </a:r>
            <a:r>
              <a:rPr lang="en"/>
              <a:t>of m until there are 23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number is positive the sign bit is 0, if negative it is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 sign, exponent, and mantissa values you’ve calculated in the prior steps together in the correct order to get your answer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Floating Point Numbers - Decimal to Float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6.25 into its floating point representation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6.25 = 110.01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110.01</a:t>
            </a:r>
            <a:r>
              <a:rPr lang="en"/>
              <a:t> * </a:t>
            </a:r>
            <a:r>
              <a:rPr lang="en"/>
              <a:t>2</a:t>
            </a:r>
            <a:r>
              <a:rPr baseline="30000" lang="en"/>
              <a:t>0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1.1001 * 2</a:t>
            </a:r>
            <a:r>
              <a:rPr baseline="30000" lang="en"/>
              <a:t>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 field = 2 + 127 = 129 = 10000001</a:t>
            </a:r>
            <a:r>
              <a:rPr baseline="-25000" lang="en"/>
              <a:t>2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 = 1001 followed by 19 0’s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is positive so sign field is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  <p:graphicFrame>
        <p:nvGraphicFramePr>
          <p:cNvPr id="319" name="Google Shape;319;p55"/>
          <p:cNvGraphicFramePr/>
          <p:nvPr/>
        </p:nvGraphicFramePr>
        <p:xfrm>
          <a:off x="790575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Mantissa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10000001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 and 19 0’s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- Float to Decimal</a:t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Value stored in the float is 1.m * 2</a:t>
            </a:r>
            <a:r>
              <a:rPr baseline="30000" lang="en" sz="1400">
                <a:solidFill>
                  <a:schemeClr val="dk1"/>
                </a:solidFill>
              </a:rPr>
              <a:t>e - 127</a:t>
            </a:r>
            <a:r>
              <a:rPr lang="en" sz="1400">
                <a:solidFill>
                  <a:schemeClr val="dk1"/>
                </a:solidFill>
              </a:rPr>
              <a:t> so just pull out the bits in the fields to get the values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Don’t forget to restore the leading 1 in front of the mantissa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01000000101000000000000000000000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10000001 = 129. 129 - 127 = 2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 = 01. Restore the leading 1 to get 1.01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1.01 * 2</a:t>
            </a:r>
            <a:r>
              <a:rPr baseline="30000" lang="en" sz="14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 = 101 = 5</a:t>
            </a:r>
            <a:r>
              <a:rPr baseline="-25000" lang="en" sz="1400">
                <a:solidFill>
                  <a:schemeClr val="dk1"/>
                </a:solidFill>
              </a:rPr>
              <a:t>10</a:t>
            </a:r>
            <a:endParaRPr baseline="-2500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6" name="Google Shape;326;p56"/>
          <p:cNvGraphicFramePr/>
          <p:nvPr/>
        </p:nvGraphicFramePr>
        <p:xfrm>
          <a:off x="790575" y="223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2413000"/>
                <a:gridCol w="2413000"/>
                <a:gridCol w="2413000"/>
              </a:tblGrid>
              <a:tr h="306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Mantissa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 and 21 0’s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- Special Values</a:t>
            </a:r>
            <a:endParaRPr/>
          </a:p>
        </p:txBody>
      </p:sp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Hopefully you noticed that there is one number that can’t be represented as </a:t>
            </a:r>
            <a:r>
              <a:rPr lang="en"/>
              <a:t>1.m * 2</a:t>
            </a:r>
            <a:r>
              <a:rPr baseline="30000" lang="en"/>
              <a:t>e - 127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the number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exponent field is 0 then it means that the number is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exponent field is all 1’s then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mantissa field is 0 it means the number is infinity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mantissa field is nonzero it means the number is NAN (not a number)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Characters</a:t>
            </a:r>
            <a:endParaRPr/>
          </a:p>
        </p:txBody>
      </p:sp>
      <p:sp>
        <p:nvSpPr>
          <p:cNvPr id="338" name="Google Shape;33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need to pick a mapping of characters to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ones are Ascii and Unicode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Ascii uses 1 byte to represent all of the characters on your keyboard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byte is perfectly fine for english because of our small character set but what about other languages?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Chinese for example has over 3000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just use more bytes. For example with 2 bytes we could represent 65,536 unique characters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44" name="Google Shape;3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1D arrays are stored as one contiguous chunk of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 int ar[10] makes space for 10 integers in a row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 itself would be a pointer to the beginning of this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 if the space for 10 integers was made at location 20 in memory then ar would have the value 20 in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do an array access like ar[i] it is just shorthand for *(ar + 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 + i: go i elements past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*: get the value that is at the address (the ar + i)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 Arrays</a:t>
            </a:r>
            <a:endParaRPr/>
          </a:p>
        </p:txBody>
      </p:sp>
      <p:sp>
        <p:nvSpPr>
          <p:cNvPr id="350" name="Google Shape;35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multidimensional arrays there are two different ways that we can store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big chunk: We create a 1 dimensional array that can fit all of the elements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 if we wanted an array that is 3 X 4 we create a 1D array that is size 12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done for static arrays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Ones that are created like: int ar[3][4];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 of arrays: We create an array of pointers that then point to each row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 if we wanted to create a 3 X 4 array of ints we would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an array of 3 int*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each of those pointers point to an array of 4 elements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what is done for dynamically created arrays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Big Chunk Access</a:t>
            </a:r>
            <a:endParaRPr/>
          </a:p>
        </p:txBody>
      </p:sp>
      <p:sp>
        <p:nvSpPr>
          <p:cNvPr id="356" name="Google Shape;35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we have one single dimensional array we have to figure out how to map the elements from the multidimensional array into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 Major: Lay the rows of matrix end to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what C does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Major: Lay the columns of the matrix end to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does this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McDonald’s Farm: Another Mapping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684825" y="12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 Pattern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Meaning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Chicken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Duck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 Meaning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Pig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Major with a 3 X 4</a:t>
            </a:r>
            <a:endParaRPr/>
          </a:p>
        </p:txBody>
      </p:sp>
      <p:graphicFrame>
        <p:nvGraphicFramePr>
          <p:cNvPr id="362" name="Google Shape;362;p62"/>
          <p:cNvGraphicFramePr/>
          <p:nvPr/>
        </p:nvGraphicFramePr>
        <p:xfrm>
          <a:off x="397975" y="34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633325"/>
                <a:gridCol w="480375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Google Shape;363;p62"/>
          <p:cNvGraphicFramePr/>
          <p:nvPr/>
        </p:nvGraphicFramePr>
        <p:xfrm>
          <a:off x="455350" y="158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</a:t>
            </a:r>
            <a:r>
              <a:rPr lang="en"/>
              <a:t>Major with a 3 X 4</a:t>
            </a:r>
            <a:endParaRPr/>
          </a:p>
        </p:txBody>
      </p:sp>
      <p:graphicFrame>
        <p:nvGraphicFramePr>
          <p:cNvPr id="369" name="Google Shape;369;p63"/>
          <p:cNvGraphicFramePr/>
          <p:nvPr/>
        </p:nvGraphicFramePr>
        <p:xfrm>
          <a:off x="397975" y="34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633325"/>
                <a:gridCol w="480375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Google Shape;370;p63"/>
          <p:cNvGraphicFramePr/>
          <p:nvPr/>
        </p:nvGraphicFramePr>
        <p:xfrm>
          <a:off x="455350" y="158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Function for One Big Chunk</a:t>
            </a:r>
            <a:endParaRPr/>
          </a:p>
        </p:txBody>
      </p:sp>
      <p:sp>
        <p:nvSpPr>
          <p:cNvPr id="376" name="Google Shape;37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we have an int array that is M X N called and it is accessed with row index i and column index j, i.e ar[i][j], and we have a int* p that points to the beginning of ar we need to find an index k such that ar[i][j] == p[k]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 Major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= i * N + j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i * N because there are N elements per row. So every time we move down one row we have to move past all the elements, which is again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we are in the row the elements are 1 apart so we just have to move 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Major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= j * M +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logic as in row major except the columns are laid end to end so every time we move a column we need to move past all the elements that are in it, which is 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in the column the elements are 1 apart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mapping function for 1 Big Chunk</a:t>
            </a:r>
            <a:endParaRPr/>
          </a:p>
        </p:txBody>
      </p:sp>
      <p:sp>
        <p:nvSpPr>
          <p:cNvPr id="382" name="Google Shape;38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have an array that is D</a:t>
            </a:r>
            <a:r>
              <a:rPr baseline="-25000" lang="en"/>
              <a:t>1</a:t>
            </a:r>
            <a:r>
              <a:rPr lang="en"/>
              <a:t> X D</a:t>
            </a:r>
            <a:r>
              <a:rPr baseline="-25000" lang="en"/>
              <a:t>2</a:t>
            </a:r>
            <a:r>
              <a:rPr lang="en"/>
              <a:t> X D</a:t>
            </a:r>
            <a:r>
              <a:rPr baseline="-25000" lang="en"/>
              <a:t>3</a:t>
            </a:r>
            <a:r>
              <a:rPr lang="en"/>
              <a:t> X …. D</a:t>
            </a:r>
            <a:r>
              <a:rPr baseline="-25000" lang="en"/>
              <a:t>N</a:t>
            </a:r>
            <a:r>
              <a:rPr lang="en"/>
              <a:t> And indices i</a:t>
            </a:r>
            <a:r>
              <a:rPr baseline="-25000" lang="en"/>
              <a:t>1</a:t>
            </a:r>
            <a:r>
              <a:rPr lang="en"/>
              <a:t>, i</a:t>
            </a:r>
            <a:r>
              <a:rPr baseline="-25000" lang="en"/>
              <a:t>2</a:t>
            </a:r>
            <a:r>
              <a:rPr lang="en"/>
              <a:t>, i</a:t>
            </a:r>
            <a:r>
              <a:rPr baseline="-25000" lang="en"/>
              <a:t>3</a:t>
            </a:r>
            <a:r>
              <a:rPr lang="en"/>
              <a:t>, …, i</a:t>
            </a:r>
            <a:r>
              <a:rPr baseline="-25000" lang="en"/>
              <a:t>N</a:t>
            </a:r>
            <a:r>
              <a:rPr lang="en"/>
              <a:t> as well as a 1 D pointer, P, to the beginning of the array then the equivalent 1D index, K, 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 Major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= I</a:t>
            </a:r>
            <a:r>
              <a:rPr baseline="-25000" lang="en"/>
              <a:t>1 </a:t>
            </a:r>
            <a:r>
              <a:rPr lang="en"/>
              <a:t>* D</a:t>
            </a:r>
            <a:r>
              <a:rPr baseline="-25000" lang="en"/>
              <a:t>2</a:t>
            </a:r>
            <a:r>
              <a:rPr lang="en"/>
              <a:t> * D</a:t>
            </a:r>
            <a:r>
              <a:rPr baseline="-25000" lang="en"/>
              <a:t>3</a:t>
            </a:r>
            <a:r>
              <a:rPr lang="en"/>
              <a:t> *D</a:t>
            </a:r>
            <a:r>
              <a:rPr baseline="-25000" lang="en"/>
              <a:t>4 </a:t>
            </a:r>
            <a:r>
              <a:rPr lang="en"/>
              <a:t> * … * D</a:t>
            </a:r>
            <a:r>
              <a:rPr baseline="-25000" lang="en"/>
              <a:t>N</a:t>
            </a:r>
            <a:r>
              <a:rPr lang="en"/>
              <a:t> + I</a:t>
            </a:r>
            <a:r>
              <a:rPr baseline="-25000" lang="en"/>
              <a:t>2 </a:t>
            </a:r>
            <a:r>
              <a:rPr lang="en"/>
              <a:t>* D</a:t>
            </a:r>
            <a:r>
              <a:rPr baseline="-25000" lang="en"/>
              <a:t>3</a:t>
            </a:r>
            <a:r>
              <a:rPr lang="en"/>
              <a:t> * D</a:t>
            </a:r>
            <a:r>
              <a:rPr baseline="-25000" lang="en"/>
              <a:t>4</a:t>
            </a:r>
            <a:r>
              <a:rPr lang="en"/>
              <a:t> *D</a:t>
            </a:r>
            <a:r>
              <a:rPr baseline="-25000" lang="en"/>
              <a:t>5 </a:t>
            </a:r>
            <a:r>
              <a:rPr lang="en"/>
              <a:t>* …* D</a:t>
            </a:r>
            <a:r>
              <a:rPr baseline="-25000" lang="en"/>
              <a:t>N</a:t>
            </a:r>
            <a:r>
              <a:rPr lang="en"/>
              <a:t>+ I</a:t>
            </a:r>
            <a:r>
              <a:rPr baseline="-25000" lang="en"/>
              <a:t>3 </a:t>
            </a:r>
            <a:r>
              <a:rPr lang="en"/>
              <a:t>* D</a:t>
            </a:r>
            <a:r>
              <a:rPr baseline="-25000" lang="en"/>
              <a:t>4</a:t>
            </a:r>
            <a:r>
              <a:rPr lang="en"/>
              <a:t> * D</a:t>
            </a:r>
            <a:r>
              <a:rPr baseline="-25000" lang="en"/>
              <a:t>5</a:t>
            </a:r>
            <a:r>
              <a:rPr lang="en"/>
              <a:t> *D</a:t>
            </a:r>
            <a:r>
              <a:rPr baseline="-25000" lang="en"/>
              <a:t>6</a:t>
            </a:r>
            <a:r>
              <a:rPr lang="en"/>
              <a:t>* … * D</a:t>
            </a:r>
            <a:r>
              <a:rPr baseline="-25000" lang="en"/>
              <a:t>N </a:t>
            </a:r>
            <a:r>
              <a:rPr lang="en"/>
              <a:t>+ I</a:t>
            </a:r>
            <a:r>
              <a:rPr baseline="-25000" lang="en"/>
              <a:t>N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in other words it is the index times the size of all of the dimensions that come </a:t>
            </a:r>
            <a:r>
              <a:rPr b="1" lang="en"/>
              <a:t>after </a:t>
            </a:r>
            <a:r>
              <a:rPr lang="en"/>
              <a:t>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Major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=  I</a:t>
            </a:r>
            <a:r>
              <a:rPr baseline="-25000" lang="en"/>
              <a:t>N </a:t>
            </a:r>
            <a:r>
              <a:rPr lang="en"/>
              <a:t>* D</a:t>
            </a:r>
            <a:r>
              <a:rPr baseline="-25000" lang="en"/>
              <a:t>N-1</a:t>
            </a:r>
            <a:r>
              <a:rPr lang="en"/>
              <a:t> * D</a:t>
            </a:r>
            <a:r>
              <a:rPr baseline="-25000" lang="en"/>
              <a:t>N-2</a:t>
            </a:r>
            <a:r>
              <a:rPr lang="en"/>
              <a:t> *D</a:t>
            </a:r>
            <a:r>
              <a:rPr baseline="-25000" lang="en"/>
              <a:t>N-3 </a:t>
            </a:r>
            <a:r>
              <a:rPr lang="en"/>
              <a:t> * … * D</a:t>
            </a:r>
            <a:r>
              <a:rPr baseline="-25000" lang="en"/>
              <a:t>1</a:t>
            </a:r>
            <a:r>
              <a:rPr lang="en"/>
              <a:t> + I</a:t>
            </a:r>
            <a:r>
              <a:rPr baseline="-25000" lang="en"/>
              <a:t>N-1 </a:t>
            </a:r>
            <a:r>
              <a:rPr lang="en"/>
              <a:t>* D</a:t>
            </a:r>
            <a:r>
              <a:rPr baseline="-25000" lang="en"/>
              <a:t>N-2</a:t>
            </a:r>
            <a:r>
              <a:rPr lang="en"/>
              <a:t> * D</a:t>
            </a:r>
            <a:r>
              <a:rPr baseline="-25000" lang="en"/>
              <a:t>N-3</a:t>
            </a:r>
            <a:r>
              <a:rPr lang="en"/>
              <a:t> * … * D</a:t>
            </a:r>
            <a:r>
              <a:rPr baseline="-25000" lang="en"/>
              <a:t>N-4 </a:t>
            </a:r>
            <a:r>
              <a:rPr lang="en"/>
              <a:t>* D</a:t>
            </a:r>
            <a:r>
              <a:rPr baseline="-25000" lang="en"/>
              <a:t>1</a:t>
            </a:r>
            <a:r>
              <a:rPr lang="en"/>
              <a:t>+ I</a:t>
            </a:r>
            <a:r>
              <a:rPr baseline="-25000" lang="en"/>
              <a:t>N-2 </a:t>
            </a:r>
            <a:r>
              <a:rPr lang="en"/>
              <a:t>* D</a:t>
            </a:r>
            <a:r>
              <a:rPr baseline="-25000" lang="en"/>
              <a:t>N-3</a:t>
            </a:r>
            <a:r>
              <a:rPr lang="en"/>
              <a:t> * D</a:t>
            </a:r>
            <a:r>
              <a:rPr baseline="-25000" lang="en"/>
              <a:t>N-4</a:t>
            </a:r>
            <a:r>
              <a:rPr lang="en"/>
              <a:t> *D</a:t>
            </a:r>
            <a:r>
              <a:rPr baseline="-25000" lang="en"/>
              <a:t>N-5</a:t>
            </a:r>
            <a:r>
              <a:rPr lang="en"/>
              <a:t>*... * D</a:t>
            </a:r>
            <a:r>
              <a:rPr baseline="-25000" lang="en"/>
              <a:t>1</a:t>
            </a:r>
            <a:r>
              <a:rPr lang="en"/>
              <a:t> + I</a:t>
            </a:r>
            <a:r>
              <a:rPr baseline="-25000" lang="en"/>
              <a:t>1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in other words it is the index times the size of all of the dimensions that come </a:t>
            </a:r>
            <a:r>
              <a:rPr b="1" lang="en"/>
              <a:t>before </a:t>
            </a:r>
            <a:r>
              <a:rPr lang="en"/>
              <a:t>it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</a:t>
            </a:r>
            <a:endParaRPr/>
          </a:p>
        </p:txBody>
      </p:sp>
      <p:sp>
        <p:nvSpPr>
          <p:cNvPr id="388" name="Google Shape;388;p66"/>
          <p:cNvSpPr txBox="1"/>
          <p:nvPr>
            <p:ph idx="1" type="body"/>
          </p:nvPr>
        </p:nvSpPr>
        <p:spPr>
          <a:xfrm>
            <a:off x="311700" y="105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Accessing the elements of an array of arrays is a bit simpler, just have to follow the pointers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9" name="Google Shape;389;p66"/>
          <p:cNvGraphicFramePr/>
          <p:nvPr/>
        </p:nvGraphicFramePr>
        <p:xfrm>
          <a:off x="311700" y="27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800975"/>
                <a:gridCol w="407650"/>
                <a:gridCol w="430650"/>
                <a:gridCol w="546425"/>
                <a:gridCol w="540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0" name="Google Shape;390;p66"/>
          <p:cNvGraphicFramePr/>
          <p:nvPr/>
        </p:nvGraphicFramePr>
        <p:xfrm>
          <a:off x="3582125" y="284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1302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Pointers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1" name="Google Shape;391;p66"/>
          <p:cNvGraphicFramePr/>
          <p:nvPr/>
        </p:nvGraphicFramePr>
        <p:xfrm>
          <a:off x="5666850" y="225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676625"/>
                <a:gridCol w="676625"/>
                <a:gridCol w="676625"/>
                <a:gridCol w="676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2" name="Google Shape;392;p66"/>
          <p:cNvGraphicFramePr/>
          <p:nvPr/>
        </p:nvGraphicFramePr>
        <p:xfrm>
          <a:off x="5666850" y="325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676625"/>
                <a:gridCol w="676625"/>
                <a:gridCol w="676625"/>
                <a:gridCol w="676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3" name="Google Shape;393;p66"/>
          <p:cNvGraphicFramePr/>
          <p:nvPr/>
        </p:nvGraphicFramePr>
        <p:xfrm>
          <a:off x="5666850" y="425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676625"/>
                <a:gridCol w="676625"/>
                <a:gridCol w="676625"/>
                <a:gridCol w="676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4" name="Google Shape;394;p66"/>
          <p:cNvGraphicFramePr/>
          <p:nvPr/>
        </p:nvGraphicFramePr>
        <p:xfrm>
          <a:off x="3202650" y="20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449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5" name="Google Shape;395;p66"/>
          <p:cNvCxnSpPr/>
          <p:nvPr/>
        </p:nvCxnSpPr>
        <p:spPr>
          <a:xfrm>
            <a:off x="3510775" y="2370525"/>
            <a:ext cx="3720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66"/>
          <p:cNvCxnSpPr/>
          <p:nvPr/>
        </p:nvCxnSpPr>
        <p:spPr>
          <a:xfrm flipH="1" rot="10800000">
            <a:off x="4875200" y="2494500"/>
            <a:ext cx="793800" cy="9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66"/>
          <p:cNvCxnSpPr/>
          <p:nvPr/>
        </p:nvCxnSpPr>
        <p:spPr>
          <a:xfrm flipH="1" rot="10800000">
            <a:off x="4891750" y="3569550"/>
            <a:ext cx="78570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66"/>
          <p:cNvCxnSpPr/>
          <p:nvPr/>
        </p:nvCxnSpPr>
        <p:spPr>
          <a:xfrm>
            <a:off x="4883475" y="4239400"/>
            <a:ext cx="7692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 Access with no []</a:t>
            </a:r>
            <a:endParaRPr/>
          </a:p>
        </p:txBody>
      </p:sp>
      <p:sp>
        <p:nvSpPr>
          <p:cNvPr id="404" name="Google Shape;40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access our array of arrays it looks like ar[i][j]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first glance this looks just like an access on a 1 big chunk array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if we write the expression without [] it looks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*(*(Ar + i) + j)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contrast if Ar was 1 big chunk the access would look like *(Ar + i * N + j), where is the size of the second dimension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we have to do with the array of arrays is chase down the pointers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Big Chunk Vs Array of Arrays</a:t>
            </a:r>
            <a:endParaRPr/>
          </a:p>
        </p:txBody>
      </p:sp>
      <p:sp>
        <p:nvSpPr>
          <p:cNvPr id="410" name="Google Shape;410;p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Big Chunk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Advantages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Quick to access, just have to do some math to get the correct index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Works good with Caches because all of the elements are next to each other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Disadvantages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Must know size of arrays at compile time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When writing functions in C/C++ must specify the size of all of the dimensions but the first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Because C is row major we don’t need the size of the first dimension </a:t>
            </a:r>
            <a:r>
              <a:rPr lang="en"/>
              <a:t>because</a:t>
            </a:r>
            <a:r>
              <a:rPr lang="en"/>
              <a:t> it doesn’t play a role in the calculations</a:t>
            </a:r>
            <a:endParaRPr/>
          </a:p>
        </p:txBody>
      </p:sp>
      <p:sp>
        <p:nvSpPr>
          <p:cNvPr id="411" name="Google Shape;411;p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Array of Arrays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Advantages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Can have ragged arrays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Don’t need to know the size of the array ahead of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Disadvantages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Requires more space than one big chunk as we have to store all of those pointers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Can be slower to access as the rows aren’t adjacent to each other and we have to keep chasing pointers down (more memory accesses)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417" name="Google Shape;417;p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Structs are just like 1D arrays except the elements are of different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Typedef struct Struct_Type{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name[10];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f;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Example Struct; </a:t>
            </a:r>
            <a:endParaRPr/>
          </a:p>
        </p:txBody>
      </p:sp>
      <p:sp>
        <p:nvSpPr>
          <p:cNvPr id="418" name="Google Shape;418;p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9" name="Google Shape;419;p69"/>
          <p:cNvGraphicFramePr/>
          <p:nvPr/>
        </p:nvGraphicFramePr>
        <p:xfrm>
          <a:off x="4975900" y="129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1928200"/>
                <a:gridCol w="1928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Field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Bytes Past Beginning of struct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of variables</a:t>
            </a:r>
            <a:endParaRPr/>
          </a:p>
        </p:txBody>
      </p:sp>
      <p:sp>
        <p:nvSpPr>
          <p:cNvPr id="425" name="Google Shape;425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Stored in order of appearance so the first global will have the lowest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Stored in order of appearance so the first argument will have the lowest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Stored in </a:t>
            </a:r>
            <a:r>
              <a:rPr b="1" lang="en"/>
              <a:t>reverse</a:t>
            </a:r>
            <a:r>
              <a:rPr lang="en"/>
              <a:t> order of appearance so the last local will have the lowest address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Guard</a:t>
            </a:r>
            <a:endParaRPr/>
          </a:p>
        </p:txBody>
      </p:sp>
      <p:sp>
        <p:nvSpPr>
          <p:cNvPr id="431" name="Google Shape;431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no types and very few protections inside the hardware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of the protections actually come from the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 accessing private variables. There is nothing in hardware to prevent you from accessing a private variable. The compiler just refuses to access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get around it though if you know what’s being done behind the scenes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a Mapping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Mappings that we pick are </a:t>
            </a:r>
            <a:r>
              <a:rPr lang="en"/>
              <a:t>completely</a:t>
            </a:r>
            <a:r>
              <a:rPr lang="en"/>
              <a:t> arbitrary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pick mappings we try to pick ones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regular patterns to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easy to represent with hardware (if we have to build it in hardware)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we will have patterns that don’t map to anything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</a:t>
            </a:r>
            <a:r>
              <a:rPr lang="en"/>
              <a:t>completely</a:t>
            </a:r>
            <a:r>
              <a:rPr lang="en"/>
              <a:t> normal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everything is working correctly these patterns won’t appear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do there is something wrong with your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do appear they will cause some undefined behavior in your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programming these mappings are what is being done under the hood with enums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Skirting the guard</a:t>
            </a:r>
            <a:endParaRPr/>
          </a:p>
        </p:txBody>
      </p:sp>
      <p:sp>
        <p:nvSpPr>
          <p:cNvPr id="437" name="Google Shape;437;p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int x, 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A(){ x = 10};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int getX(){return x;}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</p:txBody>
      </p:sp>
      <p:sp>
        <p:nvSpPr>
          <p:cNvPr id="438" name="Google Shape;438;p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a;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int* p = (int*)(&amp;a);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*p = 25;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printf(“%d\n”, a.getX());//prints 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size in 32 bit C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4 bytes/32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2 bytes/16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 1 byte/8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 4 bytes/32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8 bytes/64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Sizes of variables can vary across systems so if you ever need to know a variables size in bytes keep using sizeof()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bits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common operators defined on bits are: and, or, not, xor, left shift, arithmetic right shift and logical right shift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1 represent True and 0 represent 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 = ~A is the opposite of A. So if A is true ~A is false and vice versa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and B = A &amp; B is true if both A and B are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or B = A | B is true if either A or B is true or if both of them are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xor B = A ^ B is true if exactly 1 of A or B is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operations are similar to the logical operators but the operations are performed on a per bit basis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Bits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{02FFFADE-2990-49F1-B464-ECB63982AAF3}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 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| 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^ 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