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013c83e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13c83e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013c83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13c83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013c83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13c83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013c83e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13c83e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013c83e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13c83e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013c83e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13c83e9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013c83e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13c83e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mobaxterm.mobatek.net/download-home-edition.html" TargetMode="External"/><Relationship Id="rId4" Type="http://schemas.openxmlformats.org/officeDocument/2006/relationships/hyperlink" Target="mailto:pcName@cs.ucdavis.edu" TargetMode="External"/><Relationship Id="rId5" Type="http://schemas.openxmlformats.org/officeDocument/2006/relationships/hyperlink" Target="http://iceman.cs.ucdavis.edu/nagios3/cgi-bin/status.cgi?hostgroup=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yberduck.io/?l=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CSIF</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ECS 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will be doing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Talking about the CSIF</a:t>
            </a:r>
            <a:endParaRPr/>
          </a:p>
          <a:p>
            <a:pPr indent="-317500" lvl="1" marL="914400" rtl="0" algn="l">
              <a:spcBef>
                <a:spcPts val="0"/>
              </a:spcBef>
              <a:spcAft>
                <a:spcPts val="0"/>
              </a:spcAft>
              <a:buSzPts val="1400"/>
              <a:buChar char="○"/>
            </a:pPr>
            <a:r>
              <a:rPr lang="en"/>
              <a:t>What it is</a:t>
            </a:r>
            <a:endParaRPr/>
          </a:p>
          <a:p>
            <a:pPr indent="-317500" lvl="1" marL="914400" rtl="0" algn="l">
              <a:spcBef>
                <a:spcPts val="0"/>
              </a:spcBef>
              <a:spcAft>
                <a:spcPts val="0"/>
              </a:spcAft>
              <a:buSzPts val="1400"/>
              <a:buChar char="○"/>
            </a:pPr>
            <a:r>
              <a:rPr lang="en"/>
              <a:t>How to connect to it remotely</a:t>
            </a:r>
            <a:endParaRPr/>
          </a:p>
          <a:p>
            <a:pPr indent="-317500" lvl="1" marL="914400" rtl="0" algn="l">
              <a:spcBef>
                <a:spcPts val="0"/>
              </a:spcBef>
              <a:spcAft>
                <a:spcPts val="0"/>
              </a:spcAft>
              <a:buSzPts val="1400"/>
              <a:buChar char="○"/>
            </a:pPr>
            <a:r>
              <a:rPr lang="en"/>
              <a:t>How to transfer files between the CSIF and your computer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Science Instructional Facility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60 computers in the basement of Kemper where you can do your programming </a:t>
            </a:r>
            <a:endParaRPr/>
          </a:p>
          <a:p>
            <a:pPr indent="-317500" lvl="1" marL="914400" rtl="0" algn="l">
              <a:spcBef>
                <a:spcPts val="0"/>
              </a:spcBef>
              <a:spcAft>
                <a:spcPts val="0"/>
              </a:spcAft>
              <a:buSzPts val="1400"/>
              <a:buChar char="○"/>
            </a:pPr>
            <a:r>
              <a:rPr lang="en"/>
              <a:t>Rooms 67, 71, and 75</a:t>
            </a:r>
            <a:endParaRPr/>
          </a:p>
          <a:p>
            <a:pPr indent="-317500" lvl="1" marL="914400" rtl="0" algn="l">
              <a:spcBef>
                <a:spcPts val="0"/>
              </a:spcBef>
              <a:spcAft>
                <a:spcPts val="0"/>
              </a:spcAft>
              <a:buSzPts val="1400"/>
              <a:buChar char="○"/>
            </a:pPr>
            <a:r>
              <a:rPr lang="en"/>
              <a:t>Support is in room 47</a:t>
            </a:r>
            <a:endParaRPr/>
          </a:p>
          <a:p>
            <a:pPr indent="-342900" lvl="0" marL="457200" rtl="0" algn="l">
              <a:spcBef>
                <a:spcPts val="0"/>
              </a:spcBef>
              <a:spcAft>
                <a:spcPts val="0"/>
              </a:spcAft>
              <a:buSzPts val="1800"/>
              <a:buChar char="●"/>
            </a:pPr>
            <a:r>
              <a:rPr lang="en"/>
              <a:t>Your login info is the same as your Kerberos info</a:t>
            </a:r>
            <a:endParaRPr/>
          </a:p>
          <a:p>
            <a:pPr indent="-342900" lvl="0" marL="457200" rtl="0" algn="l">
              <a:spcBef>
                <a:spcPts val="0"/>
              </a:spcBef>
              <a:spcAft>
                <a:spcPts val="0"/>
              </a:spcAft>
              <a:buSzPts val="1800"/>
              <a:buChar char="●"/>
            </a:pPr>
            <a:r>
              <a:rPr lang="en"/>
              <a:t>The computers share a networked file system so work done on one computer is accessible from all the others</a:t>
            </a:r>
            <a:endParaRPr/>
          </a:p>
          <a:p>
            <a:pPr indent="-317500" lvl="1" marL="914400" rtl="0" algn="l">
              <a:spcBef>
                <a:spcPts val="0"/>
              </a:spcBef>
              <a:spcAft>
                <a:spcPts val="0"/>
              </a:spcAft>
              <a:buSzPts val="1400"/>
              <a:buChar char="○"/>
            </a:pPr>
            <a:r>
              <a:rPr lang="en"/>
              <a:t>For example you log onto pc 10 and do some work and then quit. If you log onto pc 20 all the work you did on 10 also shows up on 20.</a:t>
            </a:r>
            <a:endParaRPr/>
          </a:p>
          <a:p>
            <a:pPr indent="-342900" lvl="0" marL="457200" rtl="0" algn="l">
              <a:spcBef>
                <a:spcPts val="0"/>
              </a:spcBef>
              <a:spcAft>
                <a:spcPts val="0"/>
              </a:spcAft>
              <a:buSzPts val="1800"/>
              <a:buChar char="●"/>
            </a:pPr>
            <a:r>
              <a:rPr lang="en"/>
              <a:t>A good choice if you don’t feel like installing anything on your own machine</a:t>
            </a:r>
            <a:endParaRPr/>
          </a:p>
          <a:p>
            <a:pPr indent="-342900" lvl="0" marL="457200" rtl="0" algn="l">
              <a:spcBef>
                <a:spcPts val="0"/>
              </a:spcBef>
              <a:spcAft>
                <a:spcPts val="0"/>
              </a:spcAft>
              <a:buSzPts val="1800"/>
              <a:buChar char="●"/>
            </a:pPr>
            <a:r>
              <a:rPr lang="en"/>
              <a:t>Computers can also be accessed remotely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Access - Windows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Download Mobaxterm and install it</a:t>
            </a:r>
            <a:endParaRPr/>
          </a:p>
          <a:p>
            <a:pPr indent="-317500" lvl="1" marL="914400" rtl="0" algn="l">
              <a:spcBef>
                <a:spcPts val="0"/>
              </a:spcBef>
              <a:spcAft>
                <a:spcPts val="0"/>
              </a:spcAft>
              <a:buSzPts val="1400"/>
              <a:buChar char="○"/>
            </a:pPr>
            <a:r>
              <a:rPr lang="en" u="sng">
                <a:solidFill>
                  <a:schemeClr val="hlink"/>
                </a:solidFill>
                <a:hlinkClick r:id="rId3"/>
              </a:rPr>
              <a:t>http://mobaxterm.mobatek.net/download-home-edition.html</a:t>
            </a:r>
            <a:r>
              <a:rPr lang="en"/>
              <a:t> </a:t>
            </a:r>
            <a:endParaRPr/>
          </a:p>
          <a:p>
            <a:pPr indent="-317500" lvl="1" marL="914400" rtl="0" algn="l">
              <a:spcBef>
                <a:spcPts val="0"/>
              </a:spcBef>
              <a:spcAft>
                <a:spcPts val="0"/>
              </a:spcAft>
              <a:buSzPts val="1400"/>
              <a:buChar char="○"/>
            </a:pPr>
            <a:r>
              <a:rPr lang="en"/>
              <a:t>Choose the installer edition</a:t>
            </a:r>
            <a:endParaRPr/>
          </a:p>
          <a:p>
            <a:pPr indent="-317500" lvl="1" marL="914400" rtl="0" algn="l">
              <a:spcBef>
                <a:spcPts val="0"/>
              </a:spcBef>
              <a:spcAft>
                <a:spcPts val="0"/>
              </a:spcAft>
              <a:buSzPts val="1400"/>
              <a:buChar char="○"/>
            </a:pPr>
            <a:r>
              <a:rPr lang="en"/>
              <a:t>Unpack the zip file and double click the MobaXterm_intaller.msi </a:t>
            </a:r>
            <a:endParaRPr/>
          </a:p>
          <a:p>
            <a:pPr indent="-317500" lvl="2" marL="1371600" rtl="0" algn="l">
              <a:spcBef>
                <a:spcPts val="0"/>
              </a:spcBef>
              <a:spcAft>
                <a:spcPts val="0"/>
              </a:spcAft>
              <a:buSzPts val="1400"/>
              <a:buChar char="■"/>
            </a:pPr>
            <a:r>
              <a:rPr lang="en"/>
              <a:t>Symbol next to it looks like a little computer with a CD next to it</a:t>
            </a:r>
            <a:endParaRPr/>
          </a:p>
          <a:p>
            <a:pPr indent="-342900" lvl="0" marL="457200" rtl="0" algn="l">
              <a:spcBef>
                <a:spcPts val="0"/>
              </a:spcBef>
              <a:spcAft>
                <a:spcPts val="0"/>
              </a:spcAft>
              <a:buSzPts val="1800"/>
              <a:buChar char="●"/>
            </a:pPr>
            <a:r>
              <a:rPr lang="en"/>
              <a:t>Run Mobaxterm</a:t>
            </a:r>
            <a:endParaRPr/>
          </a:p>
          <a:p>
            <a:pPr indent="-317500" lvl="1" marL="914400" rtl="0" algn="l">
              <a:spcBef>
                <a:spcPts val="0"/>
              </a:spcBef>
              <a:spcAft>
                <a:spcPts val="0"/>
              </a:spcAft>
              <a:buSzPts val="1400"/>
              <a:buChar char="○"/>
            </a:pPr>
            <a:r>
              <a:rPr lang="en"/>
              <a:t>Click the session button</a:t>
            </a:r>
            <a:endParaRPr/>
          </a:p>
          <a:p>
            <a:pPr indent="-317500" lvl="1" marL="914400" rtl="0" algn="l">
              <a:spcBef>
                <a:spcPts val="0"/>
              </a:spcBef>
              <a:spcAft>
                <a:spcPts val="0"/>
              </a:spcAft>
              <a:buSzPts val="1400"/>
              <a:buChar char="○"/>
            </a:pPr>
            <a:r>
              <a:rPr lang="en"/>
              <a:t>Choose ssh</a:t>
            </a:r>
            <a:endParaRPr/>
          </a:p>
          <a:p>
            <a:pPr indent="-317500" lvl="1" marL="914400" rtl="0" algn="l">
              <a:spcBef>
                <a:spcPts val="0"/>
              </a:spcBef>
              <a:spcAft>
                <a:spcPts val="0"/>
              </a:spcAft>
              <a:buSzPts val="1400"/>
              <a:buChar char="○"/>
            </a:pPr>
            <a:r>
              <a:rPr lang="en"/>
              <a:t>Under remote host enter </a:t>
            </a:r>
            <a:r>
              <a:rPr lang="en" u="sng">
                <a:solidFill>
                  <a:schemeClr val="hlink"/>
                </a:solidFill>
                <a:hlinkClick r:id="rId4"/>
              </a:rPr>
              <a:t>pc#@cs.ucdavis.edu</a:t>
            </a:r>
            <a:r>
              <a:rPr lang="en"/>
              <a:t> where # is a number between 1 and 60</a:t>
            </a:r>
            <a:endParaRPr/>
          </a:p>
          <a:p>
            <a:pPr indent="-317500" lvl="2" marL="1371600" rtl="0" algn="l">
              <a:spcBef>
                <a:spcPts val="0"/>
              </a:spcBef>
              <a:spcAft>
                <a:spcPts val="0"/>
              </a:spcAft>
              <a:buSzPts val="1400"/>
              <a:buChar char="■"/>
            </a:pPr>
            <a:r>
              <a:rPr lang="en"/>
              <a:t>You can see the pc numbers and their status at </a:t>
            </a:r>
            <a:r>
              <a:rPr lang="en" u="sng">
                <a:solidFill>
                  <a:schemeClr val="hlink"/>
                </a:solidFill>
                <a:hlinkClick r:id="rId5"/>
              </a:rPr>
              <a:t>http://iceman.cs.ucdavis.edu/nagios3/cgi-bin/status.cgi?hostgroup=all</a:t>
            </a:r>
            <a:endParaRPr/>
          </a:p>
          <a:p>
            <a:pPr indent="-317500" lvl="1" marL="914400" rtl="0" algn="l">
              <a:spcBef>
                <a:spcPts val="0"/>
              </a:spcBef>
              <a:spcAft>
                <a:spcPts val="0"/>
              </a:spcAft>
              <a:buSzPts val="1400"/>
              <a:buChar char="○"/>
            </a:pPr>
            <a:r>
              <a:rPr lang="en"/>
              <a:t>Click specify username and enter your Kerberos username</a:t>
            </a:r>
            <a:endParaRPr/>
          </a:p>
          <a:p>
            <a:pPr indent="-317500" lvl="1" marL="914400" rtl="0" algn="l">
              <a:spcBef>
                <a:spcPts val="0"/>
              </a:spcBef>
              <a:spcAft>
                <a:spcPts val="0"/>
              </a:spcAft>
              <a:buSzPts val="1400"/>
              <a:buChar char="○"/>
            </a:pPr>
            <a:r>
              <a:rPr lang="en"/>
              <a:t>Click 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Access - Windows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asked to add accept the identifying key select yes</a:t>
            </a:r>
            <a:endParaRPr/>
          </a:p>
          <a:p>
            <a:pPr indent="-342900" lvl="0" marL="457200" rtl="0" algn="l">
              <a:spcBef>
                <a:spcPts val="0"/>
              </a:spcBef>
              <a:spcAft>
                <a:spcPts val="0"/>
              </a:spcAft>
              <a:buSzPts val="1800"/>
              <a:buChar char="●"/>
            </a:pPr>
            <a:r>
              <a:rPr lang="en"/>
              <a:t>Enter your Kerberos password</a:t>
            </a:r>
            <a:endParaRPr/>
          </a:p>
          <a:p>
            <a:pPr indent="-317500" lvl="1" marL="914400" rtl="0" algn="l">
              <a:spcBef>
                <a:spcPts val="0"/>
              </a:spcBef>
              <a:spcAft>
                <a:spcPts val="0"/>
              </a:spcAft>
              <a:buSzPts val="1400"/>
              <a:buChar char="○"/>
            </a:pPr>
            <a:r>
              <a:rPr lang="en"/>
              <a:t>It won’t look like you are typing anything but it is being entered</a:t>
            </a:r>
            <a:endParaRPr/>
          </a:p>
          <a:p>
            <a:pPr indent="-317500" lvl="1" marL="914400" rtl="0" algn="l">
              <a:spcBef>
                <a:spcPts val="0"/>
              </a:spcBef>
              <a:spcAft>
                <a:spcPts val="0"/>
              </a:spcAft>
              <a:buSzPts val="1400"/>
              <a:buChar char="○"/>
            </a:pPr>
            <a:r>
              <a:rPr lang="en"/>
              <a:t>You can save your password if you don’t want to enter it again</a:t>
            </a:r>
            <a:endParaRPr/>
          </a:p>
          <a:p>
            <a:pPr indent="-342900" lvl="0" marL="457200" rtl="0" algn="l">
              <a:spcBef>
                <a:spcPts val="0"/>
              </a:spcBef>
              <a:spcAft>
                <a:spcPts val="0"/>
              </a:spcAft>
              <a:buSzPts val="1800"/>
              <a:buChar char="●"/>
            </a:pPr>
            <a:r>
              <a:rPr lang="en"/>
              <a:t>You are now connected to the CSIF computers</a:t>
            </a:r>
            <a:endParaRPr/>
          </a:p>
          <a:p>
            <a:pPr indent="-342900" lvl="0" marL="457200" rtl="0" algn="l">
              <a:spcBef>
                <a:spcPts val="0"/>
              </a:spcBef>
              <a:spcAft>
                <a:spcPts val="0"/>
              </a:spcAft>
              <a:buSzPts val="1800"/>
              <a:buChar char="●"/>
            </a:pPr>
            <a:r>
              <a:rPr lang="en"/>
              <a:t>When you are done type exit to quit or click the X</a:t>
            </a:r>
            <a:endParaRPr/>
          </a:p>
          <a:p>
            <a:pPr indent="-342900" lvl="0" marL="457200" rtl="0" algn="l">
              <a:spcBef>
                <a:spcPts val="0"/>
              </a:spcBef>
              <a:spcAft>
                <a:spcPts val="0"/>
              </a:spcAft>
              <a:buSzPts val="1800"/>
              <a:buChar char="●"/>
            </a:pPr>
            <a:r>
              <a:rPr lang="en"/>
              <a:t>If you would like to connect to the same computer in the future you can see the session on the left and can double click it to start it again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Access - Mac</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the terminal</a:t>
            </a:r>
            <a:endParaRPr/>
          </a:p>
          <a:p>
            <a:pPr indent="-342900" lvl="0" marL="457200" rtl="0" algn="l">
              <a:spcBef>
                <a:spcPts val="0"/>
              </a:spcBef>
              <a:spcAft>
                <a:spcPts val="0"/>
              </a:spcAft>
              <a:buSzPts val="1800"/>
              <a:buChar char="●"/>
            </a:pPr>
            <a:r>
              <a:rPr lang="en"/>
              <a:t>Type ssh username@pc#.cs.ucdavis.edu</a:t>
            </a:r>
            <a:endParaRPr/>
          </a:p>
          <a:p>
            <a:pPr indent="-317500" lvl="1" marL="914400" rtl="0" algn="l">
              <a:spcBef>
                <a:spcPts val="0"/>
              </a:spcBef>
              <a:spcAft>
                <a:spcPts val="0"/>
              </a:spcAft>
              <a:buSzPts val="1400"/>
              <a:buChar char="○"/>
            </a:pPr>
            <a:r>
              <a:rPr lang="en"/>
              <a:t>Where username is your Kerberos username</a:t>
            </a:r>
            <a:endParaRPr/>
          </a:p>
          <a:p>
            <a:pPr indent="-317500" lvl="1" marL="914400" rtl="0" algn="l">
              <a:spcBef>
                <a:spcPts val="0"/>
              </a:spcBef>
              <a:spcAft>
                <a:spcPts val="0"/>
              </a:spcAft>
              <a:buSzPts val="1400"/>
              <a:buChar char="○"/>
            </a:pPr>
            <a:r>
              <a:rPr lang="en"/>
              <a:t># is a number between 1 - 60</a:t>
            </a:r>
            <a:endParaRPr/>
          </a:p>
          <a:p>
            <a:pPr indent="-342900" lvl="0" marL="457200" rtl="0" algn="l">
              <a:spcBef>
                <a:spcPts val="0"/>
              </a:spcBef>
              <a:spcAft>
                <a:spcPts val="0"/>
              </a:spcAft>
              <a:buSzPts val="1800"/>
              <a:buChar char="●"/>
            </a:pPr>
            <a:r>
              <a:rPr lang="en"/>
              <a:t>If asked to ask the key type y and hit enter</a:t>
            </a:r>
            <a:endParaRPr/>
          </a:p>
          <a:p>
            <a:pPr indent="-342900" lvl="0" marL="457200" rtl="0" algn="l">
              <a:spcBef>
                <a:spcPts val="0"/>
              </a:spcBef>
              <a:spcAft>
                <a:spcPts val="0"/>
              </a:spcAft>
              <a:buSzPts val="1800"/>
              <a:buChar char="●"/>
            </a:pPr>
            <a:r>
              <a:rPr lang="en"/>
              <a:t>Enter your kerberos password</a:t>
            </a:r>
            <a:endParaRPr/>
          </a:p>
          <a:p>
            <a:pPr indent="-317500" lvl="1" marL="914400" rtl="0" algn="l">
              <a:spcBef>
                <a:spcPts val="0"/>
              </a:spcBef>
              <a:spcAft>
                <a:spcPts val="0"/>
              </a:spcAft>
              <a:buSzPts val="1400"/>
              <a:buChar char="○"/>
            </a:pPr>
            <a:r>
              <a:rPr lang="en"/>
              <a:t>It may not look like you are typing anything but it is being entered</a:t>
            </a:r>
            <a:endParaRPr/>
          </a:p>
          <a:p>
            <a:pPr indent="-342900" lvl="0" marL="457200" rtl="0" algn="l">
              <a:spcBef>
                <a:spcPts val="0"/>
              </a:spcBef>
              <a:spcAft>
                <a:spcPts val="0"/>
              </a:spcAft>
              <a:buSzPts val="1800"/>
              <a:buChar char="●"/>
            </a:pPr>
            <a:r>
              <a:rPr lang="en"/>
              <a:t>You are now connected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Transferring Files - Windows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can use MobaXterm to transfer files between your local computer and the CSIF computers and vice versa</a:t>
            </a:r>
            <a:endParaRPr/>
          </a:p>
          <a:p>
            <a:pPr indent="-342900" lvl="0" marL="457200" rtl="0" algn="l">
              <a:spcBef>
                <a:spcPts val="0"/>
              </a:spcBef>
              <a:spcAft>
                <a:spcPts val="0"/>
              </a:spcAft>
              <a:buSzPts val="1800"/>
              <a:buChar char="●"/>
            </a:pPr>
            <a:r>
              <a:rPr lang="en"/>
              <a:t>To download a file to your local computer, right click the file in the left panel and select download</a:t>
            </a:r>
            <a:endParaRPr/>
          </a:p>
          <a:p>
            <a:pPr indent="-342900" lvl="0" marL="457200" rtl="0" algn="l">
              <a:spcBef>
                <a:spcPts val="0"/>
              </a:spcBef>
              <a:spcAft>
                <a:spcPts val="0"/>
              </a:spcAft>
              <a:buSzPts val="1800"/>
              <a:buChar char="●"/>
            </a:pPr>
            <a:r>
              <a:rPr lang="en"/>
              <a:t>To upload a file to the CSIF click the upload button on the left pane and select the file you want to move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Transferring Files - Mac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Download CyberDuck and install it</a:t>
            </a:r>
            <a:endParaRPr/>
          </a:p>
          <a:p>
            <a:pPr indent="-317500" lvl="1" marL="914400" rtl="0" algn="l">
              <a:spcBef>
                <a:spcPts val="0"/>
              </a:spcBef>
              <a:spcAft>
                <a:spcPts val="0"/>
              </a:spcAft>
              <a:buSzPts val="1400"/>
              <a:buChar char="○"/>
            </a:pPr>
            <a:r>
              <a:rPr lang="en" u="sng">
                <a:solidFill>
                  <a:schemeClr val="hlink"/>
                </a:solidFill>
                <a:hlinkClick r:id="rId3"/>
              </a:rPr>
              <a:t>https://cyberduck.io/?l=en</a:t>
            </a:r>
            <a:r>
              <a:rPr lang="en"/>
              <a:t> </a:t>
            </a:r>
            <a:endParaRPr/>
          </a:p>
          <a:p>
            <a:pPr indent="-342900" lvl="0" marL="457200" rtl="0" algn="l">
              <a:spcBef>
                <a:spcPts val="0"/>
              </a:spcBef>
              <a:spcAft>
                <a:spcPts val="0"/>
              </a:spcAft>
              <a:buSzPts val="1800"/>
              <a:buChar char="●"/>
            </a:pPr>
            <a:r>
              <a:rPr lang="en"/>
              <a:t>Open CyberDuck and click  Open Connection</a:t>
            </a:r>
            <a:endParaRPr/>
          </a:p>
          <a:p>
            <a:pPr indent="-342900" lvl="0" marL="457200" rtl="0" algn="l">
              <a:spcBef>
                <a:spcPts val="0"/>
              </a:spcBef>
              <a:spcAft>
                <a:spcPts val="0"/>
              </a:spcAft>
              <a:buSzPts val="1800"/>
              <a:buChar char="●"/>
            </a:pPr>
            <a:r>
              <a:rPr lang="en"/>
              <a:t>Choose SFTP</a:t>
            </a:r>
            <a:endParaRPr/>
          </a:p>
          <a:p>
            <a:pPr indent="-342900" lvl="0" marL="457200" rtl="0" algn="l">
              <a:spcBef>
                <a:spcPts val="0"/>
              </a:spcBef>
              <a:spcAft>
                <a:spcPts val="0"/>
              </a:spcAft>
              <a:buSzPts val="1800"/>
              <a:buChar char="●"/>
            </a:pPr>
            <a:r>
              <a:rPr lang="en"/>
              <a:t>Server: pc#.cs.ucdavis.edu</a:t>
            </a:r>
            <a:endParaRPr/>
          </a:p>
          <a:p>
            <a:pPr indent="-317500" lvl="1" marL="914400" rtl="0" algn="l">
              <a:spcBef>
                <a:spcPts val="0"/>
              </a:spcBef>
              <a:spcAft>
                <a:spcPts val="0"/>
              </a:spcAft>
              <a:buSzPts val="1400"/>
              <a:buChar char="○"/>
            </a:pPr>
            <a:r>
              <a:rPr lang="en"/>
              <a:t>Where again # is a number between 1 and 60</a:t>
            </a:r>
            <a:endParaRPr/>
          </a:p>
          <a:p>
            <a:pPr indent="-342900" lvl="0" marL="457200" rtl="0" algn="l">
              <a:spcBef>
                <a:spcPts val="0"/>
              </a:spcBef>
              <a:spcAft>
                <a:spcPts val="0"/>
              </a:spcAft>
              <a:buSzPts val="1800"/>
              <a:buChar char="●"/>
            </a:pPr>
            <a:r>
              <a:rPr lang="en"/>
              <a:t>Username: your Kerberos username</a:t>
            </a:r>
            <a:endParaRPr/>
          </a:p>
          <a:p>
            <a:pPr indent="-342900" lvl="0" marL="457200" rtl="0" algn="l">
              <a:spcBef>
                <a:spcPts val="0"/>
              </a:spcBef>
              <a:spcAft>
                <a:spcPts val="0"/>
              </a:spcAft>
              <a:buSzPts val="1800"/>
              <a:buChar char="●"/>
            </a:pPr>
            <a:r>
              <a:rPr lang="en"/>
              <a:t>Password: your Kerberos password </a:t>
            </a:r>
            <a:endParaRPr/>
          </a:p>
          <a:p>
            <a:pPr indent="-342900" lvl="0" marL="457200" rtl="0" algn="l">
              <a:spcBef>
                <a:spcPts val="0"/>
              </a:spcBef>
              <a:spcAft>
                <a:spcPts val="0"/>
              </a:spcAft>
              <a:buSzPts val="1800"/>
              <a:buChar char="●"/>
            </a:pPr>
            <a:r>
              <a:rPr lang="en"/>
              <a:t>Click connect</a:t>
            </a:r>
            <a:endParaRPr/>
          </a:p>
          <a:p>
            <a:pPr indent="-317500" lvl="1" marL="914400" rtl="0" algn="l">
              <a:spcBef>
                <a:spcPts val="0"/>
              </a:spcBef>
              <a:spcAft>
                <a:spcPts val="0"/>
              </a:spcAft>
              <a:buSzPts val="1400"/>
              <a:buChar char="○"/>
            </a:pPr>
            <a:r>
              <a:rPr lang="en"/>
              <a:t>If you get a popup about “Unknown Fingerprint” select yes</a:t>
            </a:r>
            <a:endParaRPr/>
          </a:p>
          <a:p>
            <a:pPr indent="-342900" lvl="0" marL="457200" rtl="0" algn="l">
              <a:spcBef>
                <a:spcPts val="0"/>
              </a:spcBef>
              <a:spcAft>
                <a:spcPts val="0"/>
              </a:spcAft>
              <a:buSzPts val="1800"/>
              <a:buChar char="●"/>
            </a:pPr>
            <a:r>
              <a:rPr lang="en"/>
              <a:t>You are now good to go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