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e34aee90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e34aee90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34aee90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e34aee90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2daae7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2daae7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e2daae77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e2daae77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e34aee9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e34aee9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e34aee90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e34aee90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e34aee90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e34aee90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e34aee90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e34aee90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34aee90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e34aee90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e34aee90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e34aee90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ECS 30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Data Structures</a:t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Sometimes the data structures we work with are recursive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 example the Linked List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It is made up of nodes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Each node contains a value and a pointer to the next node in the list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If there is no next node that pointer is NULL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Useful for when you don’t know how many items there are going to be and you’ll normally go through all the items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Bad if you want to pick out random elements from the list as you may have to walk through the whole list to find them</a:t>
            </a:r>
            <a:endParaRPr/>
          </a:p>
        </p:txBody>
      </p:sp>
      <p:sp>
        <p:nvSpPr>
          <p:cNvPr id="137" name="Google Shape;137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typedef struct Node_Struct{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 value;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struct Node_Struct* next;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 Node;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Recursion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Recursion is a very different way of thinking about problems but very powerful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When working with recursive problems again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Always start with the base cases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Make them as simple as possible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When doing the recursive case don’t forget there is a function that solves the problem you are trying to solve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It just happens to be the one you are writing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Trust that it is correct and believe in yourself</a:t>
            </a:r>
            <a:endParaRPr/>
          </a:p>
        </p:txBody>
      </p:sp>
      <p:sp>
        <p:nvSpPr>
          <p:cNvPr id="144" name="Google Shape;144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3620061163_ba9f8d5031_z.jpg"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3313" y="981450"/>
            <a:ext cx="4698075" cy="375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- Definition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Something is recursive if it is defined in terms of itself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seems kind of weird because most things in life aren’t like this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There are some things in math and computer science that are defined like this and recursion makes solving this problems very easy</a:t>
            </a:r>
            <a:endParaRPr/>
          </a:p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Fractal broccoli might be said to be recursive as it has heads that are made up of heads</a:t>
            </a:r>
            <a:endParaRPr/>
          </a:p>
        </p:txBody>
      </p:sp>
      <p:pic>
        <p:nvPicPr>
          <p:cNvPr descr="Lcr2.jpg"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2190825"/>
            <a:ext cx="3575826" cy="237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Example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Think about how you would define if someone is your ancestor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Well we know that your parents are your ancestors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also know that your parents’ parents are your ancestor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As well as your parents’ parents’ parents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could say someone is your ancestor if they are your parents or one of your parents’ ancestors</a:t>
            </a:r>
            <a:endParaRPr/>
          </a:p>
        </p:txBody>
      </p:sp>
      <p:sp>
        <p:nvSpPr>
          <p:cNvPr id="70" name="Google Shape;70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 isAncestor(Person* ancestor, Person* person){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if(ancestor == NULL){ return false;}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else if(person-&gt;mother == ancestor || person-&gt;father == ancestor){return true;}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else if{isAncestor(ancestor, person-&gt;mother){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Return true;}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else{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return isAncestor(ancestor, person-&gt;father);}}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Case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base cases are the ones that you can solve right away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You want to come up with these first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our example these are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Not having a parent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Your mother or father is the ancestor we are looking for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Base cases should be checked first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Many times bases cases have to do with nothing left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Empty string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Empty array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NULL pointer</a:t>
            </a:r>
            <a:endParaRPr/>
          </a:p>
        </p:txBody>
      </p:sp>
      <p:sp>
        <p:nvSpPr>
          <p:cNvPr id="77" name="Google Shape;77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 isAncestor(Person* ancestor, Person* person){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if(ancestor == NULL){ return false;}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else if(person-&gt;mother == ancestor || person-&gt;father == ancestor){return true;}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else if{isAncestor(ancestor, person-&gt;mother){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Return true;}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else{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return isAncestor(ancestor, person-&gt;father);}}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</a:t>
            </a:r>
            <a:r>
              <a:rPr lang="en"/>
              <a:t>Case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/>
              <a:t>This is where you call your function again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You must believe that your function solves the problem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When calling the recursive function it must get at least one step closer to the base case</a:t>
            </a:r>
            <a:endParaRPr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This is called well behaved recursion</a:t>
            </a:r>
            <a:endParaRPr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If this isn’t true you’ll end up with </a:t>
            </a:r>
            <a:r>
              <a:rPr lang="en"/>
              <a:t>infinite</a:t>
            </a:r>
            <a:r>
              <a:rPr lang="en"/>
              <a:t> recursion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Many recursive problems use first rest recursion</a:t>
            </a:r>
            <a:endParaRPr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You take out the first element</a:t>
            </a:r>
            <a:endParaRPr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Recurse on the rest</a:t>
            </a:r>
            <a:endParaRPr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Combine the recursion result with the first element</a:t>
            </a:r>
            <a:endParaRPr/>
          </a:p>
        </p:txBody>
      </p:sp>
      <p:sp>
        <p:nvSpPr>
          <p:cNvPr id="84" name="Google Shape;84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 isAncestor(Person* ancestor, Person* person){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if(ancestor == NULL){ return false;}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else if(person-&gt;mother == ancestor || person-&gt;father == ancestor){return true;}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else if{isAncestor(ancestor, person-&gt;mother){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  Return true;}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else{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return isAncestor(ancestor, person-&gt;father);}</a:t>
            </a: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Rest Recursion Example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Here we want to find the sum of a list of numbers recursively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First we want to come up with the base case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The simplest list of numbers we could have is a list with no numbers (the empty list)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The sum of 0 numbers is 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Now the recursive case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The sum of a list of number is the first number + the sum of the rest</a:t>
            </a:r>
            <a:endParaRPr/>
          </a:p>
        </p:txBody>
      </p:sp>
      <p:sp>
        <p:nvSpPr>
          <p:cNvPr id="91" name="Google Shape;91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rec_sum(int* nums, int size){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if(size &lt;= 0){ 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return 0; 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else{ 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return nums[0] + </a:t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rec_sum(nums + 1, size - 1);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}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</a:t>
            </a:r>
            <a:r>
              <a:rPr lang="en"/>
              <a:t> Example - </a:t>
            </a:r>
            <a:r>
              <a:rPr lang="en"/>
              <a:t>Fibonacci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</a:t>
            </a:r>
            <a:r>
              <a:rPr lang="en"/>
              <a:t>fibonacci</a:t>
            </a:r>
            <a:r>
              <a:rPr lang="en"/>
              <a:t> numbers are defined as follows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F(0) = 1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F(1)  = 1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F(N) = F(N-1) + F(N-2)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is a great time to use recursion as our problem is defined </a:t>
            </a:r>
            <a:r>
              <a:rPr lang="en"/>
              <a:t>recursively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Base cases are 0 and 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Recursive case is any number &gt; 1</a:t>
            </a:r>
            <a:endParaRPr/>
          </a:p>
        </p:txBody>
      </p:sp>
      <p:sp>
        <p:nvSpPr>
          <p:cNvPr id="98" name="Google Shape;9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fib(int n){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if(n == 0 || n == 1){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Return 1;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Else{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Return fib(n - 1) + fib(n-2);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Recursion Example - Fibonacci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 the right is what the stack will look like when calling our function with n = 4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You can see that it is rather inefficient as every recursive function needs to make two more recursive calls</a:t>
            </a:r>
            <a:endParaRPr/>
          </a:p>
        </p:txBody>
      </p:sp>
      <p:sp>
        <p:nvSpPr>
          <p:cNvPr id="105" name="Google Shape;105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CLwKE.jpg"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8300" y="1474200"/>
            <a:ext cx="4048075" cy="2365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20"/>
          <p:cNvCxnSpPr>
            <a:stCxn id="106" idx="0"/>
          </p:cNvCxnSpPr>
          <p:nvPr/>
        </p:nvCxnSpPr>
        <p:spPr>
          <a:xfrm flipH="1">
            <a:off x="6132138" y="1474200"/>
            <a:ext cx="700200" cy="5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20"/>
          <p:cNvCxnSpPr/>
          <p:nvPr/>
        </p:nvCxnSpPr>
        <p:spPr>
          <a:xfrm flipH="1">
            <a:off x="5459150" y="2166800"/>
            <a:ext cx="399600" cy="56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20"/>
          <p:cNvCxnSpPr/>
          <p:nvPr/>
        </p:nvCxnSpPr>
        <p:spPr>
          <a:xfrm flipH="1">
            <a:off x="5017275" y="2797900"/>
            <a:ext cx="336600" cy="69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20"/>
          <p:cNvCxnSpPr/>
          <p:nvPr/>
        </p:nvCxnSpPr>
        <p:spPr>
          <a:xfrm flipH="1" rot="10800000">
            <a:off x="4912100" y="2924025"/>
            <a:ext cx="284100" cy="63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20"/>
          <p:cNvCxnSpPr/>
          <p:nvPr/>
        </p:nvCxnSpPr>
        <p:spPr>
          <a:xfrm>
            <a:off x="5627350" y="3092400"/>
            <a:ext cx="220800" cy="42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20"/>
          <p:cNvCxnSpPr/>
          <p:nvPr/>
        </p:nvCxnSpPr>
        <p:spPr>
          <a:xfrm rot="10800000">
            <a:off x="5743125" y="2966100"/>
            <a:ext cx="220800" cy="46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20"/>
          <p:cNvCxnSpPr/>
          <p:nvPr/>
        </p:nvCxnSpPr>
        <p:spPr>
          <a:xfrm flipH="1" rot="10800000">
            <a:off x="5700975" y="2545475"/>
            <a:ext cx="252600" cy="3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20"/>
          <p:cNvCxnSpPr/>
          <p:nvPr/>
        </p:nvCxnSpPr>
        <p:spPr>
          <a:xfrm>
            <a:off x="6090150" y="2608575"/>
            <a:ext cx="199800" cy="25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20"/>
          <p:cNvCxnSpPr/>
          <p:nvPr/>
        </p:nvCxnSpPr>
        <p:spPr>
          <a:xfrm rot="10800000">
            <a:off x="6216500" y="2398250"/>
            <a:ext cx="410100" cy="37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20"/>
          <p:cNvCxnSpPr/>
          <p:nvPr/>
        </p:nvCxnSpPr>
        <p:spPr>
          <a:xfrm flipH="1" rot="10800000">
            <a:off x="6353125" y="1914450"/>
            <a:ext cx="610200" cy="39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20"/>
          <p:cNvCxnSpPr/>
          <p:nvPr/>
        </p:nvCxnSpPr>
        <p:spPr>
          <a:xfrm>
            <a:off x="7152525" y="1872275"/>
            <a:ext cx="799500" cy="48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20"/>
          <p:cNvCxnSpPr/>
          <p:nvPr/>
        </p:nvCxnSpPr>
        <p:spPr>
          <a:xfrm flipH="1">
            <a:off x="7604775" y="2440275"/>
            <a:ext cx="326100" cy="3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20"/>
          <p:cNvCxnSpPr/>
          <p:nvPr/>
        </p:nvCxnSpPr>
        <p:spPr>
          <a:xfrm flipH="1" rot="10800000">
            <a:off x="7888800" y="2524450"/>
            <a:ext cx="220800" cy="36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20"/>
          <p:cNvCxnSpPr/>
          <p:nvPr/>
        </p:nvCxnSpPr>
        <p:spPr>
          <a:xfrm>
            <a:off x="8225400" y="2587525"/>
            <a:ext cx="252300" cy="29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20"/>
          <p:cNvCxnSpPr>
            <a:stCxn id="106" idx="3"/>
          </p:cNvCxnSpPr>
          <p:nvPr/>
        </p:nvCxnSpPr>
        <p:spPr>
          <a:xfrm rot="10800000">
            <a:off x="8414775" y="2377100"/>
            <a:ext cx="441600" cy="27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20"/>
          <p:cNvCxnSpPr/>
          <p:nvPr/>
        </p:nvCxnSpPr>
        <p:spPr>
          <a:xfrm rot="10800000">
            <a:off x="7299625" y="1640975"/>
            <a:ext cx="778500" cy="39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20"/>
          <p:cNvCxnSpPr/>
          <p:nvPr/>
        </p:nvCxnSpPr>
        <p:spPr>
          <a:xfrm rot="10800000">
            <a:off x="7131475" y="1125450"/>
            <a:ext cx="0" cy="33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Fibonacci</a:t>
            </a:r>
            <a:r>
              <a:rPr lang="en"/>
              <a:t> -  Improved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Here is an </a:t>
            </a:r>
            <a:r>
              <a:rPr lang="en"/>
              <a:t>improved</a:t>
            </a:r>
            <a:r>
              <a:rPr lang="en"/>
              <a:t> version of the code that only makes a single function call in each recursive case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Accomplish this by storing n-1 and n-2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 each call n-2 becomes the old n-1 and n-1 become n-1 + n-1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also made a nice interface into the function at the bottom to ensure that n-2 and n-1 both start as 1 and 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Runs much faster and is more efficient</a:t>
            </a:r>
            <a:endParaRPr/>
          </a:p>
        </p:txBody>
      </p:sp>
      <p:sp>
        <p:nvSpPr>
          <p:cNvPr id="130" name="Google Shape;130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_fib(int N, int fibn_2, fibn_1){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if(n == 0) { return fibn_2;}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Else if(n == 1) {return fibn_1;}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Else {return _fib(n-1, fibn_1, fibn_2 + fibn_1);}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 fib(n){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Return _fib(n, 1, 1);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