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09163F-46EE-43FA-B22E-905426719B40}">
  <a:tblStyle styleId="{A809163F-46EE-43FA-B22E-905426719B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54cd2b6c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4cd2b6c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560175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60175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54cd2b6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4cd2b6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54cd2b6c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4cd2b6c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54cd2b6c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4cd2b6c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54cd2b6c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4cd2b6c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54cd2b6c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4cd2b6c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c9ad904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c9ad904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c9ad904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c9ad904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54cd2b6c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4cd2b6c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54cd2b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4cd2b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54cd2b6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4cd2b6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558578e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58578e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54cd2b6c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4cd2b6c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54cd2b6c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4cd2b6c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558578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58578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2560175e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60175e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560175e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60175e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560175e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60175e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54cd2b6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4cd2b6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54cd2b6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4cd2b6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4cd2b6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4cd2b6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54cd2b6c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4cd2b6c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54cd2b6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4cd2b6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54cd2b6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4cd2b6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54cd2b6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4cd2b6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kodetho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gradescope.com" TargetMode="External"/><Relationship Id="rId4" Type="http://schemas.openxmlformats.org/officeDocument/2006/relationships/hyperlink" Target="https://drive.google.com/open?id=0ByiySreZqN6HSnNBWThEeDZBR3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piazza.com/ucdavis/summer2018/ecs30/ho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zybooks.zyante.com" TargetMode="External"/><Relationship Id="rId4" Type="http://schemas.openxmlformats.org/officeDocument/2006/relationships/hyperlink" Target="mailto:support@zybook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Syllabus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ECS 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Kodethon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Website: </a:t>
            </a:r>
            <a:r>
              <a:rPr lang="en" u="sng">
                <a:solidFill>
                  <a:schemeClr val="accent5"/>
                </a:solidFill>
                <a:hlinkClick r:id="rId3"/>
              </a:rPr>
              <a:t>https://kodethon.com/#/</a:t>
            </a:r>
            <a:endParaRPr/>
          </a:p>
          <a:p>
            <a:pPr indent="-342900" lvl="0" marL="457200" rtl="0" algn="l">
              <a:spcBef>
                <a:spcPts val="0"/>
              </a:spcBef>
              <a:spcAft>
                <a:spcPts val="0"/>
              </a:spcAft>
              <a:buSzPts val="1800"/>
              <a:buChar char="●"/>
            </a:pPr>
            <a:r>
              <a:rPr lang="en"/>
              <a:t>Class Name: ECS 30 Summer Session 1 (#282)</a:t>
            </a:r>
            <a:endParaRPr/>
          </a:p>
          <a:p>
            <a:pPr indent="-342900" lvl="0" marL="457200" rtl="0" algn="l">
              <a:spcBef>
                <a:spcPts val="0"/>
              </a:spcBef>
              <a:spcAft>
                <a:spcPts val="0"/>
              </a:spcAft>
              <a:buSzPts val="1800"/>
              <a:buChar char="●"/>
            </a:pPr>
            <a:r>
              <a:rPr lang="en"/>
              <a:t>Cost: Free</a:t>
            </a:r>
            <a:endParaRPr/>
          </a:p>
          <a:p>
            <a:pPr indent="-342900" lvl="0" marL="457200" rtl="0" algn="l">
              <a:spcBef>
                <a:spcPts val="0"/>
              </a:spcBef>
              <a:spcAft>
                <a:spcPts val="0"/>
              </a:spcAft>
              <a:buSzPts val="1800"/>
              <a:buChar char="●"/>
            </a:pPr>
            <a:r>
              <a:rPr lang="en"/>
              <a:t>What is it?</a:t>
            </a:r>
            <a:endParaRPr/>
          </a:p>
          <a:p>
            <a:pPr indent="-317500" lvl="1" marL="914400" rtl="0" algn="l">
              <a:spcBef>
                <a:spcPts val="0"/>
              </a:spcBef>
              <a:spcAft>
                <a:spcPts val="0"/>
              </a:spcAft>
              <a:buSzPts val="1400"/>
              <a:buChar char="○"/>
            </a:pPr>
            <a:r>
              <a:rPr lang="en"/>
              <a:t>Online grading and testing</a:t>
            </a:r>
            <a:endParaRPr/>
          </a:p>
          <a:p>
            <a:pPr indent="-317500" lvl="1" marL="914400" rtl="0" algn="l">
              <a:spcBef>
                <a:spcPts val="0"/>
              </a:spcBef>
              <a:spcAft>
                <a:spcPts val="0"/>
              </a:spcAft>
              <a:buSzPts val="1400"/>
              <a:buChar char="○"/>
            </a:pPr>
            <a:r>
              <a:rPr lang="en"/>
              <a:t>Online IDE and collaborative editor</a:t>
            </a:r>
            <a:endParaRPr/>
          </a:p>
          <a:p>
            <a:pPr indent="-342900" lvl="0" marL="457200" rtl="0" algn="l">
              <a:spcBef>
                <a:spcPts val="0"/>
              </a:spcBef>
              <a:spcAft>
                <a:spcPts val="0"/>
              </a:spcAft>
              <a:buSzPts val="1800"/>
              <a:buChar char="●"/>
            </a:pPr>
            <a:r>
              <a:rPr lang="en"/>
              <a:t>This is where you will submit your homework at</a:t>
            </a:r>
            <a:endParaRPr/>
          </a:p>
          <a:p>
            <a:pPr indent="-317500" lvl="1" marL="914400" rtl="0" algn="l">
              <a:spcBef>
                <a:spcPts val="0"/>
              </a:spcBef>
              <a:spcAft>
                <a:spcPts val="0"/>
              </a:spcAft>
              <a:buSzPts val="1400"/>
              <a:buChar char="○"/>
            </a:pPr>
            <a:r>
              <a:rPr lang="en"/>
              <a:t>It provides you with near instant feedback on how well your code is doing</a:t>
            </a:r>
            <a:endParaRPr/>
          </a:p>
          <a:p>
            <a:pPr indent="-342900" lvl="0" marL="457200" rtl="0" algn="l">
              <a:spcBef>
                <a:spcPts val="0"/>
              </a:spcBef>
              <a:spcAft>
                <a:spcPts val="0"/>
              </a:spcAft>
              <a:buSzPts val="1800"/>
              <a:buChar char="●"/>
            </a:pPr>
            <a:r>
              <a:rPr lang="en"/>
              <a:t>You can also write your code here and work with your partner in real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GradeScope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Cost: Free</a:t>
            </a:r>
            <a:endParaRPr/>
          </a:p>
          <a:p>
            <a:pPr indent="-342900" lvl="0" marL="457200" rtl="0" algn="l">
              <a:spcBef>
                <a:spcPts val="0"/>
              </a:spcBef>
              <a:spcAft>
                <a:spcPts val="0"/>
              </a:spcAft>
              <a:buSzPts val="1800"/>
              <a:buChar char="●"/>
            </a:pPr>
            <a:r>
              <a:rPr lang="en"/>
              <a:t>Joining: You will automatically be added to it just before the first exam</a:t>
            </a:r>
            <a:endParaRPr/>
          </a:p>
          <a:p>
            <a:pPr indent="-342900" lvl="0" marL="457200" rtl="0" algn="l">
              <a:spcBef>
                <a:spcPts val="0"/>
              </a:spcBef>
              <a:spcAft>
                <a:spcPts val="0"/>
              </a:spcAft>
              <a:buSzPts val="1800"/>
              <a:buChar char="●"/>
            </a:pPr>
            <a:r>
              <a:rPr lang="en"/>
              <a:t>What is it?</a:t>
            </a:r>
            <a:endParaRPr/>
          </a:p>
          <a:p>
            <a:pPr indent="-317500" lvl="1" marL="914400" rtl="0" algn="l">
              <a:spcBef>
                <a:spcPts val="0"/>
              </a:spcBef>
              <a:spcAft>
                <a:spcPts val="0"/>
              </a:spcAft>
              <a:buSzPts val="1400"/>
              <a:buChar char="○"/>
            </a:pPr>
            <a:r>
              <a:rPr lang="en"/>
              <a:t>An online tool for written assignments and exam grading and regrade requests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Course Resources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GradeScope: </a:t>
            </a:r>
            <a:r>
              <a:rPr lang="en" u="sng">
                <a:solidFill>
                  <a:schemeClr val="hlink"/>
                </a:solidFill>
                <a:hlinkClick r:id="rId3"/>
              </a:rPr>
              <a:t>gradescope.com</a:t>
            </a:r>
            <a:endParaRPr/>
          </a:p>
          <a:p>
            <a:pPr indent="-317500" lvl="1" marL="914400" rtl="0" algn="l">
              <a:spcBef>
                <a:spcPts val="0"/>
              </a:spcBef>
              <a:spcAft>
                <a:spcPts val="0"/>
              </a:spcAft>
              <a:buSzPts val="1400"/>
              <a:buChar char="○"/>
            </a:pPr>
            <a:r>
              <a:rPr lang="en"/>
              <a:t>This is where you will find your grades for your written exams and can request regrades on them</a:t>
            </a:r>
            <a:endParaRPr/>
          </a:p>
          <a:p>
            <a:pPr indent="-317500" lvl="1" marL="914400" rtl="0" algn="l">
              <a:spcBef>
                <a:spcPts val="0"/>
              </a:spcBef>
              <a:spcAft>
                <a:spcPts val="0"/>
              </a:spcAft>
              <a:buSzPts val="1400"/>
              <a:buChar char="○"/>
            </a:pPr>
            <a:r>
              <a:rPr lang="en"/>
              <a:t>I will automatically enroll you here later in the course</a:t>
            </a:r>
            <a:endParaRPr/>
          </a:p>
          <a:p>
            <a:pPr indent="-342900" lvl="0" marL="457200" rtl="0" algn="l">
              <a:spcBef>
                <a:spcPts val="0"/>
              </a:spcBef>
              <a:spcAft>
                <a:spcPts val="0"/>
              </a:spcAft>
              <a:buSzPts val="1800"/>
              <a:buChar char="●"/>
            </a:pPr>
            <a:r>
              <a:rPr lang="en"/>
              <a:t>Canvas</a:t>
            </a:r>
            <a:endParaRPr/>
          </a:p>
          <a:p>
            <a:pPr indent="-317500" lvl="1" marL="914400" rtl="0" algn="l">
              <a:spcBef>
                <a:spcPts val="0"/>
              </a:spcBef>
              <a:spcAft>
                <a:spcPts val="0"/>
              </a:spcAft>
              <a:buSzPts val="1400"/>
              <a:buChar char="○"/>
            </a:pPr>
            <a:r>
              <a:rPr lang="en"/>
              <a:t>This is where you can find your official grades, solutions, and links to the class lecture videos</a:t>
            </a:r>
            <a:endParaRPr/>
          </a:p>
          <a:p>
            <a:pPr indent="-342900" lvl="0" marL="457200" rtl="0" algn="l">
              <a:spcBef>
                <a:spcPts val="0"/>
              </a:spcBef>
              <a:spcAft>
                <a:spcPts val="0"/>
              </a:spcAft>
              <a:buSzPts val="1800"/>
              <a:buChar char="●"/>
            </a:pPr>
            <a:r>
              <a:rPr lang="en"/>
              <a:t>Google Drive: </a:t>
            </a:r>
            <a:r>
              <a:rPr lang="en" u="sng">
                <a:solidFill>
                  <a:schemeClr val="hlink"/>
                </a:solidFill>
                <a:hlinkClick r:id="rId4"/>
              </a:rPr>
              <a:t>https://drive.google.com/open?id=0ByiySreZqN6HSnNBWThEeDZBR3M</a:t>
            </a:r>
            <a:endParaRPr/>
          </a:p>
          <a:p>
            <a:pPr indent="-317500" lvl="1" marL="914400" rtl="0" algn="l">
              <a:spcBef>
                <a:spcPts val="0"/>
              </a:spcBef>
              <a:spcAft>
                <a:spcPts val="0"/>
              </a:spcAft>
              <a:buSzPts val="1400"/>
              <a:buChar char="○"/>
            </a:pPr>
            <a:r>
              <a:rPr lang="en"/>
              <a:t>This is where you will find the lecture slides and class examples</a:t>
            </a:r>
            <a:endParaRPr/>
          </a:p>
          <a:p>
            <a:pPr indent="-317500" lvl="1" marL="914400" rtl="0" algn="l">
              <a:spcBef>
                <a:spcPts val="0"/>
              </a:spcBef>
              <a:spcAft>
                <a:spcPts val="0"/>
              </a:spcAft>
              <a:buSzPts val="1400"/>
              <a:buChar char="○"/>
            </a:pPr>
            <a:r>
              <a:rPr lang="en"/>
              <a:t>Link is also available in Canvas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Grading</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28" name="Google Shape;128;p25"/>
          <p:cNvGraphicFramePr/>
          <p:nvPr/>
        </p:nvGraphicFramePr>
        <p:xfrm>
          <a:off x="505250" y="1809750"/>
          <a:ext cx="3000000" cy="3000000"/>
        </p:xfrm>
        <a:graphic>
          <a:graphicData uri="http://schemas.openxmlformats.org/drawingml/2006/table">
            <a:tbl>
              <a:tblPr>
                <a:noFill/>
                <a:tableStyleId>{A809163F-46EE-43FA-B22E-905426719B40}</a:tableStyleId>
              </a:tblPr>
              <a:tblGrid>
                <a:gridCol w="2257000"/>
                <a:gridCol w="1809750"/>
                <a:gridCol w="2264550"/>
                <a:gridCol w="1354950"/>
              </a:tblGrid>
              <a:tr h="381000">
                <a:tc>
                  <a:txBody>
                    <a:bodyPr>
                      <a:noAutofit/>
                    </a:bodyPr>
                    <a:lstStyle/>
                    <a:p>
                      <a:pPr indent="0" lvl="0" marL="0" rtl="0" algn="l">
                        <a:spcBef>
                          <a:spcPts val="0"/>
                        </a:spcBef>
                        <a:spcAft>
                          <a:spcPts val="0"/>
                        </a:spcAft>
                        <a:buNone/>
                      </a:pPr>
                      <a:r>
                        <a:rPr lang="en"/>
                        <a:t>Category</a:t>
                      </a:r>
                      <a:endParaRPr/>
                    </a:p>
                  </a:txBody>
                  <a:tcPr marT="91425" marB="91425" marR="91425" marL="91425"/>
                </a:tc>
                <a:tc>
                  <a:txBody>
                    <a:bodyPr>
                      <a:noAutofit/>
                    </a:bodyPr>
                    <a:lstStyle/>
                    <a:p>
                      <a:pPr indent="0" lvl="0" marL="0" rtl="0" algn="l">
                        <a:spcBef>
                          <a:spcPts val="0"/>
                        </a:spcBef>
                        <a:spcAft>
                          <a:spcPts val="0"/>
                        </a:spcAft>
                        <a:buNone/>
                      </a:pPr>
                      <a:r>
                        <a:rPr lang="en"/>
                        <a:t>Weight</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Reading</a:t>
                      </a:r>
                      <a:endParaRPr/>
                    </a:p>
                  </a:txBody>
                  <a:tcPr marT="91425" marB="91425" marR="91425" marL="91425"/>
                </a:tc>
                <a:tc>
                  <a:txBody>
                    <a:bodyPr>
                      <a:noAutofit/>
                    </a:bodyPr>
                    <a:lstStyle/>
                    <a:p>
                      <a:pPr indent="0" lvl="0" marL="0" rtl="0" algn="l">
                        <a:spcBef>
                          <a:spcPts val="0"/>
                        </a:spcBef>
                        <a:spcAft>
                          <a:spcPts val="0"/>
                        </a:spcAft>
                        <a:buNone/>
                      </a:pPr>
                      <a:r>
                        <a:rPr lang="en"/>
                        <a:t>5%</a:t>
                      </a:r>
                      <a:endParaRPr/>
                    </a:p>
                  </a:txBody>
                  <a:tcPr marT="91425" marB="91425" marR="91425" marL="91425"/>
                </a:tc>
                <a:tc>
                  <a:txBody>
                    <a:bodyPr>
                      <a:noAutofit/>
                    </a:bodyPr>
                    <a:lstStyle/>
                    <a:p>
                      <a:pPr indent="0" lvl="0" marL="0" rtl="0" algn="l">
                        <a:spcBef>
                          <a:spcPts val="0"/>
                        </a:spcBef>
                        <a:spcAft>
                          <a:spcPts val="0"/>
                        </a:spcAft>
                        <a:buNone/>
                      </a:pPr>
                      <a:r>
                        <a:rPr lang="en"/>
                        <a:t>0 - 3 times per week</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Programming Homework</a:t>
                      </a:r>
                      <a:endParaRPr/>
                    </a:p>
                  </a:txBody>
                  <a:tcPr marT="91425" marB="91425" marR="91425" marL="91425"/>
                </a:tc>
                <a:tc>
                  <a:txBody>
                    <a:bodyPr>
                      <a:noAutofit/>
                    </a:bodyPr>
                    <a:lstStyle/>
                    <a:p>
                      <a:pPr indent="0" lvl="0" marL="0" rtl="0" algn="l">
                        <a:spcBef>
                          <a:spcPts val="0"/>
                        </a:spcBef>
                        <a:spcAft>
                          <a:spcPts val="0"/>
                        </a:spcAft>
                        <a:buNone/>
                      </a:pPr>
                      <a:r>
                        <a:rPr lang="en"/>
                        <a:t>40%</a:t>
                      </a:r>
                      <a:endParaRPr/>
                    </a:p>
                  </a:txBody>
                  <a:tcPr marT="91425" marB="91425" marR="91425" marL="91425"/>
                </a:tc>
                <a:tc>
                  <a:txBody>
                    <a:bodyPr>
                      <a:noAutofit/>
                    </a:bodyPr>
                    <a:lstStyle/>
                    <a:p>
                      <a:pPr indent="0" lvl="0" marL="0" rtl="0" algn="l">
                        <a:spcBef>
                          <a:spcPts val="0"/>
                        </a:spcBef>
                        <a:spcAft>
                          <a:spcPts val="0"/>
                        </a:spcAft>
                        <a:buNone/>
                      </a:pPr>
                      <a:r>
                        <a:rPr lang="en"/>
                        <a:t>1-2 per week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Written Homework</a:t>
                      </a:r>
                      <a:endParaRPr/>
                    </a:p>
                  </a:txBody>
                  <a:tcPr marT="91425" marB="91425" marR="91425" marL="91425"/>
                </a:tc>
                <a:tc>
                  <a:txBody>
                    <a:bodyPr>
                      <a:noAutofit/>
                    </a:bodyPr>
                    <a:lstStyle/>
                    <a:p>
                      <a:pPr indent="0" lvl="0" marL="0" rtl="0" algn="l">
                        <a:spcBef>
                          <a:spcPts val="0"/>
                        </a:spcBef>
                        <a:spcAft>
                          <a:spcPts val="0"/>
                        </a:spcAft>
                        <a:buNone/>
                      </a:pPr>
                      <a:r>
                        <a:rPr lang="en"/>
                        <a:t>10%</a:t>
                      </a:r>
                      <a:endParaRPr/>
                    </a:p>
                  </a:txBody>
                  <a:tcPr marT="91425" marB="91425" marR="91425" marL="91425"/>
                </a:tc>
                <a:tc>
                  <a:txBody>
                    <a:bodyPr>
                      <a:noAutofit/>
                    </a:bodyPr>
                    <a:lstStyle/>
                    <a:p>
                      <a:pPr indent="0" lvl="0" marL="0" rtl="0" algn="l">
                        <a:spcBef>
                          <a:spcPts val="0"/>
                        </a:spcBef>
                        <a:spcAft>
                          <a:spcPts val="0"/>
                        </a:spcAft>
                        <a:buNone/>
                      </a:pPr>
                      <a:r>
                        <a:rPr lang="en"/>
                        <a:t>1 - 2 per week</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Midterms</a:t>
                      </a:r>
                      <a:endParaRPr/>
                    </a:p>
                  </a:txBody>
                  <a:tcPr marT="91425" marB="91425" marR="91425" marL="91425"/>
                </a:tc>
                <a:tc>
                  <a:txBody>
                    <a:bodyPr>
                      <a:noAutofit/>
                    </a:bodyPr>
                    <a:lstStyle/>
                    <a:p>
                      <a:pPr indent="0" lvl="0" marL="0" rtl="0" algn="l">
                        <a:spcBef>
                          <a:spcPts val="0"/>
                        </a:spcBef>
                        <a:spcAft>
                          <a:spcPts val="0"/>
                        </a:spcAft>
                        <a:buNone/>
                      </a:pPr>
                      <a:r>
                        <a:rPr lang="en"/>
                        <a:t>20%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Final</a:t>
                      </a:r>
                      <a:endParaRPr/>
                    </a:p>
                  </a:txBody>
                  <a:tcPr marT="91425" marB="91425" marR="91425" marL="91425"/>
                </a:tc>
                <a:tc>
                  <a:txBody>
                    <a:bodyPr>
                      <a:noAutofit/>
                    </a:bodyPr>
                    <a:lstStyle/>
                    <a:p>
                      <a:pPr indent="0" lvl="0" marL="0" rtl="0" algn="l">
                        <a:spcBef>
                          <a:spcPts val="0"/>
                        </a:spcBef>
                        <a:spcAft>
                          <a:spcPts val="0"/>
                        </a:spcAft>
                        <a:buNone/>
                      </a:pPr>
                      <a:r>
                        <a:rPr lang="en"/>
                        <a:t>25%</a:t>
                      </a:r>
                      <a:endParaRPr/>
                    </a:p>
                  </a:txBody>
                  <a:tcPr marT="91425" marB="91425" marR="91425" marL="91425"/>
                </a:tc>
                <a:tc>
                  <a:txBody>
                    <a:bodyPr>
                      <a:noAutofit/>
                    </a:bodyPr>
                    <a:lstStyle/>
                    <a:p>
                      <a:pPr indent="0" lvl="0" marL="0" rtl="0" algn="l">
                        <a:spcBef>
                          <a:spcPts val="0"/>
                        </a:spcBef>
                        <a:spcAft>
                          <a:spcPts val="0"/>
                        </a:spcAft>
                        <a:buNone/>
                      </a:pPr>
                      <a:r>
                        <a:rPr lang="en"/>
                        <a:t>1 time</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Challenge Problems</a:t>
                      </a:r>
                      <a:endParaRPr/>
                    </a:p>
                  </a:txBody>
                  <a:tcPr marT="91425" marB="91425" marR="91425" marL="91425"/>
                </a:tc>
                <a:tc>
                  <a:txBody>
                    <a:bodyPr>
                      <a:noAutofit/>
                    </a:bodyPr>
                    <a:lstStyle/>
                    <a:p>
                      <a:pPr indent="0" lvl="0" marL="0" rtl="0" algn="l">
                        <a:spcBef>
                          <a:spcPts val="0"/>
                        </a:spcBef>
                        <a:spcAft>
                          <a:spcPts val="0"/>
                        </a:spcAft>
                        <a:buNone/>
                      </a:pPr>
                      <a:r>
                        <a:rPr lang="en"/>
                        <a:t>2.5%</a:t>
                      </a:r>
                      <a:endParaRPr/>
                    </a:p>
                  </a:txBody>
                  <a:tcPr marT="91425" marB="91425" marR="91425" marL="91425"/>
                </a:tc>
                <a:tc>
                  <a:txBody>
                    <a:bodyPr>
                      <a:noAutofit/>
                    </a:bodyPr>
                    <a:lstStyle/>
                    <a:p>
                      <a:pPr indent="0" lvl="0" marL="0" rtl="0" algn="l">
                        <a:spcBef>
                          <a:spcPts val="0"/>
                        </a:spcBef>
                        <a:spcAft>
                          <a:spcPts val="0"/>
                        </a:spcAft>
                        <a:buNone/>
                      </a:pPr>
                      <a:r>
                        <a:rPr lang="en"/>
                        <a:t>With most reading</a:t>
                      </a:r>
                      <a:endParaRPr/>
                    </a:p>
                  </a:txBody>
                  <a:tcPr marT="91425" marB="91425" marR="91425" marL="91425"/>
                </a:tc>
                <a:tc>
                  <a:txBody>
                    <a:bodyPr>
                      <a:noAutofit/>
                    </a:bodyPr>
                    <a:lstStyle/>
                    <a:p>
                      <a:pPr indent="0" lvl="0" marL="0" rtl="0" algn="l">
                        <a:spcBef>
                          <a:spcPts val="0"/>
                        </a:spcBef>
                        <a:spcAft>
                          <a:spcPts val="0"/>
                        </a:spcAft>
                        <a:buNone/>
                      </a:pPr>
                      <a:r>
                        <a:rPr lang="en"/>
                        <a:t>Extra Credit</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order to get credit for reading the chapter you must complete at least 90% of the </a:t>
            </a:r>
            <a:r>
              <a:rPr b="1" lang="en"/>
              <a:t>participation </a:t>
            </a:r>
            <a:r>
              <a:rPr lang="en"/>
              <a:t>problems before the due date</a:t>
            </a:r>
            <a:endParaRPr/>
          </a:p>
          <a:p>
            <a:pPr indent="-317500" lvl="1" marL="914400" rtl="0" algn="l">
              <a:spcBef>
                <a:spcPts val="0"/>
              </a:spcBef>
              <a:spcAft>
                <a:spcPts val="0"/>
              </a:spcAft>
              <a:buSzPts val="1400"/>
              <a:buChar char="○"/>
            </a:pPr>
            <a:r>
              <a:rPr lang="en"/>
              <a:t>These consist of short questions about the material as well as watching the animations in the book</a:t>
            </a:r>
            <a:endParaRPr/>
          </a:p>
          <a:p>
            <a:pPr indent="-317500" lvl="1" marL="914400" rtl="0" algn="l">
              <a:spcBef>
                <a:spcPts val="0"/>
              </a:spcBef>
              <a:spcAft>
                <a:spcPts val="0"/>
              </a:spcAft>
              <a:buSzPts val="1400"/>
              <a:buChar char="○"/>
            </a:pPr>
            <a:r>
              <a:rPr lang="en"/>
              <a:t>The percentage shown in the book is based on participation and challenge questions so it can show less than 90% even if you have completed all the participation problems. Don’t worry about this</a:t>
            </a:r>
            <a:endParaRPr/>
          </a:p>
          <a:p>
            <a:pPr indent="-317500" lvl="1" marL="914400" rtl="0" algn="l">
              <a:spcBef>
                <a:spcPts val="0"/>
              </a:spcBef>
              <a:spcAft>
                <a:spcPts val="0"/>
              </a:spcAft>
              <a:buSzPts val="1400"/>
              <a:buChar char="○"/>
            </a:pPr>
            <a:r>
              <a:rPr lang="en"/>
              <a:t>If you complete less than 90%, you will receive </a:t>
            </a:r>
            <a:r>
              <a:rPr b="1" lang="en"/>
              <a:t>NO CREDIT</a:t>
            </a:r>
            <a:endParaRPr/>
          </a:p>
          <a:p>
            <a:pPr indent="-342900" lvl="0" marL="457200" rtl="0" algn="l">
              <a:spcBef>
                <a:spcPts val="0"/>
              </a:spcBef>
              <a:spcAft>
                <a:spcPts val="0"/>
              </a:spcAft>
              <a:buSzPts val="1800"/>
              <a:buChar char="●"/>
            </a:pPr>
            <a:r>
              <a:rPr lang="en"/>
              <a:t>You do not need to submit anything for the readings</a:t>
            </a:r>
            <a:endParaRPr/>
          </a:p>
          <a:p>
            <a:pPr indent="-317500" lvl="1" marL="914400" rtl="0" algn="l">
              <a:spcBef>
                <a:spcPts val="0"/>
              </a:spcBef>
              <a:spcAft>
                <a:spcPts val="0"/>
              </a:spcAft>
              <a:buSzPts val="1400"/>
              <a:buChar char="○"/>
            </a:pPr>
            <a:r>
              <a:rPr lang="en"/>
              <a:t>We can view your completion online and will update your grades in Canvas about a week after the reading is due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Purpose:</a:t>
            </a:r>
            <a:r>
              <a:rPr lang="en"/>
              <a:t> to get you familiar with the material before we cover it in class</a:t>
            </a:r>
            <a:endParaRPr/>
          </a:p>
          <a:p>
            <a:pPr indent="-342900" lvl="0" marL="457200" rtl="0" algn="l">
              <a:spcBef>
                <a:spcPts val="0"/>
              </a:spcBef>
              <a:spcAft>
                <a:spcPts val="0"/>
              </a:spcAft>
              <a:buSzPts val="1800"/>
              <a:buChar char="●"/>
            </a:pPr>
            <a:r>
              <a:rPr lang="en"/>
              <a:t>The distribution of the readings is not even</a:t>
            </a:r>
            <a:endParaRPr/>
          </a:p>
          <a:p>
            <a:pPr indent="-317500" lvl="1" marL="914400" rtl="0" algn="l">
              <a:spcBef>
                <a:spcPts val="0"/>
              </a:spcBef>
              <a:spcAft>
                <a:spcPts val="0"/>
              </a:spcAft>
              <a:buSzPts val="1400"/>
              <a:buChar char="○"/>
            </a:pPr>
            <a:r>
              <a:rPr lang="en"/>
              <a:t>We will have a lot of readings at the beginning of the quarter but it slows down as we get to tougher topics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Problems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Generally found in most chapters of the reading</a:t>
            </a:r>
            <a:endParaRPr/>
          </a:p>
          <a:p>
            <a:pPr indent="-342900" lvl="0" marL="457200" rtl="0" algn="l">
              <a:spcBef>
                <a:spcPts val="0"/>
              </a:spcBef>
              <a:spcAft>
                <a:spcPts val="0"/>
              </a:spcAft>
              <a:buSzPts val="1800"/>
              <a:buChar char="●"/>
            </a:pPr>
            <a:r>
              <a:rPr lang="en"/>
              <a:t>Due a week after the assigned reading</a:t>
            </a:r>
            <a:endParaRPr/>
          </a:p>
          <a:p>
            <a:pPr indent="-342900" lvl="0" marL="457200" rtl="0" algn="l">
              <a:spcBef>
                <a:spcPts val="0"/>
              </a:spcBef>
              <a:spcAft>
                <a:spcPts val="0"/>
              </a:spcAft>
              <a:buSzPts val="1800"/>
              <a:buChar char="●"/>
            </a:pPr>
            <a:r>
              <a:rPr lang="en"/>
              <a:t>Slightly harder questions that help to test your understanding of the material</a:t>
            </a:r>
            <a:endParaRPr/>
          </a:p>
          <a:p>
            <a:pPr indent="-317500" lvl="1" marL="914400" rtl="0" algn="l">
              <a:spcBef>
                <a:spcPts val="0"/>
              </a:spcBef>
              <a:spcAft>
                <a:spcPts val="0"/>
              </a:spcAft>
              <a:buSzPts val="1400"/>
              <a:buChar char="○"/>
            </a:pPr>
            <a:r>
              <a:rPr lang="en"/>
              <a:t>But they are much much easier than any of the homework problems you will have </a:t>
            </a:r>
            <a:endParaRPr/>
          </a:p>
          <a:p>
            <a:pPr indent="-342900" lvl="0" marL="457200" rtl="0" algn="l">
              <a:spcBef>
                <a:spcPts val="0"/>
              </a:spcBef>
              <a:spcAft>
                <a:spcPts val="0"/>
              </a:spcAft>
              <a:buSzPts val="1800"/>
              <a:buChar char="●"/>
            </a:pPr>
            <a:r>
              <a:rPr lang="en"/>
              <a:t>Together they are worth 2.5% extra credit in the class</a:t>
            </a:r>
            <a:endParaRPr/>
          </a:p>
          <a:p>
            <a:pPr indent="-317500" lvl="1" marL="914400" rtl="0" algn="l">
              <a:spcBef>
                <a:spcPts val="0"/>
              </a:spcBef>
              <a:spcAft>
                <a:spcPts val="0"/>
              </a:spcAft>
              <a:buSzPts val="1400"/>
              <a:buChar char="○"/>
            </a:pPr>
            <a:r>
              <a:rPr lang="en"/>
              <a:t>That’s half a letter grade</a:t>
            </a:r>
            <a:endParaRPr/>
          </a:p>
          <a:p>
            <a:pPr indent="-317500" lvl="1" marL="914400" rtl="0" algn="l">
              <a:spcBef>
                <a:spcPts val="0"/>
              </a:spcBef>
              <a:spcAft>
                <a:spcPts val="0"/>
              </a:spcAft>
              <a:buSzPts val="1400"/>
              <a:buChar char="○"/>
            </a:pPr>
            <a:r>
              <a:rPr lang="en"/>
              <a:t>They are really easy points to get so don’t ignore them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Written Homework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every programming homework you’ll have to provide an English description of your solution</a:t>
            </a:r>
            <a:endParaRPr/>
          </a:p>
          <a:p>
            <a:pPr indent="-317500" lvl="1" marL="914400" rtl="0" algn="l">
              <a:spcBef>
                <a:spcPts val="0"/>
              </a:spcBef>
              <a:spcAft>
                <a:spcPts val="0"/>
              </a:spcAft>
              <a:buSzPts val="1400"/>
              <a:buChar char="○"/>
            </a:pPr>
            <a:r>
              <a:rPr lang="en"/>
              <a:t>This should help you develop a programmer’s mindset in solving problems</a:t>
            </a:r>
            <a:endParaRPr/>
          </a:p>
          <a:p>
            <a:pPr indent="-317500" lvl="1" marL="914400" rtl="0" algn="l">
              <a:spcBef>
                <a:spcPts val="0"/>
              </a:spcBef>
              <a:spcAft>
                <a:spcPts val="0"/>
              </a:spcAft>
              <a:buSzPts val="1400"/>
              <a:buChar char="○"/>
            </a:pPr>
            <a:r>
              <a:rPr lang="en"/>
              <a:t>This will give you a framework to solve the problem and make your life easier</a:t>
            </a:r>
            <a:endParaRPr/>
          </a:p>
          <a:p>
            <a:pPr indent="-342900" lvl="0" marL="457200" rtl="0" algn="l">
              <a:spcBef>
                <a:spcPts val="0"/>
              </a:spcBef>
              <a:spcAft>
                <a:spcPts val="0"/>
              </a:spcAft>
              <a:buSzPts val="1800"/>
              <a:buChar char="●"/>
            </a:pPr>
            <a:r>
              <a:rPr lang="en"/>
              <a:t>You should be doing the written descriptions of your solutions </a:t>
            </a:r>
            <a:r>
              <a:rPr b="1" lang="en"/>
              <a:t>BEFORE</a:t>
            </a:r>
            <a:r>
              <a:rPr lang="en"/>
              <a:t> you write the actual programs</a:t>
            </a:r>
            <a:endParaRPr/>
          </a:p>
          <a:p>
            <a:pPr indent="-342900" lvl="0" marL="457200" rtl="0" algn="l">
              <a:spcBef>
                <a:spcPts val="0"/>
              </a:spcBef>
              <a:spcAft>
                <a:spcPts val="0"/>
              </a:spcAft>
              <a:buSzPts val="1800"/>
              <a:buChar char="●"/>
            </a:pPr>
            <a:r>
              <a:rPr lang="en"/>
              <a:t>TAs will evaluate your written solution for understandability</a:t>
            </a:r>
            <a:endParaRPr/>
          </a:p>
          <a:p>
            <a:pPr indent="-342900" lvl="0" marL="457200" rtl="0" algn="l">
              <a:spcBef>
                <a:spcPts val="0"/>
              </a:spcBef>
              <a:spcAft>
                <a:spcPts val="0"/>
              </a:spcAft>
              <a:buSzPts val="1800"/>
              <a:buChar char="●"/>
            </a:pPr>
            <a:r>
              <a:rPr lang="en"/>
              <a:t>TAs will randomly select a subset of the class and compare their written solution against the program solution</a:t>
            </a:r>
            <a:endParaRPr/>
          </a:p>
          <a:p>
            <a:pPr indent="-317500" lvl="1" marL="914400" rtl="0" algn="l">
              <a:spcBef>
                <a:spcPts val="0"/>
              </a:spcBef>
              <a:spcAft>
                <a:spcPts val="0"/>
              </a:spcAft>
              <a:buSzPts val="1400"/>
              <a:buChar char="○"/>
            </a:pPr>
            <a:r>
              <a:rPr lang="en"/>
              <a:t>Deviations will result in lost points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Written Homework</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Your written solutions to the programming problems will be turned in on GradeScope</a:t>
            </a:r>
            <a:endParaRPr/>
          </a:p>
          <a:p>
            <a:pPr indent="-342900" lvl="0" marL="457200" rtl="0" algn="l">
              <a:spcBef>
                <a:spcPts val="0"/>
              </a:spcBef>
              <a:spcAft>
                <a:spcPts val="0"/>
              </a:spcAft>
              <a:buSzPts val="1800"/>
              <a:buChar char="●"/>
            </a:pPr>
            <a:r>
              <a:rPr lang="en"/>
              <a:t>Submissions are due at 11:55 p.m. of the day specified</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Homework</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Due at 11:59 p.m. of the day specified</a:t>
            </a:r>
            <a:endParaRPr/>
          </a:p>
          <a:p>
            <a:pPr indent="-342900" lvl="0" marL="457200" rtl="0" algn="l">
              <a:spcBef>
                <a:spcPts val="0"/>
              </a:spcBef>
              <a:spcAft>
                <a:spcPts val="0"/>
              </a:spcAft>
              <a:buSzPts val="1800"/>
              <a:buChar char="●"/>
            </a:pPr>
            <a:r>
              <a:rPr lang="en"/>
              <a:t>Normally we have 6 - 7 homeworks in the class</a:t>
            </a:r>
            <a:endParaRPr/>
          </a:p>
          <a:p>
            <a:pPr indent="-342900" lvl="0" marL="457200" rtl="0" algn="l">
              <a:spcBef>
                <a:spcPts val="0"/>
              </a:spcBef>
              <a:spcAft>
                <a:spcPts val="0"/>
              </a:spcAft>
              <a:buSzPts val="1800"/>
              <a:buChar char="●"/>
            </a:pPr>
            <a:r>
              <a:rPr lang="en"/>
              <a:t>Amount of time per </a:t>
            </a:r>
            <a:r>
              <a:rPr lang="en"/>
              <a:t>assignment</a:t>
            </a:r>
            <a:r>
              <a:rPr lang="en"/>
              <a:t> can vary </a:t>
            </a:r>
            <a:r>
              <a:rPr lang="en"/>
              <a:t>dramatically</a:t>
            </a:r>
            <a:r>
              <a:rPr lang="en"/>
              <a:t> between students</a:t>
            </a:r>
            <a:endParaRPr/>
          </a:p>
          <a:p>
            <a:pPr indent="-317500" lvl="1" marL="914400" rtl="0" algn="l">
              <a:spcBef>
                <a:spcPts val="0"/>
              </a:spcBef>
              <a:spcAft>
                <a:spcPts val="0"/>
              </a:spcAft>
              <a:buSzPts val="1400"/>
              <a:buChar char="○"/>
            </a:pPr>
            <a:r>
              <a:rPr lang="en"/>
              <a:t>Some students only spend 10 hours on an assignment while others take up to 40</a:t>
            </a:r>
            <a:endParaRPr/>
          </a:p>
          <a:p>
            <a:pPr indent="-317500" lvl="1" marL="914400" rtl="0" algn="l">
              <a:spcBef>
                <a:spcPts val="0"/>
              </a:spcBef>
              <a:spcAft>
                <a:spcPts val="0"/>
              </a:spcAft>
              <a:buSzPts val="1400"/>
              <a:buChar char="○"/>
            </a:pPr>
            <a:r>
              <a:rPr lang="en"/>
              <a:t>The amount of time for the first homework is far less than for any of the others. Don’t let it trick you into thinking all of the assignments will be that easy. </a:t>
            </a:r>
            <a:endParaRPr/>
          </a:p>
          <a:p>
            <a:pPr indent="-317500" lvl="1" marL="914400" rtl="0" algn="l">
              <a:spcBef>
                <a:spcPts val="0"/>
              </a:spcBef>
              <a:spcAft>
                <a:spcPts val="0"/>
              </a:spcAft>
              <a:buSzPts val="1400"/>
              <a:buChar char="○"/>
            </a:pPr>
            <a:r>
              <a:rPr lang="en"/>
              <a:t>Let me say this again budget sufficient time for your assignments. It will make your life a lot easier</a:t>
            </a:r>
            <a:endParaRPr/>
          </a:p>
          <a:p>
            <a:pPr indent="-317500" lvl="1" marL="914400" rtl="0" algn="l">
              <a:spcBef>
                <a:spcPts val="0"/>
              </a:spcBef>
              <a:spcAft>
                <a:spcPts val="0"/>
              </a:spcAft>
              <a:buSzPts val="1400"/>
              <a:buChar char="○"/>
            </a:pPr>
            <a:r>
              <a:rPr lang="en"/>
              <a:t>On each assignment I put the time that it took me. </a:t>
            </a:r>
            <a:endParaRPr/>
          </a:p>
          <a:p>
            <a:pPr indent="-317500" lvl="2" marL="1371600" rtl="0" algn="l">
              <a:spcBef>
                <a:spcPts val="0"/>
              </a:spcBef>
              <a:spcAft>
                <a:spcPts val="0"/>
              </a:spcAft>
              <a:buSzPts val="1400"/>
              <a:buChar char="■"/>
            </a:pPr>
            <a:r>
              <a:rPr lang="en"/>
              <a:t>This will be way less than your time but it will allow you to figure out a conversion between my time and yours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 imperative programming basics in C</a:t>
            </a:r>
            <a:endParaRPr/>
          </a:p>
          <a:p>
            <a:pPr indent="-317500" lvl="1" marL="914400" rtl="0" algn="l">
              <a:spcBef>
                <a:spcPts val="0"/>
              </a:spcBef>
              <a:spcAft>
                <a:spcPts val="0"/>
              </a:spcAft>
              <a:buSzPts val="1400"/>
              <a:buChar char="○"/>
            </a:pPr>
            <a:r>
              <a:rPr lang="en"/>
              <a:t>Variables, control </a:t>
            </a:r>
            <a:r>
              <a:rPr lang="en"/>
              <a:t>structures</a:t>
            </a:r>
            <a:r>
              <a:rPr lang="en"/>
              <a:t> (if, switch, while, do while, for), arrays, pointers, memory allocation/deallocation, files, input/output, structs, and recursion</a:t>
            </a:r>
            <a:endParaRPr/>
          </a:p>
          <a:p>
            <a:pPr indent="-342900" lvl="0" marL="457200" rtl="0" algn="l">
              <a:spcBef>
                <a:spcPts val="0"/>
              </a:spcBef>
              <a:spcAft>
                <a:spcPts val="0"/>
              </a:spcAft>
              <a:buSzPts val="1800"/>
              <a:buChar char="●"/>
            </a:pPr>
            <a:r>
              <a:rPr lang="en"/>
              <a:t>Develop problem solving skills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Homework</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Homework is submitted on Kodethon</a:t>
            </a:r>
            <a:endParaRPr/>
          </a:p>
          <a:p>
            <a:pPr indent="-317500" lvl="1" marL="914400" rtl="0" algn="l">
              <a:spcBef>
                <a:spcPts val="0"/>
              </a:spcBef>
              <a:spcAft>
                <a:spcPts val="0"/>
              </a:spcAft>
              <a:buSzPts val="1400"/>
              <a:buChar char="○"/>
            </a:pPr>
            <a:r>
              <a:rPr lang="en"/>
              <a:t>You have up to 15 submissions per homework</a:t>
            </a:r>
            <a:endParaRPr/>
          </a:p>
          <a:p>
            <a:pPr indent="-317500" lvl="2" marL="1371600" rtl="0" algn="l">
              <a:spcBef>
                <a:spcPts val="0"/>
              </a:spcBef>
              <a:spcAft>
                <a:spcPts val="0"/>
              </a:spcAft>
              <a:buSzPts val="1400"/>
              <a:buChar char="■"/>
            </a:pPr>
            <a:r>
              <a:rPr lang="en"/>
              <a:t>This is to encourage you to do testing on your own machine</a:t>
            </a:r>
            <a:endParaRPr/>
          </a:p>
          <a:p>
            <a:pPr indent="-342900" lvl="0" marL="457200" rtl="0" algn="l">
              <a:spcBef>
                <a:spcPts val="0"/>
              </a:spcBef>
              <a:spcAft>
                <a:spcPts val="0"/>
              </a:spcAft>
              <a:buSzPts val="1800"/>
              <a:buChar char="●"/>
            </a:pPr>
            <a:r>
              <a:rPr lang="en"/>
              <a:t>You can work in up to groups 2</a:t>
            </a:r>
            <a:endParaRPr/>
          </a:p>
          <a:p>
            <a:pPr indent="-317500" lvl="1" marL="914400" rtl="0" algn="l">
              <a:spcBef>
                <a:spcPts val="0"/>
              </a:spcBef>
              <a:spcAft>
                <a:spcPts val="0"/>
              </a:spcAft>
              <a:buSzPts val="1400"/>
              <a:buChar char="○"/>
            </a:pPr>
            <a:r>
              <a:rPr lang="en"/>
              <a:t>The submission limit is the sum of you and your partner’s so if you submit 3 times and your partner has submitted 7 before joining a group you will only have 5 submissions left</a:t>
            </a:r>
            <a:endParaRPr/>
          </a:p>
          <a:p>
            <a:pPr indent="-342900" lvl="0" marL="457200" rtl="0" algn="l">
              <a:spcBef>
                <a:spcPts val="0"/>
              </a:spcBef>
              <a:spcAft>
                <a:spcPts val="0"/>
              </a:spcAft>
              <a:buSzPts val="1800"/>
              <a:buChar char="●"/>
            </a:pPr>
            <a:r>
              <a:rPr lang="en"/>
              <a:t>Because you can submit multiple times and change your answer based on the feedback you get from Mimir it is possible to get 100% on all of the homework as long as you start early enough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 Late Submissions</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Homework is </a:t>
            </a:r>
            <a:r>
              <a:rPr lang="en"/>
              <a:t>accepted</a:t>
            </a:r>
            <a:r>
              <a:rPr lang="en"/>
              <a:t> up to 1 days late</a:t>
            </a:r>
            <a:endParaRPr/>
          </a:p>
          <a:p>
            <a:pPr indent="-342900" lvl="0" marL="457200" rtl="0" algn="l">
              <a:spcBef>
                <a:spcPts val="0"/>
              </a:spcBef>
              <a:spcAft>
                <a:spcPts val="0"/>
              </a:spcAft>
              <a:buSzPts val="1800"/>
              <a:buChar char="●"/>
            </a:pPr>
            <a:r>
              <a:rPr lang="en"/>
              <a:t>There is no penalty for a late submission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Midterms</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will be 1 written midterm during class</a:t>
            </a:r>
            <a:endParaRPr/>
          </a:p>
          <a:p>
            <a:pPr indent="-342900" lvl="0" marL="457200" rtl="0" algn="l">
              <a:spcBef>
                <a:spcPts val="0"/>
              </a:spcBef>
              <a:spcAft>
                <a:spcPts val="0"/>
              </a:spcAft>
              <a:buSzPts val="1800"/>
              <a:buChar char="●"/>
            </a:pPr>
            <a:r>
              <a:rPr lang="en"/>
              <a:t>Date: 7/11</a:t>
            </a:r>
            <a:endParaRPr/>
          </a:p>
          <a:p>
            <a:pPr indent="-342900" lvl="0" marL="457200" rtl="0" algn="l">
              <a:spcBef>
                <a:spcPts val="0"/>
              </a:spcBef>
              <a:spcAft>
                <a:spcPts val="0"/>
              </a:spcAft>
              <a:buSzPts val="1800"/>
              <a:buChar char="●"/>
            </a:pPr>
            <a:r>
              <a:rPr lang="en"/>
              <a:t>You can bring up to one 8.5 X 11 page of </a:t>
            </a:r>
            <a:r>
              <a:rPr lang="en"/>
              <a:t>handwritten</a:t>
            </a:r>
            <a:r>
              <a:rPr lang="en"/>
              <a:t> notes to the exam</a:t>
            </a:r>
            <a:endParaRPr/>
          </a:p>
          <a:p>
            <a:pPr indent="-317500" lvl="1" marL="914400" rtl="0" algn="l">
              <a:spcBef>
                <a:spcPts val="0"/>
              </a:spcBef>
              <a:spcAft>
                <a:spcPts val="0"/>
              </a:spcAft>
              <a:buSzPts val="1400"/>
              <a:buChar char="○"/>
            </a:pPr>
            <a:r>
              <a:rPr lang="en"/>
              <a:t>You may write on the front and back of the exam</a:t>
            </a:r>
            <a:endParaRPr/>
          </a:p>
          <a:p>
            <a:pPr indent="-317500" lvl="1" marL="914400" rtl="0" algn="l">
              <a:spcBef>
                <a:spcPts val="0"/>
              </a:spcBef>
              <a:spcAft>
                <a:spcPts val="0"/>
              </a:spcAft>
              <a:buSzPts val="1400"/>
              <a:buChar char="○"/>
            </a:pPr>
            <a:r>
              <a:rPr lang="en"/>
              <a:t>You can place whatever you would like on the notes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final will be either written or a take home programming project</a:t>
            </a:r>
            <a:endParaRPr/>
          </a:p>
          <a:p>
            <a:pPr indent="-342900" lvl="0" marL="457200" rtl="0" algn="l">
              <a:spcBef>
                <a:spcPts val="0"/>
              </a:spcBef>
              <a:spcAft>
                <a:spcPts val="0"/>
              </a:spcAft>
              <a:buSzPts val="1800"/>
              <a:buChar char="●"/>
            </a:pPr>
            <a:r>
              <a:rPr lang="en"/>
              <a:t>If written</a:t>
            </a:r>
            <a:endParaRPr/>
          </a:p>
          <a:p>
            <a:pPr indent="-317500" lvl="1" marL="914400" rtl="0" algn="l">
              <a:spcBef>
                <a:spcPts val="0"/>
              </a:spcBef>
              <a:spcAft>
                <a:spcPts val="0"/>
              </a:spcAft>
              <a:buSzPts val="1400"/>
              <a:buChar char="○"/>
            </a:pPr>
            <a:r>
              <a:rPr lang="en"/>
              <a:t>It will be on the last day of class, 8/1</a:t>
            </a:r>
            <a:endParaRPr/>
          </a:p>
          <a:p>
            <a:pPr indent="-317500" lvl="1" marL="914400" rtl="0" algn="l">
              <a:spcBef>
                <a:spcPts val="0"/>
              </a:spcBef>
              <a:spcAft>
                <a:spcPts val="0"/>
              </a:spcAft>
              <a:buSzPts val="1400"/>
              <a:buChar char="○"/>
            </a:pPr>
            <a:r>
              <a:rPr lang="en"/>
              <a:t>You can bring 2 pages of handwritten notes</a:t>
            </a:r>
            <a:endParaRPr/>
          </a:p>
          <a:p>
            <a:pPr indent="-342900" lvl="0" marL="457200" rtl="0" algn="l">
              <a:spcBef>
                <a:spcPts val="0"/>
              </a:spcBef>
              <a:spcAft>
                <a:spcPts val="0"/>
              </a:spcAft>
              <a:buSzPts val="1800"/>
              <a:buChar char="●"/>
            </a:pPr>
            <a:r>
              <a:rPr lang="en"/>
              <a:t>I really want it to be a programming project but the time constraints of Summer Session might not make it possible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Regrades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Written Homeworks</a:t>
            </a:r>
            <a:endParaRPr/>
          </a:p>
          <a:p>
            <a:pPr indent="-317500" lvl="1" marL="914400" rtl="0" algn="l">
              <a:spcBef>
                <a:spcPts val="0"/>
              </a:spcBef>
              <a:spcAft>
                <a:spcPts val="0"/>
              </a:spcAft>
              <a:buSzPts val="1400"/>
              <a:buChar char="○"/>
            </a:pPr>
            <a:r>
              <a:rPr lang="en"/>
              <a:t>You have 1 week after the homework is returned to request a regrade on GradeScope</a:t>
            </a:r>
            <a:r>
              <a:rPr lang="en"/>
              <a:t> </a:t>
            </a:r>
            <a:endParaRPr/>
          </a:p>
          <a:p>
            <a:pPr indent="-342900" lvl="0" marL="457200" rtl="0" algn="l">
              <a:spcBef>
                <a:spcPts val="0"/>
              </a:spcBef>
              <a:spcAft>
                <a:spcPts val="0"/>
              </a:spcAft>
              <a:buSzPts val="1800"/>
              <a:buChar char="●"/>
            </a:pPr>
            <a:r>
              <a:rPr lang="en"/>
              <a:t>Programming Homework</a:t>
            </a:r>
            <a:endParaRPr/>
          </a:p>
          <a:p>
            <a:pPr indent="-317500" lvl="1" marL="914400" rtl="0" algn="l">
              <a:spcBef>
                <a:spcPts val="0"/>
              </a:spcBef>
              <a:spcAft>
                <a:spcPts val="0"/>
              </a:spcAft>
              <a:buSzPts val="1400"/>
              <a:buChar char="○"/>
            </a:pPr>
            <a:r>
              <a:rPr lang="en"/>
              <a:t>There are no regrades as you can verify whether your code is working or not on Kodethon</a:t>
            </a:r>
            <a:endParaRPr/>
          </a:p>
          <a:p>
            <a:pPr indent="-342900" lvl="0" marL="457200" rtl="0" algn="l">
              <a:spcBef>
                <a:spcPts val="0"/>
              </a:spcBef>
              <a:spcAft>
                <a:spcPts val="0"/>
              </a:spcAft>
              <a:buSzPts val="1800"/>
              <a:buChar char="●"/>
            </a:pPr>
            <a:r>
              <a:rPr lang="en"/>
              <a:t>Written Exams</a:t>
            </a:r>
            <a:endParaRPr/>
          </a:p>
          <a:p>
            <a:pPr indent="-317500" lvl="1" marL="914400" rtl="0" algn="l">
              <a:spcBef>
                <a:spcPts val="0"/>
              </a:spcBef>
              <a:spcAft>
                <a:spcPts val="0"/>
              </a:spcAft>
              <a:buSzPts val="1400"/>
              <a:buChar char="○"/>
            </a:pPr>
            <a:r>
              <a:rPr lang="en"/>
              <a:t>You have 1 week after the exams are returned to request a regrade on GradeScope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Cheating</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Your focus in this class should not be on your grade but on your learning</a:t>
            </a:r>
            <a:endParaRPr/>
          </a:p>
          <a:p>
            <a:pPr indent="-317500" lvl="1" marL="914400" rtl="0" algn="l">
              <a:spcBef>
                <a:spcPts val="0"/>
              </a:spcBef>
              <a:spcAft>
                <a:spcPts val="0"/>
              </a:spcAft>
              <a:buSzPts val="1400"/>
              <a:buChar char="○"/>
            </a:pPr>
            <a:r>
              <a:rPr lang="en"/>
              <a:t>Your future is dependent on what you know and are able to do, not on what grade you get in a class</a:t>
            </a:r>
            <a:endParaRPr/>
          </a:p>
          <a:p>
            <a:pPr indent="-342900" lvl="0" marL="457200" rtl="0" algn="l">
              <a:spcBef>
                <a:spcPts val="0"/>
              </a:spcBef>
              <a:spcAft>
                <a:spcPts val="0"/>
              </a:spcAft>
              <a:buSzPts val="1800"/>
              <a:buChar char="●"/>
            </a:pPr>
            <a:r>
              <a:rPr lang="en"/>
              <a:t>This class covers the “basic arithmetic” of programming so cheating here will </a:t>
            </a:r>
            <a:r>
              <a:rPr lang="en"/>
              <a:t>severely</a:t>
            </a:r>
            <a:r>
              <a:rPr lang="en"/>
              <a:t> impact your programming future</a:t>
            </a:r>
            <a:endParaRPr/>
          </a:p>
          <a:p>
            <a:pPr indent="-317500" lvl="1" marL="914400" rtl="0" algn="l">
              <a:spcBef>
                <a:spcPts val="0"/>
              </a:spcBef>
              <a:spcAft>
                <a:spcPts val="0"/>
              </a:spcAft>
              <a:buSzPts val="1400"/>
              <a:buChar char="○"/>
            </a:pPr>
            <a:r>
              <a:rPr lang="en"/>
              <a:t>Think of how hard math would be if you cheated when learning how to add</a:t>
            </a:r>
            <a:endParaRPr/>
          </a:p>
          <a:p>
            <a:pPr indent="-342900" lvl="0" marL="457200" rtl="0" algn="l">
              <a:spcBef>
                <a:spcPts val="0"/>
              </a:spcBef>
              <a:spcAft>
                <a:spcPts val="0"/>
              </a:spcAft>
              <a:buSzPts val="1800"/>
              <a:buChar char="●"/>
            </a:pPr>
            <a:r>
              <a:rPr lang="en"/>
              <a:t>Cheating is considered to be anything that gives you an unfair advantage over the other students in the class</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Cheating</a:t>
            </a:r>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Cheating includes but is not limited to the following</a:t>
            </a:r>
            <a:endParaRPr/>
          </a:p>
          <a:p>
            <a:pPr indent="-317500" lvl="1" marL="914400" rtl="0" algn="l">
              <a:spcBef>
                <a:spcPts val="0"/>
              </a:spcBef>
              <a:spcAft>
                <a:spcPts val="0"/>
              </a:spcAft>
              <a:buSzPts val="1400"/>
              <a:buChar char="○"/>
            </a:pPr>
            <a:r>
              <a:rPr lang="en"/>
              <a:t>Plagiarizing</a:t>
            </a:r>
            <a:r>
              <a:rPr lang="en"/>
              <a:t>/copying code</a:t>
            </a:r>
            <a:endParaRPr/>
          </a:p>
          <a:p>
            <a:pPr indent="-317500" lvl="1" marL="914400" rtl="0" algn="l">
              <a:spcBef>
                <a:spcPts val="0"/>
              </a:spcBef>
              <a:spcAft>
                <a:spcPts val="0"/>
              </a:spcAft>
              <a:buSzPts val="1400"/>
              <a:buChar char="○"/>
            </a:pPr>
            <a:r>
              <a:rPr lang="en"/>
              <a:t>Searching for solutions online</a:t>
            </a:r>
            <a:endParaRPr/>
          </a:p>
          <a:p>
            <a:pPr indent="-317500" lvl="1" marL="914400" rtl="0" algn="l">
              <a:spcBef>
                <a:spcPts val="0"/>
              </a:spcBef>
              <a:spcAft>
                <a:spcPts val="0"/>
              </a:spcAft>
              <a:buSzPts val="1400"/>
              <a:buChar char="○"/>
            </a:pPr>
            <a:r>
              <a:rPr lang="en"/>
              <a:t>Looking for / obtaining past exams or homework questions</a:t>
            </a:r>
            <a:endParaRPr/>
          </a:p>
          <a:p>
            <a:pPr indent="-317500" lvl="1" marL="914400" rtl="0" algn="l">
              <a:spcBef>
                <a:spcPts val="0"/>
              </a:spcBef>
              <a:spcAft>
                <a:spcPts val="0"/>
              </a:spcAft>
              <a:buSzPts val="1400"/>
              <a:buChar char="○"/>
            </a:pPr>
            <a:r>
              <a:rPr lang="en"/>
              <a:t>Receiving or providing code from someone outside your group</a:t>
            </a:r>
            <a:endParaRPr/>
          </a:p>
          <a:p>
            <a:pPr indent="-317500" lvl="1" marL="914400" rtl="0" algn="l">
              <a:spcBef>
                <a:spcPts val="0"/>
              </a:spcBef>
              <a:spcAft>
                <a:spcPts val="0"/>
              </a:spcAft>
              <a:buSzPts val="1400"/>
              <a:buChar char="○"/>
            </a:pPr>
            <a:r>
              <a:rPr lang="en"/>
              <a:t>Receiving or providing assistance on work that is supposed to be completed individually</a:t>
            </a:r>
            <a:endParaRPr/>
          </a:p>
          <a:p>
            <a:pPr indent="-317500" lvl="1" marL="914400" rtl="0" algn="l">
              <a:spcBef>
                <a:spcPts val="0"/>
              </a:spcBef>
              <a:spcAft>
                <a:spcPts val="0"/>
              </a:spcAft>
              <a:buSzPts val="1400"/>
              <a:buChar char="○"/>
            </a:pPr>
            <a:r>
              <a:rPr lang="en"/>
              <a:t>Sitting next to someone you know during the exam</a:t>
            </a:r>
            <a:endParaRPr/>
          </a:p>
          <a:p>
            <a:pPr indent="-317500" lvl="2" marL="1371600" rtl="0" algn="l">
              <a:spcBef>
                <a:spcPts val="0"/>
              </a:spcBef>
              <a:spcAft>
                <a:spcPts val="0"/>
              </a:spcAft>
              <a:buSzPts val="1400"/>
              <a:buChar char="■"/>
            </a:pPr>
            <a:r>
              <a:rPr lang="en"/>
              <a:t>This is to protect you</a:t>
            </a:r>
            <a:endParaRPr/>
          </a:p>
          <a:p>
            <a:pPr indent="-342900" lvl="0" marL="457200" rtl="0" algn="l">
              <a:spcBef>
                <a:spcPts val="0"/>
              </a:spcBef>
              <a:spcAft>
                <a:spcPts val="0"/>
              </a:spcAft>
              <a:buSzPts val="1800"/>
              <a:buChar char="●"/>
            </a:pPr>
            <a:r>
              <a:rPr lang="en"/>
              <a:t>You can discuss the homework problems with others outside your group but if you ever start looking at someone’s code then you are going too far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Outline</a:t>
            </a:r>
            <a:endParaRPr/>
          </a:p>
        </p:txBody>
      </p:sp>
      <p:graphicFrame>
        <p:nvGraphicFramePr>
          <p:cNvPr id="212" name="Google Shape;212;p39"/>
          <p:cNvGraphicFramePr/>
          <p:nvPr/>
        </p:nvGraphicFramePr>
        <p:xfrm>
          <a:off x="811925" y="1074645"/>
          <a:ext cx="3000000" cy="3000000"/>
        </p:xfrm>
        <a:graphic>
          <a:graphicData uri="http://schemas.openxmlformats.org/drawingml/2006/table">
            <a:tbl>
              <a:tblPr>
                <a:noFill/>
                <a:tableStyleId>{A809163F-46EE-43FA-B22E-905426719B40}</a:tableStyleId>
              </a:tblPr>
              <a:tblGrid>
                <a:gridCol w="3619500"/>
                <a:gridCol w="3619500"/>
              </a:tblGrid>
              <a:tr h="314575">
                <a:tc>
                  <a:txBody>
                    <a:bodyPr>
                      <a:noAutofit/>
                    </a:bodyPr>
                    <a:lstStyle/>
                    <a:p>
                      <a:pPr indent="0" lvl="0" marL="0" rtl="0" algn="l">
                        <a:spcBef>
                          <a:spcPts val="0"/>
                        </a:spcBef>
                        <a:spcAft>
                          <a:spcPts val="0"/>
                        </a:spcAft>
                        <a:buNone/>
                      </a:pPr>
                      <a:r>
                        <a:rPr lang="en" sz="1200"/>
                        <a:t>Topic</a:t>
                      </a:r>
                      <a:endParaRPr sz="1200"/>
                    </a:p>
                  </a:txBody>
                  <a:tcPr marT="91425" marB="91425" marR="91425" marL="91425"/>
                </a:tc>
                <a:tc>
                  <a:txBody>
                    <a:bodyPr>
                      <a:noAutofit/>
                    </a:bodyPr>
                    <a:lstStyle/>
                    <a:p>
                      <a:pPr indent="0" lvl="0" marL="0" rtl="0" algn="l">
                        <a:spcBef>
                          <a:spcPts val="0"/>
                        </a:spcBef>
                        <a:spcAft>
                          <a:spcPts val="0"/>
                        </a:spcAft>
                        <a:buNone/>
                      </a:pPr>
                      <a:r>
                        <a:rPr lang="en" sz="1200"/>
                        <a:t>Week</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Basics</a:t>
                      </a:r>
                      <a:endParaRPr sz="1200"/>
                    </a:p>
                  </a:txBody>
                  <a:tcPr marT="91425" marB="91425" marR="91425" marL="91425"/>
                </a:tc>
                <a:tc>
                  <a:txBody>
                    <a:bodyPr>
                      <a:noAutofit/>
                    </a:bodyPr>
                    <a:lstStyle/>
                    <a:p>
                      <a:pPr indent="0" lvl="0" marL="0" rtl="0" algn="l">
                        <a:spcBef>
                          <a:spcPts val="0"/>
                        </a:spcBef>
                        <a:spcAft>
                          <a:spcPts val="0"/>
                        </a:spcAft>
                        <a:buNone/>
                      </a:pPr>
                      <a:r>
                        <a:rPr lang="en" sz="1200"/>
                        <a:t>1</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Functions</a:t>
                      </a:r>
                      <a:endParaRPr sz="1200"/>
                    </a:p>
                  </a:txBody>
                  <a:tcPr marT="91425" marB="91425" marR="91425" marL="91425"/>
                </a:tc>
                <a:tc>
                  <a:txBody>
                    <a:bodyPr>
                      <a:noAutofit/>
                    </a:bodyPr>
                    <a:lstStyle/>
                    <a:p>
                      <a:pPr indent="0" lvl="0" marL="0" rtl="0" algn="l">
                        <a:spcBef>
                          <a:spcPts val="0"/>
                        </a:spcBef>
                        <a:spcAft>
                          <a:spcPts val="0"/>
                        </a:spcAft>
                        <a:buNone/>
                      </a:pPr>
                      <a:r>
                        <a:rPr lang="en" sz="1200"/>
                        <a:t>1</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Branches</a:t>
                      </a:r>
                      <a:endParaRPr sz="1200"/>
                    </a:p>
                  </a:txBody>
                  <a:tcPr marT="91425" marB="91425" marR="91425" marL="91425"/>
                </a:tc>
                <a:tc>
                  <a:txBody>
                    <a:bodyPr>
                      <a:noAutofit/>
                    </a:bodyPr>
                    <a:lstStyle/>
                    <a:p>
                      <a:pPr indent="0" lvl="0" marL="0" rtl="0" algn="l">
                        <a:spcBef>
                          <a:spcPts val="0"/>
                        </a:spcBef>
                        <a:spcAft>
                          <a:spcPts val="0"/>
                        </a:spcAft>
                        <a:buNone/>
                      </a:pPr>
                      <a:r>
                        <a:rPr lang="en" sz="1200"/>
                        <a:t>1</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Loops</a:t>
                      </a:r>
                      <a:endParaRPr sz="1200"/>
                    </a:p>
                  </a:txBody>
                  <a:tcPr marT="91425" marB="91425" marR="91425" marL="91425"/>
                </a:tc>
                <a:tc>
                  <a:txBody>
                    <a:bodyPr>
                      <a:noAutofit/>
                    </a:bodyPr>
                    <a:lstStyle/>
                    <a:p>
                      <a:pPr indent="0" lvl="0" marL="0" rtl="0" algn="l">
                        <a:spcBef>
                          <a:spcPts val="0"/>
                        </a:spcBef>
                        <a:spcAft>
                          <a:spcPts val="0"/>
                        </a:spcAft>
                        <a:buNone/>
                      </a:pPr>
                      <a:r>
                        <a:rPr lang="en" sz="1200"/>
                        <a:t>2</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Arrays</a:t>
                      </a:r>
                      <a:endParaRPr sz="1200"/>
                    </a:p>
                  </a:txBody>
                  <a:tcPr marT="91425" marB="91425" marR="91425" marL="91425"/>
                </a:tc>
                <a:tc>
                  <a:txBody>
                    <a:bodyPr>
                      <a:noAutofit/>
                    </a:bodyPr>
                    <a:lstStyle/>
                    <a:p>
                      <a:pPr indent="0" lvl="0" marL="0" rtl="0" algn="l">
                        <a:spcBef>
                          <a:spcPts val="0"/>
                        </a:spcBef>
                        <a:spcAft>
                          <a:spcPts val="0"/>
                        </a:spcAft>
                        <a:buNone/>
                      </a:pPr>
                      <a:r>
                        <a:rPr lang="en" sz="1200"/>
                        <a:t>2</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Pointers</a:t>
                      </a:r>
                      <a:endParaRPr sz="1200"/>
                    </a:p>
                  </a:txBody>
                  <a:tcPr marT="91425" marB="91425" marR="91425" marL="91425"/>
                </a:tc>
                <a:tc>
                  <a:txBody>
                    <a:bodyPr>
                      <a:noAutofit/>
                    </a:bodyPr>
                    <a:lstStyle/>
                    <a:p>
                      <a:pPr indent="0" lvl="0" marL="0" rtl="0" algn="l">
                        <a:spcBef>
                          <a:spcPts val="0"/>
                        </a:spcBef>
                        <a:spcAft>
                          <a:spcPts val="0"/>
                        </a:spcAft>
                        <a:buNone/>
                      </a:pPr>
                      <a:r>
                        <a:rPr lang="en" sz="1200"/>
                        <a:t>3</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Files</a:t>
                      </a:r>
                      <a:endParaRPr sz="1200"/>
                    </a:p>
                  </a:txBody>
                  <a:tcPr marT="91425" marB="91425" marR="91425" marL="91425"/>
                </a:tc>
                <a:tc>
                  <a:txBody>
                    <a:bodyPr>
                      <a:noAutofit/>
                    </a:bodyPr>
                    <a:lstStyle/>
                    <a:p>
                      <a:pPr indent="0" lvl="0" marL="0" rtl="0" algn="l">
                        <a:spcBef>
                          <a:spcPts val="0"/>
                        </a:spcBef>
                        <a:spcAft>
                          <a:spcPts val="0"/>
                        </a:spcAft>
                        <a:buNone/>
                      </a:pPr>
                      <a:r>
                        <a:rPr lang="en" sz="1200"/>
                        <a:t>4</a:t>
                      </a:r>
                      <a:endParaRPr sz="1200"/>
                    </a:p>
                  </a:txBody>
                  <a:tcPr marT="91425" marB="91425" marR="91425" marL="91425"/>
                </a:tc>
              </a:tr>
              <a:tr h="314575">
                <a:tc>
                  <a:txBody>
                    <a:bodyPr>
                      <a:noAutofit/>
                    </a:bodyPr>
                    <a:lstStyle/>
                    <a:p>
                      <a:pPr indent="0" lvl="0" marL="0" rtl="0" algn="l">
                        <a:spcBef>
                          <a:spcPts val="0"/>
                        </a:spcBef>
                        <a:spcAft>
                          <a:spcPts val="0"/>
                        </a:spcAft>
                        <a:buNone/>
                      </a:pPr>
                      <a:r>
                        <a:rPr lang="en" sz="1200"/>
                        <a:t>Structs</a:t>
                      </a:r>
                      <a:endParaRPr sz="1200"/>
                    </a:p>
                  </a:txBody>
                  <a:tcPr marT="91425" marB="91425" marR="91425" marL="91425"/>
                </a:tc>
                <a:tc>
                  <a:txBody>
                    <a:bodyPr>
                      <a:noAutofit/>
                    </a:bodyPr>
                    <a:lstStyle/>
                    <a:p>
                      <a:pPr indent="0" lvl="0" marL="0" rtl="0" algn="l">
                        <a:spcBef>
                          <a:spcPts val="0"/>
                        </a:spcBef>
                        <a:spcAft>
                          <a:spcPts val="0"/>
                        </a:spcAft>
                        <a:buNone/>
                      </a:pPr>
                      <a:r>
                        <a:rPr lang="en" sz="1200"/>
                        <a:t>4</a:t>
                      </a:r>
                      <a:endParaRPr sz="1200"/>
                    </a:p>
                  </a:txBody>
                  <a:tcPr marT="91425" marB="91425" marR="91425" marL="91425"/>
                </a:tc>
              </a:tr>
              <a:tr h="345600">
                <a:tc>
                  <a:txBody>
                    <a:bodyPr>
                      <a:noAutofit/>
                    </a:bodyPr>
                    <a:lstStyle/>
                    <a:p>
                      <a:pPr indent="0" lvl="0" marL="0" rtl="0" algn="l">
                        <a:spcBef>
                          <a:spcPts val="0"/>
                        </a:spcBef>
                        <a:spcAft>
                          <a:spcPts val="0"/>
                        </a:spcAft>
                        <a:buNone/>
                      </a:pPr>
                      <a:r>
                        <a:rPr lang="en" sz="1200"/>
                        <a:t>Recursion</a:t>
                      </a:r>
                      <a:endParaRPr sz="1200"/>
                    </a:p>
                  </a:txBody>
                  <a:tcPr marT="91425" marB="91425" marR="91425" marL="91425"/>
                </a:tc>
                <a:tc>
                  <a:txBody>
                    <a:bodyPr>
                      <a:noAutofit/>
                    </a:bodyPr>
                    <a:lstStyle/>
                    <a:p>
                      <a:pPr indent="0" lvl="0" marL="0" rtl="0" algn="l">
                        <a:spcBef>
                          <a:spcPts val="0"/>
                        </a:spcBef>
                        <a:spcAft>
                          <a:spcPts val="0"/>
                        </a:spcAft>
                        <a:buNone/>
                      </a:pPr>
                      <a:r>
                        <a:rPr lang="en" sz="1200"/>
                        <a:t>5</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ECS 30 vs ECS 10</a:t>
            </a:r>
            <a:endParaRPr/>
          </a:p>
        </p:txBody>
      </p:sp>
      <p:graphicFrame>
        <p:nvGraphicFramePr>
          <p:cNvPr id="67" name="Google Shape;67;p15"/>
          <p:cNvGraphicFramePr/>
          <p:nvPr/>
        </p:nvGraphicFramePr>
        <p:xfrm>
          <a:off x="311700" y="1087600"/>
          <a:ext cx="3000000" cy="3000000"/>
        </p:xfrm>
        <a:graphic>
          <a:graphicData uri="http://schemas.openxmlformats.org/drawingml/2006/table">
            <a:tbl>
              <a:tblPr>
                <a:noFill/>
                <a:tableStyleId>{A809163F-46EE-43FA-B22E-905426719B40}</a:tableStyleId>
              </a:tblPr>
              <a:tblGrid>
                <a:gridCol w="1657325"/>
                <a:gridCol w="3907700"/>
                <a:gridCol w="2782525"/>
              </a:tblGrid>
              <a:tr h="5364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ECS 10</a:t>
                      </a:r>
                      <a:endParaRPr/>
                    </a:p>
                  </a:txBody>
                  <a:tcPr marT="91425" marB="91425" marR="91425" marL="91425"/>
                </a:tc>
                <a:tc>
                  <a:txBody>
                    <a:bodyPr>
                      <a:noAutofit/>
                    </a:bodyPr>
                    <a:lstStyle/>
                    <a:p>
                      <a:pPr indent="0" lvl="0" marL="0" rtl="0" algn="l">
                        <a:spcBef>
                          <a:spcPts val="0"/>
                        </a:spcBef>
                        <a:spcAft>
                          <a:spcPts val="0"/>
                        </a:spcAft>
                        <a:buNone/>
                      </a:pPr>
                      <a:r>
                        <a:rPr lang="en"/>
                        <a:t>ECS 30</a:t>
                      </a:r>
                      <a:endParaRPr/>
                    </a:p>
                  </a:txBody>
                  <a:tcPr marT="91425" marB="91425" marR="91425" marL="91425"/>
                </a:tc>
              </a:tr>
              <a:tr h="814975">
                <a:tc>
                  <a:txBody>
                    <a:bodyPr>
                      <a:noAutofit/>
                    </a:bodyPr>
                    <a:lstStyle/>
                    <a:p>
                      <a:pPr indent="0" lvl="0" marL="0" rtl="0" algn="l">
                        <a:spcBef>
                          <a:spcPts val="0"/>
                        </a:spcBef>
                        <a:spcAft>
                          <a:spcPts val="0"/>
                        </a:spcAft>
                        <a:buNone/>
                      </a:pPr>
                      <a:r>
                        <a:rPr lang="en"/>
                        <a:t>Assumptions</a:t>
                      </a:r>
                      <a:endParaRPr/>
                    </a:p>
                  </a:txBody>
                  <a:tcPr marT="91425" marB="91425" marR="91425" marL="91425"/>
                </a:tc>
                <a:tc>
                  <a:txBody>
                    <a:bodyPr>
                      <a:noAutofit/>
                    </a:bodyPr>
                    <a:lstStyle/>
                    <a:p>
                      <a:pPr indent="0" lvl="0" marL="0" rtl="0" algn="l">
                        <a:spcBef>
                          <a:spcPts val="0"/>
                        </a:spcBef>
                        <a:spcAft>
                          <a:spcPts val="0"/>
                        </a:spcAft>
                        <a:buNone/>
                      </a:pPr>
                      <a:r>
                        <a:rPr lang="en"/>
                        <a:t>No prior </a:t>
                      </a:r>
                      <a:r>
                        <a:rPr lang="en"/>
                        <a:t>knowledge</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rPr>
                        <a:t>No prior knowledge</a:t>
                      </a:r>
                      <a:endParaRPr>
                        <a:solidFill>
                          <a:schemeClr val="dk1"/>
                        </a:solidFill>
                      </a:endParaRPr>
                    </a:p>
                    <a:p>
                      <a:pPr indent="0" lvl="0" marL="0" rtl="0" algn="l">
                        <a:spcBef>
                          <a:spcPts val="0"/>
                        </a:spcBef>
                        <a:spcAft>
                          <a:spcPts val="0"/>
                        </a:spcAft>
                        <a:buNone/>
                      </a:pPr>
                      <a:r>
                        <a:t/>
                      </a:r>
                      <a:endParaRPr/>
                    </a:p>
                  </a:txBody>
                  <a:tcPr marT="91425" marB="91425" marR="91425" marL="91425"/>
                </a:tc>
              </a:tr>
              <a:tr h="814975">
                <a:tc>
                  <a:txBody>
                    <a:bodyPr>
                      <a:noAutofit/>
                    </a:bodyPr>
                    <a:lstStyle/>
                    <a:p>
                      <a:pPr indent="0" lvl="0" marL="0" rtl="0" algn="l">
                        <a:spcBef>
                          <a:spcPts val="0"/>
                        </a:spcBef>
                        <a:spcAft>
                          <a:spcPts val="0"/>
                        </a:spcAft>
                        <a:buNone/>
                      </a:pPr>
                      <a:r>
                        <a:rPr lang="en"/>
                        <a:t>Language Used</a:t>
                      </a:r>
                      <a:endParaRPr/>
                    </a:p>
                  </a:txBody>
                  <a:tcPr marT="91425" marB="91425" marR="91425" marL="91425"/>
                </a:tc>
                <a:tc>
                  <a:txBody>
                    <a:bodyPr>
                      <a:noAutofit/>
                    </a:bodyPr>
                    <a:lstStyle/>
                    <a:p>
                      <a:pPr indent="0" lvl="0" marL="0" rtl="0" algn="l">
                        <a:spcBef>
                          <a:spcPts val="0"/>
                        </a:spcBef>
                        <a:spcAft>
                          <a:spcPts val="0"/>
                        </a:spcAft>
                        <a:buNone/>
                      </a:pPr>
                      <a:r>
                        <a:rPr lang="en"/>
                        <a:t>Python</a:t>
                      </a:r>
                      <a:endParaRPr/>
                    </a:p>
                  </a:txBody>
                  <a:tcPr marT="91425" marB="91425" marR="91425" marL="91425"/>
                </a:tc>
                <a:tc>
                  <a:txBody>
                    <a:bodyPr>
                      <a:noAutofit/>
                    </a:bodyPr>
                    <a:lstStyle/>
                    <a:p>
                      <a:pPr indent="0" lvl="0" marL="0" rtl="0" algn="l">
                        <a:spcBef>
                          <a:spcPts val="0"/>
                        </a:spcBef>
                        <a:spcAft>
                          <a:spcPts val="0"/>
                        </a:spcAft>
                        <a:buNone/>
                      </a:pPr>
                      <a:r>
                        <a:rPr lang="en"/>
                        <a:t>C</a:t>
                      </a:r>
                      <a:endParaRPr/>
                    </a:p>
                  </a:txBody>
                  <a:tcPr marT="91425" marB="91425" marR="91425" marL="91425"/>
                </a:tc>
              </a:tr>
              <a:tr h="1098700">
                <a:tc>
                  <a:txBody>
                    <a:bodyPr>
                      <a:noAutofit/>
                    </a:bodyPr>
                    <a:lstStyle/>
                    <a:p>
                      <a:pPr indent="0" lvl="0" marL="0" rtl="0" algn="l">
                        <a:spcBef>
                          <a:spcPts val="0"/>
                        </a:spcBef>
                        <a:spcAft>
                          <a:spcPts val="0"/>
                        </a:spcAft>
                        <a:buNone/>
                      </a:pPr>
                      <a:r>
                        <a:rPr lang="en"/>
                        <a:t>Topics covered</a:t>
                      </a:r>
                      <a:endParaRPr/>
                    </a:p>
                  </a:txBody>
                  <a:tcPr marT="91425" marB="91425" marR="91425" marL="91425"/>
                </a:tc>
                <a:tc>
                  <a:txBody>
                    <a:bodyPr>
                      <a:noAutofit/>
                    </a:bodyPr>
                    <a:lstStyle/>
                    <a:p>
                      <a:pPr indent="0" lvl="0" marL="0" rtl="0" algn="l">
                        <a:spcBef>
                          <a:spcPts val="0"/>
                        </a:spcBef>
                        <a:spcAft>
                          <a:spcPts val="0"/>
                        </a:spcAft>
                        <a:buNone/>
                      </a:pPr>
                      <a:r>
                        <a:rPr lang="en"/>
                        <a:t>Variables, control structures, containers, files, input/output, and recursion</a:t>
                      </a:r>
                      <a:endParaRPr/>
                    </a:p>
                  </a:txBody>
                  <a:tcPr marT="91425" marB="91425" marR="91425" marL="91425"/>
                </a:tc>
                <a:tc>
                  <a:txBody>
                    <a:bodyPr>
                      <a:noAutofit/>
                    </a:bodyPr>
                    <a:lstStyle/>
                    <a:p>
                      <a:pPr indent="0" lvl="0" marL="0" rtl="0" algn="l">
                        <a:spcBef>
                          <a:spcPts val="0"/>
                        </a:spcBef>
                        <a:spcAft>
                          <a:spcPts val="0"/>
                        </a:spcAft>
                        <a:buNone/>
                      </a:pPr>
                      <a:r>
                        <a:rPr lang="en"/>
                        <a:t>Everything in 10 plus pointers, memory allocation, and Linux </a:t>
                      </a:r>
                      <a:r>
                        <a:rPr lang="en"/>
                        <a:t>Basics</a:t>
                      </a:r>
                      <a:endParaRPr/>
                    </a:p>
                  </a:txBody>
                  <a:tcPr marT="91425" marB="91425" marR="91425" marL="91425"/>
                </a:tc>
              </a:tr>
              <a:tr h="531275">
                <a:tc>
                  <a:txBody>
                    <a:bodyPr>
                      <a:noAutofit/>
                    </a:bodyPr>
                    <a:lstStyle/>
                    <a:p>
                      <a:pPr indent="0" lvl="0" marL="0" rtl="0" algn="l">
                        <a:spcBef>
                          <a:spcPts val="0"/>
                        </a:spcBef>
                        <a:spcAft>
                          <a:spcPts val="0"/>
                        </a:spcAft>
                        <a:buNone/>
                      </a:pPr>
                      <a:r>
                        <a:rPr lang="en"/>
                        <a:t>Ease</a:t>
                      </a:r>
                      <a:endParaRPr/>
                    </a:p>
                  </a:txBody>
                  <a:tcPr marT="91425" marB="91425" marR="91425" marL="91425"/>
                </a:tc>
                <a:tc>
                  <a:txBody>
                    <a:bodyPr>
                      <a:noAutofit/>
                    </a:bodyPr>
                    <a:lstStyle/>
                    <a:p>
                      <a:pPr indent="0" lvl="0" marL="0" rtl="0" algn="l">
                        <a:spcBef>
                          <a:spcPts val="0"/>
                        </a:spcBef>
                        <a:spcAft>
                          <a:spcPts val="0"/>
                        </a:spcAft>
                        <a:buNone/>
                      </a:pPr>
                      <a:r>
                        <a:rPr lang="en"/>
                        <a:t>Easier</a:t>
                      </a:r>
                      <a:endParaRPr/>
                    </a:p>
                  </a:txBody>
                  <a:tcPr marT="91425" marB="91425" marR="91425" marL="91425"/>
                </a:tc>
                <a:tc>
                  <a:txBody>
                    <a:bodyPr>
                      <a:noAutofit/>
                    </a:bodyPr>
                    <a:lstStyle/>
                    <a:p>
                      <a:pPr indent="0" lvl="0" marL="0" rtl="0" algn="l">
                        <a:spcBef>
                          <a:spcPts val="0"/>
                        </a:spcBef>
                        <a:spcAft>
                          <a:spcPts val="0"/>
                        </a:spcAft>
                        <a:buNone/>
                      </a:pPr>
                      <a:r>
                        <a:rPr lang="en"/>
                        <a:t>Harder</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ECS 30 vs ECS 10</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have any prior programming experience you should take ECS 30</a:t>
            </a:r>
            <a:endParaRPr/>
          </a:p>
          <a:p>
            <a:pPr indent="-317500" lvl="1" marL="914400" rtl="0" algn="l">
              <a:spcBef>
                <a:spcPts val="0"/>
              </a:spcBef>
              <a:spcAft>
                <a:spcPts val="0"/>
              </a:spcAft>
              <a:buSzPts val="1400"/>
              <a:buChar char="○"/>
            </a:pPr>
            <a:r>
              <a:rPr lang="en"/>
              <a:t>If any of the words if, for, while, variables, or functions make sense to you, you should take 30</a:t>
            </a:r>
            <a:endParaRPr/>
          </a:p>
          <a:p>
            <a:pPr indent="-342900" lvl="0" marL="457200" rtl="0" algn="l">
              <a:spcBef>
                <a:spcPts val="0"/>
              </a:spcBef>
              <a:spcAft>
                <a:spcPts val="0"/>
              </a:spcAft>
              <a:buSzPts val="1800"/>
              <a:buChar char="●"/>
            </a:pPr>
            <a:r>
              <a:rPr lang="en"/>
              <a:t>If you are nervous or worried at doing poorly in ECS 30 then take 10</a:t>
            </a:r>
            <a:endParaRPr/>
          </a:p>
          <a:p>
            <a:pPr indent="-317500" lvl="1" marL="914400" rtl="0" algn="l">
              <a:spcBef>
                <a:spcPts val="0"/>
              </a:spcBef>
              <a:spcAft>
                <a:spcPts val="0"/>
              </a:spcAft>
              <a:buSzPts val="1400"/>
              <a:buChar char="○"/>
            </a:pPr>
            <a:r>
              <a:rPr lang="en"/>
              <a:t>It’s better to take ECS 10 and then 30 and be successful in both then to start with 30 fail it and take it again</a:t>
            </a:r>
            <a:endParaRPr/>
          </a:p>
          <a:p>
            <a:pPr indent="-317500" lvl="1" marL="914400" rtl="0" algn="l">
              <a:spcBef>
                <a:spcPts val="0"/>
              </a:spcBef>
              <a:spcAft>
                <a:spcPts val="0"/>
              </a:spcAft>
              <a:buSzPts val="1400"/>
              <a:buChar char="○"/>
            </a:pPr>
            <a:r>
              <a:rPr lang="en"/>
              <a:t>Being successful in an area will help build your confidence and desire to grow in it while failure might kill your dreams</a:t>
            </a:r>
            <a:endParaRPr/>
          </a:p>
          <a:p>
            <a:pPr indent="-342900" lvl="0" marL="457200" rtl="0" algn="l">
              <a:spcBef>
                <a:spcPts val="0"/>
              </a:spcBef>
              <a:spcAft>
                <a:spcPts val="0"/>
              </a:spcAft>
              <a:buSzPts val="1800"/>
              <a:buChar char="●"/>
            </a:pPr>
            <a:r>
              <a:rPr lang="en"/>
              <a:t>If you are willing to work really hard for really long you can jump straight into 30</a:t>
            </a:r>
            <a:endParaRPr/>
          </a:p>
          <a:p>
            <a:pPr indent="-317500" lvl="1" marL="914400" rtl="0" algn="l">
              <a:spcBef>
                <a:spcPts val="0"/>
              </a:spcBef>
              <a:spcAft>
                <a:spcPts val="0"/>
              </a:spcAft>
              <a:buSzPts val="1400"/>
              <a:buChar char="○"/>
            </a:pPr>
            <a:r>
              <a:rPr lang="en"/>
              <a:t>Depending on you and how well the class clicks with you could be spending up to 30 hours per assignment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8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Staff</a:t>
            </a:r>
            <a:endParaRPr/>
          </a:p>
        </p:txBody>
      </p:sp>
      <p:graphicFrame>
        <p:nvGraphicFramePr>
          <p:cNvPr id="79" name="Google Shape;79;p17"/>
          <p:cNvGraphicFramePr/>
          <p:nvPr/>
        </p:nvGraphicFramePr>
        <p:xfrm>
          <a:off x="350063" y="863883"/>
          <a:ext cx="3000000" cy="3000000"/>
        </p:xfrm>
        <a:graphic>
          <a:graphicData uri="http://schemas.openxmlformats.org/drawingml/2006/table">
            <a:tbl>
              <a:tblPr>
                <a:noFill/>
                <a:tableStyleId>{A809163F-46EE-43FA-B22E-905426719B40}</a:tableStyleId>
              </a:tblPr>
              <a:tblGrid>
                <a:gridCol w="1201675"/>
                <a:gridCol w="1588750"/>
                <a:gridCol w="2366100"/>
                <a:gridCol w="1399925"/>
                <a:gridCol w="1887425"/>
              </a:tblGrid>
              <a:tr h="357250">
                <a:tc>
                  <a:txBody>
                    <a:bodyPr>
                      <a:noAutofit/>
                    </a:bodyPr>
                    <a:lstStyle/>
                    <a:p>
                      <a:pPr indent="0" lvl="0" marL="0" rtl="0" algn="l">
                        <a:spcBef>
                          <a:spcPts val="0"/>
                        </a:spcBef>
                        <a:spcAft>
                          <a:spcPts val="0"/>
                        </a:spcAft>
                        <a:buNone/>
                      </a:pPr>
                      <a:r>
                        <a:rPr lang="en" sz="1200"/>
                        <a:t>Title</a:t>
                      </a:r>
                      <a:endParaRPr sz="1200"/>
                    </a:p>
                  </a:txBody>
                  <a:tcPr marT="91425" marB="91425" marR="91425" marL="91425"/>
                </a:tc>
                <a:tc>
                  <a:txBody>
                    <a:bodyPr>
                      <a:noAutofit/>
                    </a:bodyPr>
                    <a:lstStyle/>
                    <a:p>
                      <a:pPr indent="0" lvl="0" marL="0" rtl="0" algn="l">
                        <a:spcBef>
                          <a:spcPts val="0"/>
                        </a:spcBef>
                        <a:spcAft>
                          <a:spcPts val="0"/>
                        </a:spcAft>
                        <a:buNone/>
                      </a:pPr>
                      <a:r>
                        <a:rPr lang="en" sz="1200"/>
                        <a:t>Name</a:t>
                      </a:r>
                      <a:endParaRPr sz="1200"/>
                    </a:p>
                  </a:txBody>
                  <a:tcPr marT="91425" marB="91425" marR="91425" marL="91425"/>
                </a:tc>
                <a:tc>
                  <a:txBody>
                    <a:bodyPr>
                      <a:noAutofit/>
                    </a:bodyPr>
                    <a:lstStyle/>
                    <a:p>
                      <a:pPr indent="0" lvl="0" marL="0" rtl="0" algn="l">
                        <a:spcBef>
                          <a:spcPts val="0"/>
                        </a:spcBef>
                        <a:spcAft>
                          <a:spcPts val="0"/>
                        </a:spcAft>
                        <a:buNone/>
                      </a:pPr>
                      <a:r>
                        <a:rPr lang="en" sz="1200"/>
                        <a:t>Email</a:t>
                      </a:r>
                      <a:endParaRPr sz="1200"/>
                    </a:p>
                  </a:txBody>
                  <a:tcPr marT="91425" marB="91425" marR="91425" marL="91425"/>
                </a:tc>
                <a:tc>
                  <a:txBody>
                    <a:bodyPr>
                      <a:noAutofit/>
                    </a:bodyPr>
                    <a:lstStyle/>
                    <a:p>
                      <a:pPr indent="0" lvl="0" marL="0" rtl="0" algn="l">
                        <a:spcBef>
                          <a:spcPts val="0"/>
                        </a:spcBef>
                        <a:spcAft>
                          <a:spcPts val="0"/>
                        </a:spcAft>
                        <a:buNone/>
                      </a:pPr>
                      <a:r>
                        <a:rPr lang="en" sz="1200"/>
                        <a:t>Office</a:t>
                      </a:r>
                      <a:endParaRPr sz="1200"/>
                    </a:p>
                  </a:txBody>
                  <a:tcPr marT="91425" marB="91425" marR="91425" marL="91425"/>
                </a:tc>
                <a:tc>
                  <a:txBody>
                    <a:bodyPr>
                      <a:noAutofit/>
                    </a:bodyPr>
                    <a:lstStyle/>
                    <a:p>
                      <a:pPr indent="0" lvl="0" marL="0" rtl="0" algn="l">
                        <a:spcBef>
                          <a:spcPts val="0"/>
                        </a:spcBef>
                        <a:spcAft>
                          <a:spcPts val="0"/>
                        </a:spcAft>
                        <a:buNone/>
                      </a:pPr>
                      <a:r>
                        <a:rPr lang="en" sz="1200"/>
                        <a:t>Office Hours</a:t>
                      </a:r>
                      <a:endParaRPr sz="1200"/>
                    </a:p>
                  </a:txBody>
                  <a:tcPr marT="91425" marB="91425" marR="91425" marL="91425"/>
                </a:tc>
              </a:tr>
              <a:tr h="354475">
                <a:tc>
                  <a:txBody>
                    <a:bodyPr>
                      <a:noAutofit/>
                    </a:bodyPr>
                    <a:lstStyle/>
                    <a:p>
                      <a:pPr indent="0" lvl="0" marL="0" rtl="0" algn="l">
                        <a:spcBef>
                          <a:spcPts val="0"/>
                        </a:spcBef>
                        <a:spcAft>
                          <a:spcPts val="0"/>
                        </a:spcAft>
                        <a:buNone/>
                      </a:pPr>
                      <a:r>
                        <a:rPr lang="en" sz="1200"/>
                        <a:t>Lecturer</a:t>
                      </a:r>
                      <a:endParaRPr sz="1200"/>
                    </a:p>
                  </a:txBody>
                  <a:tcPr marT="91425" marB="91425" marR="91425" marL="91425"/>
                </a:tc>
                <a:tc>
                  <a:txBody>
                    <a:bodyPr>
                      <a:noAutofit/>
                    </a:bodyPr>
                    <a:lstStyle/>
                    <a:p>
                      <a:pPr indent="0" lvl="0" marL="0" rtl="0" algn="l">
                        <a:spcBef>
                          <a:spcPts val="0"/>
                        </a:spcBef>
                        <a:spcAft>
                          <a:spcPts val="0"/>
                        </a:spcAft>
                        <a:buNone/>
                      </a:pPr>
                      <a:r>
                        <a:rPr lang="en" sz="1200"/>
                        <a:t>Matthew Butner</a:t>
                      </a:r>
                      <a:endParaRPr sz="1200"/>
                    </a:p>
                  </a:txBody>
                  <a:tcPr marT="91425" marB="91425" marR="91425" marL="91425"/>
                </a:tc>
                <a:tc>
                  <a:txBody>
                    <a:bodyPr>
                      <a:noAutofit/>
                    </a:bodyPr>
                    <a:lstStyle/>
                    <a:p>
                      <a:pPr indent="0" lvl="0" marL="0" rtl="0" algn="l">
                        <a:spcBef>
                          <a:spcPts val="0"/>
                        </a:spcBef>
                        <a:spcAft>
                          <a:spcPts val="0"/>
                        </a:spcAft>
                        <a:buNone/>
                      </a:pPr>
                      <a:r>
                        <a:rPr lang="en" sz="1200"/>
                        <a:t>mfbutner@ucdavis.edu</a:t>
                      </a:r>
                      <a:endParaRPr sz="1200"/>
                    </a:p>
                  </a:txBody>
                  <a:tcPr marT="91425" marB="91425" marR="91425" marL="91425"/>
                </a:tc>
                <a:tc>
                  <a:txBody>
                    <a:bodyPr>
                      <a:noAutofit/>
                    </a:bodyPr>
                    <a:lstStyle/>
                    <a:p>
                      <a:pPr indent="0" lvl="0" marL="0" rtl="0" algn="l">
                        <a:spcBef>
                          <a:spcPts val="0"/>
                        </a:spcBef>
                        <a:spcAft>
                          <a:spcPts val="0"/>
                        </a:spcAft>
                        <a:buNone/>
                      </a:pPr>
                      <a:r>
                        <a:rPr lang="en" sz="1200"/>
                        <a:t>3041 Kemper</a:t>
                      </a:r>
                      <a:endParaRPr sz="1200"/>
                    </a:p>
                  </a:txBody>
                  <a:tcPr marT="91425" marB="91425" marR="91425" marL="91425"/>
                </a:tc>
                <a:tc>
                  <a:txBody>
                    <a:bodyPr>
                      <a:noAutofit/>
                    </a:bodyPr>
                    <a:lstStyle/>
                    <a:p>
                      <a:pPr indent="0" lvl="0" marL="0" rtl="0" algn="l">
                        <a:spcBef>
                          <a:spcPts val="0"/>
                        </a:spcBef>
                        <a:spcAft>
                          <a:spcPts val="0"/>
                        </a:spcAft>
                        <a:buNone/>
                      </a:pPr>
                      <a:r>
                        <a:rPr lang="en" sz="1200"/>
                        <a:t>MTW 12:00 - 1:50</a:t>
                      </a:r>
                      <a:endParaRPr sz="1200"/>
                    </a:p>
                  </a:txBody>
                  <a:tcPr marT="91425" marB="91425" marR="91425" marL="91425"/>
                </a:tc>
              </a:tr>
              <a:tr h="421950">
                <a:tc>
                  <a:txBody>
                    <a:bodyPr>
                      <a:noAutofit/>
                    </a:bodyPr>
                    <a:lstStyle/>
                    <a:p>
                      <a:pPr indent="0" lvl="0" marL="0" rtl="0" algn="l">
                        <a:spcBef>
                          <a:spcPts val="0"/>
                        </a:spcBef>
                        <a:spcAft>
                          <a:spcPts val="0"/>
                        </a:spcAft>
                        <a:buNone/>
                      </a:pPr>
                      <a:r>
                        <a:rPr lang="en" sz="1200"/>
                        <a:t>TA</a:t>
                      </a:r>
                      <a:endParaRPr sz="1200"/>
                    </a:p>
                  </a:txBody>
                  <a:tcPr marT="91425" marB="91425" marR="91425" marL="91425"/>
                </a:tc>
                <a:tc>
                  <a:txBody>
                    <a:bodyPr>
                      <a:noAutofit/>
                    </a:bodyPr>
                    <a:lstStyle/>
                    <a:p>
                      <a:pPr indent="0" lvl="0" marL="0" rtl="0" algn="l">
                        <a:spcBef>
                          <a:spcPts val="0"/>
                        </a:spcBef>
                        <a:spcAft>
                          <a:spcPts val="0"/>
                        </a:spcAft>
                        <a:buNone/>
                      </a:pPr>
                      <a:r>
                        <a:rPr lang="en" sz="1200"/>
                        <a:t>Maheen Rashid</a:t>
                      </a:r>
                      <a:endParaRPr sz="1200"/>
                    </a:p>
                  </a:txBody>
                  <a:tcPr marT="91425" marB="91425" marR="91425" marL="91425"/>
                </a:tc>
                <a:tc>
                  <a:txBody>
                    <a:bodyPr>
                      <a:noAutofit/>
                    </a:bodyPr>
                    <a:lstStyle/>
                    <a:p>
                      <a:pPr indent="0" lvl="0" marL="0" rtl="0" algn="l">
                        <a:spcBef>
                          <a:spcPts val="0"/>
                        </a:spcBef>
                        <a:spcAft>
                          <a:spcPts val="0"/>
                        </a:spcAft>
                        <a:buNone/>
                      </a:pPr>
                      <a:r>
                        <a:rPr lang="en" sz="1200"/>
                        <a:t>mhnrashid@ucdavis.edu</a:t>
                      </a:r>
                      <a:endParaRPr sz="1200"/>
                    </a:p>
                  </a:txBody>
                  <a:tcPr marT="91425" marB="91425" marR="91425" marL="91425"/>
                </a:tc>
                <a:tc>
                  <a:txBody>
                    <a:bodyPr>
                      <a:noAutofit/>
                    </a:bodyPr>
                    <a:lstStyle/>
                    <a:p>
                      <a:pPr indent="0" lvl="0" marL="0" rtl="0" algn="l">
                        <a:spcBef>
                          <a:spcPts val="0"/>
                        </a:spcBef>
                        <a:spcAft>
                          <a:spcPts val="0"/>
                        </a:spcAft>
                        <a:buNone/>
                      </a:pPr>
                      <a:r>
                        <a:rPr lang="en" sz="1200"/>
                        <a:t>53/55 Kemper</a:t>
                      </a:r>
                      <a:endParaRPr sz="1200"/>
                    </a:p>
                  </a:txBody>
                  <a:tcPr marT="91425" marB="91425" marR="91425" marL="91425"/>
                </a:tc>
                <a:tc>
                  <a:txBody>
                    <a:bodyPr>
                      <a:noAutofit/>
                    </a:bodyPr>
                    <a:lstStyle/>
                    <a:p>
                      <a:pPr indent="0" lvl="0" marL="0" rtl="0" algn="l">
                        <a:spcBef>
                          <a:spcPts val="0"/>
                        </a:spcBef>
                        <a:spcAft>
                          <a:spcPts val="0"/>
                        </a:spcAft>
                        <a:buNone/>
                      </a:pPr>
                      <a:r>
                        <a:rPr lang="en" sz="1200"/>
                        <a:t>RF 10 - 12</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Contacting Us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using Piazza as our class forum</a:t>
            </a:r>
            <a:endParaRPr/>
          </a:p>
          <a:p>
            <a:pPr indent="-317500" lvl="1" marL="914400" rtl="0" algn="l">
              <a:spcBef>
                <a:spcPts val="0"/>
              </a:spcBef>
              <a:spcAft>
                <a:spcPts val="0"/>
              </a:spcAft>
              <a:buSzPts val="1400"/>
              <a:buChar char="○"/>
            </a:pPr>
            <a:r>
              <a:rPr lang="en" sz="1800" u="sng">
                <a:solidFill>
                  <a:schemeClr val="hlink"/>
                </a:solidFill>
                <a:hlinkClick r:id="rId3"/>
              </a:rPr>
              <a:t>piazza.com/ucdavis/summer2018/ecs30/home</a:t>
            </a:r>
            <a:endParaRPr sz="1000">
              <a:solidFill>
                <a:srgbClr val="30424D"/>
              </a:solidFill>
            </a:endParaRPr>
          </a:p>
          <a:p>
            <a:pPr indent="-342900" lvl="0" marL="457200" rtl="0" algn="l">
              <a:spcBef>
                <a:spcPts val="0"/>
              </a:spcBef>
              <a:spcAft>
                <a:spcPts val="0"/>
              </a:spcAft>
              <a:buSzPts val="1800"/>
              <a:buChar char="●"/>
            </a:pPr>
            <a:r>
              <a:rPr lang="en"/>
              <a:t>All questions related to the class should be posted here</a:t>
            </a:r>
            <a:endParaRPr/>
          </a:p>
          <a:p>
            <a:pPr indent="-317500" lvl="1" marL="914400" rtl="0" algn="l">
              <a:spcBef>
                <a:spcPts val="0"/>
              </a:spcBef>
              <a:spcAft>
                <a:spcPts val="0"/>
              </a:spcAft>
              <a:buSzPts val="1400"/>
              <a:buChar char="○"/>
            </a:pPr>
            <a:r>
              <a:rPr lang="en"/>
              <a:t>For example having trouble installing software, questions about homeworks, exams, or due dates</a:t>
            </a:r>
            <a:endParaRPr/>
          </a:p>
          <a:p>
            <a:pPr indent="-317500" lvl="1" marL="914400" rtl="0" algn="l">
              <a:spcBef>
                <a:spcPts val="0"/>
              </a:spcBef>
              <a:spcAft>
                <a:spcPts val="0"/>
              </a:spcAft>
              <a:buSzPts val="1400"/>
              <a:buChar char="○"/>
            </a:pPr>
            <a:r>
              <a:rPr lang="en"/>
              <a:t>Basically everything should go here</a:t>
            </a:r>
            <a:endParaRPr/>
          </a:p>
          <a:p>
            <a:pPr indent="-342900" lvl="0" marL="457200" rtl="0" algn="l">
              <a:spcBef>
                <a:spcPts val="0"/>
              </a:spcBef>
              <a:spcAft>
                <a:spcPts val="0"/>
              </a:spcAft>
              <a:buSzPts val="1800"/>
              <a:buChar char="●"/>
            </a:pPr>
            <a:r>
              <a:rPr lang="en"/>
              <a:t>Any personal problems or concerns can be relayed to us through email or through a private post on Piazza</a:t>
            </a:r>
            <a:endParaRPr/>
          </a:p>
          <a:p>
            <a:pPr indent="-317500" lvl="1" marL="914400" rtl="0" algn="l">
              <a:spcBef>
                <a:spcPts val="0"/>
              </a:spcBef>
              <a:spcAft>
                <a:spcPts val="0"/>
              </a:spcAft>
              <a:buSzPts val="1400"/>
              <a:buChar char="○"/>
            </a:pPr>
            <a:r>
              <a:rPr lang="en"/>
              <a:t>For example you were in a car accident, became seriously ill, experienced a death in the family, or are performing poorly in the class,</a:t>
            </a:r>
            <a:endParaRPr/>
          </a:p>
          <a:p>
            <a:pPr indent="-317500" lvl="1" marL="914400" rtl="0" algn="l">
              <a:spcBef>
                <a:spcPts val="0"/>
              </a:spcBef>
              <a:spcAft>
                <a:spcPts val="0"/>
              </a:spcAft>
              <a:buSzPts val="1400"/>
              <a:buChar char="○"/>
            </a:pPr>
            <a:r>
              <a:rPr lang="en"/>
              <a:t>Basically if what you are wanting talk could only ever possibly concern you, then you can email us</a:t>
            </a:r>
            <a:endParaRPr/>
          </a:p>
          <a:p>
            <a:pPr indent="-317500" lvl="1" marL="914400" rtl="0" algn="l">
              <a:spcBef>
                <a:spcPts val="0"/>
              </a:spcBef>
              <a:spcAft>
                <a:spcPts val="0"/>
              </a:spcAft>
              <a:buSzPts val="1400"/>
              <a:buChar char="○"/>
            </a:pPr>
            <a:r>
              <a:rPr lang="en"/>
              <a:t>Make sure to include the course in the title in your email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r>
              <a:rPr lang="en"/>
              <a: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 algebra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to Obtain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Book</a:t>
            </a:r>
            <a:endParaRPr/>
          </a:p>
          <a:p>
            <a:pPr indent="-342900" lvl="0" marL="457200" rtl="0" algn="l">
              <a:spcBef>
                <a:spcPts val="0"/>
              </a:spcBef>
              <a:spcAft>
                <a:spcPts val="0"/>
              </a:spcAft>
              <a:buSzPts val="1800"/>
              <a:buChar char="●"/>
            </a:pPr>
            <a:r>
              <a:rPr lang="en"/>
              <a:t>Access to Kodethon</a:t>
            </a:r>
            <a:endParaRPr/>
          </a:p>
          <a:p>
            <a:pPr indent="-342900" lvl="0" marL="457200" rtl="0" algn="l">
              <a:spcBef>
                <a:spcPts val="0"/>
              </a:spcBef>
              <a:spcAft>
                <a:spcPts val="0"/>
              </a:spcAft>
              <a:buSzPts val="1800"/>
              <a:buChar char="●"/>
            </a:pPr>
            <a:r>
              <a:rPr lang="en"/>
              <a:t>Access to GradeScope</a:t>
            </a:r>
            <a:endParaRPr/>
          </a:p>
          <a:p>
            <a:pPr indent="-342900" lvl="0" marL="457200" rtl="0" algn="l">
              <a:spcBef>
                <a:spcPts val="0"/>
              </a:spcBef>
              <a:spcAft>
                <a:spcPts val="0"/>
              </a:spcAft>
              <a:buSzPts val="1800"/>
              <a:buChar char="●"/>
            </a:pPr>
            <a:r>
              <a:rPr lang="en"/>
              <a:t>When signing up online please use your ucd email and name as it appears on Canvas</a:t>
            </a:r>
            <a:endParaRPr/>
          </a:p>
          <a:p>
            <a:pPr indent="-317500" lvl="1" marL="914400" rtl="0" algn="l">
              <a:spcBef>
                <a:spcPts val="0"/>
              </a:spcBef>
              <a:spcAft>
                <a:spcPts val="0"/>
              </a:spcAft>
              <a:buSzPts val="1400"/>
              <a:buChar char="○"/>
            </a:pPr>
            <a:r>
              <a:rPr b="1" lang="en"/>
              <a:t>Failure to do so can cause your grades to be entered incorrectly or not at all on Canvas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Electronic</a:t>
            </a:r>
            <a:endParaRPr/>
          </a:p>
          <a:p>
            <a:pPr indent="-342900" lvl="0" marL="457200" rtl="0" algn="l">
              <a:spcBef>
                <a:spcPts val="0"/>
              </a:spcBef>
              <a:spcAft>
                <a:spcPts val="0"/>
              </a:spcAft>
              <a:buSzPts val="1800"/>
              <a:buChar char="●"/>
            </a:pPr>
            <a:r>
              <a:rPr lang="en"/>
              <a:t>Available at: </a:t>
            </a:r>
            <a:r>
              <a:rPr lang="en" u="sng">
                <a:solidFill>
                  <a:schemeClr val="hlink"/>
                </a:solidFill>
                <a:hlinkClick r:id="rId3"/>
              </a:rPr>
              <a:t>https://zybooks.zyante.com</a:t>
            </a:r>
            <a:endParaRPr/>
          </a:p>
          <a:p>
            <a:pPr indent="-342900" lvl="0" marL="457200" rtl="0" algn="l">
              <a:spcBef>
                <a:spcPts val="0"/>
              </a:spcBef>
              <a:spcAft>
                <a:spcPts val="0"/>
              </a:spcAft>
              <a:buSzPts val="1800"/>
              <a:buChar char="●"/>
            </a:pPr>
            <a:r>
              <a:rPr lang="en"/>
              <a:t>Book Code: </a:t>
            </a:r>
            <a:r>
              <a:rPr lang="en"/>
              <a:t>UCDAVISECS030ButnerSummer2018</a:t>
            </a:r>
            <a:endParaRPr/>
          </a:p>
          <a:p>
            <a:pPr indent="-342900" lvl="0" marL="457200" rtl="0" algn="l">
              <a:spcBef>
                <a:spcPts val="0"/>
              </a:spcBef>
              <a:spcAft>
                <a:spcPts val="0"/>
              </a:spcAft>
              <a:buSzPts val="1800"/>
              <a:buChar char="●"/>
            </a:pPr>
            <a:r>
              <a:rPr lang="en"/>
              <a:t>Cost is $58</a:t>
            </a:r>
            <a:endParaRPr/>
          </a:p>
          <a:p>
            <a:pPr indent="-342900" lvl="0" marL="457200" rtl="0" algn="l">
              <a:spcBef>
                <a:spcPts val="0"/>
              </a:spcBef>
              <a:spcAft>
                <a:spcPts val="0"/>
              </a:spcAft>
              <a:buSzPts val="1800"/>
              <a:buChar char="●"/>
            </a:pPr>
            <a:r>
              <a:rPr lang="en"/>
              <a:t>Refunds can be requested at </a:t>
            </a:r>
            <a:r>
              <a:rPr lang="en" u="sng">
                <a:solidFill>
                  <a:schemeClr val="hlink"/>
                </a:solidFill>
                <a:hlinkClick r:id="rId4"/>
              </a:rPr>
              <a:t>support@zybooks.com</a:t>
            </a:r>
            <a:r>
              <a:rPr lang="en"/>
              <a:t> if you drop the course early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