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BCE5884-0B33-4463-95D8-F4E483AA6AE0}">
  <a:tblStyle styleId="{DBCE5884-0B33-4463-95D8-F4E483AA6A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2784c101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84c101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278bbb416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78bbb416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278bbb416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8bbb416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278bbb416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8bbb416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278bbb416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8bbb416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278bbb416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8bbb416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278bbb416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8bbb416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278bbb416a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78bbb416a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2784c101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84c101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2784c101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84c101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2784c1014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84c1014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2784c1014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84c1014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2784c1014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784c1014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2784c1014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84c1014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2784c1014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84c1014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2784c1014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84c1014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www.cplusplus.com/reference/cstdio/print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Programming Basics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ECS 30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Modifiers</a:t>
            </a:r>
            <a:endParaRPr/>
          </a:p>
        </p:txBody>
      </p:sp>
      <p:sp>
        <p:nvSpPr>
          <p:cNvPr id="115" name="Google Shape;115;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variable can have any or all of the following modifiers</a:t>
            </a:r>
            <a:endParaRPr/>
          </a:p>
          <a:p>
            <a:pPr indent="-317500" lvl="0" marL="457200" rtl="0" algn="l">
              <a:spcBef>
                <a:spcPts val="1600"/>
              </a:spcBef>
              <a:spcAft>
                <a:spcPts val="0"/>
              </a:spcAft>
              <a:buSzPts val="1400"/>
              <a:buChar char="●"/>
            </a:pPr>
            <a:r>
              <a:rPr lang="en"/>
              <a:t>const: the value of this variable cannot change</a:t>
            </a:r>
            <a:endParaRPr/>
          </a:p>
          <a:p>
            <a:pPr indent="-304800" lvl="1" marL="914400" rtl="0" algn="l">
              <a:spcBef>
                <a:spcPts val="0"/>
              </a:spcBef>
              <a:spcAft>
                <a:spcPts val="0"/>
              </a:spcAft>
              <a:buSzPts val="1200"/>
              <a:buChar char="○"/>
            </a:pPr>
            <a:r>
              <a:rPr lang="en"/>
              <a:t>Useful for known constants like pi</a:t>
            </a:r>
            <a:endParaRPr/>
          </a:p>
          <a:p>
            <a:pPr indent="-304800" lvl="1" marL="914400" rtl="0" algn="l">
              <a:spcBef>
                <a:spcPts val="0"/>
              </a:spcBef>
              <a:spcAft>
                <a:spcPts val="0"/>
              </a:spcAft>
              <a:buSzPts val="1200"/>
              <a:buChar char="○"/>
            </a:pPr>
            <a:r>
              <a:rPr lang="en"/>
              <a:t>value can only be assigned at declaration</a:t>
            </a:r>
            <a:endParaRPr/>
          </a:p>
          <a:p>
            <a:pPr indent="-317500" lvl="0" marL="457200" rtl="0" algn="l">
              <a:spcBef>
                <a:spcPts val="0"/>
              </a:spcBef>
              <a:spcAft>
                <a:spcPts val="0"/>
              </a:spcAft>
              <a:buSzPts val="1400"/>
              <a:buChar char="●"/>
            </a:pPr>
            <a:r>
              <a:rPr lang="en"/>
              <a:t>unsigned: only values &gt;= 0 can be stored in this variable</a:t>
            </a:r>
            <a:endParaRPr/>
          </a:p>
          <a:p>
            <a:pPr indent="-304800" lvl="1" marL="914400" rtl="0" algn="l">
              <a:spcBef>
                <a:spcPts val="0"/>
              </a:spcBef>
              <a:spcAft>
                <a:spcPts val="0"/>
              </a:spcAft>
              <a:buSzPts val="1200"/>
              <a:buChar char="○"/>
            </a:pPr>
            <a:r>
              <a:rPr lang="en"/>
              <a:t>Doubles the range of </a:t>
            </a:r>
            <a:r>
              <a:rPr lang="en"/>
              <a:t>positive</a:t>
            </a:r>
            <a:r>
              <a:rPr lang="en"/>
              <a:t> values a variable can store but can’t store negative values</a:t>
            </a:r>
            <a:endParaRPr/>
          </a:p>
          <a:p>
            <a:pPr indent="-304800" lvl="1" marL="914400" rtl="0" algn="l">
              <a:spcBef>
                <a:spcPts val="0"/>
              </a:spcBef>
              <a:spcAft>
                <a:spcPts val="0"/>
              </a:spcAft>
              <a:buSzPts val="1200"/>
              <a:buChar char="○"/>
            </a:pPr>
            <a:r>
              <a:rPr lang="en"/>
              <a:t>Only applicable to short, int, and char</a:t>
            </a:r>
            <a:endParaRPr/>
          </a:p>
          <a:p>
            <a:pPr indent="-317500" lvl="0" marL="457200" rtl="0" algn="l">
              <a:spcBef>
                <a:spcPts val="0"/>
              </a:spcBef>
              <a:spcAft>
                <a:spcPts val="0"/>
              </a:spcAft>
              <a:buSzPts val="1400"/>
              <a:buChar char="●"/>
            </a:pPr>
            <a:r>
              <a:rPr lang="en"/>
              <a:t>static: this variable is global but only accessible inside this function</a:t>
            </a:r>
            <a:endParaRPr/>
          </a:p>
        </p:txBody>
      </p:sp>
      <p:sp>
        <p:nvSpPr>
          <p:cNvPr id="116" name="Google Shape;116;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 double pi = 3.14159;</a:t>
            </a:r>
            <a:endParaRPr/>
          </a:p>
          <a:p>
            <a:pPr indent="0" lvl="0" marL="0" rtl="0" algn="l">
              <a:spcBef>
                <a:spcPts val="1600"/>
              </a:spcBef>
              <a:spcAft>
                <a:spcPts val="0"/>
              </a:spcAft>
              <a:buNone/>
            </a:pPr>
            <a:r>
              <a:rPr lang="en"/>
              <a:t>const unsigned int zero = 0;</a:t>
            </a:r>
            <a:endParaRPr/>
          </a:p>
          <a:p>
            <a:pPr indent="0" lvl="0" marL="0" rtl="0" algn="l">
              <a:spcBef>
                <a:spcPts val="1600"/>
              </a:spcBef>
              <a:spcAft>
                <a:spcPts val="0"/>
              </a:spcAft>
              <a:buNone/>
            </a:pPr>
            <a:r>
              <a:rPr lang="en"/>
              <a:t>static int x;</a:t>
            </a:r>
            <a:endParaRPr/>
          </a:p>
          <a:p>
            <a:pPr indent="0" lvl="0" marL="0" rtl="0" algn="l">
              <a:spcBef>
                <a:spcPts val="1600"/>
              </a:spcBef>
              <a:spcAft>
                <a:spcPts val="0"/>
              </a:spcAft>
              <a:buNone/>
            </a:pPr>
            <a:r>
              <a:rPr lang="en"/>
              <a:t>pi = 4; //error pi is const</a:t>
            </a:r>
            <a:endParaRPr/>
          </a:p>
          <a:p>
            <a:pPr indent="0" lvl="0" marL="0" rtl="0" algn="l">
              <a:spcBef>
                <a:spcPts val="1600"/>
              </a:spcBef>
              <a:spcAft>
                <a:spcPts val="1600"/>
              </a:spcAft>
              <a:buNone/>
            </a:pPr>
            <a:r>
              <a:rPr lang="en"/>
              <a:t>unsigned int what = -1; //this is surprisingly legal C code but the behavior is not what you might expect. “</a:t>
            </a:r>
            <a:r>
              <a:rPr lang="en"/>
              <a:t>Unsigned</a:t>
            </a:r>
            <a:r>
              <a:rPr lang="en"/>
              <a:t> negative numbers” are really big positive numbers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Casting</a:t>
            </a:r>
            <a:endParaRPr/>
          </a:p>
        </p:txBody>
      </p:sp>
      <p:sp>
        <p:nvSpPr>
          <p:cNvPr id="122" name="Google Shape;122;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casting allows you to change the type contained in one variable into another</a:t>
            </a:r>
            <a:endParaRPr/>
          </a:p>
          <a:p>
            <a:pPr indent="-317500" lvl="0" marL="457200" rtl="0" algn="l">
              <a:spcBef>
                <a:spcPts val="1600"/>
              </a:spcBef>
              <a:spcAft>
                <a:spcPts val="0"/>
              </a:spcAft>
              <a:buSzPts val="1400"/>
              <a:buChar char="●"/>
            </a:pPr>
            <a:r>
              <a:rPr lang="en"/>
              <a:t>Syntax</a:t>
            </a:r>
            <a:endParaRPr/>
          </a:p>
          <a:p>
            <a:pPr indent="-304800" lvl="1" marL="914400" rtl="0" algn="l">
              <a:spcBef>
                <a:spcPts val="0"/>
              </a:spcBef>
              <a:spcAft>
                <a:spcPts val="0"/>
              </a:spcAft>
              <a:buSzPts val="1200"/>
              <a:buChar char="○"/>
            </a:pPr>
            <a:r>
              <a:rPr lang="en"/>
              <a:t>(desired type) expression;</a:t>
            </a:r>
            <a:endParaRPr/>
          </a:p>
          <a:p>
            <a:pPr indent="-304800" lvl="1" marL="914400" rtl="0" algn="l">
              <a:spcBef>
                <a:spcPts val="0"/>
              </a:spcBef>
              <a:spcAft>
                <a:spcPts val="0"/>
              </a:spcAft>
              <a:buSzPts val="1200"/>
              <a:buChar char="○"/>
            </a:pPr>
            <a:r>
              <a:rPr lang="en"/>
              <a:t>It will create a </a:t>
            </a:r>
            <a:r>
              <a:rPr b="1" lang="en"/>
              <a:t>copy </a:t>
            </a:r>
            <a:r>
              <a:rPr lang="en"/>
              <a:t>of the desired type. It won’t actually modify the value stored in the variable</a:t>
            </a:r>
            <a:endParaRPr/>
          </a:p>
          <a:p>
            <a:pPr indent="-317500" lvl="0" marL="457200" rtl="0" algn="l">
              <a:spcBef>
                <a:spcPts val="0"/>
              </a:spcBef>
              <a:spcAft>
                <a:spcPts val="0"/>
              </a:spcAft>
              <a:buSzPts val="1400"/>
              <a:buChar char="●"/>
            </a:pPr>
            <a:r>
              <a:rPr lang="en"/>
              <a:t>Useful for when you need to do double division but only have ints</a:t>
            </a:r>
            <a:endParaRPr/>
          </a:p>
          <a:p>
            <a:pPr indent="-317500" lvl="0" marL="457200" rtl="0" algn="l">
              <a:spcBef>
                <a:spcPts val="0"/>
              </a:spcBef>
              <a:spcAft>
                <a:spcPts val="0"/>
              </a:spcAft>
              <a:buSzPts val="1400"/>
              <a:buChar char="●"/>
            </a:pPr>
            <a:r>
              <a:rPr lang="en"/>
              <a:t>Casting a double to an int causes it lose everything after the decimal point</a:t>
            </a:r>
            <a:endParaRPr/>
          </a:p>
        </p:txBody>
      </p:sp>
      <p:sp>
        <p:nvSpPr>
          <p:cNvPr id="123" name="Google Shape;123;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 lifeExpectancy = 80; // years</a:t>
            </a:r>
            <a:endParaRPr/>
          </a:p>
          <a:p>
            <a:pPr indent="0" lvl="0" marL="0" rtl="0" algn="l">
              <a:spcBef>
                <a:spcPts val="1600"/>
              </a:spcBef>
              <a:spcAft>
                <a:spcPts val="0"/>
              </a:spcAft>
              <a:buNone/>
            </a:pPr>
            <a:r>
              <a:rPr lang="en"/>
              <a:t>Int age = 30;</a:t>
            </a:r>
            <a:endParaRPr/>
          </a:p>
          <a:p>
            <a:pPr indent="0" lvl="0" marL="0" rtl="0" algn="l">
              <a:spcBef>
                <a:spcPts val="1600"/>
              </a:spcBef>
              <a:spcAft>
                <a:spcPts val="0"/>
              </a:spcAft>
              <a:buNone/>
            </a:pPr>
            <a:r>
              <a:rPr lang="en"/>
              <a:t>Double percentLifeLived = </a:t>
            </a:r>
            <a:endParaRPr/>
          </a:p>
          <a:p>
            <a:pPr indent="0" lvl="0" marL="0" rtl="0" algn="l">
              <a:spcBef>
                <a:spcPts val="1600"/>
              </a:spcBef>
              <a:spcAft>
                <a:spcPts val="0"/>
              </a:spcAft>
              <a:buNone/>
            </a:pPr>
            <a:r>
              <a:rPr lang="en"/>
              <a:t>  ((double) age) / ((double) lifeExpectancy);</a:t>
            </a:r>
            <a:endParaRPr/>
          </a:p>
          <a:p>
            <a:pPr indent="0" lvl="0" marL="0" rtl="0" algn="l">
              <a:spcBef>
                <a:spcPts val="1600"/>
              </a:spcBef>
              <a:spcAft>
                <a:spcPts val="0"/>
              </a:spcAft>
              <a:buNone/>
            </a:pPr>
            <a:r>
              <a:rPr lang="en"/>
              <a:t>Double d = 12.6;</a:t>
            </a:r>
            <a:endParaRPr/>
          </a:p>
          <a:p>
            <a:pPr indent="0" lvl="0" marL="0" rtl="0" algn="l">
              <a:spcBef>
                <a:spcPts val="1600"/>
              </a:spcBef>
              <a:spcAft>
                <a:spcPts val="1600"/>
              </a:spcAft>
              <a:buNone/>
            </a:pPr>
            <a:r>
              <a:rPr lang="en"/>
              <a:t>int i = (int) d; // i will have the value 12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 Printf</a:t>
            </a:r>
            <a:endParaRPr/>
          </a:p>
        </p:txBody>
      </p:sp>
      <p:sp>
        <p:nvSpPr>
          <p:cNvPr id="129" name="Google Shape;129;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printf displays text to the screen</a:t>
            </a:r>
            <a:endParaRPr/>
          </a:p>
          <a:p>
            <a:pPr indent="-317500" lvl="0" marL="457200" rtl="0" algn="l">
              <a:spcBef>
                <a:spcPts val="1600"/>
              </a:spcBef>
              <a:spcAft>
                <a:spcPts val="0"/>
              </a:spcAft>
              <a:buSzPts val="1400"/>
              <a:buChar char="●"/>
            </a:pPr>
            <a:r>
              <a:rPr lang="en"/>
              <a:t>Syntax</a:t>
            </a:r>
            <a:endParaRPr/>
          </a:p>
          <a:p>
            <a:pPr indent="-304800" lvl="1" marL="914400" rtl="0" algn="l">
              <a:spcBef>
                <a:spcPts val="0"/>
              </a:spcBef>
              <a:spcAft>
                <a:spcPts val="0"/>
              </a:spcAft>
              <a:buSzPts val="1200"/>
              <a:buChar char="○"/>
            </a:pPr>
            <a:r>
              <a:rPr lang="en"/>
              <a:t>printf(“format string”, arg1, arg2, arg3, …)</a:t>
            </a:r>
            <a:endParaRPr/>
          </a:p>
          <a:p>
            <a:pPr indent="-304800" lvl="1" marL="914400" rtl="0" algn="l">
              <a:spcBef>
                <a:spcPts val="0"/>
              </a:spcBef>
              <a:spcAft>
                <a:spcPts val="0"/>
              </a:spcAft>
              <a:buSzPts val="1200"/>
              <a:buChar char="○"/>
            </a:pPr>
            <a:r>
              <a:rPr lang="en"/>
              <a:t>format string specifies how ouput should be displayed</a:t>
            </a:r>
            <a:endParaRPr/>
          </a:p>
          <a:p>
            <a:pPr indent="-304800" lvl="1" marL="914400" rtl="0" algn="l">
              <a:spcBef>
                <a:spcPts val="0"/>
              </a:spcBef>
              <a:spcAft>
                <a:spcPts val="0"/>
              </a:spcAft>
              <a:buSzPts val="1200"/>
              <a:buChar char="○"/>
            </a:pPr>
            <a:r>
              <a:rPr lang="en"/>
              <a:t>arg1, arg2, arg3, ... are the variables you want to display</a:t>
            </a:r>
            <a:endParaRPr/>
          </a:p>
          <a:p>
            <a:pPr indent="-304800" lvl="1" marL="914400" rtl="0" algn="l">
              <a:spcBef>
                <a:spcPts val="0"/>
              </a:spcBef>
              <a:spcAft>
                <a:spcPts val="0"/>
              </a:spcAft>
              <a:buSzPts val="1200"/>
              <a:buChar char="○"/>
            </a:pPr>
            <a:r>
              <a:rPr lang="en"/>
              <a:t>There should be as many args as format placeholders</a:t>
            </a:r>
            <a:endParaRPr/>
          </a:p>
          <a:p>
            <a:pPr indent="-317500" lvl="0" marL="457200" rtl="0" algn="l">
              <a:spcBef>
                <a:spcPts val="0"/>
              </a:spcBef>
              <a:spcAft>
                <a:spcPts val="0"/>
              </a:spcAft>
              <a:buSzPts val="1400"/>
              <a:buChar char="●"/>
            </a:pPr>
            <a:r>
              <a:rPr lang="en"/>
              <a:t>Special characters</a:t>
            </a:r>
            <a:endParaRPr/>
          </a:p>
          <a:p>
            <a:pPr indent="-304800" lvl="1" marL="914400" rtl="0" algn="l">
              <a:spcBef>
                <a:spcPts val="0"/>
              </a:spcBef>
              <a:spcAft>
                <a:spcPts val="0"/>
              </a:spcAft>
              <a:buSzPts val="1200"/>
              <a:buChar char="○"/>
            </a:pPr>
            <a:r>
              <a:rPr lang="en"/>
              <a:t>Newline: \n</a:t>
            </a:r>
            <a:endParaRPr/>
          </a:p>
          <a:p>
            <a:pPr indent="-304800" lvl="1" marL="914400" rtl="0" algn="l">
              <a:spcBef>
                <a:spcPts val="0"/>
              </a:spcBef>
              <a:spcAft>
                <a:spcPts val="0"/>
              </a:spcAft>
              <a:buSzPts val="1200"/>
              <a:buChar char="○"/>
            </a:pPr>
            <a:r>
              <a:rPr lang="en"/>
              <a:t>Tab: \t</a:t>
            </a:r>
            <a:endParaRPr/>
          </a:p>
          <a:p>
            <a:pPr indent="-304800" lvl="1" marL="914400" rtl="0" algn="l">
              <a:spcBef>
                <a:spcPts val="0"/>
              </a:spcBef>
              <a:spcAft>
                <a:spcPts val="0"/>
              </a:spcAft>
              <a:buSzPts val="1200"/>
              <a:buChar char="○"/>
            </a:pPr>
            <a:r>
              <a:rPr lang="en"/>
              <a:t>Just a \: \\</a:t>
            </a:r>
            <a:endParaRPr/>
          </a:p>
          <a:p>
            <a:pPr indent="-304800" lvl="1" marL="914400" rtl="0" algn="l">
              <a:spcBef>
                <a:spcPts val="0"/>
              </a:spcBef>
              <a:spcAft>
                <a:spcPts val="0"/>
              </a:spcAft>
              <a:buSzPts val="1200"/>
              <a:buChar char="○"/>
            </a:pPr>
            <a:r>
              <a:rPr lang="en"/>
              <a:t>%: %%</a:t>
            </a:r>
            <a:endParaRPr/>
          </a:p>
        </p:txBody>
      </p:sp>
      <p:sp>
        <p:nvSpPr>
          <p:cNvPr id="130" name="Google Shape;130;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Format </a:t>
            </a:r>
            <a:r>
              <a:rPr lang="en"/>
              <a:t>placeholders. These mark the place in the string where the value of the variables should be printed.</a:t>
            </a:r>
            <a:endParaRPr/>
          </a:p>
          <a:p>
            <a:pPr indent="-317500" lvl="0" marL="457200" rtl="0" algn="l">
              <a:spcBef>
                <a:spcPts val="1600"/>
              </a:spcBef>
              <a:spcAft>
                <a:spcPts val="0"/>
              </a:spcAft>
              <a:buSzPts val="1400"/>
              <a:buChar char="●"/>
            </a:pPr>
            <a:r>
              <a:rPr lang="en"/>
              <a:t>int: %d</a:t>
            </a:r>
            <a:endParaRPr/>
          </a:p>
          <a:p>
            <a:pPr indent="-317500" lvl="0" marL="457200" rtl="0" algn="l">
              <a:spcBef>
                <a:spcPts val="0"/>
              </a:spcBef>
              <a:spcAft>
                <a:spcPts val="0"/>
              </a:spcAft>
              <a:buSzPts val="1400"/>
              <a:buChar char="●"/>
            </a:pPr>
            <a:r>
              <a:rPr lang="en"/>
              <a:t>float: %f</a:t>
            </a:r>
            <a:endParaRPr/>
          </a:p>
          <a:p>
            <a:pPr indent="-317500" lvl="0" marL="457200" rtl="0" algn="l">
              <a:spcBef>
                <a:spcPts val="0"/>
              </a:spcBef>
              <a:spcAft>
                <a:spcPts val="0"/>
              </a:spcAft>
              <a:buSzPts val="1400"/>
              <a:buChar char="●"/>
            </a:pPr>
            <a:r>
              <a:rPr lang="en"/>
              <a:t>double: %lf //that’s an L before the f</a:t>
            </a:r>
            <a:endParaRPr/>
          </a:p>
          <a:p>
            <a:pPr indent="-317500" lvl="0" marL="457200" rtl="0" algn="l">
              <a:spcBef>
                <a:spcPts val="0"/>
              </a:spcBef>
              <a:spcAft>
                <a:spcPts val="0"/>
              </a:spcAft>
              <a:buSzPts val="1400"/>
              <a:buChar char="●"/>
            </a:pPr>
            <a:r>
              <a:rPr lang="en"/>
              <a:t>char: %c</a:t>
            </a:r>
            <a:endParaRPr/>
          </a:p>
          <a:p>
            <a:pPr indent="0" lvl="0" marL="0" rtl="0" algn="l">
              <a:spcBef>
                <a:spcPts val="1600"/>
              </a:spcBef>
              <a:spcAft>
                <a:spcPts val="1600"/>
              </a:spcAft>
              <a:buNone/>
            </a:pPr>
            <a:r>
              <a:rPr lang="en"/>
              <a:t>Full list can be found at: </a:t>
            </a:r>
            <a:r>
              <a:rPr lang="en" u="sng">
                <a:solidFill>
                  <a:schemeClr val="hlink"/>
                </a:solidFill>
                <a:hlinkClick r:id="rId3"/>
              </a:rPr>
              <a:t>http://www.cplusplus.com/reference/cstdio/printf/</a:t>
            </a: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Printf - Examples</a:t>
            </a:r>
            <a:endParaRPr/>
          </a:p>
        </p:txBody>
      </p:sp>
      <p:sp>
        <p:nvSpPr>
          <p:cNvPr id="136" name="Google Shape;136;p2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printf(“Hello world\n”);</a:t>
            </a:r>
            <a:endParaRPr/>
          </a:p>
          <a:p>
            <a:pPr indent="0" lvl="0" marL="0" rtl="0" algn="l">
              <a:spcBef>
                <a:spcPts val="1600"/>
              </a:spcBef>
              <a:spcAft>
                <a:spcPts val="0"/>
              </a:spcAft>
              <a:buNone/>
            </a:pPr>
            <a:r>
              <a:rPr lang="en"/>
              <a:t>Int age = 5;</a:t>
            </a:r>
            <a:endParaRPr/>
          </a:p>
          <a:p>
            <a:pPr indent="0" lvl="0" marL="0" rtl="0" algn="l">
              <a:spcBef>
                <a:spcPts val="1600"/>
              </a:spcBef>
              <a:spcAft>
                <a:spcPts val="0"/>
              </a:spcAft>
              <a:buNone/>
            </a:pPr>
            <a:r>
              <a:rPr lang="en"/>
              <a:t>Float height_cm = 85.62;</a:t>
            </a:r>
            <a:endParaRPr/>
          </a:p>
          <a:p>
            <a:pPr indent="0" lvl="0" marL="0" rtl="0" algn="l">
              <a:spcBef>
                <a:spcPts val="1600"/>
              </a:spcBef>
              <a:spcAft>
                <a:spcPts val="0"/>
              </a:spcAft>
              <a:buNone/>
            </a:pPr>
            <a:r>
              <a:rPr lang="en"/>
              <a:t>printf(“I am %d years old and %lf cm tall\n”, age, height_cm);</a:t>
            </a:r>
            <a:endParaRPr/>
          </a:p>
          <a:p>
            <a:pPr indent="0" lvl="0" marL="0" rtl="0" algn="l">
              <a:spcBef>
                <a:spcPts val="1600"/>
              </a:spcBef>
              <a:spcAft>
                <a:spcPts val="1600"/>
              </a:spcAft>
              <a:buNone/>
            </a:pPr>
            <a:r>
              <a:rPr lang="en"/>
              <a:t>printf(“In one year I will be %d\n”, age + 1);</a:t>
            </a:r>
            <a:endParaRPr/>
          </a:p>
        </p:txBody>
      </p:sp>
      <p:sp>
        <p:nvSpPr>
          <p:cNvPr id="137" name="Google Shape;137;p2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printf(“The %c.%c.%c are the men in black\n”, ‘F’, ‘B’, ‘I’);</a:t>
            </a:r>
            <a:endParaRPr/>
          </a:p>
          <a:p>
            <a:pPr indent="0" lvl="0" marL="0" rtl="0" algn="l">
              <a:spcBef>
                <a:spcPts val="1600"/>
              </a:spcBef>
              <a:spcAft>
                <a:spcPts val="0"/>
              </a:spcAft>
              <a:buClr>
                <a:schemeClr val="dk1"/>
              </a:buClr>
              <a:buSzPts val="1100"/>
              <a:buFont typeface="Arial"/>
              <a:buNone/>
            </a:pPr>
            <a:r>
              <a:rPr lang="en"/>
              <a:t>printf(“1.\n2.\n3.\n”);</a:t>
            </a:r>
            <a:endParaRPr/>
          </a:p>
          <a:p>
            <a:pPr indent="0" lvl="0" marL="0" rtl="0" algn="l">
              <a:spcBef>
                <a:spcPts val="1600"/>
              </a:spcBef>
              <a:spcAft>
                <a:spcPts val="0"/>
              </a:spcAft>
              <a:buClr>
                <a:schemeClr val="dk1"/>
              </a:buClr>
              <a:buSzPts val="1100"/>
              <a:buFont typeface="Arial"/>
              <a:buNone/>
            </a:pPr>
            <a:r>
              <a:rPr lang="en"/>
              <a:t>printf(“%d/%d is %lf%%\n”, 3, 4, 3.0/4.0);</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Formatting output</a:t>
            </a:r>
            <a:endParaRPr/>
          </a:p>
        </p:txBody>
      </p:sp>
      <p:sp>
        <p:nvSpPr>
          <p:cNvPr id="143" name="Google Shape;143;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options to control the formatting of your output</a:t>
            </a:r>
            <a:endParaRPr/>
          </a:p>
          <a:p>
            <a:pPr indent="-317500" lvl="0" marL="457200" rtl="0" algn="l">
              <a:spcBef>
                <a:spcPts val="1600"/>
              </a:spcBef>
              <a:spcAft>
                <a:spcPts val="0"/>
              </a:spcAft>
              <a:buSzPts val="1400"/>
              <a:buChar char="●"/>
            </a:pPr>
            <a:r>
              <a:rPr lang="en"/>
              <a:t>Field with, Padding, Justification, etc</a:t>
            </a:r>
            <a:endParaRPr/>
          </a:p>
          <a:p>
            <a:pPr indent="0" lvl="0" marL="0" rtl="0" algn="l">
              <a:spcBef>
                <a:spcPts val="1600"/>
              </a:spcBef>
              <a:spcAft>
                <a:spcPts val="0"/>
              </a:spcAft>
              <a:buNone/>
            </a:pPr>
            <a:r>
              <a:rPr lang="en"/>
              <a:t>But we will only be focusing or double/floating point precision</a:t>
            </a:r>
            <a:endParaRPr/>
          </a:p>
          <a:p>
            <a:pPr indent="-317500" lvl="0" marL="457200" rtl="0" algn="l">
              <a:spcBef>
                <a:spcPts val="1600"/>
              </a:spcBef>
              <a:spcAft>
                <a:spcPts val="0"/>
              </a:spcAft>
              <a:buSzPts val="1400"/>
              <a:buChar char="●"/>
            </a:pPr>
            <a:r>
              <a:rPr lang="en"/>
              <a:t>“%.#lf”</a:t>
            </a:r>
            <a:endParaRPr/>
          </a:p>
          <a:p>
            <a:pPr indent="-304800" lvl="1" marL="914400" rtl="0" algn="l">
              <a:spcBef>
                <a:spcPts val="0"/>
              </a:spcBef>
              <a:spcAft>
                <a:spcPts val="0"/>
              </a:spcAft>
              <a:buSzPts val="1200"/>
              <a:buChar char="○"/>
            </a:pPr>
            <a:r>
              <a:rPr lang="en"/>
              <a:t>Where # is  a number will always force a double to be printed to # decimal places</a:t>
            </a:r>
            <a:endParaRPr/>
          </a:p>
          <a:p>
            <a:pPr indent="-304800" lvl="1" marL="914400" rtl="0" algn="l">
              <a:spcBef>
                <a:spcPts val="0"/>
              </a:spcBef>
              <a:spcAft>
                <a:spcPts val="0"/>
              </a:spcAft>
              <a:buSzPts val="1200"/>
              <a:buChar char="○"/>
            </a:pPr>
            <a:r>
              <a:rPr lang="en"/>
              <a:t>Rounding happens like you would expect</a:t>
            </a:r>
            <a:endParaRPr/>
          </a:p>
          <a:p>
            <a:pPr indent="-317500" lvl="0" marL="457200" rtl="0" algn="l">
              <a:spcBef>
                <a:spcPts val="0"/>
              </a:spcBef>
              <a:spcAft>
                <a:spcPts val="0"/>
              </a:spcAft>
              <a:buSzPts val="1400"/>
              <a:buChar char="●"/>
            </a:pPr>
            <a:r>
              <a:rPr lang="en"/>
              <a:t>You should only ever round displayed output, not internal numbers used for calculations</a:t>
            </a:r>
            <a:endParaRPr/>
          </a:p>
        </p:txBody>
      </p:sp>
      <p:sp>
        <p:nvSpPr>
          <p:cNvPr id="144" name="Google Shape;144;p2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Double num = 12.6748</a:t>
            </a:r>
            <a:endParaRPr/>
          </a:p>
          <a:p>
            <a:pPr indent="0" lvl="0" marL="0" rtl="0" algn="l">
              <a:spcBef>
                <a:spcPts val="1600"/>
              </a:spcBef>
              <a:spcAft>
                <a:spcPts val="0"/>
              </a:spcAft>
              <a:buNone/>
            </a:pPr>
            <a:r>
              <a:rPr lang="en"/>
              <a:t>printf(“%.2lf, %.3lf, %.0lf\n”, num, num, num);</a:t>
            </a:r>
            <a:endParaRPr/>
          </a:p>
          <a:p>
            <a:pPr indent="0" lvl="0" marL="0" rtl="0" algn="l">
              <a:spcBef>
                <a:spcPts val="1600"/>
              </a:spcBef>
              <a:spcAft>
                <a:spcPts val="1600"/>
              </a:spcAft>
              <a:buNone/>
            </a:pPr>
            <a:r>
              <a:rPr lang="en"/>
              <a:t>//12.67, 12.675, 13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 Scanf</a:t>
            </a:r>
            <a:endParaRPr/>
          </a:p>
        </p:txBody>
      </p:sp>
      <p:sp>
        <p:nvSpPr>
          <p:cNvPr id="150" name="Google Shape;150;p2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Scanf allows you to get input from the user</a:t>
            </a:r>
            <a:endParaRPr/>
          </a:p>
          <a:p>
            <a:pPr indent="-317500" lvl="0" marL="457200" rtl="0" algn="l">
              <a:spcBef>
                <a:spcPts val="1600"/>
              </a:spcBef>
              <a:spcAft>
                <a:spcPts val="0"/>
              </a:spcAft>
              <a:buSzPts val="1400"/>
              <a:buChar char="●"/>
            </a:pPr>
            <a:r>
              <a:rPr lang="en"/>
              <a:t>Syntax</a:t>
            </a:r>
            <a:endParaRPr/>
          </a:p>
          <a:p>
            <a:pPr indent="-304800" lvl="1" marL="914400" rtl="0" algn="l">
              <a:spcBef>
                <a:spcPts val="0"/>
              </a:spcBef>
              <a:spcAft>
                <a:spcPts val="0"/>
              </a:spcAft>
              <a:buSzPts val="1200"/>
              <a:buChar char="○"/>
            </a:pPr>
            <a:r>
              <a:rPr lang="en"/>
              <a:t>scanf(“format string”, arg1, arg2, arg3,...)</a:t>
            </a:r>
            <a:endParaRPr/>
          </a:p>
          <a:p>
            <a:pPr indent="-304800" lvl="1" marL="914400" rtl="0" algn="l">
              <a:spcBef>
                <a:spcPts val="0"/>
              </a:spcBef>
              <a:spcAft>
                <a:spcPts val="0"/>
              </a:spcAft>
              <a:buSzPts val="1200"/>
              <a:buChar char="○"/>
            </a:pPr>
            <a:r>
              <a:rPr lang="en"/>
              <a:t>Format string specifies what input should look like</a:t>
            </a:r>
            <a:endParaRPr/>
          </a:p>
          <a:p>
            <a:pPr indent="-304800" lvl="1" marL="914400" rtl="0" algn="l">
              <a:spcBef>
                <a:spcPts val="0"/>
              </a:spcBef>
              <a:spcAft>
                <a:spcPts val="0"/>
              </a:spcAft>
              <a:buSzPts val="1200"/>
              <a:buChar char="○"/>
            </a:pPr>
            <a:r>
              <a:rPr lang="en"/>
              <a:t>Args are variables to store the user input in</a:t>
            </a:r>
            <a:endParaRPr/>
          </a:p>
          <a:p>
            <a:pPr indent="-304800" lvl="1" marL="914400" rtl="0" algn="l">
              <a:spcBef>
                <a:spcPts val="0"/>
              </a:spcBef>
              <a:spcAft>
                <a:spcPts val="0"/>
              </a:spcAft>
              <a:buSzPts val="1200"/>
              <a:buChar char="○"/>
            </a:pPr>
            <a:r>
              <a:rPr lang="en"/>
              <a:t>For right now you must put an &amp; in front of each arg</a:t>
            </a:r>
            <a:endParaRPr/>
          </a:p>
          <a:p>
            <a:pPr indent="-304800" lvl="1" marL="914400" rtl="0" algn="l">
              <a:spcBef>
                <a:spcPts val="0"/>
              </a:spcBef>
              <a:spcAft>
                <a:spcPts val="0"/>
              </a:spcAft>
              <a:buSzPts val="1200"/>
              <a:buChar char="○"/>
            </a:pPr>
            <a:r>
              <a:rPr lang="en"/>
              <a:t>There should be as many args as format placeholders</a:t>
            </a:r>
            <a:endParaRPr/>
          </a:p>
          <a:p>
            <a:pPr indent="0" lvl="0" marL="0" rtl="0" algn="l">
              <a:spcBef>
                <a:spcPts val="1600"/>
              </a:spcBef>
              <a:spcAft>
                <a:spcPts val="1600"/>
              </a:spcAft>
              <a:buNone/>
            </a:pPr>
            <a:r>
              <a:t/>
            </a:r>
            <a:endParaRPr/>
          </a:p>
        </p:txBody>
      </p:sp>
      <p:sp>
        <p:nvSpPr>
          <p:cNvPr id="151" name="Google Shape;151;p2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Effect is that scanf pauses your program and reads in what the user types until they press enter. It will then convert the input into the types specified by the format string and store them into the given variables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Scanf - Examples</a:t>
            </a:r>
            <a:endParaRPr/>
          </a:p>
        </p:txBody>
      </p:sp>
      <p:sp>
        <p:nvSpPr>
          <p:cNvPr id="157" name="Google Shape;157;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 age;</a:t>
            </a:r>
            <a:endParaRPr/>
          </a:p>
          <a:p>
            <a:pPr indent="0" lvl="0" marL="0" rtl="0" algn="l">
              <a:spcBef>
                <a:spcPts val="1600"/>
              </a:spcBef>
              <a:spcAft>
                <a:spcPts val="0"/>
              </a:spcAft>
              <a:buNone/>
            </a:pPr>
            <a:r>
              <a:rPr lang="en"/>
              <a:t>printf(“Enter your age: ”);</a:t>
            </a:r>
            <a:endParaRPr/>
          </a:p>
          <a:p>
            <a:pPr indent="0" lvl="0" marL="0" rtl="0" algn="l">
              <a:spcBef>
                <a:spcPts val="1600"/>
              </a:spcBef>
              <a:spcAft>
                <a:spcPts val="0"/>
              </a:spcAft>
              <a:buNone/>
            </a:pPr>
            <a:r>
              <a:rPr lang="en"/>
              <a:t>scanf(“%d”, &amp;age);</a:t>
            </a:r>
            <a:endParaRPr/>
          </a:p>
          <a:p>
            <a:pPr indent="0" lvl="0" marL="0" rtl="0" algn="l">
              <a:spcBef>
                <a:spcPts val="1600"/>
              </a:spcBef>
              <a:spcAft>
                <a:spcPts val="0"/>
              </a:spcAft>
              <a:buNone/>
            </a:pPr>
            <a:r>
              <a:rPr lang="en"/>
              <a:t>printf(“You are %d years old\n”, age);</a:t>
            </a:r>
            <a:endParaRPr/>
          </a:p>
          <a:p>
            <a:pPr indent="0" lvl="0" marL="0" rtl="0" algn="l">
              <a:spcBef>
                <a:spcPts val="1600"/>
              </a:spcBef>
              <a:spcAft>
                <a:spcPts val="0"/>
              </a:spcAft>
              <a:buNone/>
            </a:pPr>
            <a:r>
              <a:rPr lang="en"/>
              <a:t>double temp;</a:t>
            </a:r>
            <a:endParaRPr/>
          </a:p>
          <a:p>
            <a:pPr indent="0" lvl="0" marL="0" rtl="0" algn="l">
              <a:spcBef>
                <a:spcPts val="1600"/>
              </a:spcBef>
              <a:spcAft>
                <a:spcPts val="0"/>
              </a:spcAft>
              <a:buNone/>
            </a:pPr>
            <a:r>
              <a:rPr lang="en"/>
              <a:t>printf(“Enter the temperate: ”);</a:t>
            </a:r>
            <a:endParaRPr/>
          </a:p>
          <a:p>
            <a:pPr indent="0" lvl="0" marL="0" rtl="0" algn="l">
              <a:spcBef>
                <a:spcPts val="1600"/>
              </a:spcBef>
              <a:spcAft>
                <a:spcPts val="0"/>
              </a:spcAft>
              <a:buNone/>
            </a:pPr>
            <a:r>
              <a:rPr lang="en"/>
              <a:t>scanf(“%lf”, &amp;temp);  </a:t>
            </a:r>
            <a:endParaRPr/>
          </a:p>
          <a:p>
            <a:pPr indent="0" lvl="0" marL="0" rtl="0" algn="l">
              <a:spcBef>
                <a:spcPts val="1600"/>
              </a:spcBef>
              <a:spcAft>
                <a:spcPts val="1600"/>
              </a:spcAft>
              <a:buNone/>
            </a:pPr>
            <a:r>
              <a:rPr lang="en"/>
              <a:t>printf(“It is %lf degrees outside\n”, temp);</a:t>
            </a:r>
            <a:endParaRPr/>
          </a:p>
        </p:txBody>
      </p:sp>
      <p:sp>
        <p:nvSpPr>
          <p:cNvPr id="158" name="Google Shape;158;p2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 letter;</a:t>
            </a:r>
            <a:endParaRPr/>
          </a:p>
          <a:p>
            <a:pPr indent="0" lvl="0" marL="0" rtl="0" algn="l">
              <a:spcBef>
                <a:spcPts val="1600"/>
              </a:spcBef>
              <a:spcAft>
                <a:spcPts val="0"/>
              </a:spcAft>
              <a:buNone/>
            </a:pPr>
            <a:r>
              <a:rPr lang="en"/>
              <a:t>printf(“Enter a letter: ”);</a:t>
            </a:r>
            <a:endParaRPr/>
          </a:p>
          <a:p>
            <a:pPr indent="0" lvl="0" marL="0" rtl="0" algn="l">
              <a:spcBef>
                <a:spcPts val="1600"/>
              </a:spcBef>
              <a:spcAft>
                <a:spcPts val="0"/>
              </a:spcAft>
              <a:buNone/>
            </a:pPr>
            <a:r>
              <a:rPr lang="en"/>
              <a:t>scanf(“ %c”, &amp;letter);</a:t>
            </a:r>
            <a:endParaRPr/>
          </a:p>
          <a:p>
            <a:pPr indent="0" lvl="0" marL="0" rtl="0" algn="l">
              <a:spcBef>
                <a:spcPts val="1600"/>
              </a:spcBef>
              <a:spcAft>
                <a:spcPts val="1600"/>
              </a:spcAft>
              <a:buNone/>
            </a:pPr>
            <a:r>
              <a:rPr lang="en"/>
              <a:t>printf(“You entered %c\n”, letter);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Mistakes</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Doing integer division when double division is desired</a:t>
            </a:r>
            <a:endParaRPr/>
          </a:p>
          <a:p>
            <a:pPr indent="-317500" lvl="1" marL="914400" rtl="0" algn="l">
              <a:spcBef>
                <a:spcPts val="0"/>
              </a:spcBef>
              <a:spcAft>
                <a:spcPts val="0"/>
              </a:spcAft>
              <a:buSzPts val="1400"/>
              <a:buChar char="○"/>
            </a:pPr>
            <a:r>
              <a:rPr lang="en"/>
              <a:t>3 / 4 is 0</a:t>
            </a:r>
            <a:endParaRPr/>
          </a:p>
          <a:p>
            <a:pPr indent="-317500" lvl="1" marL="914400" rtl="0" algn="l">
              <a:spcBef>
                <a:spcPts val="0"/>
              </a:spcBef>
              <a:spcAft>
                <a:spcPts val="0"/>
              </a:spcAft>
              <a:buSzPts val="1400"/>
              <a:buChar char="○"/>
            </a:pPr>
            <a:r>
              <a:rPr lang="en"/>
              <a:t>3.0 / 4.0 is 0.75</a:t>
            </a:r>
            <a:endParaRPr/>
          </a:p>
          <a:p>
            <a:pPr indent="-342900" lvl="0" marL="457200" rtl="0" algn="l">
              <a:spcBef>
                <a:spcPts val="0"/>
              </a:spcBef>
              <a:spcAft>
                <a:spcPts val="0"/>
              </a:spcAft>
              <a:buSzPts val="1800"/>
              <a:buChar char="●"/>
            </a:pPr>
            <a:r>
              <a:rPr lang="en"/>
              <a:t>If all you values are integers you will always being doing integer math and will end up with an integer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will be talking about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Basic arithmetic</a:t>
            </a:r>
            <a:endParaRPr/>
          </a:p>
          <a:p>
            <a:pPr indent="-342900" lvl="0" marL="457200" rtl="0" algn="l">
              <a:spcBef>
                <a:spcPts val="0"/>
              </a:spcBef>
              <a:spcAft>
                <a:spcPts val="0"/>
              </a:spcAft>
              <a:buSzPts val="1800"/>
              <a:buChar char="●"/>
            </a:pPr>
            <a:r>
              <a:rPr lang="en"/>
              <a:t>Variables and types</a:t>
            </a:r>
            <a:endParaRPr/>
          </a:p>
          <a:p>
            <a:pPr indent="-342900" lvl="0" marL="457200" rtl="0" algn="l">
              <a:spcBef>
                <a:spcPts val="0"/>
              </a:spcBef>
              <a:spcAft>
                <a:spcPts val="0"/>
              </a:spcAft>
              <a:buSzPts val="1800"/>
              <a:buChar char="●"/>
            </a:pPr>
            <a:r>
              <a:rPr lang="en"/>
              <a:t>Basic input and output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arithmetic</a:t>
            </a:r>
            <a:endParaRPr/>
          </a:p>
        </p:txBody>
      </p:sp>
      <p:sp>
        <p:nvSpPr>
          <p:cNvPr id="67" name="Google Shape;67;p1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supports the following arithmetic operations</a:t>
            </a:r>
            <a:endParaRPr/>
          </a:p>
          <a:p>
            <a:pPr indent="-317500" lvl="0" marL="457200" rtl="0" algn="l">
              <a:spcBef>
                <a:spcPts val="1600"/>
              </a:spcBef>
              <a:spcAft>
                <a:spcPts val="0"/>
              </a:spcAft>
              <a:buSzPts val="1400"/>
              <a:buChar char="●"/>
            </a:pPr>
            <a:r>
              <a:rPr lang="en"/>
              <a:t>Addition: + </a:t>
            </a:r>
            <a:endParaRPr/>
          </a:p>
          <a:p>
            <a:pPr indent="-317500" lvl="0" marL="457200" rtl="0" algn="l">
              <a:spcBef>
                <a:spcPts val="0"/>
              </a:spcBef>
              <a:spcAft>
                <a:spcPts val="0"/>
              </a:spcAft>
              <a:buSzPts val="1400"/>
              <a:buChar char="●"/>
            </a:pPr>
            <a:r>
              <a:rPr lang="en"/>
              <a:t>Subtraction: -</a:t>
            </a:r>
            <a:endParaRPr/>
          </a:p>
          <a:p>
            <a:pPr indent="-317500" lvl="0" marL="457200" rtl="0" algn="l">
              <a:spcBef>
                <a:spcPts val="0"/>
              </a:spcBef>
              <a:spcAft>
                <a:spcPts val="0"/>
              </a:spcAft>
              <a:buSzPts val="1400"/>
              <a:buChar char="●"/>
            </a:pPr>
            <a:r>
              <a:rPr lang="en"/>
              <a:t>Multiplication: *</a:t>
            </a:r>
            <a:endParaRPr/>
          </a:p>
          <a:p>
            <a:pPr indent="-317500" lvl="0" marL="457200" rtl="0" algn="l">
              <a:spcBef>
                <a:spcPts val="0"/>
              </a:spcBef>
              <a:spcAft>
                <a:spcPts val="0"/>
              </a:spcAft>
              <a:buSzPts val="1400"/>
              <a:buChar char="●"/>
            </a:pPr>
            <a:r>
              <a:rPr lang="en"/>
              <a:t>Division: /</a:t>
            </a:r>
            <a:endParaRPr/>
          </a:p>
          <a:p>
            <a:pPr indent="-304800" lvl="1" marL="914400" rtl="0" algn="l">
              <a:spcBef>
                <a:spcPts val="0"/>
              </a:spcBef>
              <a:spcAft>
                <a:spcPts val="0"/>
              </a:spcAft>
              <a:buSzPts val="1200"/>
              <a:buChar char="○"/>
            </a:pPr>
            <a:r>
              <a:rPr lang="en"/>
              <a:t>Integer and floating point division</a:t>
            </a:r>
            <a:endParaRPr/>
          </a:p>
          <a:p>
            <a:pPr indent="-304800" lvl="1" marL="914400" rtl="0" algn="l">
              <a:spcBef>
                <a:spcPts val="0"/>
              </a:spcBef>
              <a:spcAft>
                <a:spcPts val="0"/>
              </a:spcAft>
              <a:buSzPts val="1200"/>
              <a:buChar char="○"/>
            </a:pPr>
            <a:r>
              <a:rPr lang="en"/>
              <a:t>Integer asks how many times does one number divide another</a:t>
            </a:r>
            <a:endParaRPr/>
          </a:p>
          <a:p>
            <a:pPr indent="-304800" lvl="1" marL="914400" rtl="0" algn="l">
              <a:spcBef>
                <a:spcPts val="0"/>
              </a:spcBef>
              <a:spcAft>
                <a:spcPts val="0"/>
              </a:spcAft>
              <a:buSzPts val="1200"/>
              <a:buChar char="○"/>
            </a:pPr>
            <a:r>
              <a:rPr lang="en"/>
              <a:t>Floating point is “normal” division</a:t>
            </a:r>
            <a:endParaRPr/>
          </a:p>
          <a:p>
            <a:pPr indent="-304800" lvl="1" marL="914400" rtl="0" algn="l">
              <a:spcBef>
                <a:spcPts val="0"/>
              </a:spcBef>
              <a:spcAft>
                <a:spcPts val="0"/>
              </a:spcAft>
              <a:buSzPts val="1200"/>
              <a:buChar char="○"/>
            </a:pPr>
            <a:r>
              <a:rPr lang="en"/>
              <a:t>Type done depends on types of values in the </a:t>
            </a:r>
            <a:r>
              <a:rPr lang="en"/>
              <a:t>division</a:t>
            </a:r>
            <a:endParaRPr/>
          </a:p>
          <a:p>
            <a:pPr indent="-317500" lvl="0" marL="457200" rtl="0" algn="l">
              <a:spcBef>
                <a:spcPts val="0"/>
              </a:spcBef>
              <a:spcAft>
                <a:spcPts val="0"/>
              </a:spcAft>
              <a:buSzPts val="1400"/>
              <a:buChar char="●"/>
            </a:pPr>
            <a:r>
              <a:rPr lang="en"/>
              <a:t>Modulo: %</a:t>
            </a:r>
            <a:endParaRPr/>
          </a:p>
          <a:p>
            <a:pPr indent="-304800" lvl="1" marL="914400" rtl="0" algn="l">
              <a:spcBef>
                <a:spcPts val="0"/>
              </a:spcBef>
              <a:spcAft>
                <a:spcPts val="0"/>
              </a:spcAft>
              <a:buSzPts val="1200"/>
              <a:buChar char="○"/>
            </a:pPr>
            <a:r>
              <a:rPr lang="en"/>
              <a:t>Aka remainder</a:t>
            </a:r>
            <a:endParaRPr/>
          </a:p>
          <a:p>
            <a:pPr indent="-304800" lvl="1" marL="914400" rtl="0" algn="l">
              <a:spcBef>
                <a:spcPts val="0"/>
              </a:spcBef>
              <a:spcAft>
                <a:spcPts val="0"/>
              </a:spcAft>
              <a:buSzPts val="1200"/>
              <a:buChar char="○"/>
            </a:pPr>
            <a:r>
              <a:rPr lang="en"/>
              <a:t>A % B the remainder after dividing A by B</a:t>
            </a:r>
            <a:endParaRPr/>
          </a:p>
        </p:txBody>
      </p:sp>
      <p:sp>
        <p:nvSpPr>
          <p:cNvPr id="68" name="Google Shape;68;p1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+ 3 // evaluates to 8</a:t>
            </a:r>
            <a:endParaRPr/>
          </a:p>
          <a:p>
            <a:pPr indent="0" lvl="0" marL="0" rtl="0" algn="l">
              <a:spcBef>
                <a:spcPts val="1600"/>
              </a:spcBef>
              <a:spcAft>
                <a:spcPts val="0"/>
              </a:spcAft>
              <a:buNone/>
            </a:pPr>
            <a:r>
              <a:rPr lang="en"/>
              <a:t>10 - 6 //evaluates to 4</a:t>
            </a:r>
            <a:endParaRPr/>
          </a:p>
          <a:p>
            <a:pPr indent="0" lvl="0" marL="0" rtl="0" algn="l">
              <a:spcBef>
                <a:spcPts val="1600"/>
              </a:spcBef>
              <a:spcAft>
                <a:spcPts val="0"/>
              </a:spcAft>
              <a:buNone/>
            </a:pPr>
            <a:r>
              <a:rPr lang="en"/>
              <a:t>3.25 * 2 // </a:t>
            </a:r>
            <a:r>
              <a:rPr lang="en"/>
              <a:t>evaluates</a:t>
            </a:r>
            <a:r>
              <a:rPr lang="en"/>
              <a:t> to 6.5</a:t>
            </a:r>
            <a:endParaRPr/>
          </a:p>
          <a:p>
            <a:pPr indent="0" lvl="0" marL="0" rtl="0" algn="l">
              <a:spcBef>
                <a:spcPts val="1600"/>
              </a:spcBef>
              <a:spcAft>
                <a:spcPts val="0"/>
              </a:spcAft>
              <a:buNone/>
            </a:pPr>
            <a:r>
              <a:rPr lang="en"/>
              <a:t>13 / 3 // evaluates to 4</a:t>
            </a:r>
            <a:endParaRPr/>
          </a:p>
          <a:p>
            <a:pPr indent="0" lvl="0" marL="0" rtl="0" algn="l">
              <a:spcBef>
                <a:spcPts val="1600"/>
              </a:spcBef>
              <a:spcAft>
                <a:spcPts val="0"/>
              </a:spcAft>
              <a:buNone/>
            </a:pPr>
            <a:r>
              <a:rPr lang="en"/>
              <a:t>13.0 / 3.0 // evaluates to 4.33333</a:t>
            </a:r>
            <a:endParaRPr/>
          </a:p>
          <a:p>
            <a:pPr indent="0" lvl="0" marL="0" rtl="0" algn="l">
              <a:spcBef>
                <a:spcPts val="1600"/>
              </a:spcBef>
              <a:spcAft>
                <a:spcPts val="0"/>
              </a:spcAft>
              <a:buNone/>
            </a:pPr>
            <a:r>
              <a:rPr lang="en"/>
              <a:t>13 % 3 //evaluates to 1</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74" name="Google Shape;74;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Variables</a:t>
            </a:r>
            <a:r>
              <a:rPr lang="en"/>
              <a:t> are names for locations in memory where we can store values</a:t>
            </a:r>
            <a:endParaRPr/>
          </a:p>
          <a:p>
            <a:pPr indent="-317500" lvl="0" marL="457200" rtl="0" algn="l">
              <a:spcBef>
                <a:spcPts val="0"/>
              </a:spcBef>
              <a:spcAft>
                <a:spcPts val="0"/>
              </a:spcAft>
              <a:buSzPts val="1400"/>
              <a:buChar char="●"/>
            </a:pPr>
            <a:r>
              <a:rPr lang="en"/>
              <a:t>Syntax to create a variable is</a:t>
            </a:r>
            <a:endParaRPr/>
          </a:p>
          <a:p>
            <a:pPr indent="-304800" lvl="1" marL="914400" rtl="0" algn="l">
              <a:spcBef>
                <a:spcPts val="0"/>
              </a:spcBef>
              <a:spcAft>
                <a:spcPts val="0"/>
              </a:spcAft>
              <a:buSzPts val="1200"/>
              <a:buChar char="○"/>
            </a:pPr>
            <a:r>
              <a:rPr lang="en"/>
              <a:t>[modifier] type_variable name;</a:t>
            </a:r>
            <a:endParaRPr/>
          </a:p>
          <a:p>
            <a:pPr indent="-304800" lvl="1" marL="914400" rtl="0" algn="l">
              <a:spcBef>
                <a:spcPts val="0"/>
              </a:spcBef>
              <a:spcAft>
                <a:spcPts val="0"/>
              </a:spcAft>
              <a:buSzPts val="1200"/>
              <a:buChar char="○"/>
            </a:pPr>
            <a:r>
              <a:rPr lang="en"/>
              <a:t>Modifier is optional and one of const, static, unsigned</a:t>
            </a:r>
            <a:endParaRPr/>
          </a:p>
          <a:p>
            <a:pPr indent="-304800" lvl="1" marL="914400" rtl="0" algn="l">
              <a:spcBef>
                <a:spcPts val="0"/>
              </a:spcBef>
              <a:spcAft>
                <a:spcPts val="0"/>
              </a:spcAft>
              <a:buSzPts val="1200"/>
              <a:buChar char="○"/>
            </a:pPr>
            <a:r>
              <a:rPr lang="en"/>
              <a:t>Built in types are int, short, float, double, or char</a:t>
            </a:r>
            <a:endParaRPr/>
          </a:p>
          <a:p>
            <a:pPr indent="-317500" lvl="0" marL="457200" rtl="0" algn="l">
              <a:spcBef>
                <a:spcPts val="0"/>
              </a:spcBef>
              <a:spcAft>
                <a:spcPts val="0"/>
              </a:spcAft>
              <a:buSzPts val="1400"/>
              <a:buChar char="●"/>
            </a:pPr>
            <a:r>
              <a:rPr lang="en"/>
              <a:t>Multiple variables of the same type can be declared on the, they just have to be separated by commas </a:t>
            </a:r>
            <a:endParaRPr/>
          </a:p>
        </p:txBody>
      </p:sp>
      <p:sp>
        <p:nvSpPr>
          <p:cNvPr id="75" name="Google Shape;75;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 integer;</a:t>
            </a:r>
            <a:endParaRPr/>
          </a:p>
          <a:p>
            <a:pPr indent="0" lvl="0" marL="0" rtl="0" algn="l">
              <a:spcBef>
                <a:spcPts val="1600"/>
              </a:spcBef>
              <a:spcAft>
                <a:spcPts val="0"/>
              </a:spcAft>
              <a:buNone/>
            </a:pPr>
            <a:r>
              <a:rPr lang="en"/>
              <a:t>short length;</a:t>
            </a:r>
            <a:endParaRPr/>
          </a:p>
          <a:p>
            <a:pPr indent="0" lvl="0" marL="0" rtl="0" algn="l">
              <a:spcBef>
                <a:spcPts val="1600"/>
              </a:spcBef>
              <a:spcAft>
                <a:spcPts val="0"/>
              </a:spcAft>
              <a:buNone/>
            </a:pPr>
            <a:r>
              <a:rPr lang="en"/>
              <a:t>float weight;</a:t>
            </a:r>
            <a:endParaRPr/>
          </a:p>
          <a:p>
            <a:pPr indent="0" lvl="0" marL="0" rtl="0" algn="l">
              <a:spcBef>
                <a:spcPts val="1600"/>
              </a:spcBef>
              <a:spcAft>
                <a:spcPts val="0"/>
              </a:spcAft>
              <a:buNone/>
            </a:pPr>
            <a:r>
              <a:rPr lang="en"/>
              <a:t>char firstInitial;</a:t>
            </a:r>
            <a:endParaRPr/>
          </a:p>
          <a:p>
            <a:pPr indent="0" lvl="0" marL="0" rtl="0" algn="l">
              <a:spcBef>
                <a:spcPts val="1600"/>
              </a:spcBef>
              <a:spcAft>
                <a:spcPts val="0"/>
              </a:spcAft>
              <a:buNone/>
            </a:pPr>
            <a:r>
              <a:rPr lang="en"/>
              <a:t>double weight1, weight2, weight3;</a:t>
            </a:r>
            <a:endParaRPr/>
          </a:p>
          <a:p>
            <a:pPr indent="0" lvl="0" marL="0" rtl="0" algn="l">
              <a:spcBef>
                <a:spcPts val="1600"/>
              </a:spcBef>
              <a:spcAft>
                <a:spcPts val="1600"/>
              </a:spcAft>
              <a:buNone/>
            </a:pPr>
            <a:r>
              <a:rPr lang="en"/>
              <a:t>int age, expLvl, magicAttack;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Names</a:t>
            </a:r>
            <a:endParaRPr/>
          </a:p>
        </p:txBody>
      </p:sp>
      <p:sp>
        <p:nvSpPr>
          <p:cNvPr id="81" name="Google Shape;81;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Variable names must be made up alphanumeric characters and underscores but cannot begin with a number</a:t>
            </a:r>
            <a:endParaRPr/>
          </a:p>
          <a:p>
            <a:pPr indent="-304800" lvl="1" marL="914400" rtl="0" algn="l">
              <a:spcBef>
                <a:spcPts val="0"/>
              </a:spcBef>
              <a:spcAft>
                <a:spcPts val="0"/>
              </a:spcAft>
              <a:buSzPts val="1200"/>
              <a:buChar char="○"/>
            </a:pPr>
            <a:r>
              <a:rPr lang="en"/>
              <a:t>Alphanumeric = </a:t>
            </a:r>
            <a:r>
              <a:rPr lang="en"/>
              <a:t>alphabetic</a:t>
            </a:r>
            <a:r>
              <a:rPr lang="en"/>
              <a:t> characters and numbers</a:t>
            </a:r>
            <a:endParaRPr/>
          </a:p>
          <a:p>
            <a:pPr indent="-317500" lvl="0" marL="457200" rtl="0" algn="l">
              <a:spcBef>
                <a:spcPts val="0"/>
              </a:spcBef>
              <a:spcAft>
                <a:spcPts val="0"/>
              </a:spcAft>
              <a:buSzPts val="1400"/>
              <a:buChar char="●"/>
            </a:pPr>
            <a:r>
              <a:rPr lang="en"/>
              <a:t>Case matters</a:t>
            </a:r>
            <a:endParaRPr/>
          </a:p>
          <a:p>
            <a:pPr indent="-304800" lvl="1" marL="914400" rtl="0" algn="l">
              <a:spcBef>
                <a:spcPts val="0"/>
              </a:spcBef>
              <a:spcAft>
                <a:spcPts val="0"/>
              </a:spcAft>
              <a:buSzPts val="1200"/>
              <a:buChar char="○"/>
            </a:pPr>
            <a:r>
              <a:rPr lang="en"/>
              <a:t>varName and VarName are two different variables</a:t>
            </a:r>
            <a:endParaRPr/>
          </a:p>
          <a:p>
            <a:pPr indent="-317500" lvl="0" marL="457200" rtl="0" algn="l">
              <a:spcBef>
                <a:spcPts val="0"/>
              </a:spcBef>
              <a:spcAft>
                <a:spcPts val="0"/>
              </a:spcAft>
              <a:buSzPts val="1400"/>
              <a:buChar char="●"/>
            </a:pPr>
            <a:r>
              <a:rPr lang="en"/>
              <a:t>Use names that are relevant to the problem</a:t>
            </a:r>
            <a:endParaRPr/>
          </a:p>
          <a:p>
            <a:pPr indent="-304800" lvl="1" marL="914400" rtl="0" algn="l">
              <a:spcBef>
                <a:spcPts val="0"/>
              </a:spcBef>
              <a:spcAft>
                <a:spcPts val="0"/>
              </a:spcAft>
              <a:buSzPts val="1200"/>
              <a:buChar char="○"/>
            </a:pPr>
            <a:r>
              <a:rPr lang="en"/>
              <a:t>Makes writing your solution much easier</a:t>
            </a:r>
            <a:endParaRPr/>
          </a:p>
          <a:p>
            <a:pPr indent="-317500" lvl="0" marL="457200" rtl="0" algn="l">
              <a:spcBef>
                <a:spcPts val="0"/>
              </a:spcBef>
              <a:spcAft>
                <a:spcPts val="0"/>
              </a:spcAft>
              <a:buSzPts val="1400"/>
              <a:buChar char="●"/>
            </a:pPr>
            <a:r>
              <a:rPr lang="en"/>
              <a:t>Use camelCase for multiword variables</a:t>
            </a:r>
            <a:endParaRPr/>
          </a:p>
        </p:txBody>
      </p:sp>
      <p:sp>
        <p:nvSpPr>
          <p:cNvPr id="82" name="Google Shape;82;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Valid variable names</a:t>
            </a:r>
            <a:endParaRPr/>
          </a:p>
          <a:p>
            <a:pPr indent="-317500" lvl="0" marL="457200" rtl="0" algn="l">
              <a:spcBef>
                <a:spcPts val="1600"/>
              </a:spcBef>
              <a:spcAft>
                <a:spcPts val="0"/>
              </a:spcAft>
              <a:buSzPts val="1400"/>
              <a:buChar char="●"/>
            </a:pPr>
            <a:r>
              <a:rPr lang="en"/>
              <a:t>RockItOut</a:t>
            </a:r>
            <a:endParaRPr/>
          </a:p>
          <a:p>
            <a:pPr indent="-317500" lvl="0" marL="457200" rtl="0" algn="l">
              <a:spcBef>
                <a:spcPts val="0"/>
              </a:spcBef>
              <a:spcAft>
                <a:spcPts val="0"/>
              </a:spcAft>
              <a:buSzPts val="1400"/>
              <a:buChar char="●"/>
            </a:pPr>
            <a:r>
              <a:rPr lang="en"/>
              <a:t>YouAreThe1</a:t>
            </a:r>
            <a:endParaRPr/>
          </a:p>
          <a:p>
            <a:pPr indent="-317500" lvl="0" marL="457200" rtl="0" algn="l">
              <a:spcBef>
                <a:spcPts val="0"/>
              </a:spcBef>
              <a:spcAft>
                <a:spcPts val="0"/>
              </a:spcAft>
              <a:buSzPts val="1400"/>
              <a:buChar char="●"/>
            </a:pPr>
            <a:r>
              <a:rPr lang="en"/>
              <a:t>Coast2coast</a:t>
            </a:r>
            <a:endParaRPr/>
          </a:p>
          <a:p>
            <a:pPr indent="-317500" lvl="0" marL="457200" rtl="0" algn="l">
              <a:spcBef>
                <a:spcPts val="0"/>
              </a:spcBef>
              <a:spcAft>
                <a:spcPts val="0"/>
              </a:spcAft>
              <a:buSzPts val="1400"/>
              <a:buChar char="●"/>
            </a:pPr>
            <a:r>
              <a:rPr lang="en"/>
              <a:t>SHOUT</a:t>
            </a:r>
            <a:endParaRPr/>
          </a:p>
          <a:p>
            <a:pPr indent="-317500" lvl="0" marL="457200" rtl="0" algn="l">
              <a:spcBef>
                <a:spcPts val="0"/>
              </a:spcBef>
              <a:spcAft>
                <a:spcPts val="0"/>
              </a:spcAft>
              <a:buSzPts val="1400"/>
              <a:buChar char="●"/>
            </a:pPr>
            <a:r>
              <a:rPr lang="en"/>
              <a:t>whisper</a:t>
            </a:r>
            <a:endParaRPr/>
          </a:p>
          <a:p>
            <a:pPr indent="0" lvl="0" marL="0" rtl="0" algn="l">
              <a:spcBef>
                <a:spcPts val="1600"/>
              </a:spcBef>
              <a:spcAft>
                <a:spcPts val="0"/>
              </a:spcAft>
              <a:buClr>
                <a:schemeClr val="dk1"/>
              </a:buClr>
              <a:buSzPts val="1100"/>
              <a:buFont typeface="Arial"/>
              <a:buNone/>
            </a:pPr>
            <a:r>
              <a:rPr lang="en"/>
              <a:t>Invalid variable names</a:t>
            </a:r>
            <a:endParaRPr/>
          </a:p>
          <a:p>
            <a:pPr indent="-317500" lvl="0" marL="457200" rtl="0" algn="l">
              <a:spcBef>
                <a:spcPts val="1600"/>
              </a:spcBef>
              <a:spcAft>
                <a:spcPts val="0"/>
              </a:spcAft>
              <a:buSzPts val="1400"/>
              <a:buChar char="●"/>
            </a:pPr>
            <a:r>
              <a:rPr lang="en"/>
              <a:t>1andonly // starts with a number</a:t>
            </a:r>
            <a:endParaRPr/>
          </a:p>
          <a:p>
            <a:pPr indent="-317500" lvl="0" marL="457200" rtl="0" algn="l">
              <a:spcBef>
                <a:spcPts val="0"/>
              </a:spcBef>
              <a:spcAft>
                <a:spcPts val="0"/>
              </a:spcAft>
              <a:buSzPts val="1400"/>
              <a:buChar char="●"/>
            </a:pPr>
            <a:r>
              <a:rPr lang="en"/>
              <a:t>What! // ! Is not alphanumneric</a:t>
            </a:r>
            <a:endParaRPr/>
          </a:p>
          <a:p>
            <a:pPr indent="-317500" lvl="0" marL="457200" rtl="0" algn="l">
              <a:spcBef>
                <a:spcPts val="0"/>
              </a:spcBef>
              <a:spcAft>
                <a:spcPts val="0"/>
              </a:spcAft>
              <a:buSzPts val="1400"/>
              <a:buChar char="●"/>
            </a:pPr>
            <a:r>
              <a:rPr lang="en"/>
              <a:t>You and me // spaces aren’t alphanumeric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Every variable in C has a type and the type controls what that number can contain</a:t>
            </a:r>
            <a:endParaRPr/>
          </a:p>
          <a:p>
            <a:pPr indent="-317500" lvl="1" marL="914400" rtl="0" algn="l">
              <a:spcBef>
                <a:spcPts val="0"/>
              </a:spcBef>
              <a:spcAft>
                <a:spcPts val="0"/>
              </a:spcAft>
              <a:buSzPts val="1400"/>
              <a:buChar char="○"/>
            </a:pPr>
            <a:r>
              <a:rPr lang="en"/>
              <a:t>Whole Numbers: short and int</a:t>
            </a:r>
            <a:endParaRPr/>
          </a:p>
          <a:p>
            <a:pPr indent="-317500" lvl="1" marL="914400" rtl="0" algn="l">
              <a:spcBef>
                <a:spcPts val="0"/>
              </a:spcBef>
              <a:spcAft>
                <a:spcPts val="0"/>
              </a:spcAft>
              <a:buSzPts val="1400"/>
              <a:buChar char="○"/>
            </a:pPr>
            <a:r>
              <a:rPr lang="en"/>
              <a:t>Real numbers: float and double</a:t>
            </a:r>
            <a:endParaRPr/>
          </a:p>
          <a:p>
            <a:pPr indent="-317500" lvl="2" marL="1371600" rtl="0" algn="l">
              <a:spcBef>
                <a:spcPts val="0"/>
              </a:spcBef>
              <a:spcAft>
                <a:spcPts val="0"/>
              </a:spcAft>
              <a:buSzPts val="1400"/>
              <a:buChar char="■"/>
            </a:pPr>
            <a:r>
              <a:rPr lang="en"/>
              <a:t>There are an infinite number of real numbers but your computer is finite</a:t>
            </a:r>
            <a:endParaRPr/>
          </a:p>
          <a:p>
            <a:pPr indent="-317500" lvl="3" marL="1828800" rtl="0" algn="l">
              <a:spcBef>
                <a:spcPts val="0"/>
              </a:spcBef>
              <a:spcAft>
                <a:spcPts val="0"/>
              </a:spcAft>
              <a:buSzPts val="1400"/>
              <a:buChar char="●"/>
            </a:pPr>
            <a:r>
              <a:rPr lang="en"/>
              <a:t>This means not all real numbers can be represented and rounding will happen</a:t>
            </a:r>
            <a:endParaRPr/>
          </a:p>
          <a:p>
            <a:pPr indent="-317500" lvl="2" marL="1371600" rtl="0" algn="l">
              <a:spcBef>
                <a:spcPts val="0"/>
              </a:spcBef>
              <a:spcAft>
                <a:spcPts val="0"/>
              </a:spcAft>
              <a:buSzPts val="1400"/>
              <a:buChar char="■"/>
            </a:pPr>
            <a:r>
              <a:rPr lang="en"/>
              <a:t>Doubles have greater precision than floats and represent more values </a:t>
            </a:r>
            <a:endParaRPr/>
          </a:p>
          <a:p>
            <a:pPr indent="-317500" lvl="1" marL="914400" rtl="0" algn="l">
              <a:spcBef>
                <a:spcPts val="0"/>
              </a:spcBef>
              <a:spcAft>
                <a:spcPts val="0"/>
              </a:spcAft>
              <a:buSzPts val="1400"/>
              <a:buChar char="○"/>
            </a:pPr>
            <a:r>
              <a:rPr lang="en"/>
              <a:t>One character: char</a:t>
            </a:r>
            <a:endParaRPr/>
          </a:p>
          <a:p>
            <a:pPr indent="-342900" lvl="0" marL="457200" rtl="0" algn="l">
              <a:spcBef>
                <a:spcPts val="0"/>
              </a:spcBef>
              <a:spcAft>
                <a:spcPts val="0"/>
              </a:spcAft>
              <a:buSzPts val="1800"/>
              <a:buChar char="●"/>
            </a:pPr>
            <a:r>
              <a:rPr lang="en"/>
              <a:t>C is statically typed so the type of a </a:t>
            </a:r>
            <a:r>
              <a:rPr lang="en"/>
              <a:t>variable</a:t>
            </a:r>
            <a:r>
              <a:rPr lang="en"/>
              <a:t> cannot change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Size and range of types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95" name="Google Shape;95;p19"/>
          <p:cNvGraphicFramePr/>
          <p:nvPr/>
        </p:nvGraphicFramePr>
        <p:xfrm>
          <a:off x="952500" y="1586938"/>
          <a:ext cx="3000000" cy="3000000"/>
        </p:xfrm>
        <a:graphic>
          <a:graphicData uri="http://schemas.openxmlformats.org/drawingml/2006/table">
            <a:tbl>
              <a:tblPr>
                <a:noFill/>
                <a:tableStyleId>{DBCE5884-0B33-4463-95D8-F4E483AA6AE0}</a:tableStyleId>
              </a:tblPr>
              <a:tblGrid>
                <a:gridCol w="1447800"/>
                <a:gridCol w="893750"/>
                <a:gridCol w="2001850"/>
                <a:gridCol w="1447800"/>
                <a:gridCol w="1447800"/>
              </a:tblGrid>
              <a:tr h="381000">
                <a:tc>
                  <a:txBody>
                    <a:bodyPr>
                      <a:noAutofit/>
                    </a:bodyPr>
                    <a:lstStyle/>
                    <a:p>
                      <a:pPr indent="0" lvl="0" marL="0" rtl="0" algn="l">
                        <a:spcBef>
                          <a:spcPts val="0"/>
                        </a:spcBef>
                        <a:spcAft>
                          <a:spcPts val="0"/>
                        </a:spcAft>
                        <a:buNone/>
                      </a:pPr>
                      <a:r>
                        <a:rPr lang="en"/>
                        <a:t>Type</a:t>
                      </a:r>
                      <a:endParaRPr/>
                    </a:p>
                  </a:txBody>
                  <a:tcPr marT="91425" marB="91425" marR="91425" marL="91425"/>
                </a:tc>
                <a:tc>
                  <a:txBody>
                    <a:bodyPr>
                      <a:noAutofit/>
                    </a:bodyPr>
                    <a:lstStyle/>
                    <a:p>
                      <a:pPr indent="0" lvl="0" marL="0" rtl="0" algn="l">
                        <a:spcBef>
                          <a:spcPts val="0"/>
                        </a:spcBef>
                        <a:spcAft>
                          <a:spcPts val="0"/>
                        </a:spcAft>
                        <a:buNone/>
                      </a:pPr>
                      <a:r>
                        <a:rPr lang="en"/>
                        <a:t>Size</a:t>
                      </a:r>
                      <a:endParaRPr/>
                    </a:p>
                  </a:txBody>
                  <a:tcPr marT="91425" marB="91425" marR="91425" marL="91425"/>
                </a:tc>
                <a:tc>
                  <a:txBody>
                    <a:bodyPr>
                      <a:noAutofit/>
                    </a:bodyPr>
                    <a:lstStyle/>
                    <a:p>
                      <a:pPr indent="0" lvl="0" marL="0" rtl="0" algn="l">
                        <a:spcBef>
                          <a:spcPts val="0"/>
                        </a:spcBef>
                        <a:spcAft>
                          <a:spcPts val="0"/>
                        </a:spcAft>
                        <a:buNone/>
                      </a:pPr>
                      <a:r>
                        <a:rPr lang="en"/>
                        <a:t>Range</a:t>
                      </a:r>
                      <a:endParaRPr/>
                    </a:p>
                  </a:txBody>
                  <a:tcPr marT="91425" marB="91425" marR="91425" marL="91425"/>
                </a:tc>
                <a:tc>
                  <a:txBody>
                    <a:bodyPr>
                      <a:noAutofit/>
                    </a:bodyPr>
                    <a:lstStyle/>
                    <a:p>
                      <a:pPr indent="0" lvl="0" marL="0" rtl="0" algn="l">
                        <a:spcBef>
                          <a:spcPts val="0"/>
                        </a:spcBef>
                        <a:spcAft>
                          <a:spcPts val="0"/>
                        </a:spcAft>
                        <a:buNone/>
                      </a:pPr>
                      <a:r>
                        <a:rPr lang="en"/>
                        <a:t>Values</a:t>
                      </a:r>
                      <a:endParaRPr/>
                    </a:p>
                  </a:txBody>
                  <a:tcPr marT="91425" marB="91425" marR="91425" marL="91425"/>
                </a:tc>
                <a:tc>
                  <a:txBody>
                    <a:bodyPr>
                      <a:noAutofit/>
                    </a:bodyPr>
                    <a:lstStyle/>
                    <a:p>
                      <a:pPr indent="0" lvl="0" marL="0" rtl="0" algn="l">
                        <a:spcBef>
                          <a:spcPts val="0"/>
                        </a:spcBef>
                        <a:spcAft>
                          <a:spcPts val="0"/>
                        </a:spcAft>
                        <a:buNone/>
                      </a:pPr>
                      <a:r>
                        <a:rPr lang="en"/>
                        <a:t>To use in Class</a:t>
                      </a:r>
                      <a:endParaRPr/>
                    </a:p>
                  </a:txBody>
                  <a:tcPr marT="91425" marB="91425" marR="91425" marL="91425"/>
                </a:tc>
              </a:tr>
              <a:tr h="381000">
                <a:tc>
                  <a:txBody>
                    <a:bodyPr>
                      <a:noAutofit/>
                    </a:bodyPr>
                    <a:lstStyle/>
                    <a:p>
                      <a:pPr indent="0" lvl="0" marL="0" rtl="0" algn="l">
                        <a:spcBef>
                          <a:spcPts val="0"/>
                        </a:spcBef>
                        <a:spcAft>
                          <a:spcPts val="0"/>
                        </a:spcAft>
                        <a:buNone/>
                      </a:pPr>
                      <a:r>
                        <a:rPr lang="en"/>
                        <a:t>short</a:t>
                      </a:r>
                      <a:endParaRPr/>
                    </a:p>
                  </a:txBody>
                  <a:tcPr marT="91425" marB="91425" marR="91425" marL="91425"/>
                </a:tc>
                <a:tc>
                  <a:txBody>
                    <a:bodyPr>
                      <a:noAutofit/>
                    </a:bodyPr>
                    <a:lstStyle/>
                    <a:p>
                      <a:pPr indent="0" lvl="0" marL="0" rtl="0" algn="l">
                        <a:spcBef>
                          <a:spcPts val="0"/>
                        </a:spcBef>
                        <a:spcAft>
                          <a:spcPts val="0"/>
                        </a:spcAft>
                        <a:buNone/>
                      </a:pPr>
                      <a:r>
                        <a:rPr lang="en"/>
                        <a:t>2 bytes</a:t>
                      </a:r>
                      <a:endParaRPr/>
                    </a:p>
                  </a:txBody>
                  <a:tcPr marT="91425" marB="91425" marR="91425" marL="91425"/>
                </a:tc>
                <a:tc>
                  <a:txBody>
                    <a:bodyPr>
                      <a:noAutofit/>
                    </a:bodyPr>
                    <a:lstStyle/>
                    <a:p>
                      <a:pPr indent="0" lvl="0" marL="0" rtl="0" algn="l">
                        <a:spcBef>
                          <a:spcPts val="0"/>
                        </a:spcBef>
                        <a:spcAft>
                          <a:spcPts val="0"/>
                        </a:spcAft>
                        <a:buNone/>
                      </a:pPr>
                      <a:r>
                        <a:rPr lang="en"/>
                        <a:t>-(2^15) - (2^15 -1)</a:t>
                      </a:r>
                      <a:endParaRPr/>
                    </a:p>
                  </a:txBody>
                  <a:tcPr marT="91425" marB="91425" marR="91425" marL="91425"/>
                </a:tc>
                <a:tc>
                  <a:txBody>
                    <a:bodyPr>
                      <a:noAutofit/>
                    </a:bodyPr>
                    <a:lstStyle/>
                    <a:p>
                      <a:pPr indent="0" lvl="0" marL="0" rtl="0" algn="l">
                        <a:spcBef>
                          <a:spcPts val="0"/>
                        </a:spcBef>
                        <a:spcAft>
                          <a:spcPts val="0"/>
                        </a:spcAft>
                        <a:buNone/>
                      </a:pPr>
                      <a:r>
                        <a:rPr lang="en"/>
                        <a:t>Whole numbers</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n"/>
                        <a:t>int</a:t>
                      </a:r>
                      <a:endParaRPr/>
                    </a:p>
                  </a:txBody>
                  <a:tcPr marT="91425" marB="91425" marR="91425" marL="91425"/>
                </a:tc>
                <a:tc>
                  <a:txBody>
                    <a:bodyPr>
                      <a:noAutofit/>
                    </a:bodyPr>
                    <a:lstStyle/>
                    <a:p>
                      <a:pPr indent="0" lvl="0" marL="0" rtl="0" algn="l">
                        <a:spcBef>
                          <a:spcPts val="0"/>
                        </a:spcBef>
                        <a:spcAft>
                          <a:spcPts val="0"/>
                        </a:spcAft>
                        <a:buNone/>
                      </a:pPr>
                      <a:r>
                        <a:rPr lang="en"/>
                        <a:t>4 bytes</a:t>
                      </a:r>
                      <a:endParaRPr/>
                    </a:p>
                  </a:txBody>
                  <a:tcPr marT="91425" marB="91425" marR="91425" marL="91425"/>
                </a:tc>
                <a:tc>
                  <a:txBody>
                    <a:bodyPr>
                      <a:noAutofit/>
                    </a:bodyPr>
                    <a:lstStyle/>
                    <a:p>
                      <a:pPr indent="0" lvl="0" marL="0" rtl="0" algn="l">
                        <a:spcBef>
                          <a:spcPts val="0"/>
                        </a:spcBef>
                        <a:spcAft>
                          <a:spcPts val="0"/>
                        </a:spcAft>
                        <a:buNone/>
                      </a:pPr>
                      <a:r>
                        <a:rPr lang="en">
                          <a:solidFill>
                            <a:schemeClr val="dk1"/>
                          </a:solidFill>
                        </a:rPr>
                        <a:t>-(2^31) - (2^31 -1)</a:t>
                      </a:r>
                      <a:endParaRPr/>
                    </a:p>
                  </a:txBody>
                  <a:tcPr marT="91425" marB="91425" marR="91425" marL="91425"/>
                </a:tc>
                <a:tc>
                  <a:txBody>
                    <a:bodyPr>
                      <a:noAutofit/>
                    </a:bodyPr>
                    <a:lstStyle/>
                    <a:p>
                      <a:pPr indent="0" lvl="0" marL="0" rtl="0" algn="l">
                        <a:spcBef>
                          <a:spcPts val="0"/>
                        </a:spcBef>
                        <a:spcAft>
                          <a:spcPts val="0"/>
                        </a:spcAft>
                        <a:buNone/>
                      </a:pPr>
                      <a:r>
                        <a:rPr lang="en"/>
                        <a:t>Whole numbers</a:t>
                      </a:r>
                      <a:endParaRPr/>
                    </a:p>
                  </a:txBody>
                  <a:tcPr marT="91425" marB="91425" marR="91425" marL="91425"/>
                </a:tc>
                <a:tc>
                  <a:txBody>
                    <a:bodyPr>
                      <a:noAutofit/>
                    </a:bodyPr>
                    <a:lstStyle/>
                    <a:p>
                      <a:pPr indent="0" lvl="0" marL="0" rtl="0" algn="l">
                        <a:spcBef>
                          <a:spcPts val="0"/>
                        </a:spcBef>
                        <a:spcAft>
                          <a:spcPts val="0"/>
                        </a:spcAft>
                        <a:buNone/>
                      </a:pPr>
                      <a:r>
                        <a:rPr lang="en"/>
                        <a:t>X</a:t>
                      </a:r>
                      <a:endParaRPr/>
                    </a:p>
                  </a:txBody>
                  <a:tcPr marT="91425" marB="91425" marR="91425" marL="91425"/>
                </a:tc>
              </a:tr>
              <a:tr h="381000">
                <a:tc>
                  <a:txBody>
                    <a:bodyPr>
                      <a:noAutofit/>
                    </a:bodyPr>
                    <a:lstStyle/>
                    <a:p>
                      <a:pPr indent="0" lvl="0" marL="0" rtl="0" algn="l">
                        <a:spcBef>
                          <a:spcPts val="0"/>
                        </a:spcBef>
                        <a:spcAft>
                          <a:spcPts val="0"/>
                        </a:spcAft>
                        <a:buNone/>
                      </a:pPr>
                      <a:r>
                        <a:rPr lang="en"/>
                        <a:t>float</a:t>
                      </a:r>
                      <a:endParaRPr/>
                    </a:p>
                  </a:txBody>
                  <a:tcPr marT="91425" marB="91425" marR="91425" marL="91425"/>
                </a:tc>
                <a:tc>
                  <a:txBody>
                    <a:bodyPr>
                      <a:noAutofit/>
                    </a:bodyPr>
                    <a:lstStyle/>
                    <a:p>
                      <a:pPr indent="0" lvl="0" marL="0" rtl="0" algn="l">
                        <a:spcBef>
                          <a:spcPts val="0"/>
                        </a:spcBef>
                        <a:spcAft>
                          <a:spcPts val="0"/>
                        </a:spcAft>
                        <a:buNone/>
                      </a:pPr>
                      <a:r>
                        <a:rPr lang="en"/>
                        <a:t>4 bytes</a:t>
                      </a:r>
                      <a:endParaRPr/>
                    </a:p>
                  </a:txBody>
                  <a:tcPr marT="91425" marB="91425" marR="91425" marL="91425"/>
                </a:tc>
                <a:tc>
                  <a:txBody>
                    <a:bodyPr>
                      <a:noAutofit/>
                    </a:bodyPr>
                    <a:lstStyle/>
                    <a:p>
                      <a:pPr indent="0" lvl="0" marL="0" rtl="0" algn="l">
                        <a:spcBef>
                          <a:spcPts val="0"/>
                        </a:spcBef>
                        <a:spcAft>
                          <a:spcPts val="0"/>
                        </a:spcAft>
                        <a:buNone/>
                      </a:pPr>
                      <a:r>
                        <a:rPr lang="en" sz="1100">
                          <a:solidFill>
                            <a:srgbClr val="222222"/>
                          </a:solidFill>
                          <a:highlight>
                            <a:srgbClr val="FFFFFF"/>
                          </a:highlight>
                        </a:rPr>
                        <a:t>-3.4E+38 to +3.4E+38</a:t>
                      </a:r>
                      <a:endParaRPr/>
                    </a:p>
                  </a:txBody>
                  <a:tcPr marT="91425" marB="91425" marR="91425" marL="91425"/>
                </a:tc>
                <a:tc>
                  <a:txBody>
                    <a:bodyPr>
                      <a:noAutofit/>
                    </a:bodyPr>
                    <a:lstStyle/>
                    <a:p>
                      <a:pPr indent="0" lvl="0" marL="0" rtl="0" algn="l">
                        <a:spcBef>
                          <a:spcPts val="0"/>
                        </a:spcBef>
                        <a:spcAft>
                          <a:spcPts val="0"/>
                        </a:spcAft>
                        <a:buNone/>
                      </a:pPr>
                      <a:r>
                        <a:rPr lang="en"/>
                        <a:t>Real Numbers</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381000">
                <a:tc>
                  <a:txBody>
                    <a:bodyPr>
                      <a:noAutofit/>
                    </a:bodyPr>
                    <a:lstStyle/>
                    <a:p>
                      <a:pPr indent="0" lvl="0" marL="0" rtl="0" algn="l">
                        <a:spcBef>
                          <a:spcPts val="0"/>
                        </a:spcBef>
                        <a:spcAft>
                          <a:spcPts val="0"/>
                        </a:spcAft>
                        <a:buNone/>
                      </a:pPr>
                      <a:r>
                        <a:rPr lang="en"/>
                        <a:t>double</a:t>
                      </a:r>
                      <a:endParaRPr/>
                    </a:p>
                  </a:txBody>
                  <a:tcPr marT="91425" marB="91425" marR="91425" marL="91425"/>
                </a:tc>
                <a:tc>
                  <a:txBody>
                    <a:bodyPr>
                      <a:noAutofit/>
                    </a:bodyPr>
                    <a:lstStyle/>
                    <a:p>
                      <a:pPr indent="0" lvl="0" marL="0" rtl="0" algn="l">
                        <a:spcBef>
                          <a:spcPts val="0"/>
                        </a:spcBef>
                        <a:spcAft>
                          <a:spcPts val="0"/>
                        </a:spcAft>
                        <a:buNone/>
                      </a:pPr>
                      <a:r>
                        <a:rPr lang="en"/>
                        <a:t>8 bytes</a:t>
                      </a:r>
                      <a:endParaRPr/>
                    </a:p>
                  </a:txBody>
                  <a:tcPr marT="91425" marB="91425" marR="91425" marL="91425"/>
                </a:tc>
                <a:tc>
                  <a:txBody>
                    <a:bodyPr>
                      <a:noAutofit/>
                    </a:bodyPr>
                    <a:lstStyle/>
                    <a:p>
                      <a:pPr indent="0" lvl="0" marL="0" rtl="0" algn="l">
                        <a:spcBef>
                          <a:spcPts val="0"/>
                        </a:spcBef>
                        <a:spcAft>
                          <a:spcPts val="0"/>
                        </a:spcAft>
                        <a:buNone/>
                      </a:pPr>
                      <a:r>
                        <a:rPr lang="en" sz="1100">
                          <a:solidFill>
                            <a:srgbClr val="222222"/>
                          </a:solidFill>
                          <a:highlight>
                            <a:srgbClr val="FFFFFF"/>
                          </a:highlight>
                        </a:rPr>
                        <a:t>-1.7E+308 to +1.7E+308</a:t>
                      </a:r>
                      <a:endParaRPr/>
                    </a:p>
                  </a:txBody>
                  <a:tcPr marT="91425" marB="91425" marR="91425" marL="91425"/>
                </a:tc>
                <a:tc>
                  <a:txBody>
                    <a:bodyPr>
                      <a:noAutofit/>
                    </a:bodyPr>
                    <a:lstStyle/>
                    <a:p>
                      <a:pPr indent="0" lvl="0" marL="0" rtl="0" algn="l">
                        <a:spcBef>
                          <a:spcPts val="0"/>
                        </a:spcBef>
                        <a:spcAft>
                          <a:spcPts val="0"/>
                        </a:spcAft>
                        <a:buNone/>
                      </a:pPr>
                      <a:r>
                        <a:rPr lang="en"/>
                        <a:t>Real Numbers</a:t>
                      </a:r>
                      <a:endParaRPr/>
                    </a:p>
                  </a:txBody>
                  <a:tcPr marT="91425" marB="91425" marR="91425" marL="91425"/>
                </a:tc>
                <a:tc>
                  <a:txBody>
                    <a:bodyPr>
                      <a:noAutofit/>
                    </a:bodyPr>
                    <a:lstStyle/>
                    <a:p>
                      <a:pPr indent="0" lvl="0" marL="0" rtl="0" algn="l">
                        <a:spcBef>
                          <a:spcPts val="0"/>
                        </a:spcBef>
                        <a:spcAft>
                          <a:spcPts val="0"/>
                        </a:spcAft>
                        <a:buNone/>
                      </a:pPr>
                      <a:r>
                        <a:rPr lang="en"/>
                        <a:t>X</a:t>
                      </a:r>
                      <a:endParaRPr/>
                    </a:p>
                  </a:txBody>
                  <a:tcPr marT="91425" marB="91425" marR="91425" marL="91425"/>
                </a:tc>
              </a:tr>
              <a:tr h="381000">
                <a:tc>
                  <a:txBody>
                    <a:bodyPr>
                      <a:noAutofit/>
                    </a:bodyPr>
                    <a:lstStyle/>
                    <a:p>
                      <a:pPr indent="0" lvl="0" marL="0" rtl="0" algn="l">
                        <a:spcBef>
                          <a:spcPts val="0"/>
                        </a:spcBef>
                        <a:spcAft>
                          <a:spcPts val="0"/>
                        </a:spcAft>
                        <a:buNone/>
                      </a:pPr>
                      <a:r>
                        <a:rPr lang="en"/>
                        <a:t>char</a:t>
                      </a:r>
                      <a:endParaRPr/>
                    </a:p>
                  </a:txBody>
                  <a:tcPr marT="91425" marB="91425" marR="91425" marL="91425"/>
                </a:tc>
                <a:tc>
                  <a:txBody>
                    <a:bodyPr>
                      <a:noAutofit/>
                    </a:bodyPr>
                    <a:lstStyle/>
                    <a:p>
                      <a:pPr indent="0" lvl="0" marL="0" rtl="0" algn="l">
                        <a:spcBef>
                          <a:spcPts val="0"/>
                        </a:spcBef>
                        <a:spcAft>
                          <a:spcPts val="0"/>
                        </a:spcAft>
                        <a:buNone/>
                      </a:pPr>
                      <a:r>
                        <a:rPr lang="en"/>
                        <a:t>1 byte</a:t>
                      </a:r>
                      <a:endParaRPr/>
                    </a:p>
                  </a:txBody>
                  <a:tcPr marT="91425" marB="91425" marR="91425" marL="91425"/>
                </a:tc>
                <a:tc>
                  <a:txBody>
                    <a:bodyPr>
                      <a:noAutofit/>
                    </a:bodyPr>
                    <a:lstStyle/>
                    <a:p>
                      <a:pPr indent="0" lvl="0" marL="0" rtl="0" algn="l">
                        <a:spcBef>
                          <a:spcPts val="0"/>
                        </a:spcBef>
                        <a:spcAft>
                          <a:spcPts val="0"/>
                        </a:spcAft>
                        <a:buNone/>
                      </a:pPr>
                      <a:r>
                        <a:rPr lang="en" sz="1100">
                          <a:solidFill>
                            <a:srgbClr val="222222"/>
                          </a:solidFill>
                          <a:highlight>
                            <a:srgbClr val="FFFFFF"/>
                          </a:highlight>
                        </a:rPr>
                        <a:t>The characters on your keyboard</a:t>
                      </a:r>
                      <a:endParaRPr sz="1100">
                        <a:solidFill>
                          <a:srgbClr val="222222"/>
                        </a:solidFill>
                        <a:highlight>
                          <a:srgbClr val="FFFFFF"/>
                        </a:highlight>
                      </a:endParaRPr>
                    </a:p>
                  </a:txBody>
                  <a:tcPr marT="91425" marB="91425" marR="91425" marL="91425"/>
                </a:tc>
                <a:tc>
                  <a:txBody>
                    <a:bodyPr>
                      <a:noAutofit/>
                    </a:bodyPr>
                    <a:lstStyle/>
                    <a:p>
                      <a:pPr indent="0" lvl="0" marL="0" rtl="0" algn="l">
                        <a:spcBef>
                          <a:spcPts val="0"/>
                        </a:spcBef>
                        <a:spcAft>
                          <a:spcPts val="0"/>
                        </a:spcAft>
                        <a:buNone/>
                      </a:pPr>
                      <a:r>
                        <a:rPr lang="en"/>
                        <a:t>One character</a:t>
                      </a:r>
                      <a:endParaRPr/>
                    </a:p>
                  </a:txBody>
                  <a:tcPr marT="91425" marB="91425" marR="91425" marL="91425"/>
                </a:tc>
                <a:tc>
                  <a:txBody>
                    <a:bodyPr>
                      <a:noAutofit/>
                    </a:bodyPr>
                    <a:lstStyle/>
                    <a:p>
                      <a:pPr indent="0" lvl="0" marL="0" rtl="0" algn="l">
                        <a:spcBef>
                          <a:spcPts val="0"/>
                        </a:spcBef>
                        <a:spcAft>
                          <a:spcPts val="0"/>
                        </a:spcAft>
                        <a:buNone/>
                      </a:pPr>
                      <a:r>
                        <a:rPr lang="en"/>
                        <a:t>X</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Assigning</a:t>
            </a:r>
            <a:r>
              <a:rPr lang="en"/>
              <a:t> values to variables</a:t>
            </a:r>
            <a:endParaRPr/>
          </a:p>
        </p:txBody>
      </p:sp>
      <p:sp>
        <p:nvSpPr>
          <p:cNvPr id="101" name="Google Shape;101;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Syntax</a:t>
            </a:r>
            <a:endParaRPr/>
          </a:p>
          <a:p>
            <a:pPr indent="-304800" lvl="1" marL="914400" rtl="0" algn="l">
              <a:spcBef>
                <a:spcPts val="0"/>
              </a:spcBef>
              <a:spcAft>
                <a:spcPts val="0"/>
              </a:spcAft>
              <a:buSzPts val="1200"/>
              <a:buChar char="○"/>
            </a:pPr>
            <a:r>
              <a:rPr lang="en"/>
              <a:t>Variable_name = expression;</a:t>
            </a:r>
            <a:endParaRPr/>
          </a:p>
          <a:p>
            <a:pPr indent="-317500" lvl="0" marL="457200" rtl="0" algn="l">
              <a:spcBef>
                <a:spcPts val="0"/>
              </a:spcBef>
              <a:spcAft>
                <a:spcPts val="0"/>
              </a:spcAft>
              <a:buSzPts val="1400"/>
              <a:buChar char="●"/>
            </a:pPr>
            <a:r>
              <a:rPr lang="en"/>
              <a:t>This will place the result of expression into variable name</a:t>
            </a:r>
            <a:endParaRPr/>
          </a:p>
          <a:p>
            <a:pPr indent="-317500" lvl="0" marL="457200" rtl="0" algn="l">
              <a:spcBef>
                <a:spcPts val="0"/>
              </a:spcBef>
              <a:spcAft>
                <a:spcPts val="0"/>
              </a:spcAft>
              <a:buSzPts val="1400"/>
              <a:buChar char="●"/>
            </a:pPr>
            <a:r>
              <a:rPr lang="en"/>
              <a:t>= should be read as “is assigned to”</a:t>
            </a:r>
            <a:endParaRPr/>
          </a:p>
          <a:p>
            <a:pPr indent="-317500" lvl="0" marL="457200" rtl="0" algn="l">
              <a:spcBef>
                <a:spcPts val="0"/>
              </a:spcBef>
              <a:spcAft>
                <a:spcPts val="0"/>
              </a:spcAft>
              <a:buSzPts val="1400"/>
              <a:buChar char="●"/>
            </a:pPr>
            <a:r>
              <a:rPr lang="en"/>
              <a:t>Only the variable on the left of the the = is changed</a:t>
            </a:r>
            <a:endParaRPr/>
          </a:p>
          <a:p>
            <a:pPr indent="-317500" lvl="0" marL="457200" rtl="0" algn="l">
              <a:spcBef>
                <a:spcPts val="0"/>
              </a:spcBef>
              <a:spcAft>
                <a:spcPts val="0"/>
              </a:spcAft>
              <a:buSzPts val="1400"/>
              <a:buChar char="●"/>
            </a:pPr>
            <a:r>
              <a:rPr lang="en"/>
              <a:t>The value of a variable can be replaced with a new one</a:t>
            </a:r>
            <a:endParaRPr/>
          </a:p>
          <a:p>
            <a:pPr indent="-304800" lvl="1" marL="914400" rtl="0" algn="l">
              <a:spcBef>
                <a:spcPts val="0"/>
              </a:spcBef>
              <a:spcAft>
                <a:spcPts val="0"/>
              </a:spcAft>
              <a:buSzPts val="1200"/>
              <a:buChar char="○"/>
            </a:pPr>
            <a:r>
              <a:rPr lang="en"/>
              <a:t>The old value is thrown away</a:t>
            </a:r>
            <a:endParaRPr/>
          </a:p>
          <a:p>
            <a:pPr indent="-317500" lvl="0" marL="457200" rtl="0" algn="l">
              <a:spcBef>
                <a:spcPts val="0"/>
              </a:spcBef>
              <a:spcAft>
                <a:spcPts val="0"/>
              </a:spcAft>
              <a:buSzPts val="1400"/>
              <a:buChar char="●"/>
            </a:pPr>
            <a:r>
              <a:rPr lang="en"/>
              <a:t>Variables can be </a:t>
            </a:r>
            <a:r>
              <a:rPr lang="en"/>
              <a:t>initialized</a:t>
            </a:r>
            <a:r>
              <a:rPr lang="en"/>
              <a:t> when they are declared</a:t>
            </a:r>
            <a:endParaRPr/>
          </a:p>
        </p:txBody>
      </p:sp>
      <p:sp>
        <p:nvSpPr>
          <p:cNvPr id="102" name="Google Shape;102;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 x; //declare x</a:t>
            </a:r>
            <a:endParaRPr/>
          </a:p>
          <a:p>
            <a:pPr indent="0" lvl="0" marL="0" rtl="0" algn="l">
              <a:spcBef>
                <a:spcPts val="1600"/>
              </a:spcBef>
              <a:spcAft>
                <a:spcPts val="0"/>
              </a:spcAft>
              <a:buNone/>
            </a:pPr>
            <a:r>
              <a:rPr lang="en"/>
              <a:t>x = 12; //assign to x</a:t>
            </a:r>
            <a:endParaRPr/>
          </a:p>
          <a:p>
            <a:pPr indent="0" lvl="0" marL="0" rtl="0" algn="l">
              <a:spcBef>
                <a:spcPts val="1600"/>
              </a:spcBef>
              <a:spcAft>
                <a:spcPts val="0"/>
              </a:spcAft>
              <a:buNone/>
            </a:pPr>
            <a:r>
              <a:rPr lang="en"/>
              <a:t>x = 35; //change the value in x to 35</a:t>
            </a:r>
            <a:endParaRPr/>
          </a:p>
          <a:p>
            <a:pPr indent="0" lvl="0" marL="0" rtl="0" algn="l">
              <a:spcBef>
                <a:spcPts val="1600"/>
              </a:spcBef>
              <a:spcAft>
                <a:spcPts val="0"/>
              </a:spcAft>
              <a:buNone/>
            </a:pPr>
            <a:r>
              <a:rPr lang="en"/>
              <a:t>double bigNum = 356473.23;</a:t>
            </a:r>
            <a:endParaRPr/>
          </a:p>
          <a:p>
            <a:pPr indent="0" lvl="0" marL="0" rtl="0" algn="l">
              <a:spcBef>
                <a:spcPts val="1600"/>
              </a:spcBef>
              <a:spcAft>
                <a:spcPts val="0"/>
              </a:spcAft>
              <a:buNone/>
            </a:pPr>
            <a:r>
              <a:rPr lang="en"/>
              <a:t>int a, b, c;</a:t>
            </a:r>
            <a:endParaRPr/>
          </a:p>
          <a:p>
            <a:pPr indent="0" lvl="0" marL="0" rtl="0" algn="l">
              <a:spcBef>
                <a:spcPts val="1600"/>
              </a:spcBef>
              <a:spcAft>
                <a:spcPts val="1600"/>
              </a:spcAft>
              <a:buNone/>
            </a:pPr>
            <a:r>
              <a:rPr lang="en"/>
              <a:t>int d = 5, e = 8, 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Characters</a:t>
            </a:r>
            <a:endParaRPr/>
          </a:p>
        </p:txBody>
      </p:sp>
      <p:sp>
        <p:nvSpPr>
          <p:cNvPr id="108" name="Google Shape;108;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char type is used to store a single character</a:t>
            </a:r>
            <a:endParaRPr/>
          </a:p>
          <a:p>
            <a:pPr indent="-304800" lvl="1" marL="914400" rtl="0" algn="l">
              <a:spcBef>
                <a:spcPts val="0"/>
              </a:spcBef>
              <a:spcAft>
                <a:spcPts val="0"/>
              </a:spcAft>
              <a:buSzPts val="1200"/>
              <a:buChar char="○"/>
            </a:pPr>
            <a:r>
              <a:rPr lang="en"/>
              <a:t>Characters literals must be enclosed inside of a single quotes ‘’</a:t>
            </a:r>
            <a:endParaRPr/>
          </a:p>
          <a:p>
            <a:pPr indent="0" lvl="0" marL="457200" rtl="0" algn="l">
              <a:spcBef>
                <a:spcPts val="1600"/>
              </a:spcBef>
              <a:spcAft>
                <a:spcPts val="1600"/>
              </a:spcAft>
              <a:buNone/>
            </a:pPr>
            <a:r>
              <a:t/>
            </a:r>
            <a:endParaRPr/>
          </a:p>
        </p:txBody>
      </p:sp>
      <p:sp>
        <p:nvSpPr>
          <p:cNvPr id="109" name="Google Shape;109;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 firstInitial = ‘M’;</a:t>
            </a:r>
            <a:endParaRPr/>
          </a:p>
          <a:p>
            <a:pPr indent="0" lvl="0" marL="0" rtl="0" algn="l">
              <a:spcBef>
                <a:spcPts val="1600"/>
              </a:spcBef>
              <a:spcAft>
                <a:spcPts val="0"/>
              </a:spcAft>
              <a:buNone/>
            </a:pPr>
            <a:r>
              <a:rPr lang="en"/>
              <a:t>char lastIntial = ‘B’;</a:t>
            </a:r>
            <a:endParaRPr/>
          </a:p>
          <a:p>
            <a:pPr indent="0" lvl="0" marL="0" rtl="0" algn="l">
              <a:spcBef>
                <a:spcPts val="1600"/>
              </a:spcBef>
              <a:spcAft>
                <a:spcPts val="1600"/>
              </a:spcAft>
              <a:buNone/>
            </a:pPr>
            <a:r>
              <a:rPr lang="en"/>
              <a:t>char period =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