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18DA8A-EEFB-46EA-A26B-54F66C78EC0F}">
  <a:tblStyle styleId="{5F18DA8A-EEFB-46EA-A26B-54F66C78E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fdb73cc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fdb73cc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fdb73cc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fdb73cc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fdb73cc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fdb73cc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fdb73cc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fdb73cc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fdb73cc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fdb73cc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db73cc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fdb73cc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fdb73cc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fdb73cc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fdb73cc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fdb73cc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fdb73cc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fdb73cc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fdb73cc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fdb73cc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fdb73cc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fdb73c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fdb73cc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fdb73cc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bd0f1c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bd0f1c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bd0f1c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bd0f1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bd0f1c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bd0f1c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fdb73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fdb73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fdb73c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fdb73c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fdb73c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fdb73c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fdb73c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fdb73c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fdb73c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dfdb73c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fdb73cc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fdb73cc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fdb73c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fdb73c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fdb73cc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fdb73c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fdb73cc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fdb73cc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fdb73cc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fdb73cc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fdb73cc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fdb73c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fdb73cc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fdb73cc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db73cc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fdb73cc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fdb73cc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fdb73cc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to Pointers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have a pointer to a pointer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int** ipp; //a pointer to an int*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char** cpp; //a pointer to a char*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double** dpp; //a pointer to a double*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even have pointers to pointer pointers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int*** ippp;// a pointer to an int**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char*** cppp;// a pointer to a char**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double*** dppp; //a pointer to double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to pointers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a = 5, b = 10; int* ip = &amp;a; int** ipp = &amp;ip;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*ip = 7;// change what ip is pointing at (a) to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**ipp = 12; //follow the pointer twice to get to a and change to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*ipp = &amp;b; //change what ip is pointing at(*ip) to point at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*ip = 50; //b =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426675" y="29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5</a:t>
                      </a:r>
                      <a:r>
                        <a:rPr lang="en"/>
                        <a:t>, </a:t>
                      </a:r>
                      <a:r>
                        <a:rPr lang="en" strike="sngStrike"/>
                        <a:t>7</a:t>
                      </a:r>
                      <a:r>
                        <a:rPr lang="en"/>
                        <a:t>, 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10</a:t>
                      </a:r>
                      <a:r>
                        <a:rPr lang="en"/>
                        <a:t>, 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200</a:t>
                      </a:r>
                      <a:r>
                        <a:rPr lang="en"/>
                        <a:t>, 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Pointers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main uses of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“Return” multiple values from a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create space as a program is running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“Returning” values through memory modification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in C functions are call by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a function gets a copy of the value in a variable when it is called and not the variable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if we try to change the argument inside the function we only change the copy and the change won’t show up outside the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can do instead is pass a pointer to the variable we want to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the function now knows where the variable lives it can go there via a dereference and modify the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</a:t>
            </a:r>
            <a:r>
              <a:rPr lang="en"/>
              <a:t>referred</a:t>
            </a:r>
            <a:r>
              <a:rPr lang="en"/>
              <a:t> to as call by pointer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By Value Example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Void setTo10(int A){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= 10;}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 main(){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 b = 5;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setTo10(b);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printf(“%d”, b);//still prints out 5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}</a:t>
            </a:r>
            <a:endParaRPr/>
          </a:p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table below shows how we change the copy of b, A, from 5 to 10 but b remains unchanged</a:t>
            </a:r>
            <a:endParaRPr/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5007850" y="21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1260950"/>
                <a:gridCol w="1198300"/>
                <a:gridCol w="1323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5</a:t>
                      </a:r>
                      <a:r>
                        <a:rPr lang="en"/>
                        <a:t>, 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By Pointer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Void setTo10(int* A){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*</a:t>
            </a:r>
            <a:r>
              <a:rPr lang="en" sz="1400"/>
              <a:t>A = 10;}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 main(){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 b = 5;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setTo10(&amp;b);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printf(“%d”, b);//prints out 10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}</a:t>
            </a:r>
            <a:endParaRPr/>
          </a:p>
        </p:txBody>
      </p:sp>
      <p:sp>
        <p:nvSpPr>
          <p:cNvPr id="147" name="Google Shape;147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table below shows how we change 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function gets the address of b: 100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we do *A we go to address 100, which is where b lives and set its value to 10</a:t>
            </a:r>
            <a:endParaRPr/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4988725" y="26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1260950"/>
                <a:gridCol w="1198300"/>
                <a:gridCol w="1323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“Returning” multiple Values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a function can accept as many arguments as it wants and any number of them can be pointers we can modify those pointers to “return” multiple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Scanf has been doing this the whole time you have used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only want a function to do this if the values are tightly coupled.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Both of them the values should be there at the same time</a:t>
            </a:r>
            <a:endParaRPr/>
          </a:p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900"/>
              <a:buFont typeface="Courier New"/>
              <a:buChar char="●"/>
            </a:pPr>
            <a:r>
              <a:rPr lang="en"/>
              <a:t>The below function converts the time in minutes to minutes and hours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900"/>
              <a:buFont typeface="Courier New"/>
              <a:buChar char="●"/>
            </a:pPr>
            <a:r>
              <a:rPr lang="en"/>
              <a:t>Minutes and hours are tightly coupled so this makes sense</a:t>
            </a:r>
            <a:endParaRPr b="1" sz="9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ConvHrMin 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timeVal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hrVal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minVal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hrVal  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timeVal 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9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minVal 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timeVal </a:t>
            </a:r>
            <a:r>
              <a:rPr lang="en" sz="9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9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to Figure out what Pointer to Pass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a function to be able to modify a variable of type X you must pass that function at least an X* (a pointer to 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modify I mean assign to: b = 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change a char you’ll need a char*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change an int you’ll need a int*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change an int* you’ll need an int**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change an double* you’ll need an double**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change an int** you’ll need an int***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Allocating Space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Quite often as a program is running you will need to generate more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You need to create an array based on how many numbers the user will enter but you don’t know the maximum number of values they will enter at compile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that does this is malloc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void* malloc(num_bytes_needed)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Malloc creates space for the number of bytes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variables are more than 1 byte big so you’ll need to get their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sizeof function tells you how big something is and is almost always used with malloc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Malloc is used to create space for any type which is why it returns a void*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void* means a pointer to something of an unknown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you’ll have to cast the return of malloc to the appropriate type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space allocation Examples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space for 1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int* one_int = (int*) malloc(1 * sizeof(int));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space for 4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char* chars = (char*)malloc(4 * sizeof(char));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space for n doubles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n = 12;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double* ds = (double*)malloc(n * sizeof(double));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space for 7 int*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int** intpp = (int**)malloc(7 * sizeof(int*));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Memory Division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38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is where your code is stored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Life of Program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is where globals and static variables are stored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Life of Program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Stores local variables and arguments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Until function completes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Dynamically allocated space (malloc,realloc)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Until you free the space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pointers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have an array called int ar[10] have you ever wondered what the type of ar 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Turns out it is int* so you have secretly been working with pointers for a while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why if you changed the value of an element of an array inside of a function the change is reflected outside. It’s because you had a pointer to the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had an 2D array int ar2[3][4] the type of ar2 is not int**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still have a pointer but it is a special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It’s something like an int* to a 2D array that is 3 X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1D arrays are directly equivalent to pointers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space with Free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created by malloc lasts until you delete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delete this space you use 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free(void* space_made_by malloc)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make sure to free the space created by malloc before your program 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doesn’t matter how much space you made with malloc you only have to free the pointer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you will have a memory leak and this space can’t be reused until you reset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int* ar = malloc(5 *sizeof(int));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free(ar); //delete ar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Reallocating space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you need to change the amount of space that you’ve allocated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that does this is realloc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void* realloc(void* orig, int new_size_in_bytes)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Realloc will resize orig to the new size and return a pointer to this new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new size is smaller we keep the elements that are at the front of the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new size is bigger we keep all of the elements and add space at the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orig is NULL realloc functions just like malloc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new size is 0 realloc functions like free and returns a NULL pointer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Reallocation Examples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int* Ar = (int*)malloc(3 * sizeof(int));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Ar[0] = 10; ar[1] = 20; ar[2] = 30;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 = (int*)realloc(Ar, 4 * sizeof(int));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 = (int*) realloc(Ar, 1 * sizeof(int));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198" name="Google Shape;198;p35"/>
          <p:cNvGraphicFramePr/>
          <p:nvPr/>
        </p:nvGraphicFramePr>
        <p:xfrm>
          <a:off x="856900" y="18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1747100"/>
                <a:gridCol w="1809400"/>
                <a:gridCol w="182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" name="Google Shape;199;p35"/>
          <p:cNvGraphicFramePr/>
          <p:nvPr/>
        </p:nvGraphicFramePr>
        <p:xfrm>
          <a:off x="818650" y="29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0" name="Google Shape;200;p35"/>
          <p:cNvGraphicFramePr/>
          <p:nvPr/>
        </p:nvGraphicFramePr>
        <p:xfrm>
          <a:off x="818650" y="396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1846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MultiDimensional Arrays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say I have the scores on homeworks for multiple students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Student1 = {90, 85, 26}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Student2 = {75, 68, 80}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Student3 = {0, 60, 70}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looks a lot like the case where we had multiple student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 used an array to hold those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thing can be done here with the grades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need an array of arrays to do this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Dynamic MultiDimensional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that each element of our array is also an array of integers and every array is just a pointer the type of our array will be int**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int** homework_grades = (int**) malloc(num_students * sizeof(int*);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only make the pointers but not the space so we’ll have to create the space for each homework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for(i = 0; i &lt; num_students; ++i){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Homework_grades[i] = (int*)malloc(num_homeworks * sizeof(int));}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have dynamically created space for our 2D array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 Dynamic 2D Array Looks Like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38"/>
          <p:cNvGraphicFramePr/>
          <p:nvPr/>
        </p:nvGraphicFramePr>
        <p:xfrm>
          <a:off x="1843450" y="19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1082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 int*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pointer1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pointer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38"/>
          <p:cNvGraphicFramePr/>
          <p:nvPr/>
        </p:nvGraphicFramePr>
        <p:xfrm>
          <a:off x="4463000" y="22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402400"/>
                <a:gridCol w="403075"/>
                <a:gridCol w="444475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1" name="Google Shape;221;p38"/>
          <p:cNvGraphicFramePr/>
          <p:nvPr/>
        </p:nvGraphicFramePr>
        <p:xfrm>
          <a:off x="4463000" y="282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402400"/>
                <a:gridCol w="403075"/>
                <a:gridCol w="444475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38"/>
          <p:cNvSpPr txBox="1"/>
          <p:nvPr/>
        </p:nvSpPr>
        <p:spPr>
          <a:xfrm>
            <a:off x="487575" y="1682625"/>
            <a:ext cx="1223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int** Ar2D</a:t>
            </a:r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>
            <a:off x="2935050" y="2523950"/>
            <a:ext cx="15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8"/>
          <p:cNvCxnSpPr/>
          <p:nvPr/>
        </p:nvCxnSpPr>
        <p:spPr>
          <a:xfrm>
            <a:off x="2935050" y="2963725"/>
            <a:ext cx="15297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8"/>
          <p:cNvCxnSpPr>
            <a:stCxn id="222" idx="2"/>
          </p:cNvCxnSpPr>
          <p:nvPr/>
        </p:nvCxnSpPr>
        <p:spPr>
          <a:xfrm>
            <a:off x="1099425" y="1997325"/>
            <a:ext cx="898800" cy="5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Two Dimensions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 N dimensional array you will need an N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the space in “descending order”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3D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//dynamically create a D1 X D2 X D3 array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int*** Ar3D = (int***)malloc(D1 * sizeof(int**));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for(i = 0; i &lt; D1; ++i){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Ar3D[i] = (int**) malloc(D2 * sizeof(int*));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for(j = 0; j &lt; D2; ++j){</a:t>
            </a:r>
            <a:endParaRPr sz="14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Ar3D[i][j] = (int*)malloc(D3 * sizeof(int);}}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just do free(Ar2D)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did it would only delete the array of pointers and not the elements</a:t>
            </a:r>
            <a:endParaRPr/>
          </a:p>
        </p:txBody>
      </p:sp>
      <p:graphicFrame>
        <p:nvGraphicFramePr>
          <p:cNvPr id="238" name="Google Shape;238;p40"/>
          <p:cNvGraphicFramePr/>
          <p:nvPr/>
        </p:nvGraphicFramePr>
        <p:xfrm>
          <a:off x="1843450" y="19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1082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 int*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pointer1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pointer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p40"/>
          <p:cNvGraphicFramePr/>
          <p:nvPr/>
        </p:nvGraphicFramePr>
        <p:xfrm>
          <a:off x="4463000" y="22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402400"/>
                <a:gridCol w="403075"/>
                <a:gridCol w="444475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0" name="Google Shape;240;p40"/>
          <p:cNvGraphicFramePr/>
          <p:nvPr/>
        </p:nvGraphicFramePr>
        <p:xfrm>
          <a:off x="4463000" y="282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402400"/>
                <a:gridCol w="403075"/>
                <a:gridCol w="444475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1" name="Google Shape;241;p40"/>
          <p:cNvSpPr txBox="1"/>
          <p:nvPr/>
        </p:nvSpPr>
        <p:spPr>
          <a:xfrm>
            <a:off x="420650" y="2160650"/>
            <a:ext cx="956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Ar2D</a:t>
            </a:r>
            <a:endParaRPr/>
          </a:p>
        </p:txBody>
      </p:sp>
      <p:cxnSp>
        <p:nvCxnSpPr>
          <p:cNvPr id="242" name="Google Shape;242;p40"/>
          <p:cNvCxnSpPr/>
          <p:nvPr/>
        </p:nvCxnSpPr>
        <p:spPr>
          <a:xfrm>
            <a:off x="2935050" y="2523950"/>
            <a:ext cx="15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40"/>
          <p:cNvCxnSpPr/>
          <p:nvPr/>
        </p:nvCxnSpPr>
        <p:spPr>
          <a:xfrm>
            <a:off x="2935050" y="2963725"/>
            <a:ext cx="15297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40"/>
          <p:cNvCxnSpPr/>
          <p:nvPr/>
        </p:nvCxnSpPr>
        <p:spPr>
          <a:xfrm flipH="1" rot="10800000">
            <a:off x="1032525" y="2179750"/>
            <a:ext cx="8319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40"/>
          <p:cNvCxnSpPr/>
          <p:nvPr/>
        </p:nvCxnSpPr>
        <p:spPr>
          <a:xfrm flipH="1">
            <a:off x="1252525" y="1969450"/>
            <a:ext cx="2074500" cy="16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40"/>
          <p:cNvCxnSpPr/>
          <p:nvPr/>
        </p:nvCxnSpPr>
        <p:spPr>
          <a:xfrm>
            <a:off x="1424500" y="2017250"/>
            <a:ext cx="2017200" cy="16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correct way is to free the subarrays then free the array of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reverse of allocating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for(i = 0; i &lt; num_rows; ++i){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free(Ar2d[i]);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free(Ar2D);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Your Address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variable has a place that they live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the variable’s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address of a variable you use the &amp; 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&amp; as the address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&amp;x: the address of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&amp;y: the address of y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MultiDimensional Arrays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the inside out in reverse order that you made space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with 3 dimensions D1 x D2 X D3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for(i = 0 i &lt; D1; ++i){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for(j = 0; j &lt; D2; ++j){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free(Ar3D[i][j]);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}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free(Ar3D[i]);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free(Ar3D);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Example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following C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x = 7, y = 9, z = 12;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memory looks like the following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 &amp;x == 100, &amp;y == 101 &amp;z == 102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426675" y="272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Ints store integers, double’s real numbers, and chars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Pointers store an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declare a pointer to a type put a * in front of the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to an integer: int* ip;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to a character: char* cp;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to a double: double* dp;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thing to be careful about is trying to declare multiple pointers on the same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int* p1, p2, p3;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p1 would be a pointer. p2 and p3 would just be 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make all 3 int pointers: int* p1, *p2, *p3;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recommend only making 1 pointer per line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i = 7; char c = ‘a’; double d = 3.5;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 * ip = &amp;i; char* cp = &amp;c; double* dp = &amp;d;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732650" y="19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2413000"/>
                <a:gridCol w="2413000"/>
                <a:gridCol w="2413000"/>
              </a:tblGrid>
              <a:tr h="3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‘a’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&amp;i == 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&amp;c == 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&amp;d == 102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Dereference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put a * in front of a pointer variable (after declaration) you dereference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Dereferencing a pointer causes you to go to the memory location contained in the pointer and get the value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putting a * in front of a variable it “removes” a star from the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i = 7; char c = ‘a’, double d = 3.5;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* ip = &amp;i; char* cp = &amp;c; double* dp = &amp;d;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*ip is 7 //since ip is an int*, *ip is an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*cp is ‘a’//since cp is an char*, *cp is an char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*dp is 3.5 //since dp is a double*, *dp is a 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Dereference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923025"/>
            <a:ext cx="8520600" cy="4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Pointers can be used to change the values of a variable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i = 7; char c = ‘a’;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* ip = &amp;i; char* cp = &amp;c;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*ip = 20; //go to where ip is pointing (&amp;i which is 100) and put 20 there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*c = ‘b’; //go to where cp is pointing(&amp;c which is 101 and put ‘b’ there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637000" y="295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{5F18DA8A-EEFB-46EA-A26B-54F66C78EC0F}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Variable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Original Value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 Value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6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‘a’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‘b’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4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&amp;i == 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&amp;c == 101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Pointer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is a special pointer that points to nowhere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pointer is assigned the value NULL it means it is not currently pointing at something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Int* ip = NULL;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char* cp = NULL;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never try and dereference the NULL pointer. If you do you will get a segfault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*cp = ‘A’; //segfault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and the null character, ‘\0’, are not the same thing (though they do have the same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NULL: This pointer points at nothing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‘\0’: the marker for the end of a string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