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handoutMasterIdLst>
    <p:handoutMasterId r:id="rId28"/>
  </p:handoutMasterIdLst>
  <p:sldIdLst>
    <p:sldId id="256" r:id="rId3"/>
    <p:sldId id="307" r:id="rId4"/>
    <p:sldId id="346" r:id="rId5"/>
    <p:sldId id="308" r:id="rId6"/>
    <p:sldId id="375" r:id="rId7"/>
    <p:sldId id="444" r:id="rId8"/>
    <p:sldId id="445" r:id="rId9"/>
    <p:sldId id="446" r:id="rId10"/>
    <p:sldId id="448" r:id="rId11"/>
    <p:sldId id="449" r:id="rId12"/>
    <p:sldId id="451" r:id="rId13"/>
    <p:sldId id="452" r:id="rId14"/>
    <p:sldId id="453" r:id="rId15"/>
    <p:sldId id="450" r:id="rId16"/>
    <p:sldId id="454" r:id="rId17"/>
    <p:sldId id="455" r:id="rId18"/>
    <p:sldId id="456" r:id="rId19"/>
    <p:sldId id="458" r:id="rId20"/>
    <p:sldId id="459" r:id="rId21"/>
    <p:sldId id="460" r:id="rId22"/>
    <p:sldId id="461" r:id="rId23"/>
    <p:sldId id="462" r:id="rId24"/>
    <p:sldId id="463" r:id="rId25"/>
    <p:sldId id="3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86"/>
  </p:normalViewPr>
  <p:slideViewPr>
    <p:cSldViewPr snapToGrid="0" snapToObjects="1">
      <p:cViewPr varScale="1">
        <p:scale>
          <a:sx n="98" d="100"/>
          <a:sy n="98" d="100"/>
        </p:scale>
        <p:origin x="4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ccit.eng.ui.ac.id</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DB0606-68EB-A745-B76E-AF18358CF4B7}"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mhd.idham@ui.ac.id</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811233-33CA-8941-BFC2-8F6C0892D089}" type="slidenum">
              <a:rPr lang="en-US" smtClean="0"/>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ccit.eng.ui.ac.id</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2B5F7-9954-B041-B6ED-DE83D6D22D29}"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mhd.idham@ui.ac.id</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DFBC52-E699-B944-8E6D-092D8A800780}" type="slidenum">
              <a:rPr lang="en-US" smtClean="0"/>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r>
              <a:rPr lang="en-ID"/>
              <a:t>trisakti.ac.id</a:t>
            </a:r>
            <a:endParaRPr lang="en-US"/>
          </a:p>
        </p:txBody>
      </p:sp>
      <p:sp>
        <p:nvSpPr>
          <p:cNvPr id="6" name="Footer Placeholder 5"/>
          <p:cNvSpPr>
            <a:spLocks noGrp="1"/>
          </p:cNvSpPr>
          <p:nvPr>
            <p:ph type="ftr" sz="quarter" idx="11"/>
          </p:nvPr>
        </p:nvSpPr>
        <p:spPr/>
        <p:txBody>
          <a:bodyPr/>
          <a:lstStyle/>
          <a:p>
            <a:r>
              <a:rPr lang="en-US"/>
              <a:t>idham.khalif@trisakti.ac.id</a:t>
            </a:r>
            <a:endParaRPr lang="en-US"/>
          </a:p>
        </p:txBody>
      </p:sp>
      <p:sp>
        <p:nvSpPr>
          <p:cNvPr id="7" name="Slide Number Placeholder 6"/>
          <p:cNvSpPr>
            <a:spLocks noGrp="1"/>
          </p:cNvSpPr>
          <p:nvPr>
            <p:ph type="sldNum" sz="quarter" idx="12"/>
          </p:nvPr>
        </p:nvSpPr>
        <p:spPr/>
        <p:txBody>
          <a:bodyPr/>
          <a:lstStyle/>
          <a:p>
            <a:fld id="{DF72A5BA-23BD-434B-840A-AC8A05BADD64}" type="slidenum">
              <a:rPr lang="en-US" smtClean="0"/>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r>
              <a:rPr lang="en-ID"/>
              <a:t>trisakti.ac.id</a:t>
            </a:r>
            <a:endParaRPr lang="en-US"/>
          </a:p>
        </p:txBody>
      </p:sp>
      <p:sp>
        <p:nvSpPr>
          <p:cNvPr id="8" name="Footer Placeholder 7"/>
          <p:cNvSpPr>
            <a:spLocks noGrp="1"/>
          </p:cNvSpPr>
          <p:nvPr>
            <p:ph type="ftr" sz="quarter" idx="11"/>
          </p:nvPr>
        </p:nvSpPr>
        <p:spPr/>
        <p:txBody>
          <a:bodyPr/>
          <a:lstStyle/>
          <a:p>
            <a:r>
              <a:rPr lang="en-US"/>
              <a:t>idham.khalif@trisakti.ac.id</a:t>
            </a:r>
            <a:endParaRPr lang="en-US"/>
          </a:p>
        </p:txBody>
      </p:sp>
      <p:sp>
        <p:nvSpPr>
          <p:cNvPr id="9" name="Slide Number Placeholder 8"/>
          <p:cNvSpPr>
            <a:spLocks noGrp="1"/>
          </p:cNvSpPr>
          <p:nvPr>
            <p:ph type="sldNum" sz="quarter" idx="12"/>
          </p:nvPr>
        </p:nvSpPr>
        <p:spPr/>
        <p:txBody>
          <a:bodyPr/>
          <a:lstStyle/>
          <a:p>
            <a:fld id="{DF72A5BA-23BD-434B-840A-AC8A05BADD64}" type="slidenum">
              <a:rPr lang="en-US" smtClean="0"/>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r>
              <a:rPr lang="en-ID"/>
              <a:t>trisakti.ac.id</a:t>
            </a:r>
            <a:endParaRPr lang="en-US"/>
          </a:p>
        </p:txBody>
      </p:sp>
      <p:sp>
        <p:nvSpPr>
          <p:cNvPr id="4" name="Footer Placeholder 3"/>
          <p:cNvSpPr>
            <a:spLocks noGrp="1"/>
          </p:cNvSpPr>
          <p:nvPr>
            <p:ph type="ftr" sz="quarter" idx="11"/>
          </p:nvPr>
        </p:nvSpPr>
        <p:spPr/>
        <p:txBody>
          <a:bodyPr/>
          <a:lstStyle/>
          <a:p>
            <a:r>
              <a:rPr lang="en-US"/>
              <a:t>idham.khalif@trisakti.ac.id</a:t>
            </a:r>
            <a:endParaRPr lang="en-US"/>
          </a:p>
        </p:txBody>
      </p:sp>
      <p:sp>
        <p:nvSpPr>
          <p:cNvPr id="5" name="Slide Number Placeholder 4"/>
          <p:cNvSpPr>
            <a:spLocks noGrp="1"/>
          </p:cNvSpPr>
          <p:nvPr>
            <p:ph type="sldNum" sz="quarter" idx="12"/>
          </p:nvPr>
        </p:nvSpPr>
        <p:spPr/>
        <p:txBody>
          <a:bodyPr/>
          <a:lstStyle/>
          <a:p>
            <a:fld id="{DF72A5BA-23BD-434B-840A-AC8A05BADD64}" type="slidenum">
              <a:rPr lang="en-US" smtClean="0"/>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D"/>
              <a:t>trisakti.ac.id</a:t>
            </a:r>
            <a:endParaRPr lang="en-US"/>
          </a:p>
        </p:txBody>
      </p:sp>
      <p:sp>
        <p:nvSpPr>
          <p:cNvPr id="3" name="Footer Placeholder 2"/>
          <p:cNvSpPr>
            <a:spLocks noGrp="1"/>
          </p:cNvSpPr>
          <p:nvPr>
            <p:ph type="ftr" sz="quarter" idx="11"/>
          </p:nvPr>
        </p:nvSpPr>
        <p:spPr/>
        <p:txBody>
          <a:bodyPr/>
          <a:lstStyle/>
          <a:p>
            <a:r>
              <a:rPr lang="en-US"/>
              <a:t>idham.khalif@trisakti.ac.id</a:t>
            </a:r>
            <a:endParaRPr lang="en-US"/>
          </a:p>
        </p:txBody>
      </p:sp>
      <p:sp>
        <p:nvSpPr>
          <p:cNvPr id="4" name="Slide Number Placeholder 3"/>
          <p:cNvSpPr>
            <a:spLocks noGrp="1"/>
          </p:cNvSpPr>
          <p:nvPr>
            <p:ph type="sldNum" sz="quarter" idx="12"/>
          </p:nvPr>
        </p:nvSpPr>
        <p:spPr/>
        <p:txBody>
          <a:bodyPr/>
          <a:lstStyle/>
          <a:p>
            <a:fld id="{DF72A5BA-23BD-434B-840A-AC8A05BADD64}" type="slidenum">
              <a:rPr lang="en-US" smtClean="0"/>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ID"/>
              <a:t>trisakti.ac.id</a:t>
            </a:r>
            <a:endParaRPr lang="en-US"/>
          </a:p>
        </p:txBody>
      </p:sp>
      <p:sp>
        <p:nvSpPr>
          <p:cNvPr id="6" name="Footer Placeholder 5"/>
          <p:cNvSpPr>
            <a:spLocks noGrp="1"/>
          </p:cNvSpPr>
          <p:nvPr>
            <p:ph type="ftr" sz="quarter" idx="11"/>
          </p:nvPr>
        </p:nvSpPr>
        <p:spPr/>
        <p:txBody>
          <a:bodyPr/>
          <a:lstStyle/>
          <a:p>
            <a:r>
              <a:rPr lang="en-US"/>
              <a:t>idham.khalif@trisakti.ac.id</a:t>
            </a:r>
            <a:endParaRPr lang="en-US"/>
          </a:p>
        </p:txBody>
      </p:sp>
      <p:sp>
        <p:nvSpPr>
          <p:cNvPr id="7" name="Slide Number Placeholder 6"/>
          <p:cNvSpPr>
            <a:spLocks noGrp="1"/>
          </p:cNvSpPr>
          <p:nvPr>
            <p:ph type="sldNum" sz="quarter" idx="12"/>
          </p:nvPr>
        </p:nvSpPr>
        <p:spPr/>
        <p:txBody>
          <a:bodyPr/>
          <a:lstStyle/>
          <a:p>
            <a:fld id="{DF72A5BA-23BD-434B-840A-AC8A05BADD64}" type="slidenum">
              <a:rPr lang="en-US" smtClean="0"/>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ID"/>
              <a:t>trisakti.ac.id</a:t>
            </a:r>
            <a:endParaRPr lang="en-US"/>
          </a:p>
        </p:txBody>
      </p:sp>
      <p:sp>
        <p:nvSpPr>
          <p:cNvPr id="6" name="Footer Placeholder 5"/>
          <p:cNvSpPr>
            <a:spLocks noGrp="1"/>
          </p:cNvSpPr>
          <p:nvPr>
            <p:ph type="ftr" sz="quarter" idx="11"/>
          </p:nvPr>
        </p:nvSpPr>
        <p:spPr/>
        <p:txBody>
          <a:bodyPr/>
          <a:lstStyle/>
          <a:p>
            <a:r>
              <a:rPr lang="en-US"/>
              <a:t>idham.khalif@trisakti.ac.id</a:t>
            </a:r>
            <a:endParaRPr lang="en-US"/>
          </a:p>
        </p:txBody>
      </p:sp>
      <p:sp>
        <p:nvSpPr>
          <p:cNvPr id="7" name="Slide Number Placeholder 6"/>
          <p:cNvSpPr>
            <a:spLocks noGrp="1"/>
          </p:cNvSpPr>
          <p:nvPr>
            <p:ph type="sldNum" sz="quarter" idx="12"/>
          </p:nvPr>
        </p:nvSpPr>
        <p:spPr/>
        <p:txBody>
          <a:bodyPr/>
          <a:lstStyle/>
          <a:p>
            <a:fld id="{DF72A5BA-23BD-434B-840A-AC8A05BADD64}" type="slidenum">
              <a:rPr lang="en-US" smtClean="0"/>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D"/>
              <a:t>trisakti.ac.id</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idham.khalif@trisakti.ac.id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2A5BA-23BD-434B-840A-AC8A05BADD6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 y="1581150"/>
            <a:ext cx="8723630" cy="2223770"/>
          </a:xfrm>
          <a:solidFill>
            <a:srgbClr val="0070C0"/>
          </a:solidFill>
        </p:spPr>
        <p:txBody>
          <a:bodyPr anchor="ctr">
            <a:normAutofit/>
          </a:bodyPr>
          <a:lstStyle/>
          <a:p>
            <a:pPr algn="l"/>
            <a:r>
              <a:rPr lang="en-US" sz="3600" b="1">
                <a:solidFill>
                  <a:schemeClr val="bg1"/>
                </a:solidFill>
              </a:rPr>
              <a:t>Pengenalan Memori Flash pada Mikrokontoler : </a:t>
            </a:r>
            <a:r>
              <a:rPr lang="en-US" sz="3600" b="1" i="1">
                <a:solidFill>
                  <a:schemeClr val="bg1"/>
                </a:solidFill>
              </a:rPr>
              <a:t>SPIFFS (Serial Peripheral Interface Flash File System)</a:t>
            </a:r>
            <a:endParaRPr lang="en-US" sz="3600" b="1" i="1">
              <a:solidFill>
                <a:schemeClr val="bg1"/>
              </a:solidFill>
            </a:endParaRPr>
          </a:p>
        </p:txBody>
      </p:sp>
      <p:sp>
        <p:nvSpPr>
          <p:cNvPr id="9" name="Date Placeholder 8"/>
          <p:cNvSpPr>
            <a:spLocks noGrp="1"/>
          </p:cNvSpPr>
          <p:nvPr>
            <p:ph type="dt" sz="half" idx="10"/>
          </p:nvPr>
        </p:nvSpPr>
        <p:spPr/>
        <p:txBody>
          <a:bodyPr/>
          <a:lstStyle/>
          <a:p>
            <a:r>
              <a:rPr lang="en-ID"/>
              <a:t>trisakti.ac.id</a:t>
            </a:r>
            <a:endParaRPr lang="en-US"/>
          </a:p>
        </p:txBody>
      </p:sp>
      <p:sp>
        <p:nvSpPr>
          <p:cNvPr id="10" name="Footer Placeholder 9"/>
          <p:cNvSpPr>
            <a:spLocks noGrp="1"/>
          </p:cNvSpPr>
          <p:nvPr>
            <p:ph type="ftr" sz="quarter" idx="11"/>
          </p:nvPr>
        </p:nvSpPr>
        <p:spPr/>
        <p:txBody>
          <a:bodyPr/>
          <a:lstStyle/>
          <a:p>
            <a:r>
              <a:rPr lang="en-US"/>
              <a:t>idham.khalif@trisakti.ac.id</a:t>
            </a:r>
            <a:endParaRPr lang="en-US"/>
          </a:p>
        </p:txBody>
      </p:sp>
      <p:sp>
        <p:nvSpPr>
          <p:cNvPr id="11" name="Slide Number Placeholder 10"/>
          <p:cNvSpPr>
            <a:spLocks noGrp="1"/>
          </p:cNvSpPr>
          <p:nvPr>
            <p:ph type="sldNum" sz="quarter" idx="12"/>
          </p:nvPr>
        </p:nvSpPr>
        <p:spPr/>
        <p:txBody>
          <a:bodyPr/>
          <a:lstStyle/>
          <a:p>
            <a:fld id="{DF72A5BA-23BD-434B-840A-AC8A05BADD64}" type="slidenum">
              <a:rPr lang="en-US" smtClean="0"/>
            </a:fld>
            <a:endParaRPr lang="en-US"/>
          </a:p>
        </p:txBody>
      </p:sp>
      <p:sp>
        <p:nvSpPr>
          <p:cNvPr id="5" name="Rectangles 4"/>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ectangles 5"/>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ectangles 6"/>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ectangles 7"/>
          <p:cNvSpPr/>
          <p:nvPr/>
        </p:nvSpPr>
        <p:spPr>
          <a:xfrm>
            <a:off x="14605" y="229235"/>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s 11"/>
          <p:cNvSpPr/>
          <p:nvPr/>
        </p:nvSpPr>
        <p:spPr>
          <a:xfrm>
            <a:off x="4763135" y="229235"/>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ectangles 12"/>
          <p:cNvSpPr/>
          <p:nvPr/>
        </p:nvSpPr>
        <p:spPr>
          <a:xfrm>
            <a:off x="7556500" y="229235"/>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Snip Single Corner Rectangle 13"/>
          <p:cNvSpPr/>
          <p:nvPr/>
        </p:nvSpPr>
        <p:spPr>
          <a:xfrm>
            <a:off x="-2540" y="3968115"/>
            <a:ext cx="4192270" cy="401955"/>
          </a:xfrm>
          <a:prstGeom prst="snip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b="1" dirty="0">
                <a:sym typeface="+mn-ea"/>
              </a:rPr>
              <a:t>Mhd. Idham Khalif, S.Kom., M.T.</a:t>
            </a:r>
            <a:endParaRPr lang="en-US"/>
          </a:p>
        </p:txBody>
      </p:sp>
      <p:pic>
        <p:nvPicPr>
          <p:cNvPr id="4" name="Picture 3"/>
          <p:cNvPicPr>
            <a:picLocks noChangeAspect="1"/>
          </p:cNvPicPr>
          <p:nvPr/>
        </p:nvPicPr>
        <p:blipFill>
          <a:blip r:embed="rId1"/>
          <a:srcRect l="13481" r="8092"/>
          <a:stretch>
            <a:fillRect/>
          </a:stretch>
        </p:blipFill>
        <p:spPr>
          <a:xfrm>
            <a:off x="9272905" y="3642995"/>
            <a:ext cx="2912745" cy="2476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615"/>
            <a:ext cx="11080750" cy="1325880"/>
          </a:xfrm>
        </p:spPr>
        <p:txBody>
          <a:bodyPr>
            <a:normAutofit/>
          </a:bodyPr>
          <a:lstStyle/>
          <a:p>
            <a:r>
              <a:rPr lang="en-US" sz="3600" b="1">
                <a:sym typeface="+mn-ea"/>
              </a:rPr>
              <a:t>EEPROM vs SPIFFS</a:t>
            </a:r>
            <a:endParaRPr lang="en-US" sz="3600" b="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3" name="Text Box 2"/>
          <p:cNvSpPr txBox="1"/>
          <p:nvPr/>
        </p:nvSpPr>
        <p:spPr>
          <a:xfrm>
            <a:off x="838200" y="1386205"/>
            <a:ext cx="10410825" cy="3161030"/>
          </a:xfrm>
          <a:prstGeom prst="rect">
            <a:avLst/>
          </a:prstGeom>
          <a:noFill/>
        </p:spPr>
        <p:txBody>
          <a:bodyPr wrap="square" rtlCol="0" anchor="t">
            <a:spAutoFit/>
          </a:bodyPr>
          <a:p>
            <a:pPr marL="285750" indent="-285750" algn="just">
              <a:lnSpc>
                <a:spcPct val="150000"/>
              </a:lnSpc>
              <a:buFont typeface="Arial" panose="020B0604020202090204" pitchFamily="34" charset="0"/>
              <a:buChar char="•"/>
            </a:pPr>
            <a:r>
              <a:rPr lang="en-US" sz="1900" b="1"/>
              <a:t>Jenis Memori:</a:t>
            </a:r>
            <a:endParaRPr lang="en-US" sz="1900" b="1"/>
          </a:p>
          <a:p>
            <a:pPr marL="742950" lvl="1" indent="-285750" algn="just">
              <a:lnSpc>
                <a:spcPct val="150000"/>
              </a:lnSpc>
              <a:buFont typeface="Arial" panose="020B0604020202090204" pitchFamily="34" charset="0"/>
              <a:buChar char="•"/>
            </a:pPr>
            <a:r>
              <a:rPr lang="en-US" sz="1900"/>
              <a:t>EEPROM adalah jenis memori non-volatile yang menggunakan teknologi flash untuk penyimpanan data yang dapat dihapus dan diprogram ulang. Ini biasanya tersedia sebagai memori terpisah dalam beberapa mikrokontroler.</a:t>
            </a:r>
            <a:endParaRPr lang="en-US" sz="1900"/>
          </a:p>
          <a:p>
            <a:pPr marL="742950" lvl="1" indent="-285750" algn="just">
              <a:lnSpc>
                <a:spcPct val="150000"/>
              </a:lnSpc>
              <a:buFont typeface="Arial" panose="020B0604020202090204" pitchFamily="34" charset="0"/>
              <a:buChar char="•"/>
            </a:pPr>
            <a:r>
              <a:rPr lang="en-US" sz="1900"/>
              <a:t>SPIFFS adalah sistem berkas yang digunakan untuk mengelola memori flash NAND yang ada pada mikrokontroler. Ini tidak terpisah dan berfungsi sebagai sistem berkas yang mengelola akses ke memori flash.</a:t>
            </a:r>
            <a:endParaRPr lang="en-US" sz="1900"/>
          </a:p>
        </p:txBody>
      </p:sp>
      <p:sp>
        <p:nvSpPr>
          <p:cNvPr id="7" name="Rectangles 6"/>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615"/>
            <a:ext cx="11080750" cy="1325880"/>
          </a:xfrm>
        </p:spPr>
        <p:txBody>
          <a:bodyPr>
            <a:normAutofit/>
          </a:bodyPr>
          <a:lstStyle/>
          <a:p>
            <a:r>
              <a:rPr lang="en-US" sz="3600" b="1">
                <a:sym typeface="+mn-ea"/>
              </a:rPr>
              <a:t>EEPROM vs SPIFFS</a:t>
            </a:r>
            <a:endParaRPr lang="en-US" sz="3600" b="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3" name="Text Box 2"/>
          <p:cNvSpPr txBox="1"/>
          <p:nvPr/>
        </p:nvSpPr>
        <p:spPr>
          <a:xfrm>
            <a:off x="838200" y="1386205"/>
            <a:ext cx="10410825" cy="2284095"/>
          </a:xfrm>
          <a:prstGeom prst="rect">
            <a:avLst/>
          </a:prstGeom>
          <a:noFill/>
        </p:spPr>
        <p:txBody>
          <a:bodyPr wrap="square" rtlCol="0" anchor="t">
            <a:spAutoFit/>
          </a:bodyPr>
          <a:p>
            <a:pPr marL="285750" indent="-285750" algn="just">
              <a:lnSpc>
                <a:spcPct val="150000"/>
              </a:lnSpc>
              <a:buFont typeface="Arial" panose="020B0604020202090204" pitchFamily="34" charset="0"/>
              <a:buChar char="•"/>
            </a:pPr>
            <a:r>
              <a:rPr lang="en-US" sz="1900" b="1"/>
              <a:t>Akses Data:</a:t>
            </a:r>
            <a:endParaRPr lang="en-US" sz="1900" b="1"/>
          </a:p>
          <a:p>
            <a:pPr marL="742950" lvl="1" indent="-285750" algn="just">
              <a:lnSpc>
                <a:spcPct val="150000"/>
              </a:lnSpc>
              <a:buFont typeface="Arial" panose="020B0604020202090204" pitchFamily="34" charset="0"/>
              <a:buChar char="•"/>
            </a:pPr>
            <a:r>
              <a:rPr lang="en-US" sz="1900"/>
              <a:t>EEPROM biasanya memiliki akses data yang lebih lambat dibandingkan dengan SPIFFS karena data harus dibaca atau ditulis melalui antarmuka khusus EEPROM.</a:t>
            </a:r>
            <a:endParaRPr lang="en-US" sz="1900"/>
          </a:p>
          <a:p>
            <a:pPr marL="742950" lvl="1" indent="-285750" algn="just">
              <a:lnSpc>
                <a:spcPct val="150000"/>
              </a:lnSpc>
              <a:buFont typeface="Arial" panose="020B0604020202090204" pitchFamily="34" charset="0"/>
              <a:buChar char="•"/>
            </a:pPr>
            <a:r>
              <a:rPr lang="en-US" sz="1900"/>
              <a:t>SPIFFS memiliki akses data yang lebih cepat karena memungkinkan akses langsung ke memori flash melalui antarmuka SPI.</a:t>
            </a:r>
            <a:endParaRPr lang="en-US" sz="1900"/>
          </a:p>
        </p:txBody>
      </p:sp>
      <p:sp>
        <p:nvSpPr>
          <p:cNvPr id="7" name="Rectangles 6"/>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615"/>
            <a:ext cx="11080750" cy="1325880"/>
          </a:xfrm>
        </p:spPr>
        <p:txBody>
          <a:bodyPr>
            <a:normAutofit/>
          </a:bodyPr>
          <a:lstStyle/>
          <a:p>
            <a:r>
              <a:rPr lang="en-US" sz="3600" b="1">
                <a:sym typeface="+mn-ea"/>
              </a:rPr>
              <a:t>EEPROM vs SPIFFS</a:t>
            </a:r>
            <a:endParaRPr lang="en-US" sz="3600" b="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3" name="Text Box 2"/>
          <p:cNvSpPr txBox="1"/>
          <p:nvPr/>
        </p:nvSpPr>
        <p:spPr>
          <a:xfrm>
            <a:off x="838200" y="1386205"/>
            <a:ext cx="10410825" cy="2284095"/>
          </a:xfrm>
          <a:prstGeom prst="rect">
            <a:avLst/>
          </a:prstGeom>
          <a:noFill/>
        </p:spPr>
        <p:txBody>
          <a:bodyPr wrap="square" rtlCol="0" anchor="t">
            <a:spAutoFit/>
          </a:bodyPr>
          <a:p>
            <a:pPr marL="285750" indent="-285750" algn="just">
              <a:lnSpc>
                <a:spcPct val="150000"/>
              </a:lnSpc>
              <a:buFont typeface="Arial" panose="020B0604020202090204" pitchFamily="34" charset="0"/>
              <a:buChar char="•"/>
            </a:pPr>
            <a:r>
              <a:rPr lang="en-US" sz="1900" b="1"/>
              <a:t>Penghapusan dan Pemrograman:</a:t>
            </a:r>
            <a:endParaRPr lang="en-US" sz="1900" b="1"/>
          </a:p>
          <a:p>
            <a:pPr marL="742950" lvl="1" indent="-285750" algn="just">
              <a:lnSpc>
                <a:spcPct val="150000"/>
              </a:lnSpc>
              <a:buFont typeface="Arial" panose="020B0604020202090204" pitchFamily="34" charset="0"/>
              <a:buChar char="•"/>
            </a:pPr>
            <a:r>
              <a:rPr lang="en-US" sz="1900"/>
              <a:t>EEPROM memerlukan proses penghapusan sebelum data dapat diubah, yang membuatnya lebih lambat dalam pemrograman ulang data.</a:t>
            </a:r>
            <a:endParaRPr lang="en-US" sz="1900"/>
          </a:p>
          <a:p>
            <a:pPr marL="742950" lvl="1" indent="-285750" algn="just">
              <a:lnSpc>
                <a:spcPct val="150000"/>
              </a:lnSpc>
              <a:buFont typeface="Arial" panose="020B0604020202090204" pitchFamily="34" charset="0"/>
              <a:buChar char="•"/>
            </a:pPr>
            <a:r>
              <a:rPr lang="en-US" sz="1900"/>
              <a:t>SPIFFS tidak memerlukan proses penghapusan khusus dan memungkinkan penulisan data tanpa perlu menghapus seluruh berkas.</a:t>
            </a:r>
            <a:endParaRPr lang="en-US" sz="1900"/>
          </a:p>
        </p:txBody>
      </p:sp>
      <p:sp>
        <p:nvSpPr>
          <p:cNvPr id="7" name="Rectangles 6"/>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615"/>
            <a:ext cx="11080750" cy="1325880"/>
          </a:xfrm>
        </p:spPr>
        <p:txBody>
          <a:bodyPr>
            <a:normAutofit/>
          </a:bodyPr>
          <a:lstStyle/>
          <a:p>
            <a:r>
              <a:rPr lang="en-US" sz="3600" b="1">
                <a:sym typeface="+mn-ea"/>
              </a:rPr>
              <a:t>EEPROM vs SPIFFS</a:t>
            </a:r>
            <a:endParaRPr lang="en-US" sz="3600" b="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3" name="Text Box 2"/>
          <p:cNvSpPr txBox="1"/>
          <p:nvPr/>
        </p:nvSpPr>
        <p:spPr>
          <a:xfrm>
            <a:off x="838200" y="1386205"/>
            <a:ext cx="10410825" cy="2284095"/>
          </a:xfrm>
          <a:prstGeom prst="rect">
            <a:avLst/>
          </a:prstGeom>
          <a:noFill/>
        </p:spPr>
        <p:txBody>
          <a:bodyPr wrap="square" rtlCol="0" anchor="t">
            <a:spAutoFit/>
          </a:bodyPr>
          <a:p>
            <a:pPr marL="285750" indent="-285750" algn="just">
              <a:lnSpc>
                <a:spcPct val="150000"/>
              </a:lnSpc>
              <a:buFont typeface="Arial" panose="020B0604020202090204" pitchFamily="34" charset="0"/>
              <a:buChar char="•"/>
            </a:pPr>
            <a:r>
              <a:rPr lang="en-US" sz="1900" b="1"/>
              <a:t>Kapasitas:</a:t>
            </a:r>
            <a:endParaRPr lang="en-US" sz="1900" b="1"/>
          </a:p>
          <a:p>
            <a:pPr marL="742950" lvl="1" indent="-285750" algn="just">
              <a:lnSpc>
                <a:spcPct val="150000"/>
              </a:lnSpc>
              <a:buFont typeface="Arial" panose="020B0604020202090204" pitchFamily="34" charset="0"/>
              <a:buChar char="•"/>
            </a:pPr>
            <a:r>
              <a:rPr lang="en-US" sz="1900"/>
              <a:t>Kapasitas EEPROM pada mikrokontroler biasanya lebih terbatas daripada kapasitas memori flash yang dapat dikelola oleh SPIFFS.</a:t>
            </a:r>
            <a:endParaRPr lang="en-US" sz="1900"/>
          </a:p>
          <a:p>
            <a:pPr marL="742950" lvl="1" indent="-285750" algn="just">
              <a:lnSpc>
                <a:spcPct val="150000"/>
              </a:lnSpc>
              <a:buFont typeface="Arial" panose="020B0604020202090204" pitchFamily="34" charset="0"/>
              <a:buChar char="•"/>
            </a:pPr>
            <a:r>
              <a:rPr lang="en-US" sz="1900"/>
              <a:t>SPIFFS dapat mengelola kapasitas yang lebih besar karena menggunakan memori flash NAND.</a:t>
            </a:r>
            <a:endParaRPr lang="en-US" sz="1900"/>
          </a:p>
        </p:txBody>
      </p:sp>
      <p:sp>
        <p:nvSpPr>
          <p:cNvPr id="7" name="Rectangles 6"/>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615"/>
            <a:ext cx="11080750" cy="1325880"/>
          </a:xfrm>
        </p:spPr>
        <p:txBody>
          <a:bodyPr>
            <a:normAutofit/>
          </a:bodyPr>
          <a:lstStyle/>
          <a:p>
            <a:r>
              <a:rPr lang="en-US" sz="3600" b="1">
                <a:sym typeface="+mn-ea"/>
              </a:rPr>
              <a:t>EEPROM vs SPIFFS</a:t>
            </a:r>
            <a:endParaRPr lang="en-US" sz="3600" b="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3" name="Text Box 2"/>
          <p:cNvSpPr txBox="1"/>
          <p:nvPr/>
        </p:nvSpPr>
        <p:spPr>
          <a:xfrm>
            <a:off x="838200" y="1386205"/>
            <a:ext cx="10410825" cy="2284095"/>
          </a:xfrm>
          <a:prstGeom prst="rect">
            <a:avLst/>
          </a:prstGeom>
          <a:noFill/>
        </p:spPr>
        <p:txBody>
          <a:bodyPr wrap="square" rtlCol="0" anchor="t">
            <a:spAutoFit/>
          </a:bodyPr>
          <a:p>
            <a:pPr marL="285750" indent="-285750" algn="just">
              <a:lnSpc>
                <a:spcPct val="150000"/>
              </a:lnSpc>
              <a:buFont typeface="Arial" panose="020B0604020202090204" pitchFamily="34" charset="0"/>
              <a:buChar char="•"/>
            </a:pPr>
            <a:r>
              <a:rPr lang="en-US" sz="1900" b="1"/>
              <a:t>Penggunaan:</a:t>
            </a:r>
            <a:endParaRPr lang="en-US" sz="1900"/>
          </a:p>
          <a:p>
            <a:pPr marL="742950" lvl="1" indent="-285750" algn="just">
              <a:lnSpc>
                <a:spcPct val="150000"/>
              </a:lnSpc>
              <a:buFont typeface="Arial" panose="020B0604020202090204" pitchFamily="34" charset="0"/>
              <a:buChar char="•"/>
            </a:pPr>
            <a:r>
              <a:rPr lang="en-US" sz="1900"/>
              <a:t>EEPROM sering digunakan untuk menyimpan data yang perlu dipertahankan dalam jangka panjang, seperti pengaturan konfigurasi perangkat.</a:t>
            </a:r>
            <a:endParaRPr lang="en-US" sz="1900"/>
          </a:p>
          <a:p>
            <a:pPr marL="742950" lvl="1" indent="-285750" algn="just">
              <a:lnSpc>
                <a:spcPct val="150000"/>
              </a:lnSpc>
              <a:buFont typeface="Arial" panose="020B0604020202090204" pitchFamily="34" charset="0"/>
              <a:buChar char="•"/>
            </a:pPr>
            <a:r>
              <a:rPr lang="en-US" sz="1900"/>
              <a:t>SPIFFS sering digunakan untuk mengelola dan menyimpan berkas dalam aplikasi yang memerlukan penyimpanan berkas dalam memori flash.</a:t>
            </a:r>
            <a:endParaRPr lang="en-US" sz="1900"/>
          </a:p>
        </p:txBody>
      </p:sp>
      <p:sp>
        <p:nvSpPr>
          <p:cNvPr id="7" name="Rectangles 6"/>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615"/>
            <a:ext cx="11080750" cy="1325880"/>
          </a:xfrm>
        </p:spPr>
        <p:txBody>
          <a:bodyPr>
            <a:normAutofit/>
          </a:bodyPr>
          <a:lstStyle/>
          <a:p>
            <a:r>
              <a:rPr lang="en-US" sz="3600" b="1">
                <a:sym typeface="+mn-ea"/>
              </a:rPr>
              <a:t>EEPROM vs SPIFFS</a:t>
            </a:r>
            <a:endParaRPr lang="en-US" sz="3600" b="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3" name="Text Box 2"/>
          <p:cNvSpPr txBox="1"/>
          <p:nvPr/>
        </p:nvSpPr>
        <p:spPr>
          <a:xfrm>
            <a:off x="838200" y="1386205"/>
            <a:ext cx="10410825" cy="2284095"/>
          </a:xfrm>
          <a:prstGeom prst="rect">
            <a:avLst/>
          </a:prstGeom>
          <a:noFill/>
        </p:spPr>
        <p:txBody>
          <a:bodyPr wrap="square" rtlCol="0" anchor="t">
            <a:spAutoFit/>
          </a:bodyPr>
          <a:p>
            <a:pPr marL="285750" indent="-285750" algn="just">
              <a:lnSpc>
                <a:spcPct val="150000"/>
              </a:lnSpc>
              <a:buFont typeface="Arial" panose="020B0604020202090204" pitchFamily="34" charset="0"/>
              <a:buChar char="•"/>
            </a:pPr>
            <a:r>
              <a:rPr lang="en-US" sz="1900" b="1"/>
              <a:t>Kecepatan Penghapusan dan Pemrograman:</a:t>
            </a:r>
            <a:endParaRPr lang="en-US" sz="1900" b="1"/>
          </a:p>
          <a:p>
            <a:pPr marL="742950" lvl="1" indent="-285750" algn="just">
              <a:lnSpc>
                <a:spcPct val="150000"/>
              </a:lnSpc>
              <a:buFont typeface="Arial" panose="020B0604020202090204" pitchFamily="34" charset="0"/>
              <a:buChar char="•"/>
            </a:pPr>
            <a:r>
              <a:rPr lang="en-US" sz="1900"/>
              <a:t>EEPROM biasanya memiliki kecepatan penghapusan dan pemrograman yang lebih lambat daripada SPIFFS.</a:t>
            </a:r>
            <a:endParaRPr lang="en-US" sz="1900"/>
          </a:p>
          <a:p>
            <a:pPr marL="742950" lvl="1" indent="-285750" algn="just">
              <a:lnSpc>
                <a:spcPct val="150000"/>
              </a:lnSpc>
              <a:buFont typeface="Arial" panose="020B0604020202090204" pitchFamily="34" charset="0"/>
              <a:buChar char="•"/>
            </a:pPr>
            <a:r>
              <a:rPr lang="en-US" sz="1900"/>
              <a:t>SPIFFS memiliki kecepatan penghapusan dan pemrograman yang lebih cepat karena tidak memerlukan penghapusan khusus sebelum penulisan data.</a:t>
            </a:r>
            <a:endParaRPr lang="en-US" sz="1900"/>
          </a:p>
        </p:txBody>
      </p:sp>
      <p:sp>
        <p:nvSpPr>
          <p:cNvPr id="7" name="Rectangles 6"/>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b="1"/>
              <a:t>Pengenalan SPIFFS</a:t>
            </a:r>
            <a:endParaRPr lang="en-US" b="1"/>
          </a:p>
        </p:txBody>
      </p:sp>
      <p:sp>
        <p:nvSpPr>
          <p:cNvPr id="8" name="Text Placeholder 7"/>
          <p:cNvSpPr>
            <a:spLocks noGrp="1"/>
          </p:cNvSpPr>
          <p:nvPr>
            <p:ph type="body" idx="1"/>
          </p:nvPr>
        </p:nvSpPr>
        <p:spPr>
          <a:xfrm>
            <a:off x="831850" y="4562793"/>
            <a:ext cx="10515600" cy="1500187"/>
          </a:xfrm>
        </p:spPr>
        <p:txBody>
          <a:bodyPr/>
          <a:p>
            <a:r>
              <a:rPr lang="en-US"/>
              <a:t>Bagian 3</a:t>
            </a:r>
            <a:endParaRPr lang="en-US"/>
          </a:p>
        </p:txBody>
      </p:sp>
      <p:sp>
        <p:nvSpPr>
          <p:cNvPr id="4" name="Date Placeholder 3"/>
          <p:cNvSpPr>
            <a:spLocks noGrp="1"/>
          </p:cNvSpPr>
          <p:nvPr>
            <p:ph type="dt" sz="half" idx="10"/>
          </p:nvPr>
        </p:nvSpPr>
        <p:spPr/>
        <p:txBody>
          <a:bodyPr/>
          <a:p>
            <a:r>
              <a:rPr lang="en-ID"/>
              <a:t>trisakti.ac.id</a:t>
            </a:r>
            <a:endParaRPr lang="en-US"/>
          </a:p>
        </p:txBody>
      </p:sp>
      <p:sp>
        <p:nvSpPr>
          <p:cNvPr id="5" name="Footer Placeholder 4"/>
          <p:cNvSpPr>
            <a:spLocks noGrp="1"/>
          </p:cNvSpPr>
          <p:nvPr>
            <p:ph type="ftr" sz="quarter" idx="11"/>
          </p:nvPr>
        </p:nvSpPr>
        <p:spPr/>
        <p:txBody>
          <a:bodyPr/>
          <a:p>
            <a:r>
              <a:rPr lang="en-US"/>
              <a:t>idham.khalif@trisakti.ac.id</a:t>
            </a:r>
            <a:endParaRPr lang="en-US"/>
          </a:p>
        </p:txBody>
      </p:sp>
      <p:sp>
        <p:nvSpPr>
          <p:cNvPr id="6" name="Slide Number Placeholder 5"/>
          <p:cNvSpPr>
            <a:spLocks noGrp="1"/>
          </p:cNvSpPr>
          <p:nvPr>
            <p:ph type="sldNum" sz="quarter" idx="12"/>
          </p:nvPr>
        </p:nvSpPr>
        <p:spPr/>
        <p:txBody>
          <a:bodyPr/>
          <a:p>
            <a:fld id="{DF72A5BA-23BD-434B-840A-AC8A05BADD64}" type="slidenum">
              <a:rPr lang="en-US" smtClean="0"/>
            </a:fld>
            <a:endParaRPr lang="en-US"/>
          </a:p>
        </p:txBody>
      </p:sp>
      <p:sp>
        <p:nvSpPr>
          <p:cNvPr id="9" name="Rectangles 8"/>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6602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Connector 11"/>
          <p:cNvCxnSpPr/>
          <p:nvPr/>
        </p:nvCxnSpPr>
        <p:spPr>
          <a:xfrm>
            <a:off x="824865" y="4485640"/>
            <a:ext cx="10522585" cy="63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 y="192405"/>
            <a:ext cx="9289415" cy="1325880"/>
          </a:xfrm>
        </p:spPr>
        <p:txBody>
          <a:bodyPr>
            <a:normAutofit fontScale="90000"/>
          </a:bodyPr>
          <a:lstStyle/>
          <a:p>
            <a:r>
              <a:rPr lang="en-US" b="1">
                <a:sym typeface="+mn-ea"/>
              </a:rPr>
              <a:t>SPIFFS </a:t>
            </a:r>
            <a:r>
              <a:rPr lang="en-US" b="1" i="1">
                <a:sym typeface="+mn-ea"/>
              </a:rPr>
              <a:t>(Serial Peripheral Interface Flash File System)</a:t>
            </a:r>
            <a:endParaRPr lang="en-US" b="1" i="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9" name="Rectangles 8"/>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Snip Single Corner Rectangle 11"/>
          <p:cNvSpPr/>
          <p:nvPr/>
        </p:nvSpPr>
        <p:spPr>
          <a:xfrm>
            <a:off x="-2540" y="1533525"/>
            <a:ext cx="8155940" cy="2284095"/>
          </a:xfrm>
          <a:prstGeom prst="snip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r>
              <a:rPr lang="en-US">
                <a:solidFill>
                  <a:schemeClr val="tx1"/>
                </a:solidFill>
                <a:latin typeface="Trebuchet MS" panose="020B0603020202020204" pitchFamily="34" charset="0"/>
                <a:sym typeface="+mn-ea"/>
              </a:rPr>
              <a:t>A</a:t>
            </a:r>
            <a:r>
              <a:rPr>
                <a:solidFill>
                  <a:schemeClr val="tx1"/>
                </a:solidFill>
                <a:latin typeface="Trebuchet MS" panose="020B0603020202020204" pitchFamily="34" charset="0"/>
                <a:sym typeface="+mn-ea"/>
              </a:rPr>
              <a:t>dalah sistem berkas yang dirancang khusus untuk digunakan pada perangkat mikrokontroler dan mikroprosesor yang memiliki memori flash sebagai media penyimpanan. Sistem berkas ini memungkinkan pengelolaan dan akses berkas dalam memori flash mikrokontroler dengan cepat dan efisien</a:t>
            </a:r>
            <a:endParaRPr>
              <a:solidFill>
                <a:schemeClr val="tx1"/>
              </a:solidFill>
              <a:latin typeface="Trebuchet MS" panose="020B0603020202020204" pitchFamily="34" charset="0"/>
              <a:sym typeface="+mn-ea"/>
            </a:endParaRPr>
          </a:p>
          <a:p>
            <a:pPr algn="just">
              <a:lnSpc>
                <a:spcPct val="150000"/>
              </a:lnSpc>
            </a:pPr>
            <a:endParaRPr>
              <a:solidFill>
                <a:schemeClr val="tx1"/>
              </a:solidFill>
              <a:latin typeface="Trebuchet MS" panose="020B0603020202020204" pitchFamily="34" charset="0"/>
              <a:sym typeface="+mn-ea"/>
            </a:endParaRPr>
          </a:p>
        </p:txBody>
      </p:sp>
      <p:pic>
        <p:nvPicPr>
          <p:cNvPr id="8" name="Picture 7"/>
          <p:cNvPicPr>
            <a:picLocks noChangeAspect="1"/>
          </p:cNvPicPr>
          <p:nvPr/>
        </p:nvPicPr>
        <p:blipFill>
          <a:blip r:embed="rId1"/>
          <a:stretch>
            <a:fillRect/>
          </a:stretch>
        </p:blipFill>
        <p:spPr>
          <a:xfrm>
            <a:off x="9377680" y="3808730"/>
            <a:ext cx="2613025" cy="2613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 y="192405"/>
            <a:ext cx="9289415" cy="1325880"/>
          </a:xfrm>
        </p:spPr>
        <p:txBody>
          <a:bodyPr>
            <a:normAutofit/>
          </a:bodyPr>
          <a:lstStyle/>
          <a:p>
            <a:r>
              <a:rPr lang="en-US" b="1">
                <a:sym typeface="+mn-ea"/>
              </a:rPr>
              <a:t>Fungsi Utama</a:t>
            </a:r>
            <a:endParaRPr lang="en-US" b="1" i="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9" name="Rectangles 8"/>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Snip Single Corner Rectangle 11"/>
          <p:cNvSpPr/>
          <p:nvPr/>
        </p:nvSpPr>
        <p:spPr>
          <a:xfrm>
            <a:off x="-2540" y="1533525"/>
            <a:ext cx="8155940" cy="2075815"/>
          </a:xfrm>
          <a:prstGeom prst="snip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r>
              <a:rPr>
                <a:solidFill>
                  <a:schemeClr val="tx1"/>
                </a:solidFill>
                <a:latin typeface="Trebuchet MS" panose="020B0603020202020204" pitchFamily="34" charset="0"/>
                <a:sym typeface="+mn-ea"/>
              </a:rPr>
              <a:t>SPIFFS digunakan untuk mengelola berkas pada memori flash mikrokontroler. Ini memungkinkan pengembang untuk menyimpan, mengakses, dan mengelola data, seperti konfigurasi, log, berkas teks, dan berkas biner lainnya, secara efisien.</a:t>
            </a:r>
            <a:endParaRPr>
              <a:solidFill>
                <a:schemeClr val="tx1"/>
              </a:solidFill>
              <a:latin typeface="Trebuchet MS" panose="020B0603020202020204" pitchFamily="34" charset="0"/>
              <a:sym typeface="+mn-ea"/>
            </a:endParaRPr>
          </a:p>
        </p:txBody>
      </p:sp>
      <p:pic>
        <p:nvPicPr>
          <p:cNvPr id="8" name="Picture 7"/>
          <p:cNvPicPr>
            <a:picLocks noChangeAspect="1"/>
          </p:cNvPicPr>
          <p:nvPr/>
        </p:nvPicPr>
        <p:blipFill>
          <a:blip r:embed="rId1"/>
          <a:stretch>
            <a:fillRect/>
          </a:stretch>
        </p:blipFill>
        <p:spPr>
          <a:xfrm>
            <a:off x="9377680" y="3808730"/>
            <a:ext cx="2613025" cy="26130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 y="192405"/>
            <a:ext cx="9289415" cy="1325880"/>
          </a:xfrm>
        </p:spPr>
        <p:txBody>
          <a:bodyPr>
            <a:normAutofit/>
          </a:bodyPr>
          <a:lstStyle/>
          <a:p>
            <a:r>
              <a:rPr lang="en-US" b="1">
                <a:sym typeface="+mn-ea"/>
              </a:rPr>
              <a:t>Perlindungan Data </a:t>
            </a:r>
            <a:endParaRPr lang="en-US" b="1" i="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9" name="Rectangles 8"/>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Snip Single Corner Rectangle 11"/>
          <p:cNvSpPr/>
          <p:nvPr/>
        </p:nvSpPr>
        <p:spPr>
          <a:xfrm>
            <a:off x="-2540" y="1533525"/>
            <a:ext cx="8155940" cy="2075815"/>
          </a:xfrm>
          <a:prstGeom prst="snip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r>
              <a:rPr>
                <a:solidFill>
                  <a:schemeClr val="tx1"/>
                </a:solidFill>
                <a:latin typeface="Trebuchet MS" panose="020B0603020202020204" pitchFamily="34" charset="0"/>
                <a:sym typeface="+mn-ea"/>
              </a:rPr>
              <a:t>SPIFFS menyediakan beberapa fitur perlindungan data yang berguna. Ini mencakup kemampuan untuk memproteksi berkas dari penulisan atau penghapusan tidak sah serta memberikan tingkat keamanan tambahan terhadap akses tidak sah.</a:t>
            </a:r>
            <a:endParaRPr>
              <a:solidFill>
                <a:schemeClr val="tx1"/>
              </a:solidFill>
              <a:latin typeface="Trebuchet MS" panose="020B0603020202020204" pitchFamily="34" charset="0"/>
              <a:sym typeface="+mn-ea"/>
            </a:endParaRPr>
          </a:p>
        </p:txBody>
      </p:sp>
      <p:pic>
        <p:nvPicPr>
          <p:cNvPr id="8" name="Picture 7"/>
          <p:cNvPicPr>
            <a:picLocks noChangeAspect="1"/>
          </p:cNvPicPr>
          <p:nvPr/>
        </p:nvPicPr>
        <p:blipFill>
          <a:blip r:embed="rId1"/>
          <a:stretch>
            <a:fillRect/>
          </a:stretch>
        </p:blipFill>
        <p:spPr>
          <a:xfrm>
            <a:off x="9377680" y="3808730"/>
            <a:ext cx="2613025" cy="2613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89415" cy="1325880"/>
          </a:xfrm>
        </p:spPr>
        <p:txBody>
          <a:bodyPr>
            <a:normAutofit/>
          </a:bodyPr>
          <a:lstStyle/>
          <a:p>
            <a:r>
              <a:rPr lang="en-US" b="1">
                <a:sym typeface="+mn-ea"/>
              </a:rPr>
              <a:t>Agenda Pembahasan Topik</a:t>
            </a:r>
            <a:endParaRPr lang="en-US" b="1" dirty="0"/>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3" name="Text Box 2"/>
          <p:cNvSpPr txBox="1"/>
          <p:nvPr/>
        </p:nvSpPr>
        <p:spPr>
          <a:xfrm>
            <a:off x="939800" y="1518285"/>
            <a:ext cx="6599555" cy="2399665"/>
          </a:xfrm>
          <a:prstGeom prst="rect">
            <a:avLst/>
          </a:prstGeom>
          <a:noFill/>
        </p:spPr>
        <p:txBody>
          <a:bodyPr wrap="square" rtlCol="0" anchor="t">
            <a:spAutoFit/>
          </a:bodyPr>
          <a:p>
            <a:pPr marL="342900" indent="-342900">
              <a:lnSpc>
                <a:spcPct val="150000"/>
              </a:lnSpc>
              <a:buFont typeface="Arial" panose="020B0604020202090204" pitchFamily="34" charset="0"/>
              <a:buChar char="•"/>
            </a:pPr>
            <a:r>
              <a:rPr lang="en-US" sz="2000">
                <a:sym typeface="+mn-ea"/>
              </a:rPr>
              <a:t>Pendahuluan Memori Flash pada Mikrokontroler</a:t>
            </a:r>
            <a:endParaRPr lang="en-US" sz="2000">
              <a:sym typeface="+mn-ea"/>
            </a:endParaRPr>
          </a:p>
          <a:p>
            <a:pPr marL="342900" indent="-342900">
              <a:lnSpc>
                <a:spcPct val="150000"/>
              </a:lnSpc>
              <a:buFont typeface="Arial" panose="020B0604020202090204" pitchFamily="34" charset="0"/>
              <a:buChar char="•"/>
            </a:pPr>
            <a:r>
              <a:rPr lang="en-US" sz="2000"/>
              <a:t>Memori Flash pada Mikrokontroler </a:t>
            </a:r>
            <a:endParaRPr lang="en-US" sz="2000"/>
          </a:p>
          <a:p>
            <a:pPr marL="342900" indent="-342900">
              <a:lnSpc>
                <a:spcPct val="150000"/>
              </a:lnSpc>
              <a:buFont typeface="Arial" panose="020B0604020202090204" pitchFamily="34" charset="0"/>
              <a:buChar char="•"/>
            </a:pPr>
            <a:r>
              <a:rPr lang="en-US" sz="2000"/>
              <a:t>Pengenalan SPIFFS </a:t>
            </a:r>
            <a:endParaRPr lang="en-US" sz="2000"/>
          </a:p>
          <a:p>
            <a:pPr marL="342900" indent="-342900">
              <a:lnSpc>
                <a:spcPct val="150000"/>
              </a:lnSpc>
              <a:buFont typeface="Arial" panose="020B0604020202090204" pitchFamily="34" charset="0"/>
              <a:buChar char="•"/>
            </a:pPr>
            <a:r>
              <a:rPr lang="en-US" sz="2000"/>
              <a:t>Implementasi SPIFFS pada ESP 32</a:t>
            </a:r>
            <a:endParaRPr lang="en-US" sz="2000"/>
          </a:p>
          <a:p>
            <a:pPr marL="342900" indent="-342900">
              <a:lnSpc>
                <a:spcPct val="150000"/>
              </a:lnSpc>
              <a:buFont typeface="Arial" panose="020B0604020202090204" pitchFamily="34" charset="0"/>
              <a:buChar char="•"/>
            </a:pPr>
            <a:endParaRPr lang="en-US" sz="2000"/>
          </a:p>
        </p:txBody>
      </p:sp>
      <p:sp>
        <p:nvSpPr>
          <p:cNvPr id="7" name="Rectangles 6"/>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ectangles 8"/>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s 11"/>
          <p:cNvSpPr/>
          <p:nvPr/>
        </p:nvSpPr>
        <p:spPr>
          <a:xfrm>
            <a:off x="10581005" y="-18415"/>
            <a:ext cx="1614170" cy="62782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ectangles 12"/>
          <p:cNvSpPr/>
          <p:nvPr/>
        </p:nvSpPr>
        <p:spPr>
          <a:xfrm>
            <a:off x="10154285" y="-17780"/>
            <a:ext cx="331470" cy="6296025"/>
          </a:xfrm>
          <a:prstGeom prst="rect">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4" name="Rectangles 13"/>
          <p:cNvSpPr/>
          <p:nvPr/>
        </p:nvSpPr>
        <p:spPr>
          <a:xfrm>
            <a:off x="9714865" y="-17780"/>
            <a:ext cx="331470" cy="6278245"/>
          </a:xfrm>
          <a:prstGeom prst="rect">
            <a:avLst/>
          </a:prstGeom>
          <a:solidFill>
            <a:schemeClr val="accent1">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0" name="Rectangles 9"/>
          <p:cNvSpPr/>
          <p:nvPr/>
        </p:nvSpPr>
        <p:spPr>
          <a:xfrm>
            <a:off x="756602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 y="192405"/>
            <a:ext cx="9289415" cy="1325880"/>
          </a:xfrm>
        </p:spPr>
        <p:txBody>
          <a:bodyPr>
            <a:normAutofit fontScale="90000"/>
          </a:bodyPr>
          <a:lstStyle/>
          <a:p>
            <a:r>
              <a:rPr lang="en-US" b="1">
                <a:sym typeface="+mn-ea"/>
              </a:rPr>
              <a:t>Penggunaan dalam Aplikasi IoT dan Perangkat Tersembunyi</a:t>
            </a:r>
            <a:endParaRPr lang="en-US" b="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9" name="Rectangles 8"/>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Snip Single Corner Rectangle 11"/>
          <p:cNvSpPr/>
          <p:nvPr/>
        </p:nvSpPr>
        <p:spPr>
          <a:xfrm>
            <a:off x="-2540" y="1533525"/>
            <a:ext cx="8155940" cy="2075815"/>
          </a:xfrm>
          <a:prstGeom prst="snip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r>
              <a:rPr>
                <a:solidFill>
                  <a:schemeClr val="tx1"/>
                </a:solidFill>
                <a:latin typeface="Trebuchet MS" panose="020B0603020202020204" pitchFamily="34" charset="0"/>
                <a:sym typeface="+mn-ea"/>
              </a:rPr>
              <a:t>SPIFFS sering digunakan dalam aplikasi Internet of Things (IoT) dan perangkat tersembunyi yang memerlukan penyimpanan data dalam memori flash. Contoh penggunaan meliputi penyimpanan konfigurasi perangkat, penyimpanan catatan log, dan penyimpanan data sensor.</a:t>
            </a:r>
            <a:endParaRPr>
              <a:solidFill>
                <a:schemeClr val="tx1"/>
              </a:solidFill>
              <a:latin typeface="Trebuchet MS" panose="020B0603020202020204" pitchFamily="34" charset="0"/>
              <a:sym typeface="+mn-ea"/>
            </a:endParaRPr>
          </a:p>
          <a:p>
            <a:pPr algn="just">
              <a:lnSpc>
                <a:spcPct val="150000"/>
              </a:lnSpc>
            </a:pPr>
            <a:endParaRPr>
              <a:solidFill>
                <a:schemeClr val="tx1"/>
              </a:solidFill>
              <a:latin typeface="Trebuchet MS" panose="020B0603020202020204" pitchFamily="34" charset="0"/>
              <a:sym typeface="+mn-ea"/>
            </a:endParaRPr>
          </a:p>
        </p:txBody>
      </p:sp>
      <p:pic>
        <p:nvPicPr>
          <p:cNvPr id="8" name="Picture 7"/>
          <p:cNvPicPr>
            <a:picLocks noChangeAspect="1"/>
          </p:cNvPicPr>
          <p:nvPr/>
        </p:nvPicPr>
        <p:blipFill>
          <a:blip r:embed="rId1"/>
          <a:stretch>
            <a:fillRect/>
          </a:stretch>
        </p:blipFill>
        <p:spPr>
          <a:xfrm>
            <a:off x="9377680" y="3808730"/>
            <a:ext cx="2613025" cy="26130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 y="192405"/>
            <a:ext cx="9289415" cy="1325880"/>
          </a:xfrm>
        </p:spPr>
        <p:txBody>
          <a:bodyPr>
            <a:normAutofit/>
          </a:bodyPr>
          <a:lstStyle/>
          <a:p>
            <a:r>
              <a:rPr lang="en-US" b="1">
                <a:sym typeface="+mn-ea"/>
              </a:rPr>
              <a:t>Kelemahan Terkait Memori Flash</a:t>
            </a:r>
            <a:endParaRPr lang="en-US" b="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9" name="Rectangles 8"/>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Snip Single Corner Rectangle 11"/>
          <p:cNvSpPr/>
          <p:nvPr/>
        </p:nvSpPr>
        <p:spPr>
          <a:xfrm>
            <a:off x="-2540" y="1533525"/>
            <a:ext cx="8155940" cy="2075815"/>
          </a:xfrm>
          <a:prstGeom prst="snip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r>
              <a:rPr>
                <a:solidFill>
                  <a:schemeClr val="tx1"/>
                </a:solidFill>
                <a:latin typeface="Trebuchet MS" panose="020B0603020202020204" pitchFamily="34" charset="0"/>
                <a:sym typeface="+mn-ea"/>
              </a:rPr>
              <a:t>Perlu diingat bahwa SPIFFS tetap terkait dengan pembatasan memori flash, seperti ukuran memori flash yang terbatas dan jumlah siklus penghapus yang terbatas pada memori flash. Hal ini perlu diperhitungkan dalam perencanaan dan pengembangan aplikasi.</a:t>
            </a:r>
            <a:endParaRPr>
              <a:solidFill>
                <a:schemeClr val="tx1"/>
              </a:solidFill>
              <a:latin typeface="Trebuchet MS" panose="020B0603020202020204" pitchFamily="34" charset="0"/>
              <a:sym typeface="+mn-ea"/>
            </a:endParaRPr>
          </a:p>
          <a:p>
            <a:pPr algn="just">
              <a:lnSpc>
                <a:spcPct val="150000"/>
              </a:lnSpc>
            </a:pPr>
            <a:endParaRPr>
              <a:solidFill>
                <a:schemeClr val="tx1"/>
              </a:solidFill>
              <a:latin typeface="Trebuchet MS" panose="020B0603020202020204" pitchFamily="34" charset="0"/>
              <a:sym typeface="+mn-ea"/>
            </a:endParaRPr>
          </a:p>
        </p:txBody>
      </p:sp>
      <p:pic>
        <p:nvPicPr>
          <p:cNvPr id="8" name="Picture 7"/>
          <p:cNvPicPr>
            <a:picLocks noChangeAspect="1"/>
          </p:cNvPicPr>
          <p:nvPr/>
        </p:nvPicPr>
        <p:blipFill>
          <a:blip r:embed="rId1"/>
          <a:stretch>
            <a:fillRect/>
          </a:stretch>
        </p:blipFill>
        <p:spPr>
          <a:xfrm>
            <a:off x="9377680" y="3808730"/>
            <a:ext cx="2613025" cy="26130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615"/>
            <a:ext cx="11080750" cy="1325880"/>
          </a:xfrm>
        </p:spPr>
        <p:txBody>
          <a:bodyPr>
            <a:normAutofit/>
          </a:bodyPr>
          <a:lstStyle/>
          <a:p>
            <a:r>
              <a:rPr lang="en-US" sz="3600" b="1">
                <a:sym typeface="+mn-ea"/>
              </a:rPr>
              <a:t>Kapasitas Memori Flash ESP-32</a:t>
            </a:r>
            <a:endParaRPr lang="en-US" sz="3600" b="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3" name="Text Box 2"/>
          <p:cNvSpPr txBox="1"/>
          <p:nvPr/>
        </p:nvSpPr>
        <p:spPr>
          <a:xfrm>
            <a:off x="838200" y="1386205"/>
            <a:ext cx="10410825" cy="1845310"/>
          </a:xfrm>
          <a:prstGeom prst="rect">
            <a:avLst/>
          </a:prstGeom>
          <a:noFill/>
        </p:spPr>
        <p:txBody>
          <a:bodyPr wrap="square" rtlCol="0" anchor="t">
            <a:spAutoFit/>
          </a:bodyPr>
          <a:p>
            <a:pPr marL="285750" indent="-285750" algn="just">
              <a:lnSpc>
                <a:spcPct val="150000"/>
              </a:lnSpc>
              <a:buFont typeface="Arial" panose="020B0604020202090204" pitchFamily="34" charset="0"/>
              <a:buChar char="•"/>
            </a:pPr>
            <a:r>
              <a:rPr lang="en-US" sz="1900"/>
              <a:t>ESP32-WROOM-32E: 4MB Flash</a:t>
            </a:r>
            <a:endParaRPr lang="en-US" sz="1900"/>
          </a:p>
          <a:p>
            <a:pPr marL="285750" indent="-285750" algn="just">
              <a:lnSpc>
                <a:spcPct val="150000"/>
              </a:lnSpc>
              <a:buFont typeface="Arial" panose="020B0604020202090204" pitchFamily="34" charset="0"/>
              <a:buChar char="•"/>
            </a:pPr>
            <a:r>
              <a:rPr lang="en-US" sz="1900"/>
              <a:t>ESP32-WROOM-32U: 2MB Flash</a:t>
            </a:r>
            <a:endParaRPr lang="en-US" sz="1900"/>
          </a:p>
          <a:p>
            <a:pPr marL="285750" indent="-285750" algn="just">
              <a:lnSpc>
                <a:spcPct val="150000"/>
              </a:lnSpc>
              <a:buFont typeface="Arial" panose="020B0604020202090204" pitchFamily="34" charset="0"/>
              <a:buChar char="•"/>
            </a:pPr>
            <a:r>
              <a:rPr lang="en-US" sz="1900"/>
              <a:t>ESP32-WROOM-32D: 16MB Flash</a:t>
            </a:r>
            <a:endParaRPr lang="en-US" sz="1900"/>
          </a:p>
          <a:p>
            <a:pPr marL="285750" indent="-285750" algn="just">
              <a:lnSpc>
                <a:spcPct val="150000"/>
              </a:lnSpc>
              <a:buFont typeface="Arial" panose="020B0604020202090204" pitchFamily="34" charset="0"/>
              <a:buChar char="•"/>
            </a:pPr>
            <a:r>
              <a:rPr lang="en-US" sz="1900"/>
              <a:t>ESP32-PICO-D4: 4MB Flash</a:t>
            </a:r>
            <a:endParaRPr lang="en-US" sz="1900"/>
          </a:p>
        </p:txBody>
      </p:sp>
      <p:sp>
        <p:nvSpPr>
          <p:cNvPr id="7" name="Rectangles 6"/>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b="1"/>
              <a:t>Implementasi SPIFFS pada ESP 32</a:t>
            </a:r>
            <a:endParaRPr lang="en-US" b="1"/>
          </a:p>
        </p:txBody>
      </p:sp>
      <p:sp>
        <p:nvSpPr>
          <p:cNvPr id="8" name="Text Placeholder 7"/>
          <p:cNvSpPr>
            <a:spLocks noGrp="1"/>
          </p:cNvSpPr>
          <p:nvPr>
            <p:ph type="body" idx="1"/>
          </p:nvPr>
        </p:nvSpPr>
        <p:spPr>
          <a:xfrm>
            <a:off x="831850" y="4562793"/>
            <a:ext cx="10515600" cy="1500187"/>
          </a:xfrm>
        </p:spPr>
        <p:txBody>
          <a:bodyPr/>
          <a:p>
            <a:r>
              <a:rPr lang="en-US"/>
              <a:t>Bagian 4</a:t>
            </a:r>
            <a:endParaRPr lang="en-US"/>
          </a:p>
        </p:txBody>
      </p:sp>
      <p:sp>
        <p:nvSpPr>
          <p:cNvPr id="4" name="Date Placeholder 3"/>
          <p:cNvSpPr>
            <a:spLocks noGrp="1"/>
          </p:cNvSpPr>
          <p:nvPr>
            <p:ph type="dt" sz="half" idx="10"/>
          </p:nvPr>
        </p:nvSpPr>
        <p:spPr/>
        <p:txBody>
          <a:bodyPr/>
          <a:p>
            <a:r>
              <a:rPr lang="en-ID"/>
              <a:t>trisakti.ac.id</a:t>
            </a:r>
            <a:endParaRPr lang="en-US"/>
          </a:p>
        </p:txBody>
      </p:sp>
      <p:sp>
        <p:nvSpPr>
          <p:cNvPr id="5" name="Footer Placeholder 4"/>
          <p:cNvSpPr>
            <a:spLocks noGrp="1"/>
          </p:cNvSpPr>
          <p:nvPr>
            <p:ph type="ftr" sz="quarter" idx="11"/>
          </p:nvPr>
        </p:nvSpPr>
        <p:spPr/>
        <p:txBody>
          <a:bodyPr/>
          <a:p>
            <a:r>
              <a:rPr lang="en-US"/>
              <a:t>idham.khalif@trisakti.ac.id</a:t>
            </a:r>
            <a:endParaRPr lang="en-US"/>
          </a:p>
        </p:txBody>
      </p:sp>
      <p:sp>
        <p:nvSpPr>
          <p:cNvPr id="6" name="Slide Number Placeholder 5"/>
          <p:cNvSpPr>
            <a:spLocks noGrp="1"/>
          </p:cNvSpPr>
          <p:nvPr>
            <p:ph type="sldNum" sz="quarter" idx="12"/>
          </p:nvPr>
        </p:nvSpPr>
        <p:spPr/>
        <p:txBody>
          <a:bodyPr/>
          <a:p>
            <a:fld id="{DF72A5BA-23BD-434B-840A-AC8A05BADD64}" type="slidenum">
              <a:rPr lang="en-US" smtClean="0"/>
            </a:fld>
            <a:endParaRPr lang="en-US"/>
          </a:p>
        </p:txBody>
      </p:sp>
      <p:sp>
        <p:nvSpPr>
          <p:cNvPr id="9" name="Rectangles 8"/>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6602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Connector 11"/>
          <p:cNvCxnSpPr/>
          <p:nvPr/>
        </p:nvCxnSpPr>
        <p:spPr>
          <a:xfrm>
            <a:off x="824865" y="4485640"/>
            <a:ext cx="10522585" cy="63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821055" y="345123"/>
            <a:ext cx="10515600" cy="2852737"/>
          </a:xfrm>
        </p:spPr>
        <p:txBody>
          <a:bodyPr/>
          <a:p>
            <a:pPr algn="ctr"/>
            <a:r>
              <a:rPr lang="en-US"/>
              <a:t>Sekian &amp; Terima Kasih</a:t>
            </a:r>
            <a:endParaRPr lang="en-US"/>
          </a:p>
        </p:txBody>
      </p:sp>
      <p:sp>
        <p:nvSpPr>
          <p:cNvPr id="8" name="Text Placeholder 7"/>
          <p:cNvSpPr>
            <a:spLocks noGrp="1"/>
          </p:cNvSpPr>
          <p:nvPr>
            <p:ph type="body" idx="1"/>
          </p:nvPr>
        </p:nvSpPr>
        <p:spPr>
          <a:xfrm>
            <a:off x="713105" y="3096578"/>
            <a:ext cx="10515600" cy="1500187"/>
          </a:xfrm>
        </p:spPr>
        <p:txBody>
          <a:bodyPr/>
          <a:p>
            <a:pPr algn="ctr"/>
            <a:r>
              <a:rPr lang="en-US"/>
              <a:t>Mikroprosesor/Mikrokontroler</a:t>
            </a:r>
            <a:endParaRPr lang="en-US"/>
          </a:p>
        </p:txBody>
      </p:sp>
      <p:sp>
        <p:nvSpPr>
          <p:cNvPr id="4" name="Date Placeholder 3"/>
          <p:cNvSpPr>
            <a:spLocks noGrp="1"/>
          </p:cNvSpPr>
          <p:nvPr>
            <p:ph type="dt" sz="half" idx="10"/>
          </p:nvPr>
        </p:nvSpPr>
        <p:spPr/>
        <p:txBody>
          <a:bodyPr/>
          <a:p>
            <a:r>
              <a:rPr lang="en-ID"/>
              <a:t>trisakti.ac.id</a:t>
            </a:r>
            <a:endParaRPr lang="en-US"/>
          </a:p>
        </p:txBody>
      </p:sp>
      <p:sp>
        <p:nvSpPr>
          <p:cNvPr id="5" name="Footer Placeholder 4"/>
          <p:cNvSpPr>
            <a:spLocks noGrp="1"/>
          </p:cNvSpPr>
          <p:nvPr>
            <p:ph type="ftr" sz="quarter" idx="11"/>
          </p:nvPr>
        </p:nvSpPr>
        <p:spPr/>
        <p:txBody>
          <a:bodyPr/>
          <a:p>
            <a:r>
              <a:rPr lang="en-US"/>
              <a:t>idham.khalif@trisakti.ac.id</a:t>
            </a:r>
            <a:endParaRPr lang="en-US"/>
          </a:p>
        </p:txBody>
      </p:sp>
      <p:sp>
        <p:nvSpPr>
          <p:cNvPr id="6" name="Slide Number Placeholder 5"/>
          <p:cNvSpPr>
            <a:spLocks noGrp="1"/>
          </p:cNvSpPr>
          <p:nvPr>
            <p:ph type="sldNum" sz="quarter" idx="12"/>
          </p:nvPr>
        </p:nvSpPr>
        <p:spPr/>
        <p:txBody>
          <a:bodyPr/>
          <a:p>
            <a:fld id="{DF72A5BA-23BD-434B-840A-AC8A05BADD64}" type="slidenum">
              <a:rPr lang="en-US" smtClean="0"/>
            </a:fld>
            <a:endParaRPr lang="en-US"/>
          </a:p>
        </p:txBody>
      </p:sp>
      <p:sp>
        <p:nvSpPr>
          <p:cNvPr id="9" name="Rectangles 8"/>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b="1"/>
              <a:t>Pendahuluan Memori Flash pada Mikrokontroler</a:t>
            </a:r>
            <a:endParaRPr lang="en-US" b="1"/>
          </a:p>
        </p:txBody>
      </p:sp>
      <p:sp>
        <p:nvSpPr>
          <p:cNvPr id="8" name="Text Placeholder 7"/>
          <p:cNvSpPr>
            <a:spLocks noGrp="1"/>
          </p:cNvSpPr>
          <p:nvPr>
            <p:ph type="body" idx="1"/>
          </p:nvPr>
        </p:nvSpPr>
        <p:spPr>
          <a:xfrm>
            <a:off x="831850" y="4562793"/>
            <a:ext cx="10515600" cy="1500187"/>
          </a:xfrm>
        </p:spPr>
        <p:txBody>
          <a:bodyPr/>
          <a:p>
            <a:r>
              <a:rPr lang="en-US"/>
              <a:t>Bagian 1</a:t>
            </a:r>
            <a:endParaRPr lang="en-US"/>
          </a:p>
        </p:txBody>
      </p:sp>
      <p:sp>
        <p:nvSpPr>
          <p:cNvPr id="4" name="Date Placeholder 3"/>
          <p:cNvSpPr>
            <a:spLocks noGrp="1"/>
          </p:cNvSpPr>
          <p:nvPr>
            <p:ph type="dt" sz="half" idx="10"/>
          </p:nvPr>
        </p:nvSpPr>
        <p:spPr/>
        <p:txBody>
          <a:bodyPr/>
          <a:p>
            <a:r>
              <a:rPr lang="en-ID"/>
              <a:t>trisakti.ac.id</a:t>
            </a:r>
            <a:endParaRPr lang="en-US"/>
          </a:p>
        </p:txBody>
      </p:sp>
      <p:sp>
        <p:nvSpPr>
          <p:cNvPr id="5" name="Footer Placeholder 4"/>
          <p:cNvSpPr>
            <a:spLocks noGrp="1"/>
          </p:cNvSpPr>
          <p:nvPr>
            <p:ph type="ftr" sz="quarter" idx="11"/>
          </p:nvPr>
        </p:nvSpPr>
        <p:spPr/>
        <p:txBody>
          <a:bodyPr/>
          <a:p>
            <a:r>
              <a:rPr lang="en-US"/>
              <a:t>idham.khalif@trisakti.ac.id</a:t>
            </a:r>
            <a:endParaRPr lang="en-US"/>
          </a:p>
        </p:txBody>
      </p:sp>
      <p:sp>
        <p:nvSpPr>
          <p:cNvPr id="6" name="Slide Number Placeholder 5"/>
          <p:cNvSpPr>
            <a:spLocks noGrp="1"/>
          </p:cNvSpPr>
          <p:nvPr>
            <p:ph type="sldNum" sz="quarter" idx="12"/>
          </p:nvPr>
        </p:nvSpPr>
        <p:spPr/>
        <p:txBody>
          <a:bodyPr/>
          <a:p>
            <a:fld id="{DF72A5BA-23BD-434B-840A-AC8A05BADD64}" type="slidenum">
              <a:rPr lang="en-US" smtClean="0"/>
            </a:fld>
            <a:endParaRPr lang="en-US"/>
          </a:p>
        </p:txBody>
      </p:sp>
      <p:sp>
        <p:nvSpPr>
          <p:cNvPr id="9" name="Rectangles 8"/>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6602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Connector 11"/>
          <p:cNvCxnSpPr/>
          <p:nvPr/>
        </p:nvCxnSpPr>
        <p:spPr>
          <a:xfrm>
            <a:off x="824865" y="4485640"/>
            <a:ext cx="10522585" cy="63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 y="192405"/>
            <a:ext cx="9289415" cy="1325880"/>
          </a:xfrm>
        </p:spPr>
        <p:txBody>
          <a:bodyPr>
            <a:normAutofit fontScale="90000"/>
          </a:bodyPr>
          <a:lstStyle/>
          <a:p>
            <a:r>
              <a:rPr lang="en-US" b="1">
                <a:sym typeface="+mn-ea"/>
              </a:rPr>
              <a:t>Dasar Memori Flash Mikrokontroler</a:t>
            </a:r>
            <a:endParaRPr lang="en-US" b="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9" name="Rectangles 8"/>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Snip Single Corner Rectangle 11"/>
          <p:cNvSpPr/>
          <p:nvPr/>
        </p:nvSpPr>
        <p:spPr>
          <a:xfrm>
            <a:off x="-2540" y="1444625"/>
            <a:ext cx="8155940" cy="2120265"/>
          </a:xfrm>
          <a:prstGeom prst="snip1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r>
              <a:rPr>
                <a:solidFill>
                  <a:schemeClr val="tx1"/>
                </a:solidFill>
                <a:latin typeface="Trebuchet MS" panose="020B0603020202020204" pitchFamily="34" charset="0"/>
                <a:sym typeface="+mn-ea"/>
              </a:rPr>
              <a:t>Memori flash adalah jenis memori non-volatile yang berarti data yang disimpan di dalamnya akan tetap ada bahkan saat daya dimatikan. Ini berbeda dengan RAM (Random Access Memory) yang bersifat volatile, di mana data akan hilang saat daya dimatikan.</a:t>
            </a:r>
            <a:endParaRPr>
              <a:solidFill>
                <a:schemeClr val="tx1"/>
              </a:solidFill>
              <a:latin typeface="Trebuchet MS" panose="020B0603020202020204" pitchFamily="34" charset="0"/>
              <a:sym typeface="+mn-ea"/>
            </a:endParaRPr>
          </a:p>
        </p:txBody>
      </p:sp>
      <p:pic>
        <p:nvPicPr>
          <p:cNvPr id="8" name="Picture 7"/>
          <p:cNvPicPr>
            <a:picLocks noChangeAspect="1"/>
          </p:cNvPicPr>
          <p:nvPr/>
        </p:nvPicPr>
        <p:blipFill>
          <a:blip r:embed="rId1"/>
          <a:stretch>
            <a:fillRect/>
          </a:stretch>
        </p:blipFill>
        <p:spPr>
          <a:xfrm>
            <a:off x="9377680" y="3808730"/>
            <a:ext cx="2613025" cy="2613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615"/>
            <a:ext cx="11080750" cy="1325880"/>
          </a:xfrm>
        </p:spPr>
        <p:txBody>
          <a:bodyPr>
            <a:normAutofit fontScale="90000"/>
          </a:bodyPr>
          <a:lstStyle/>
          <a:p>
            <a:r>
              <a:rPr lang="en-US" b="1">
                <a:sym typeface="+mn-ea"/>
              </a:rPr>
              <a:t>Peran Memori Flash pada Mikrokontroler</a:t>
            </a:r>
            <a:endParaRPr lang="en-US" b="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3" name="Text Box 2"/>
          <p:cNvSpPr txBox="1"/>
          <p:nvPr/>
        </p:nvSpPr>
        <p:spPr>
          <a:xfrm>
            <a:off x="838200" y="1386205"/>
            <a:ext cx="10410825" cy="4477385"/>
          </a:xfrm>
          <a:prstGeom prst="rect">
            <a:avLst/>
          </a:prstGeom>
          <a:noFill/>
        </p:spPr>
        <p:txBody>
          <a:bodyPr wrap="square" rtlCol="0" anchor="t">
            <a:spAutoFit/>
          </a:bodyPr>
          <a:p>
            <a:pPr marL="285750" indent="-285750" algn="just">
              <a:lnSpc>
                <a:spcPct val="150000"/>
              </a:lnSpc>
              <a:buFont typeface="Arial" panose="020B0604020202090204" pitchFamily="34" charset="0"/>
              <a:buChar char="•"/>
            </a:pPr>
            <a:r>
              <a:rPr lang="en-US" sz="1900" b="1"/>
              <a:t>Penyimpanan Program Aplikasi</a:t>
            </a:r>
            <a:r>
              <a:rPr lang="en-US" sz="1900"/>
              <a:t>: Salah satu fungsi utama dari memori flash adalah menyimpan program aplikasi yang akan dieksekusi oleh mikrokontroler. Program ini berisi instruksi-instruksi yang diperlukan untuk mengendalikan perangkat dan menjalankan tugas tertentu.</a:t>
            </a:r>
            <a:endParaRPr lang="en-US" sz="1900"/>
          </a:p>
          <a:p>
            <a:pPr marL="285750" indent="-285750" algn="just">
              <a:lnSpc>
                <a:spcPct val="150000"/>
              </a:lnSpc>
              <a:buFont typeface="Arial" panose="020B0604020202090204" pitchFamily="34" charset="0"/>
              <a:buChar char="•"/>
            </a:pPr>
            <a:r>
              <a:rPr lang="en-US" sz="1900" b="1"/>
              <a:t>Penyimpanan Data</a:t>
            </a:r>
            <a:r>
              <a:rPr lang="en-US" sz="1900"/>
              <a:t>: Memori flash juga digunakan untuk menyimpan data yang diperlukan oleh program aplikasi. Ini termasuk variabel, tabel, dan konfigurasi perangkat yang diperlukan dalam operasi perangkat.</a:t>
            </a:r>
            <a:endParaRPr lang="en-US" sz="1900"/>
          </a:p>
          <a:p>
            <a:pPr marL="285750" indent="-285750" algn="just">
              <a:lnSpc>
                <a:spcPct val="150000"/>
              </a:lnSpc>
              <a:buFont typeface="Arial" panose="020B0604020202090204" pitchFamily="34" charset="0"/>
              <a:buChar char="•"/>
            </a:pPr>
            <a:r>
              <a:rPr lang="en-US" sz="1900" b="1"/>
              <a:t>Penyimpanan Konfigurasi</a:t>
            </a:r>
            <a:r>
              <a:rPr lang="en-US" sz="1900"/>
              <a:t>: Memori flash sering digunakan untuk menyimpan pengaturan dan konfigurasi perangkat keras, seperti konfigurasi pin I/O, pengaturan daya, dan parameter lainnya yang perlu dipertahankan antar daya hidup/mati.</a:t>
            </a:r>
            <a:endParaRPr lang="en-US" sz="1900"/>
          </a:p>
        </p:txBody>
      </p:sp>
      <p:sp>
        <p:nvSpPr>
          <p:cNvPr id="7" name="Rectangles 6"/>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615"/>
            <a:ext cx="11080750" cy="1325880"/>
          </a:xfrm>
        </p:spPr>
        <p:txBody>
          <a:bodyPr>
            <a:normAutofit fontScale="90000"/>
          </a:bodyPr>
          <a:lstStyle/>
          <a:p>
            <a:r>
              <a:rPr lang="en-US" b="1">
                <a:sym typeface="+mn-ea"/>
              </a:rPr>
              <a:t>Peran Memori Flash pada Mikrokontroler</a:t>
            </a:r>
            <a:endParaRPr lang="en-US" b="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3" name="Text Box 2"/>
          <p:cNvSpPr txBox="1"/>
          <p:nvPr/>
        </p:nvSpPr>
        <p:spPr>
          <a:xfrm>
            <a:off x="838200" y="1386205"/>
            <a:ext cx="10410825" cy="1407160"/>
          </a:xfrm>
          <a:prstGeom prst="rect">
            <a:avLst/>
          </a:prstGeom>
          <a:noFill/>
        </p:spPr>
        <p:txBody>
          <a:bodyPr wrap="square" rtlCol="0" anchor="t">
            <a:spAutoFit/>
          </a:bodyPr>
          <a:p>
            <a:pPr marL="285750" indent="-285750" algn="just">
              <a:lnSpc>
                <a:spcPct val="150000"/>
              </a:lnSpc>
              <a:buFont typeface="Arial" panose="020B0604020202090204" pitchFamily="34" charset="0"/>
              <a:buChar char="•"/>
            </a:pPr>
            <a:r>
              <a:rPr lang="en-US" sz="1900" b="1"/>
              <a:t>Pemrograman Ulang</a:t>
            </a:r>
            <a:r>
              <a:rPr lang="en-US" sz="1900"/>
              <a:t>: Beberapa mikrokontroler memiliki kemampuan pemrograman ulang, yang memungkinkan Anda memperbarui program aplikasi dengan versi yang lebih baru tanpa mengganti seluruh mikrokontroler.</a:t>
            </a:r>
            <a:endParaRPr lang="en-US" sz="1900"/>
          </a:p>
        </p:txBody>
      </p:sp>
      <p:sp>
        <p:nvSpPr>
          <p:cNvPr id="7" name="Rectangles 6"/>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615"/>
            <a:ext cx="11080750" cy="1325880"/>
          </a:xfrm>
        </p:spPr>
        <p:txBody>
          <a:bodyPr>
            <a:normAutofit fontScale="90000"/>
          </a:bodyPr>
          <a:lstStyle/>
          <a:p>
            <a:r>
              <a:rPr lang="en-US" b="1">
                <a:sym typeface="+mn-ea"/>
              </a:rPr>
              <a:t>Pentingnya memori flash dalam pengembangan aplikasi mikrokontroler</a:t>
            </a:r>
            <a:endParaRPr lang="en-US" b="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3" name="Text Box 2"/>
          <p:cNvSpPr txBox="1"/>
          <p:nvPr/>
        </p:nvSpPr>
        <p:spPr>
          <a:xfrm>
            <a:off x="838200" y="1546225"/>
            <a:ext cx="10410825" cy="3599815"/>
          </a:xfrm>
          <a:prstGeom prst="rect">
            <a:avLst/>
          </a:prstGeom>
          <a:noFill/>
        </p:spPr>
        <p:txBody>
          <a:bodyPr wrap="square" rtlCol="0" anchor="t">
            <a:spAutoFit/>
          </a:bodyPr>
          <a:p>
            <a:pPr marL="285750" indent="-285750" algn="just">
              <a:lnSpc>
                <a:spcPct val="150000"/>
              </a:lnSpc>
              <a:buFont typeface="Arial" panose="020B0604020202090204" pitchFamily="34" charset="0"/>
              <a:buChar char="•"/>
            </a:pPr>
            <a:r>
              <a:rPr lang="en-US" sz="1900" b="1"/>
              <a:t>Pemeliharaan Data Bahkan saat Mati:</a:t>
            </a:r>
            <a:r>
              <a:rPr lang="en-US" sz="1900"/>
              <a:t> Memori flash adalah penyimpanan non-volatile, yang berarti data yang disimpan di dalamnya akan tetap ada bahkan saat daya mati. Ini sangat penting dalam pengembangan aplikasi yang memerlukan pemeliharaan data penting seperti konfigurasi, log, dan catatan meskipun terjadi gangguan daya.</a:t>
            </a:r>
            <a:endParaRPr lang="en-US" sz="1900"/>
          </a:p>
          <a:p>
            <a:pPr marL="285750" indent="-285750" algn="just">
              <a:lnSpc>
                <a:spcPct val="150000"/>
              </a:lnSpc>
              <a:buFont typeface="Arial" panose="020B0604020202090204" pitchFamily="34" charset="0"/>
              <a:buChar char="•"/>
            </a:pPr>
            <a:r>
              <a:rPr lang="en-US" sz="1900" b="1"/>
              <a:t>Efisiensi dan Keaandalan: </a:t>
            </a:r>
            <a:r>
              <a:rPr lang="en-US" sz="1900"/>
              <a:t>Memori flash adalah penyimpanan non-volatile, yang berarti data yang disimpan di dalamnya akan tetap ada bahkan saat daya mati. Ini sangat penting dalam pengembangan aplikasi yang memerlukan pemeliharaan data penting seperti konfigurasi, log, dan catatan meskipun terjadi gangguan daya.</a:t>
            </a:r>
            <a:endParaRPr lang="en-US" sz="1900"/>
          </a:p>
        </p:txBody>
      </p:sp>
      <p:sp>
        <p:nvSpPr>
          <p:cNvPr id="7" name="Rectangles 6"/>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b="1"/>
              <a:t>Memori Flash pada Mikrokontroler</a:t>
            </a:r>
            <a:endParaRPr lang="en-US" b="1"/>
          </a:p>
        </p:txBody>
      </p:sp>
      <p:sp>
        <p:nvSpPr>
          <p:cNvPr id="8" name="Text Placeholder 7"/>
          <p:cNvSpPr>
            <a:spLocks noGrp="1"/>
          </p:cNvSpPr>
          <p:nvPr>
            <p:ph type="body" idx="1"/>
          </p:nvPr>
        </p:nvSpPr>
        <p:spPr>
          <a:xfrm>
            <a:off x="831850" y="4562793"/>
            <a:ext cx="10515600" cy="1500187"/>
          </a:xfrm>
        </p:spPr>
        <p:txBody>
          <a:bodyPr/>
          <a:p>
            <a:r>
              <a:rPr lang="en-US"/>
              <a:t>Bagian 2</a:t>
            </a:r>
            <a:endParaRPr lang="en-US"/>
          </a:p>
        </p:txBody>
      </p:sp>
      <p:sp>
        <p:nvSpPr>
          <p:cNvPr id="4" name="Date Placeholder 3"/>
          <p:cNvSpPr>
            <a:spLocks noGrp="1"/>
          </p:cNvSpPr>
          <p:nvPr>
            <p:ph type="dt" sz="half" idx="10"/>
          </p:nvPr>
        </p:nvSpPr>
        <p:spPr/>
        <p:txBody>
          <a:bodyPr/>
          <a:p>
            <a:r>
              <a:rPr lang="en-ID"/>
              <a:t>trisakti.ac.id</a:t>
            </a:r>
            <a:endParaRPr lang="en-US"/>
          </a:p>
        </p:txBody>
      </p:sp>
      <p:sp>
        <p:nvSpPr>
          <p:cNvPr id="5" name="Footer Placeholder 4"/>
          <p:cNvSpPr>
            <a:spLocks noGrp="1"/>
          </p:cNvSpPr>
          <p:nvPr>
            <p:ph type="ftr" sz="quarter" idx="11"/>
          </p:nvPr>
        </p:nvSpPr>
        <p:spPr/>
        <p:txBody>
          <a:bodyPr/>
          <a:p>
            <a:r>
              <a:rPr lang="en-US"/>
              <a:t>idham.khalif@trisakti.ac.id</a:t>
            </a:r>
            <a:endParaRPr lang="en-US"/>
          </a:p>
        </p:txBody>
      </p:sp>
      <p:sp>
        <p:nvSpPr>
          <p:cNvPr id="6" name="Slide Number Placeholder 5"/>
          <p:cNvSpPr>
            <a:spLocks noGrp="1"/>
          </p:cNvSpPr>
          <p:nvPr>
            <p:ph type="sldNum" sz="quarter" idx="12"/>
          </p:nvPr>
        </p:nvSpPr>
        <p:spPr/>
        <p:txBody>
          <a:bodyPr/>
          <a:p>
            <a:fld id="{DF72A5BA-23BD-434B-840A-AC8A05BADD64}" type="slidenum">
              <a:rPr lang="en-US" smtClean="0"/>
            </a:fld>
            <a:endParaRPr lang="en-US"/>
          </a:p>
        </p:txBody>
      </p:sp>
      <p:sp>
        <p:nvSpPr>
          <p:cNvPr id="9" name="Rectangles 8"/>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6602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2" name="Straight Connector 11"/>
          <p:cNvCxnSpPr/>
          <p:nvPr/>
        </p:nvCxnSpPr>
        <p:spPr>
          <a:xfrm>
            <a:off x="824865" y="4485640"/>
            <a:ext cx="10522585" cy="63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615"/>
            <a:ext cx="11080750" cy="1325880"/>
          </a:xfrm>
        </p:spPr>
        <p:txBody>
          <a:bodyPr>
            <a:normAutofit/>
          </a:bodyPr>
          <a:lstStyle/>
          <a:p>
            <a:r>
              <a:rPr lang="en-US" sz="3600" b="1">
                <a:sym typeface="+mn-ea"/>
              </a:rPr>
              <a:t>Jenis - Jenis Flash Memori pada Mikrokontroler</a:t>
            </a:r>
            <a:endParaRPr lang="en-US" sz="3600" b="1">
              <a:sym typeface="+mn-ea"/>
            </a:endParaRPr>
          </a:p>
        </p:txBody>
      </p:sp>
      <p:sp>
        <p:nvSpPr>
          <p:cNvPr id="4" name="Date Placeholder 3"/>
          <p:cNvSpPr>
            <a:spLocks noGrp="1"/>
          </p:cNvSpPr>
          <p:nvPr>
            <p:ph type="dt" sz="half" idx="10"/>
          </p:nvPr>
        </p:nvSpPr>
        <p:spPr/>
        <p:txBody>
          <a:bodyPr/>
          <a:lstStyle/>
          <a:p>
            <a:r>
              <a:rPr lang="en-ID"/>
              <a:t>trisakti.ac.id</a:t>
            </a:r>
            <a:endParaRPr lang="en-US"/>
          </a:p>
        </p:txBody>
      </p:sp>
      <p:sp>
        <p:nvSpPr>
          <p:cNvPr id="5" name="Footer Placeholder 4"/>
          <p:cNvSpPr>
            <a:spLocks noGrp="1"/>
          </p:cNvSpPr>
          <p:nvPr>
            <p:ph type="ftr" sz="quarter" idx="11"/>
          </p:nvPr>
        </p:nvSpPr>
        <p:spPr/>
        <p:txBody>
          <a:bodyPr/>
          <a:lstStyle/>
          <a:p>
            <a:r>
              <a:rPr lang="en-US"/>
              <a:t>idham.khalif@trisakti.ac.id</a:t>
            </a:r>
            <a:endParaRPr lang="en-US"/>
          </a:p>
        </p:txBody>
      </p:sp>
      <p:sp>
        <p:nvSpPr>
          <p:cNvPr id="6" name="Slide Number Placeholder 5"/>
          <p:cNvSpPr>
            <a:spLocks noGrp="1"/>
          </p:cNvSpPr>
          <p:nvPr>
            <p:ph type="sldNum" sz="quarter" idx="12"/>
          </p:nvPr>
        </p:nvSpPr>
        <p:spPr/>
        <p:txBody>
          <a:bodyPr/>
          <a:lstStyle/>
          <a:p>
            <a:fld id="{DF72A5BA-23BD-434B-840A-AC8A05BADD64}" type="slidenum">
              <a:rPr lang="en-US" smtClean="0"/>
            </a:fld>
            <a:endParaRPr lang="en-US"/>
          </a:p>
        </p:txBody>
      </p:sp>
      <p:sp>
        <p:nvSpPr>
          <p:cNvPr id="3" name="Text Box 2"/>
          <p:cNvSpPr txBox="1"/>
          <p:nvPr/>
        </p:nvSpPr>
        <p:spPr>
          <a:xfrm>
            <a:off x="838200" y="1386205"/>
            <a:ext cx="10410825" cy="2722880"/>
          </a:xfrm>
          <a:prstGeom prst="rect">
            <a:avLst/>
          </a:prstGeom>
          <a:noFill/>
        </p:spPr>
        <p:txBody>
          <a:bodyPr wrap="square" rtlCol="0" anchor="t">
            <a:spAutoFit/>
          </a:bodyPr>
          <a:p>
            <a:pPr marL="285750" indent="-285750" algn="just">
              <a:lnSpc>
                <a:spcPct val="150000"/>
              </a:lnSpc>
              <a:buFont typeface="Arial" panose="020B0604020202090204" pitchFamily="34" charset="0"/>
              <a:buChar char="•"/>
            </a:pPr>
            <a:r>
              <a:rPr lang="en-US" sz="1900" b="1"/>
              <a:t>EPROM (Erasable Programmable Read-Only Memory)</a:t>
            </a:r>
            <a:r>
              <a:rPr lang="en-US" sz="1900"/>
              <a:t> adalah jenis memori non-volatile yang digunakan untuk menyimpan data yang dapat dihapus dan diprogram ulang. </a:t>
            </a:r>
            <a:endParaRPr lang="en-US" sz="1900"/>
          </a:p>
          <a:p>
            <a:pPr marL="285750" indent="-285750" algn="just">
              <a:lnSpc>
                <a:spcPct val="150000"/>
              </a:lnSpc>
              <a:buFont typeface="Arial" panose="020B0604020202090204" pitchFamily="34" charset="0"/>
              <a:buChar char="•"/>
            </a:pPr>
            <a:r>
              <a:rPr lang="en-US" sz="1900" b="1"/>
              <a:t>SPIFFS (Serial Peripheral Interface Flash File System)</a:t>
            </a:r>
            <a:r>
              <a:rPr lang="en-US" sz="1900"/>
              <a:t> adalah sistem berkas yang dirancang khusus untuk digunakan pada mikrokontroler dan mikroprosesor yang memiliki memori flash sebagai media penyimpanan. Sistem berkas ini memungkinkan pengelolaan dan akses berkas dalam memori flash mikrokontroler dengan cepat dan efisien. </a:t>
            </a:r>
            <a:endParaRPr lang="en-US" sz="1900"/>
          </a:p>
        </p:txBody>
      </p:sp>
      <p:sp>
        <p:nvSpPr>
          <p:cNvPr id="7" name="Rectangles 6"/>
          <p:cNvSpPr/>
          <p:nvPr/>
        </p:nvSpPr>
        <p:spPr>
          <a:xfrm>
            <a:off x="-2540"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745990" y="6259830"/>
            <a:ext cx="2666365" cy="908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ectangles 10"/>
          <p:cNvSpPr/>
          <p:nvPr/>
        </p:nvSpPr>
        <p:spPr>
          <a:xfrm>
            <a:off x="7539355" y="6259830"/>
            <a:ext cx="4629150" cy="90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7351</Words>
  <Application>WPS Writer</Application>
  <PresentationFormat>Widescreen</PresentationFormat>
  <Paragraphs>266</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SimSun</vt:lpstr>
      <vt:lpstr>Wingdings</vt:lpstr>
      <vt:lpstr>Trebuchet MS</vt:lpstr>
      <vt:lpstr>Calibri Light</vt:lpstr>
      <vt:lpstr>Helvetica Neue</vt:lpstr>
      <vt:lpstr>Calibri</vt:lpstr>
      <vt:lpstr>微软雅黑</vt:lpstr>
      <vt:lpstr>汉仪旗黑</vt:lpstr>
      <vt:lpstr>Arial Unicode MS</vt:lpstr>
      <vt:lpstr>宋体-简</vt:lpstr>
      <vt:lpstr>Office Theme</vt:lpstr>
      <vt:lpstr>Decision Tree (Pohon Keputusan)</vt:lpstr>
      <vt:lpstr>Agenda Pembahasan Topik</vt:lpstr>
      <vt:lpstr>Pendahuluan Decision Tree</vt:lpstr>
      <vt:lpstr>Dasar Decision Tree</vt:lpstr>
      <vt:lpstr>Kenapa Decision Tree Penting?</vt:lpstr>
      <vt:lpstr>Peran Memori Flash pada Mikrokontroler</vt:lpstr>
      <vt:lpstr>Peran Memori Flash pada Mikrokontroler</vt:lpstr>
      <vt:lpstr>Pendahuluan Memori Flash pada Mikrokontroler</vt:lpstr>
      <vt:lpstr>Peran Memori Flash pada Mikrokontroler</vt:lpstr>
      <vt:lpstr>Jenis - Jenis Flash Memori pada Mikrokontroler</vt:lpstr>
      <vt:lpstr>EEPROM vs SPIFFS</vt:lpstr>
      <vt:lpstr>EEPROM vs SPIFFS</vt:lpstr>
      <vt:lpstr>EEPROM vs SPIFFS</vt:lpstr>
      <vt:lpstr>EEPROM vs SPIFFS</vt:lpstr>
      <vt:lpstr>EEPROM vs SPIFFS</vt:lpstr>
      <vt:lpstr>Pendahuluan Memori Flash pada Mikrokontroler</vt:lpstr>
      <vt:lpstr>Dasar Memori Flash Mikrokontroler</vt:lpstr>
      <vt:lpstr>SPIFFS (Serial Peripheral Interface Flash File System)</vt:lpstr>
      <vt:lpstr>Fungsi Utama</vt:lpstr>
      <vt:lpstr>Perlindungan Data </vt:lpstr>
      <vt:lpstr>Penggunaan dalam Aplikasi IoT dan Perangkat Tersembunyi</vt:lpstr>
      <vt:lpstr>EEPROM vs SPIFFS</vt:lpstr>
      <vt:lpstr>Pengenalan SPIFFS</vt:lpstr>
      <vt:lpstr>Sekian &amp; 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Perkenalan Pembelajaran </dc:title>
  <dc:creator>Mhd Idham Khalif</dc:creator>
  <cp:lastModifiedBy>idhamkhalif</cp:lastModifiedBy>
  <cp:revision>533</cp:revision>
  <dcterms:created xsi:type="dcterms:W3CDTF">2023-11-06T14:13:15Z</dcterms:created>
  <dcterms:modified xsi:type="dcterms:W3CDTF">2023-11-06T14:13:15Z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1033-3.1.2.5330</vt:lpwstr>
  </property>
</Properties>
</file>