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98" r:id="rId11"/>
    <p:sldId id="29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2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20" r:id="rId46"/>
    <p:sldId id="319" r:id="rId47"/>
    <p:sldId id="318" r:id="rId48"/>
    <p:sldId id="317" r:id="rId49"/>
    <p:sldId id="316" r:id="rId50"/>
    <p:sldId id="315" r:id="rId51"/>
    <p:sldId id="314" r:id="rId52"/>
    <p:sldId id="313" r:id="rId53"/>
    <p:sldId id="312" r:id="rId54"/>
    <p:sldId id="309" r:id="rId55"/>
    <p:sldId id="310" r:id="rId56"/>
    <p:sldId id="308" r:id="rId57"/>
    <p:sldId id="307" r:id="rId58"/>
    <p:sldId id="306" r:id="rId59"/>
    <p:sldId id="305" r:id="rId60"/>
    <p:sldId id="344" r:id="rId61"/>
    <p:sldId id="345" r:id="rId62"/>
    <p:sldId id="304" r:id="rId63"/>
    <p:sldId id="303" r:id="rId64"/>
    <p:sldId id="302" r:id="rId65"/>
    <p:sldId id="301" r:id="rId66"/>
    <p:sldId id="300" r:id="rId67"/>
    <p:sldId id="338" r:id="rId68"/>
    <p:sldId id="337" r:id="rId69"/>
    <p:sldId id="336" r:id="rId70"/>
    <p:sldId id="335" r:id="rId71"/>
    <p:sldId id="334" r:id="rId72"/>
    <p:sldId id="333" r:id="rId73"/>
    <p:sldId id="332" r:id="rId74"/>
    <p:sldId id="331" r:id="rId75"/>
    <p:sldId id="330" r:id="rId76"/>
    <p:sldId id="329" r:id="rId77"/>
    <p:sldId id="328" r:id="rId78"/>
    <p:sldId id="327" r:id="rId79"/>
    <p:sldId id="326" r:id="rId80"/>
    <p:sldId id="325" r:id="rId81"/>
    <p:sldId id="323" r:id="rId82"/>
    <p:sldId id="324" r:id="rId83"/>
    <p:sldId id="343" r:id="rId84"/>
    <p:sldId id="340" r:id="rId85"/>
    <p:sldId id="342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DB4-E8FE-4401-BC01-678582C4984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DB2-CEAC-4FD7-94DB-2067B3C869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DB4-E8FE-4401-BC01-678582C4984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DB2-CEAC-4FD7-94DB-2067B3C86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DB4-E8FE-4401-BC01-678582C4984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DB2-CEAC-4FD7-94DB-2067B3C86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DB4-E8FE-4401-BC01-678582C4984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DB2-CEAC-4FD7-94DB-2067B3C86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DB4-E8FE-4401-BC01-678582C4984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DB2-CEAC-4FD7-94DB-2067B3C869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DB4-E8FE-4401-BC01-678582C4984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DB2-CEAC-4FD7-94DB-2067B3C86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DB4-E8FE-4401-BC01-678582C4984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DB2-CEAC-4FD7-94DB-2067B3C869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DB4-E8FE-4401-BC01-678582C4984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DB2-CEAC-4FD7-94DB-2067B3C86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DB4-E8FE-4401-BC01-678582C4984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DB2-CEAC-4FD7-94DB-2067B3C86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DB4-E8FE-4401-BC01-678582C4984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DB2-CEAC-4FD7-94DB-2067B3C869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DB4-E8FE-4401-BC01-678582C4984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DB2-CEAC-4FD7-94DB-2067B3C86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FAF4DB4-E8FE-4401-BC01-678582C4984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3C34DB2-CEAC-4FD7-94DB-2067B3C86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" y="3124200"/>
            <a:ext cx="8913812" cy="160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AR DELANEY" pitchFamily="2" charset="0"/>
              </a:rPr>
              <a:t>AGILE AND ITS SIGNIFICANCE</a:t>
            </a:r>
            <a:endParaRPr lang="en-US" sz="4000" dirty="0">
              <a:solidFill>
                <a:srgbClr val="FF0000"/>
              </a:solidFill>
              <a:latin typeface="AR DELANEY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33600"/>
            <a:ext cx="5867400" cy="106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UNIT - II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2560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3525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428875" y="3314700"/>
            <a:ext cx="42862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456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Classification </a:t>
            </a:r>
            <a:r>
              <a:rPr lang="en-US" sz="2400" b="1" dirty="0">
                <a:solidFill>
                  <a:srgbClr val="FF0000"/>
                </a:solidFill>
              </a:rPr>
              <a:t>of </a:t>
            </a:r>
            <a:r>
              <a:rPr lang="en-US" sz="2400" b="1" dirty="0" smtClean="0">
                <a:solidFill>
                  <a:srgbClr val="FF0000"/>
                </a:solidFill>
              </a:rPr>
              <a:t>Methods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70C0"/>
                </a:solidFill>
              </a:rPr>
              <a:t>Cycles of ceremony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degree </a:t>
            </a:r>
            <a:r>
              <a:rPr lang="en-US" sz="2400" dirty="0"/>
              <a:t>of </a:t>
            </a:r>
            <a:r>
              <a:rPr lang="en-US" sz="2400" b="1" dirty="0" smtClean="0"/>
              <a:t>ceremony</a:t>
            </a:r>
            <a:r>
              <a:rPr lang="en-US" sz="2400" dirty="0" smtClean="0"/>
              <a:t>—the amount </a:t>
            </a:r>
            <a:r>
              <a:rPr lang="en-US" sz="2400" dirty="0"/>
              <a:t>of </a:t>
            </a:r>
            <a:r>
              <a:rPr lang="en-US" sz="2400" b="1" dirty="0"/>
              <a:t>method weight </a:t>
            </a:r>
            <a:r>
              <a:rPr lang="en-US" sz="2400" dirty="0"/>
              <a:t>in terms of documentation, formal steps, review, and so forth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705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Cycles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number and length of </a:t>
            </a:r>
            <a:r>
              <a:rPr lang="en-US" sz="2400" dirty="0" smtClean="0"/>
              <a:t>iterations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For example, single-pass </a:t>
            </a:r>
            <a:r>
              <a:rPr lang="en-US" sz="2400" dirty="0" smtClean="0"/>
              <a:t>waterfall has </a:t>
            </a:r>
            <a:r>
              <a:rPr lang="en-US" sz="2400" dirty="0"/>
              <a:t>no iterations; at the other end, an </a:t>
            </a:r>
            <a:r>
              <a:rPr lang="en-US" sz="2400" dirty="0" err="1"/>
              <a:t>Evo</a:t>
            </a:r>
            <a:r>
              <a:rPr lang="en-US" sz="2400" dirty="0"/>
              <a:t> project could have </a:t>
            </a:r>
            <a:r>
              <a:rPr lang="en-US" sz="2400" dirty="0" smtClean="0"/>
              <a:t>very many —one </a:t>
            </a:r>
            <a:r>
              <a:rPr lang="en-US" sz="2400" dirty="0"/>
              <a:t>iteration per week.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796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57200" y="1972768"/>
            <a:ext cx="8229600" cy="413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3738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</a:rPr>
              <a:t>The Agile Manifesto and </a:t>
            </a:r>
            <a:r>
              <a:rPr lang="en-US" sz="2400" b="1" dirty="0" smtClean="0">
                <a:solidFill>
                  <a:srgbClr val="C00000"/>
                </a:solidFill>
              </a:rPr>
              <a:t>Principles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2001 a group interested in iterative and agile methods </a:t>
            </a:r>
            <a:r>
              <a:rPr lang="en-US" sz="2400" dirty="0" smtClean="0"/>
              <a:t>met </a:t>
            </a:r>
            <a:r>
              <a:rPr lang="en-US" sz="2400" dirty="0"/>
              <a:t>to find </a:t>
            </a:r>
            <a:r>
              <a:rPr lang="en-US" sz="2400" dirty="0" smtClean="0"/>
              <a:t>common ground.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Out of this came the Agile Alliance </a:t>
            </a:r>
            <a:r>
              <a:rPr lang="en-US" sz="2400" dirty="0" smtClean="0"/>
              <a:t>(www.agilealliance.com</a:t>
            </a:r>
            <a:r>
              <a:rPr lang="en-US" sz="2400" dirty="0"/>
              <a:t>) with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manifesto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statement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 principles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3743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400" i="1" dirty="0" smtClean="0"/>
          </a:p>
          <a:p>
            <a:pPr>
              <a:lnSpc>
                <a:spcPct val="150000"/>
              </a:lnSpc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Individuals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and interactions </a:t>
            </a:r>
            <a:r>
              <a:rPr lang="en-US" sz="2400" i="1" dirty="0"/>
              <a:t>over processes and tools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Working software </a:t>
            </a:r>
            <a:r>
              <a:rPr lang="en-US" sz="2400" i="1" dirty="0"/>
              <a:t>over </a:t>
            </a:r>
            <a:r>
              <a:rPr lang="en-US" sz="2400" i="1" dirty="0" smtClean="0"/>
              <a:t>complete </a:t>
            </a:r>
            <a:r>
              <a:rPr lang="en-US" sz="2400" i="1" dirty="0"/>
              <a:t>documentation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Customer collaboration </a:t>
            </a:r>
            <a:r>
              <a:rPr lang="en-US" sz="2400" i="1" dirty="0"/>
              <a:t>over contract negotiation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Responding to change </a:t>
            </a:r>
            <a:r>
              <a:rPr lang="en-US" sz="2400" i="1" dirty="0"/>
              <a:t>over following a plan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243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Arabic Typesetting" pitchFamily="66" charset="-78"/>
                <a:cs typeface="Arabic Typesetting" pitchFamily="66" charset="-78"/>
              </a:rPr>
              <a:t>The Agile </a:t>
            </a:r>
            <a:r>
              <a:rPr lang="en-US" sz="2400" dirty="0" smtClean="0">
                <a:solidFill>
                  <a:srgbClr val="C00000"/>
                </a:solidFill>
                <a:latin typeface="Arabic Typesetting" pitchFamily="66" charset="-78"/>
                <a:cs typeface="Arabic Typesetting" pitchFamily="66" charset="-78"/>
              </a:rPr>
              <a:t>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1. </a:t>
            </a:r>
            <a:r>
              <a:rPr lang="en-US" sz="2400" dirty="0" smtClean="0"/>
              <a:t>	Our </a:t>
            </a:r>
            <a:r>
              <a:rPr lang="en-US" sz="2400" dirty="0"/>
              <a:t>highest priority is to satisfy the </a:t>
            </a:r>
            <a:r>
              <a:rPr lang="en-US" sz="2400" dirty="0" smtClean="0"/>
              <a:t>customer through </a:t>
            </a:r>
            <a:r>
              <a:rPr lang="en-US" sz="2400" dirty="0"/>
              <a:t>early and continuous delivery </a:t>
            </a:r>
            <a:r>
              <a:rPr lang="en-US" sz="2400" dirty="0" smtClean="0"/>
              <a:t>of valuable </a:t>
            </a:r>
            <a:r>
              <a:rPr lang="en-US" sz="2400" dirty="0"/>
              <a:t>software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2. </a:t>
            </a:r>
            <a:r>
              <a:rPr lang="en-US" sz="2400" dirty="0" smtClean="0"/>
              <a:t>	Welcome </a:t>
            </a:r>
            <a:r>
              <a:rPr lang="en-US" sz="2400" dirty="0"/>
              <a:t>changing requirements, even late </a:t>
            </a:r>
            <a:r>
              <a:rPr lang="en-US" sz="2400" dirty="0" smtClean="0"/>
              <a:t>in development</a:t>
            </a:r>
            <a:r>
              <a:rPr lang="en-US" sz="2400" dirty="0"/>
              <a:t>. Agile processes harness </a:t>
            </a:r>
            <a:r>
              <a:rPr lang="en-US" sz="2400" dirty="0" smtClean="0"/>
              <a:t>change for </a:t>
            </a:r>
            <a:r>
              <a:rPr lang="en-US" sz="2400" dirty="0"/>
              <a:t>the customer's competitive advantage.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33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3</a:t>
            </a:r>
            <a:r>
              <a:rPr lang="en-US" sz="2400" dirty="0" smtClean="0"/>
              <a:t>.	 </a:t>
            </a:r>
            <a:r>
              <a:rPr lang="en-US" sz="2400" dirty="0"/>
              <a:t>Deliver working software frequently, from </a:t>
            </a:r>
            <a:r>
              <a:rPr lang="en-US" sz="2400" dirty="0" smtClean="0"/>
              <a:t>a couple </a:t>
            </a:r>
            <a:r>
              <a:rPr lang="en-US" sz="2400" dirty="0"/>
              <a:t>of weeks to a couple of months, with </a:t>
            </a:r>
            <a:r>
              <a:rPr lang="en-US" sz="2400" dirty="0" smtClean="0"/>
              <a:t>a preference </a:t>
            </a:r>
            <a:r>
              <a:rPr lang="en-US" sz="2400" dirty="0"/>
              <a:t>to the shorter time </a:t>
            </a:r>
            <a:r>
              <a:rPr lang="en-US" sz="2400" dirty="0" smtClean="0"/>
              <a:t>scale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4.	Business </a:t>
            </a:r>
            <a:r>
              <a:rPr lang="en-US" sz="2400" dirty="0"/>
              <a:t>people and developers must </a:t>
            </a:r>
            <a:r>
              <a:rPr lang="en-US" sz="2400" dirty="0" smtClean="0"/>
              <a:t>work together </a:t>
            </a:r>
            <a:r>
              <a:rPr lang="en-US" sz="2400" dirty="0"/>
              <a:t>daily throughout the project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606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5.	Build </a:t>
            </a:r>
            <a:r>
              <a:rPr lang="en-US" sz="2400" dirty="0"/>
              <a:t>projects around motivated individuals</a:t>
            </a:r>
            <a:r>
              <a:rPr lang="en-US" sz="2400" dirty="0" smtClean="0"/>
              <a:t>. Give </a:t>
            </a:r>
            <a:r>
              <a:rPr lang="en-US" sz="2400" dirty="0"/>
              <a:t>them the environment and support </a:t>
            </a:r>
            <a:r>
              <a:rPr lang="en-US" sz="2400" dirty="0" smtClean="0"/>
              <a:t>they need</a:t>
            </a:r>
            <a:r>
              <a:rPr lang="en-US" sz="2400" dirty="0"/>
              <a:t>, and trust them to get the job </a:t>
            </a:r>
            <a:r>
              <a:rPr lang="en-US" sz="2400" dirty="0" smtClean="0"/>
              <a:t>done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6</a:t>
            </a:r>
            <a:r>
              <a:rPr lang="en-US" sz="2400" dirty="0" smtClean="0">
                <a:solidFill>
                  <a:srgbClr val="C00000"/>
                </a:solidFill>
                <a:latin typeface="Arabic Typesetting" pitchFamily="66" charset="-78"/>
                <a:cs typeface="Arabic Typesetting" pitchFamily="66" charset="-78"/>
              </a:rPr>
              <a:t>.</a:t>
            </a:r>
            <a:r>
              <a:rPr lang="en-US" sz="2400" dirty="0"/>
              <a:t> </a:t>
            </a:r>
            <a:r>
              <a:rPr lang="en-US" sz="2400" dirty="0" smtClean="0"/>
              <a:t>	The </a:t>
            </a:r>
            <a:r>
              <a:rPr lang="en-US" sz="2400" dirty="0"/>
              <a:t>most efficient and effective method </a:t>
            </a:r>
            <a:r>
              <a:rPr lang="en-US" sz="2400" dirty="0" smtClean="0"/>
              <a:t>of conveying </a:t>
            </a:r>
            <a:r>
              <a:rPr lang="en-US" sz="2400" dirty="0"/>
              <a:t>information to and within </a:t>
            </a:r>
            <a:r>
              <a:rPr lang="en-US" sz="2400" dirty="0" smtClean="0"/>
              <a:t>a development </a:t>
            </a:r>
            <a:r>
              <a:rPr lang="en-US" sz="2400" dirty="0"/>
              <a:t>team is face-to-face conversation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501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abic Typesetting" pitchFamily="66" charset="-78"/>
                <a:cs typeface="Arabic Typesetting" pitchFamily="66" charset="-78"/>
              </a:rPr>
              <a:t>OVER VIEW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Basic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ideas and principles of agile 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methods.</a:t>
            </a:r>
            <a:endParaRPr lang="en-US" sz="2400" dirty="0">
              <a:latin typeface="Arabic Typesetting" pitchFamily="66" charset="-78"/>
              <a:cs typeface="Arabic Typesetting" pitchFamily="66" charset="-78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Classification of methods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  <a:endParaRPr lang="en-US" sz="2400" dirty="0">
              <a:latin typeface="Arabic Typesetting" pitchFamily="66" charset="-78"/>
              <a:cs typeface="Arabic Typesetting" pitchFamily="66" charset="-78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Agile hype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?</a:t>
            </a:r>
            <a:endParaRPr lang="en-US" sz="2400" dirty="0">
              <a:latin typeface="Arabic Typesetting" pitchFamily="66" charset="-78"/>
              <a:cs typeface="Arabic Typesetting" pitchFamily="66" charset="-78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Specific agile methods, including Scrum and XP</a:t>
            </a:r>
            <a:r>
              <a:rPr lang="en-US" sz="2400" dirty="0"/>
              <a:t>.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Aparajita" pitchFamily="34" charset="0"/>
              <a:cs typeface="Aparajita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Aparajita" pitchFamily="34" charset="0"/>
              <a:cs typeface="Aparajita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C00000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2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7. </a:t>
            </a:r>
            <a:r>
              <a:rPr lang="en-US" sz="2400" dirty="0" smtClean="0"/>
              <a:t>	Working </a:t>
            </a:r>
            <a:r>
              <a:rPr lang="en-US" sz="2400" dirty="0"/>
              <a:t>software is the primary measure </a:t>
            </a:r>
            <a:r>
              <a:rPr lang="en-US" sz="2400" dirty="0" smtClean="0"/>
              <a:t>of 	progress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8. </a:t>
            </a:r>
            <a:r>
              <a:rPr lang="fr-FR" sz="2400" dirty="0" smtClean="0"/>
              <a:t>	Agile </a:t>
            </a:r>
            <a:r>
              <a:rPr lang="fr-FR" sz="2400" dirty="0"/>
              <a:t>processes promote </a:t>
            </a:r>
            <a:r>
              <a:rPr lang="fr-FR" sz="2400" dirty="0" smtClean="0"/>
              <a:t>sustainable </a:t>
            </a:r>
            <a:r>
              <a:rPr lang="en-US" sz="2400" dirty="0" smtClean="0"/>
              <a:t>development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/>
              <a:t>9. </a:t>
            </a:r>
            <a:r>
              <a:rPr lang="en-US" sz="2400" dirty="0" smtClean="0"/>
              <a:t>	The </a:t>
            </a:r>
            <a:r>
              <a:rPr lang="en-US" sz="2400" dirty="0"/>
              <a:t>sponsors, developers, and </a:t>
            </a:r>
            <a:r>
              <a:rPr lang="en-US" sz="2400" dirty="0" smtClean="0"/>
              <a:t>users should </a:t>
            </a:r>
            <a:r>
              <a:rPr lang="en-US" sz="2400" dirty="0"/>
              <a:t>be able </a:t>
            </a:r>
            <a:r>
              <a:rPr lang="en-US" sz="2400" dirty="0" smtClean="0"/>
              <a:t>	to </a:t>
            </a:r>
            <a:r>
              <a:rPr lang="en-US" sz="2400" dirty="0"/>
              <a:t>maintain a constant </a:t>
            </a:r>
            <a:r>
              <a:rPr lang="en-US" sz="2400" dirty="0" smtClean="0"/>
              <a:t>pace indefinitely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10. </a:t>
            </a:r>
            <a:r>
              <a:rPr lang="en-US" sz="2400" dirty="0" smtClean="0"/>
              <a:t>	Continuous </a:t>
            </a:r>
            <a:r>
              <a:rPr lang="en-US" sz="2400" dirty="0"/>
              <a:t>attention to </a:t>
            </a:r>
            <a:r>
              <a:rPr lang="en-US" sz="2400" dirty="0" smtClean="0"/>
              <a:t>technical excellence </a:t>
            </a:r>
            <a:r>
              <a:rPr lang="en-US" sz="2400" dirty="0"/>
              <a:t>and </a:t>
            </a:r>
            <a:r>
              <a:rPr lang="en-US" sz="2400" dirty="0" smtClean="0"/>
              <a:t>	good </a:t>
            </a:r>
            <a:r>
              <a:rPr lang="en-US" sz="2400" dirty="0"/>
              <a:t>design enhances agility.</a:t>
            </a:r>
            <a:endParaRPr lang="en-US" sz="2400" dirty="0" smtClean="0">
              <a:solidFill>
                <a:schemeClr val="accent2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0623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11. </a:t>
            </a:r>
            <a:r>
              <a:rPr lang="en-US" sz="2400" dirty="0" smtClean="0"/>
              <a:t>	Simplicity—the </a:t>
            </a:r>
            <a:r>
              <a:rPr lang="en-US" sz="2400" dirty="0"/>
              <a:t>art of maximizing </a:t>
            </a:r>
            <a:r>
              <a:rPr lang="en-US" sz="2400" dirty="0" smtClean="0"/>
              <a:t>the amount </a:t>
            </a:r>
            <a:r>
              <a:rPr lang="en-US" sz="2400" dirty="0"/>
              <a:t>of work not done—is </a:t>
            </a:r>
            <a:r>
              <a:rPr lang="en-US" sz="2400" dirty="0" smtClean="0"/>
              <a:t>essential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/>
              <a:t>12. </a:t>
            </a:r>
            <a:r>
              <a:rPr lang="en-US" sz="2400" dirty="0" smtClean="0"/>
              <a:t>	The </a:t>
            </a:r>
            <a:r>
              <a:rPr lang="en-US" sz="2400" dirty="0"/>
              <a:t>best architectures, requirements, </a:t>
            </a:r>
            <a:r>
              <a:rPr lang="en-US" sz="2400" dirty="0" smtClean="0"/>
              <a:t>and designs </a:t>
            </a:r>
            <a:r>
              <a:rPr lang="en-US" sz="2400" dirty="0"/>
              <a:t>emerge from self-organizing teams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13</a:t>
            </a:r>
            <a:r>
              <a:rPr lang="en-US" sz="2400" dirty="0" smtClean="0"/>
              <a:t>.	 </a:t>
            </a:r>
            <a:r>
              <a:rPr lang="en-US" sz="2400" dirty="0"/>
              <a:t>At regular intervals, the team reflects </a:t>
            </a:r>
            <a:r>
              <a:rPr lang="en-US" sz="2400" dirty="0" smtClean="0"/>
              <a:t>on how </a:t>
            </a:r>
            <a:r>
              <a:rPr lang="en-US" sz="2400" dirty="0"/>
              <a:t>to become more effective, then </a:t>
            </a:r>
            <a:r>
              <a:rPr lang="en-US" sz="2400" dirty="0" smtClean="0"/>
              <a:t>tunes and </a:t>
            </a:r>
            <a:r>
              <a:rPr lang="en-US" sz="2400" dirty="0"/>
              <a:t>adjusts its behavior accordingly</a:t>
            </a:r>
            <a:endParaRPr lang="en-US" sz="2400" dirty="0" smtClean="0">
              <a:solidFill>
                <a:schemeClr val="accent2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6077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Agile Project </a:t>
            </a:r>
            <a:r>
              <a:rPr lang="en-US" sz="2400" b="1" dirty="0" smtClean="0">
                <a:solidFill>
                  <a:srgbClr val="FF0000"/>
                </a:solidFill>
              </a:rPr>
              <a:t>Management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Jim </a:t>
            </a:r>
            <a:r>
              <a:rPr lang="en-US" sz="2400" dirty="0" smtClean="0"/>
              <a:t>High smith, </a:t>
            </a:r>
            <a:r>
              <a:rPr lang="en-US" sz="2400" dirty="0"/>
              <a:t>an Agile Alliance founder and creator of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Adaptive Software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Development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summarizes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nine principles for the agile project manager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accent2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3864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400" dirty="0" smtClean="0"/>
              <a:t>Deliver </a:t>
            </a:r>
            <a:r>
              <a:rPr lang="en-US" sz="2400" dirty="0"/>
              <a:t>something useful to the client; </a:t>
            </a:r>
            <a:r>
              <a:rPr lang="en-US" sz="2400" dirty="0" smtClean="0"/>
              <a:t>check what </a:t>
            </a:r>
            <a:r>
              <a:rPr lang="en-US" sz="2400" dirty="0"/>
              <a:t>they </a:t>
            </a:r>
            <a:r>
              <a:rPr lang="en-US" sz="2400" dirty="0" smtClean="0"/>
              <a:t>value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400" dirty="0" smtClean="0"/>
              <a:t>Support </a:t>
            </a:r>
            <a:r>
              <a:rPr lang="en-US" sz="2400" dirty="0"/>
              <a:t>committed </a:t>
            </a:r>
            <a:r>
              <a:rPr lang="en-US" sz="2400" dirty="0" smtClean="0"/>
              <a:t>stakeholders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400" dirty="0"/>
              <a:t>Employ a leadership-collaboration </a:t>
            </a:r>
            <a:r>
              <a:rPr lang="en-US" sz="2400" dirty="0" smtClean="0"/>
              <a:t>style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400" dirty="0"/>
              <a:t>Build competent, collaborative teams</a:t>
            </a:r>
            <a:r>
              <a:rPr lang="en-US" sz="2400" dirty="0" smtClean="0"/>
              <a:t>.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2400" dirty="0"/>
              <a:t>Enable team decision making.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1035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AutoNum type="arabicPeriod" startAt="6"/>
            </a:pPr>
            <a:r>
              <a:rPr lang="en-US" sz="2400" dirty="0" smtClean="0"/>
              <a:t>Use </a:t>
            </a:r>
            <a:r>
              <a:rPr lang="en-US" sz="2400" dirty="0"/>
              <a:t>short </a:t>
            </a:r>
            <a:r>
              <a:rPr lang="en-US" sz="2400" dirty="0" smtClean="0"/>
              <a:t>time boxed </a:t>
            </a:r>
            <a:r>
              <a:rPr lang="en-US" sz="2400" dirty="0"/>
              <a:t>iterations to </a:t>
            </a:r>
            <a:r>
              <a:rPr lang="en-US" sz="2400" dirty="0" smtClean="0"/>
              <a:t>quickly deliver </a:t>
            </a:r>
            <a:r>
              <a:rPr lang="en-US" sz="2400" dirty="0"/>
              <a:t>features</a:t>
            </a:r>
            <a:r>
              <a:rPr lang="en-US" sz="2400" dirty="0" smtClean="0"/>
              <a:t>.</a:t>
            </a:r>
          </a:p>
          <a:p>
            <a:pPr marL="742950" indent="-742950">
              <a:lnSpc>
                <a:spcPct val="150000"/>
              </a:lnSpc>
              <a:buAutoNum type="arabicPeriod" startAt="6"/>
            </a:pPr>
            <a:r>
              <a:rPr lang="en-US" sz="2400" dirty="0"/>
              <a:t>Encourage adaptability</a:t>
            </a:r>
            <a:r>
              <a:rPr lang="en-US" sz="2400" dirty="0" smtClean="0"/>
              <a:t>.</a:t>
            </a:r>
          </a:p>
          <a:p>
            <a:pPr marL="742950" indent="-742950">
              <a:lnSpc>
                <a:spcPct val="150000"/>
              </a:lnSpc>
              <a:buAutoNum type="arabicPeriod" startAt="6"/>
            </a:pPr>
            <a:r>
              <a:rPr lang="en-US" sz="2400" dirty="0"/>
              <a:t>Champion technical excellence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9.	Focus </a:t>
            </a:r>
            <a:r>
              <a:rPr lang="en-US" sz="2400" dirty="0"/>
              <a:t>on delivery activities, </a:t>
            </a:r>
            <a:r>
              <a:rPr lang="en-US" sz="2400" dirty="0" smtClean="0"/>
              <a:t>not process-compliance </a:t>
            </a:r>
            <a:r>
              <a:rPr lang="en-US" sz="2400" dirty="0"/>
              <a:t>activities.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889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Augustine </a:t>
            </a:r>
            <a:r>
              <a:rPr lang="en-US" sz="2400" dirty="0" smtClean="0"/>
              <a:t>and Woodcock</a:t>
            </a:r>
            <a:r>
              <a:rPr lang="en-US" sz="2400" dirty="0"/>
              <a:t>, two managers with experience in </a:t>
            </a:r>
            <a:r>
              <a:rPr lang="en-US" sz="2400" dirty="0">
                <a:solidFill>
                  <a:srgbClr val="002060"/>
                </a:solidFill>
              </a:rPr>
              <a:t>XP-oriented projects</a:t>
            </a:r>
            <a:r>
              <a:rPr lang="en-US" sz="2400" dirty="0"/>
              <a:t>, recommend </a:t>
            </a:r>
            <a:r>
              <a:rPr lang="en-US" sz="2400" dirty="0" smtClean="0"/>
              <a:t>six practices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1.	</a:t>
            </a:r>
            <a:r>
              <a:rPr lang="en-US" sz="2400" b="1" dirty="0" smtClean="0">
                <a:solidFill>
                  <a:srgbClr val="C00000"/>
                </a:solidFill>
              </a:rPr>
              <a:t>Guiding </a:t>
            </a:r>
            <a:r>
              <a:rPr lang="en-US" sz="2400" b="1" dirty="0">
                <a:solidFill>
                  <a:srgbClr val="C00000"/>
                </a:solidFill>
              </a:rPr>
              <a:t>Vision </a:t>
            </a:r>
            <a:r>
              <a:rPr lang="en-US" sz="2400" b="1" dirty="0"/>
              <a:t>– </a:t>
            </a:r>
            <a:r>
              <a:rPr lang="en-US" sz="2400" dirty="0"/>
              <a:t>Establish a guiding vision </a:t>
            </a:r>
            <a:r>
              <a:rPr lang="en-US" sz="2400" dirty="0" smtClean="0"/>
              <a:t>for the </a:t>
            </a:r>
            <a:r>
              <a:rPr lang="en-US" sz="2400" dirty="0"/>
              <a:t>project and continuously </a:t>
            </a:r>
            <a:r>
              <a:rPr lang="en-US" sz="2400" dirty="0" smtClean="0"/>
              <a:t>strengthen </a:t>
            </a:r>
            <a:r>
              <a:rPr lang="en-US" sz="2400" dirty="0"/>
              <a:t>it </a:t>
            </a:r>
            <a:r>
              <a:rPr lang="en-US" sz="2400" dirty="0" smtClean="0"/>
              <a:t>through words </a:t>
            </a:r>
            <a:r>
              <a:rPr lang="en-US" sz="2400" dirty="0"/>
              <a:t>and actions.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1011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AutoNum type="arabicPeriod" startAt="2"/>
            </a:pPr>
            <a:r>
              <a:rPr lang="en-US" sz="2400" b="1" dirty="0" smtClean="0">
                <a:solidFill>
                  <a:srgbClr val="FF0000"/>
                </a:solidFill>
              </a:rPr>
              <a:t>Teamwork </a:t>
            </a:r>
            <a:r>
              <a:rPr lang="en-US" sz="2400" b="1" dirty="0">
                <a:solidFill>
                  <a:srgbClr val="FF0000"/>
                </a:solidFill>
              </a:rPr>
              <a:t>&amp; Collaboration </a:t>
            </a:r>
            <a:r>
              <a:rPr lang="en-US" sz="2400" b="1" dirty="0"/>
              <a:t>– </a:t>
            </a:r>
            <a:r>
              <a:rPr lang="en-US" sz="2400" dirty="0" smtClean="0"/>
              <a:t>Facilitate collaboration </a:t>
            </a:r>
            <a:r>
              <a:rPr lang="en-US" sz="2400" dirty="0"/>
              <a:t>and teamwork through </a:t>
            </a:r>
            <a:r>
              <a:rPr lang="en-US" sz="2400" dirty="0" smtClean="0"/>
              <a:t>relationships and community</a:t>
            </a:r>
          </a:p>
          <a:p>
            <a:pPr marL="742950" indent="-742950">
              <a:lnSpc>
                <a:spcPct val="150000"/>
              </a:lnSpc>
              <a:buAutoNum type="arabicPeriod" startAt="2"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3.	</a:t>
            </a:r>
            <a:r>
              <a:rPr lang="en-US" sz="2400" b="1" dirty="0" smtClean="0">
                <a:solidFill>
                  <a:srgbClr val="FF0000"/>
                </a:solidFill>
              </a:rPr>
              <a:t>Simple </a:t>
            </a:r>
            <a:r>
              <a:rPr lang="en-US" sz="2400" b="1" dirty="0">
                <a:solidFill>
                  <a:srgbClr val="FF0000"/>
                </a:solidFill>
              </a:rPr>
              <a:t>Rules </a:t>
            </a:r>
            <a:r>
              <a:rPr lang="en-US" sz="2400" b="1" dirty="0"/>
              <a:t>– </a:t>
            </a:r>
            <a:r>
              <a:rPr lang="en-US" sz="2400" dirty="0"/>
              <a:t>Establish and support </a:t>
            </a:r>
            <a:r>
              <a:rPr lang="en-US" sz="2400" dirty="0" smtClean="0"/>
              <a:t>the team's 	set </a:t>
            </a:r>
            <a:r>
              <a:rPr lang="en-US" sz="2400" dirty="0"/>
              <a:t>of guiding practices, such as Scrum </a:t>
            </a:r>
            <a:r>
              <a:rPr lang="en-US" sz="2400" dirty="0" smtClean="0"/>
              <a:t>or XP</a:t>
            </a:r>
            <a:r>
              <a:rPr lang="en-US" sz="2400" dirty="0"/>
              <a:t>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6900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4.	</a:t>
            </a:r>
            <a:r>
              <a:rPr lang="en-US" sz="2400" b="1" dirty="0">
                <a:solidFill>
                  <a:srgbClr val="FF0000"/>
                </a:solidFill>
              </a:rPr>
              <a:t>Open Information </a:t>
            </a:r>
            <a:r>
              <a:rPr lang="en-US" sz="2400" b="1" dirty="0"/>
              <a:t>– </a:t>
            </a:r>
            <a:r>
              <a:rPr lang="en-US" sz="2400" dirty="0"/>
              <a:t>Provide visible </a:t>
            </a:r>
            <a:r>
              <a:rPr lang="en-US" sz="2400" dirty="0" smtClean="0"/>
              <a:t>and open </a:t>
            </a:r>
            <a:r>
              <a:rPr lang="en-US" sz="2400" dirty="0"/>
              <a:t>access to project management </a:t>
            </a:r>
            <a:r>
              <a:rPr lang="en-US" sz="2400" dirty="0" smtClean="0"/>
              <a:t>and other information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 5.	</a:t>
            </a:r>
            <a:r>
              <a:rPr lang="en-US" sz="2400" b="1" dirty="0">
                <a:solidFill>
                  <a:srgbClr val="FF0000"/>
                </a:solidFill>
              </a:rPr>
              <a:t>Light Touch </a:t>
            </a:r>
            <a:r>
              <a:rPr lang="en-US" sz="2400" b="1" dirty="0"/>
              <a:t>– </a:t>
            </a:r>
            <a:r>
              <a:rPr lang="en-US" sz="2400" dirty="0"/>
              <a:t>Apply just enough </a:t>
            </a:r>
            <a:r>
              <a:rPr lang="en-US" sz="2400" dirty="0" smtClean="0"/>
              <a:t>control to </a:t>
            </a:r>
            <a:r>
              <a:rPr lang="en-US" sz="2400" dirty="0"/>
              <a:t>foster </a:t>
            </a:r>
            <a:r>
              <a:rPr lang="en-US" sz="2400" dirty="0" smtClean="0"/>
              <a:t>developing </a:t>
            </a:r>
            <a:r>
              <a:rPr lang="en-US" sz="2400" dirty="0"/>
              <a:t>behavior in </a:t>
            </a:r>
            <a:r>
              <a:rPr lang="en-US" sz="2400" dirty="0" smtClean="0"/>
              <a:t>a self-directed </a:t>
            </a:r>
            <a:r>
              <a:rPr lang="en-US" sz="2400" dirty="0"/>
              <a:t>team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8072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6.	</a:t>
            </a:r>
            <a:r>
              <a:rPr lang="en-US" sz="2400" b="1" dirty="0" smtClean="0">
                <a:solidFill>
                  <a:srgbClr val="FF0000"/>
                </a:solidFill>
              </a:rPr>
              <a:t>Agile </a:t>
            </a:r>
            <a:r>
              <a:rPr lang="en-US" sz="2400" b="1" dirty="0">
                <a:solidFill>
                  <a:srgbClr val="FF0000"/>
                </a:solidFill>
              </a:rPr>
              <a:t>Vigilance </a:t>
            </a:r>
            <a:r>
              <a:rPr lang="en-US" sz="2400" b="1" dirty="0"/>
              <a:t>– </a:t>
            </a:r>
            <a:r>
              <a:rPr lang="en-US" sz="2400" dirty="0" smtClean="0"/>
              <a:t>Strengthen </a:t>
            </a:r>
            <a:r>
              <a:rPr lang="en-US" sz="2400" dirty="0"/>
              <a:t>the vision</a:t>
            </a:r>
            <a:r>
              <a:rPr lang="en-US" sz="2400" dirty="0" smtClean="0"/>
              <a:t>, follow </a:t>
            </a:r>
            <a:r>
              <a:rPr lang="en-US" sz="2400" dirty="0"/>
              <a:t>or adapt the rules, listen to </a:t>
            </a:r>
            <a:r>
              <a:rPr lang="en-US" sz="2400" dirty="0" smtClean="0"/>
              <a:t>the people</a:t>
            </a:r>
            <a:r>
              <a:rPr lang="en-US" sz="2400" dirty="0"/>
              <a:t>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2577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A theme of agile project management in Scrum and XP is the devolution of both control </a:t>
            </a:r>
            <a:r>
              <a:rPr lang="en-US" sz="2400" dirty="0" smtClean="0"/>
              <a:t>and planning </a:t>
            </a:r>
            <a:r>
              <a:rPr lang="en-US" sz="2400" dirty="0"/>
              <a:t>to the entire team, not the </a:t>
            </a:r>
            <a:r>
              <a:rPr lang="en-US" sz="2400" dirty="0" smtClean="0"/>
              <a:t>manager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The manager does not create a work </a:t>
            </a:r>
            <a:r>
              <a:rPr lang="en-US" sz="2400" dirty="0" smtClean="0"/>
              <a:t>breakdown structure</a:t>
            </a:r>
            <a:r>
              <a:rPr lang="en-US" sz="2400" dirty="0"/>
              <a:t>, schedule, or estimates; this is done as a team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352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C00000"/>
                </a:solidFill>
                <a:latin typeface="Arabic Typesetting" pitchFamily="66" charset="-78"/>
                <a:cs typeface="Arabic Typesetting" pitchFamily="66" charset="-78"/>
              </a:rPr>
              <a:t>AGILE DEVELOPMENT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abic Typesetting" pitchFamily="66" charset="-78"/>
                <a:cs typeface="Arabic Typesetting" pitchFamily="66" charset="-78"/>
              </a:rPr>
              <a:t>Agile development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methods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apply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time boxed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iterative and evolutionary development,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adaptive planning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, promote evolutionary delivery,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 and include other values and practices that 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encourage </a:t>
            </a:r>
            <a:r>
              <a:rPr lang="en-US" sz="2400" i="1" dirty="0" smtClean="0">
                <a:latin typeface="Arabic Typesetting" pitchFamily="66" charset="-78"/>
                <a:cs typeface="Arabic Typesetting" pitchFamily="66" charset="-78"/>
              </a:rPr>
              <a:t>agility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—rapid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and flexible response to change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53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The manager does not (usually) </a:t>
            </a:r>
            <a:r>
              <a:rPr lang="en-US" sz="2400" dirty="0" smtClean="0"/>
              <a:t>tell people </a:t>
            </a:r>
            <a:r>
              <a:rPr lang="en-US" sz="2400" dirty="0"/>
              <a:t>what to do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The manager does not define and assign many detailed team roles </a:t>
            </a:r>
            <a:r>
              <a:rPr lang="en-US" sz="2400" dirty="0" smtClean="0"/>
              <a:t>and responsibilities</a:t>
            </a:r>
            <a:r>
              <a:rPr lang="en-US" sz="2400" dirty="0"/>
              <a:t>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7251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project manager role emphasizes coaching</a:t>
            </a:r>
            <a:r>
              <a:rPr lang="en-US" sz="2400" dirty="0" smtClean="0"/>
              <a:t>, </a:t>
            </a:r>
            <a:r>
              <a:rPr lang="en-US" sz="2400" dirty="0"/>
              <a:t>providing resources</a:t>
            </a:r>
            <a:r>
              <a:rPr lang="en-US" sz="2400" dirty="0" smtClean="0"/>
              <a:t>, maintaining </a:t>
            </a:r>
            <a:r>
              <a:rPr lang="en-US" sz="2400" dirty="0"/>
              <a:t>the vision, removing </a:t>
            </a:r>
            <a:r>
              <a:rPr lang="en-US" sz="2400" dirty="0" smtClean="0"/>
              <a:t>obstacles, </a:t>
            </a:r>
            <a:r>
              <a:rPr lang="en-US" sz="2400" dirty="0"/>
              <a:t>promoting agile principles, </a:t>
            </a:r>
            <a:r>
              <a:rPr lang="en-US" sz="2400" dirty="0" smtClean="0"/>
              <a:t>etc.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4857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Embrace Communication and </a:t>
            </a:r>
            <a:r>
              <a:rPr lang="en-US" sz="2400" b="1" dirty="0" smtClean="0">
                <a:solidFill>
                  <a:srgbClr val="FF0000"/>
                </a:solidFill>
              </a:rPr>
              <a:t>Feedback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manifesto and principles, and agile methods have a theme of working to </a:t>
            </a:r>
            <a:r>
              <a:rPr lang="en-US" sz="2400" dirty="0" smtClean="0"/>
              <a:t>increase communication</a:t>
            </a:r>
            <a:r>
              <a:rPr lang="en-US" sz="2400" dirty="0"/>
              <a:t>, </a:t>
            </a:r>
            <a:r>
              <a:rPr lang="en-US" sz="2400" dirty="0" smtClean="0"/>
              <a:t>especially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face-to-face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conversation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is illustrated in practices such as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bg2"/>
                </a:solidFill>
              </a:rPr>
              <a:t>daily </a:t>
            </a:r>
            <a:r>
              <a:rPr lang="en-US" sz="2400" dirty="0">
                <a:solidFill>
                  <a:schemeClr val="bg2"/>
                </a:solidFill>
              </a:rPr>
              <a:t>Scrum meeting and XP's requirement to </a:t>
            </a:r>
            <a:r>
              <a:rPr lang="en-US" sz="2400" dirty="0"/>
              <a:t>have onsite </a:t>
            </a:r>
            <a:r>
              <a:rPr lang="en-US" sz="2400" dirty="0" smtClean="0"/>
              <a:t>customers </a:t>
            </a:r>
            <a:r>
              <a:rPr lang="en-US" sz="2400" dirty="0"/>
              <a:t>sitting full-time in </a:t>
            </a:r>
            <a:r>
              <a:rPr lang="en-US" sz="2400" dirty="0" smtClean="0"/>
              <a:t>the common </a:t>
            </a:r>
            <a:r>
              <a:rPr lang="en-US" sz="2400" dirty="0"/>
              <a:t>project </a:t>
            </a:r>
            <a:r>
              <a:rPr lang="en-US" sz="2400" dirty="0" smtClean="0"/>
              <a:t>room</a:t>
            </a:r>
            <a:endParaRPr lang="en-US" sz="2400" dirty="0">
              <a:solidFill>
                <a:srgbClr val="FF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165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Simple Practices and Project </a:t>
            </a:r>
            <a:r>
              <a:rPr lang="en-US" sz="2400" b="1" dirty="0" smtClean="0">
                <a:solidFill>
                  <a:srgbClr val="FF0000"/>
                </a:solidFill>
              </a:rPr>
              <a:t>Tools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Most agile methods embrace do the simplest thing </a:t>
            </a:r>
            <a:r>
              <a:rPr lang="en-US" sz="2400" dirty="0" smtClean="0"/>
              <a:t>that could </a:t>
            </a:r>
            <a:r>
              <a:rPr lang="en-US" sz="2400" dirty="0"/>
              <a:t>possibly </a:t>
            </a:r>
            <a:r>
              <a:rPr lang="en-US" sz="2400" dirty="0" smtClean="0"/>
              <a:t>work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applies not only to software design, but to all </a:t>
            </a:r>
            <a:r>
              <a:rPr lang="en-US" sz="2400" dirty="0" smtClean="0"/>
              <a:t>project practices.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Most agile methods promote a "low-tech, high-touch" </a:t>
            </a:r>
            <a:r>
              <a:rPr lang="en-US" sz="2400" dirty="0" smtClean="0"/>
              <a:t>approach </a:t>
            </a:r>
            <a:r>
              <a:rPr lang="en-US" sz="2400" dirty="0"/>
              <a:t>to project and management tools.</a:t>
            </a:r>
            <a:endParaRPr lang="en-US" sz="2400" dirty="0">
              <a:solidFill>
                <a:schemeClr val="accent2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106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Empirical vs. Defined &amp; Prescriptive </a:t>
            </a:r>
            <a:r>
              <a:rPr lang="en-US" sz="2400" b="1" dirty="0" smtClean="0">
                <a:solidFill>
                  <a:srgbClr val="FF0000"/>
                </a:solidFill>
              </a:rPr>
              <a:t>Process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agile methods promote empirical rather than defined </a:t>
            </a:r>
            <a:r>
              <a:rPr lang="en-US" sz="2400" dirty="0" smtClean="0"/>
              <a:t>processes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defined process </a:t>
            </a:r>
            <a:r>
              <a:rPr lang="en-US" sz="2400" dirty="0"/>
              <a:t>(also known as a </a:t>
            </a:r>
            <a:r>
              <a:rPr lang="en-US" sz="2400" b="1" dirty="0"/>
              <a:t>prescriptive process</a:t>
            </a:r>
            <a:r>
              <a:rPr lang="en-US" sz="2400" dirty="0" smtClean="0"/>
              <a:t>) has </a:t>
            </a:r>
            <a:r>
              <a:rPr lang="en-US" sz="2400" dirty="0"/>
              <a:t>many predefined and ordered activities to be followed during development</a:t>
            </a:r>
            <a:endParaRPr lang="en-US" sz="2400" dirty="0">
              <a:solidFill>
                <a:schemeClr val="accent2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26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Defined </a:t>
            </a:r>
            <a:r>
              <a:rPr lang="en-US" sz="2400" dirty="0" smtClean="0"/>
              <a:t>processes are </a:t>
            </a:r>
            <a:r>
              <a:rPr lang="en-US" sz="2400" dirty="0"/>
              <a:t>suitable for predictable manufacturing domains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accent2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4822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Empirical processes </a:t>
            </a:r>
            <a:r>
              <a:rPr lang="en-US" sz="2400" dirty="0"/>
              <a:t>are used </a:t>
            </a:r>
            <a:r>
              <a:rPr lang="en-US" sz="2400" dirty="0" smtClean="0"/>
              <a:t>for high-change </a:t>
            </a:r>
            <a:r>
              <a:rPr lang="en-US" sz="2400" dirty="0"/>
              <a:t>and unstable domains; rather than many sequenced </a:t>
            </a:r>
            <a:r>
              <a:rPr lang="en-US" sz="2400" dirty="0" smtClean="0"/>
              <a:t>activities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They </a:t>
            </a:r>
            <a:r>
              <a:rPr lang="en-US" sz="2400" dirty="0"/>
              <a:t>are based </a:t>
            </a:r>
            <a:r>
              <a:rPr lang="en-US" sz="2400" dirty="0" smtClean="0"/>
              <a:t>on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frequent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measurement and dynamic response to variable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(Eg.</a:t>
            </a:r>
            <a:r>
              <a:rPr lang="en-US" sz="2400" dirty="0"/>
              <a:t> For example, Scrum is silent on the activities of an iteration, other than the daily Scrum meeting </a:t>
            </a:r>
            <a:r>
              <a:rPr lang="en-US" sz="2400" dirty="0" smtClean="0"/>
              <a:t>as the </a:t>
            </a:r>
            <a:r>
              <a:rPr lang="en-US" sz="2400" dirty="0"/>
              <a:t>measurement and response </a:t>
            </a:r>
            <a:r>
              <a:rPr lang="en-US" sz="2400" dirty="0" smtClean="0"/>
              <a:t>mechanism)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accent2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5058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Principle-Based versus </a:t>
            </a:r>
            <a:r>
              <a:rPr lang="en-US" sz="2400" b="1" dirty="0" smtClean="0">
                <a:solidFill>
                  <a:srgbClr val="FF0000"/>
                </a:solidFill>
              </a:rPr>
              <a:t>Rule-Based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400" dirty="0"/>
              <a:t>agile methods is </a:t>
            </a:r>
            <a:r>
              <a:rPr lang="en-US" sz="2400" dirty="0" smtClean="0"/>
              <a:t>as more </a:t>
            </a:r>
            <a:r>
              <a:rPr lang="en-US" sz="2400" dirty="0"/>
              <a:t>principle-based than rule-based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Rather than a predefined set of rules regarding the </a:t>
            </a:r>
            <a:r>
              <a:rPr lang="en-US" sz="2400" dirty="0" smtClean="0"/>
              <a:t>many roles</a:t>
            </a:r>
            <a:r>
              <a:rPr lang="en-US" sz="2400" dirty="0"/>
              <a:t>, team organization, responsibilities, relationships, and activities, the team and manager </a:t>
            </a:r>
            <a:r>
              <a:rPr lang="en-US" sz="2400" dirty="0" smtClean="0"/>
              <a:t>are primarily </a:t>
            </a:r>
            <a:r>
              <a:rPr lang="en-US" sz="2400" dirty="0"/>
              <a:t>guided by the principles embodied in the Agile Manifesto and Principles</a:t>
            </a:r>
            <a:endParaRPr lang="en-US" sz="2400" dirty="0">
              <a:solidFill>
                <a:schemeClr val="accent2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8151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Sustainable </a:t>
            </a:r>
            <a:r>
              <a:rPr lang="en-US" sz="2400" b="1" dirty="0" smtClean="0">
                <a:solidFill>
                  <a:srgbClr val="FF0000"/>
                </a:solidFill>
              </a:rPr>
              <a:t> Discipline</a:t>
            </a:r>
            <a:r>
              <a:rPr lang="en-US" sz="2400" b="1" dirty="0">
                <a:solidFill>
                  <a:srgbClr val="FF0000"/>
                </a:solidFill>
              </a:rPr>
              <a:t>: The Human </a:t>
            </a:r>
            <a:r>
              <a:rPr lang="en-US" sz="2400" b="1" dirty="0" smtClean="0">
                <a:solidFill>
                  <a:srgbClr val="FF0000"/>
                </a:solidFill>
              </a:rPr>
              <a:t>Touch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2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400" dirty="0"/>
              <a:t>The creators of a few agile methods (e.g., XP and Crystal) recognized that human factors such </a:t>
            </a:r>
            <a:r>
              <a:rPr lang="en-US" sz="2400" dirty="0" smtClean="0"/>
              <a:t>as enjoyment</a:t>
            </a:r>
            <a:r>
              <a:rPr lang="en-US" sz="2400" dirty="0"/>
              <a:t>, simplicity, short-term reward, peer pressure, and lots of gain for the pain are </a:t>
            </a:r>
            <a:r>
              <a:rPr lang="en-US" sz="2400" dirty="0" smtClean="0"/>
              <a:t>important ingredients </a:t>
            </a:r>
            <a:r>
              <a:rPr lang="en-US" sz="2400" dirty="0"/>
              <a:t>to create fertile soil for sustainable self-discipline with practices</a:t>
            </a:r>
            <a:endParaRPr lang="en-US" sz="2400" dirty="0">
              <a:solidFill>
                <a:schemeClr val="tx2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1737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Team as a Complex Adaptive </a:t>
            </a:r>
            <a:r>
              <a:rPr lang="en-US" sz="2400" b="1" dirty="0" smtClean="0">
                <a:solidFill>
                  <a:srgbClr val="FF0000"/>
                </a:solidFill>
              </a:rPr>
              <a:t>System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2"/>
                </a:solidFill>
                <a:latin typeface="Arabic Typesetting" pitchFamily="66" charset="-78"/>
                <a:cs typeface="Arabic Typesetting" pitchFamily="66" charset="-78"/>
              </a:rPr>
              <a:t>  </a:t>
            </a:r>
            <a:r>
              <a:rPr lang="en-US" sz="2400" dirty="0"/>
              <a:t>Some agile methods (including Scrum and Adaptive Software Development) speak of a </a:t>
            </a:r>
            <a:r>
              <a:rPr lang="en-US" sz="2400" dirty="0" smtClean="0"/>
              <a:t>healthy  development </a:t>
            </a:r>
            <a:r>
              <a:rPr lang="en-US" sz="2400" dirty="0"/>
              <a:t>team as a </a:t>
            </a:r>
            <a:r>
              <a:rPr lang="en-US" sz="2400" b="1" dirty="0"/>
              <a:t>complex adaptive system </a:t>
            </a:r>
            <a:r>
              <a:rPr lang="en-US" sz="2400" dirty="0"/>
              <a:t>(CAS</a:t>
            </a:r>
            <a:r>
              <a:rPr lang="en-US" sz="2400" dirty="0" smtClean="0"/>
              <a:t>).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The agile methods promote the value that, for creative inventive projects</a:t>
            </a:r>
            <a:endParaRPr lang="en-US" sz="2400" dirty="0">
              <a:solidFill>
                <a:schemeClr val="tx2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428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is not possible to exactly define </a:t>
            </a:r>
            <a:r>
              <a:rPr lang="en-US" sz="2400" b="1" dirty="0"/>
              <a:t>agile methods</a:t>
            </a:r>
            <a:r>
              <a:rPr lang="en-US" sz="2400" dirty="0"/>
              <a:t>, as specific practices </a:t>
            </a:r>
            <a:r>
              <a:rPr lang="en-US" sz="2400" dirty="0" smtClean="0"/>
              <a:t>vary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However,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short time boxed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iterations with adaptive, evolutionary refinement of plans and goals </a:t>
            </a:r>
            <a:r>
              <a:rPr lang="en-US" sz="2400" dirty="0"/>
              <a:t>is a basic </a:t>
            </a:r>
            <a:r>
              <a:rPr lang="en-US" sz="2400" dirty="0" smtClean="0"/>
              <a:t>practice various </a:t>
            </a:r>
            <a:r>
              <a:rPr lang="en-US" sz="2400" dirty="0"/>
              <a:t>methods share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15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CAS-inspired culture </a:t>
            </a:r>
            <a:r>
              <a:rPr lang="en-US" sz="2400" dirty="0" smtClean="0"/>
              <a:t>of </a:t>
            </a:r>
            <a:r>
              <a:rPr lang="en-US" sz="2400" dirty="0" smtClean="0">
                <a:solidFill>
                  <a:schemeClr val="bg2"/>
                </a:solidFill>
              </a:rPr>
              <a:t>self-organizing </a:t>
            </a:r>
            <a:r>
              <a:rPr lang="en-US" sz="2400" dirty="0">
                <a:solidFill>
                  <a:schemeClr val="bg2"/>
                </a:solidFill>
              </a:rPr>
              <a:t>teams </a:t>
            </a:r>
            <a:r>
              <a:rPr lang="en-US" sz="2400" dirty="0"/>
              <a:t>is more valuable than control or planning by managers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is reflected </a:t>
            </a:r>
            <a:r>
              <a:rPr lang="en-US" sz="2400" dirty="0" smtClean="0"/>
              <a:t>in Agile Principle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(For </a:t>
            </a:r>
            <a:r>
              <a:rPr lang="en-US" sz="2400" dirty="0"/>
              <a:t>example, Scrum teams are self-organizing (no management assignment </a:t>
            </a:r>
            <a:r>
              <a:rPr lang="en-US" sz="2400" dirty="0" smtClean="0"/>
              <a:t>of roles </a:t>
            </a:r>
            <a:r>
              <a:rPr lang="en-US" sz="2400" dirty="0"/>
              <a:t>or tasks); team-level organization and adaptation is enabled by the daily Scrum meeting </a:t>
            </a:r>
            <a:r>
              <a:rPr lang="en-US" sz="2400" dirty="0" smtClean="0"/>
              <a:t>with its </a:t>
            </a:r>
            <a:r>
              <a:rPr lang="en-US" sz="2400" dirty="0"/>
              <a:t>special questions that provide each member with the information to make collective </a:t>
            </a:r>
            <a:r>
              <a:rPr lang="en-US" sz="2400" dirty="0" smtClean="0"/>
              <a:t>decisions)</a:t>
            </a:r>
            <a:endParaRPr lang="en-US" sz="2400" dirty="0">
              <a:solidFill>
                <a:schemeClr val="accent2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accent2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687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Agile Hype</a:t>
            </a:r>
            <a:r>
              <a:rPr lang="en-US" sz="2400" b="1" dirty="0" smtClean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dirty="0"/>
              <a:t>Be adaptable, collaborative, delivery driven, people oriented, customer focused, guided by </a:t>
            </a:r>
            <a:r>
              <a:rPr lang="en-US" sz="2400" dirty="0" smtClean="0"/>
              <a:t>a vision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develop </a:t>
            </a:r>
            <a:r>
              <a:rPr lang="en-US" sz="2400" dirty="0"/>
              <a:t>in short iterations; manager is coach" and most other "agile" messages are </a:t>
            </a:r>
            <a:r>
              <a:rPr lang="en-US" sz="2400" dirty="0" smtClean="0"/>
              <a:t>hardly new</a:t>
            </a:r>
            <a:r>
              <a:rPr lang="en-US" sz="2400" dirty="0"/>
              <a:t>.</a:t>
            </a:r>
            <a:endParaRPr lang="en-US" sz="2400" b="1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accent2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35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Iterative </a:t>
            </a:r>
            <a:r>
              <a:rPr lang="en-US" sz="2400" dirty="0"/>
              <a:t>development had replaced the waterfall on major projects by the </a:t>
            </a:r>
            <a:r>
              <a:rPr lang="en-US" sz="2400" dirty="0" smtClean="0"/>
              <a:t>1970s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Many </a:t>
            </a:r>
            <a:r>
              <a:rPr lang="en-US" sz="2400" dirty="0"/>
              <a:t>so-called agile messages are </a:t>
            </a:r>
            <a:r>
              <a:rPr lang="en-US" sz="2400" dirty="0" smtClean="0"/>
              <a:t>repetition from </a:t>
            </a:r>
            <a:r>
              <a:rPr lang="en-US" sz="2400" dirty="0"/>
              <a:t>trends of prior decades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But, viewing </a:t>
            </a:r>
            <a:r>
              <a:rPr lang="en-US" sz="2400" i="1" dirty="0"/>
              <a:t>as a whole </a:t>
            </a:r>
            <a:r>
              <a:rPr lang="en-US" sz="2400" dirty="0"/>
              <a:t>all the principles and practices of Scrum or XP (for example), </a:t>
            </a:r>
            <a:r>
              <a:rPr lang="en-US" sz="2400" dirty="0" smtClean="0"/>
              <a:t>these methods </a:t>
            </a:r>
            <a:r>
              <a:rPr lang="en-US" sz="2400" dirty="0"/>
              <a:t>have a fresh flavor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1618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They </a:t>
            </a:r>
            <a:r>
              <a:rPr lang="en-US" sz="2400" dirty="0"/>
              <a:t>push the envelope of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embracing changing requirements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communication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self-organizing teams, adaptive planning, and so forth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Some </a:t>
            </a:r>
            <a:r>
              <a:rPr lang="en-US" sz="2400" dirty="0"/>
              <a:t>practices—such as test-driven development and continuous integration—are </a:t>
            </a:r>
            <a:r>
              <a:rPr lang="en-US" sz="2400" dirty="0" smtClean="0"/>
              <a:t>relatively new</a:t>
            </a:r>
            <a:r>
              <a:rPr lang="en-US" sz="2400" dirty="0"/>
              <a:t>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2857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5105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Specific Agile </a:t>
            </a:r>
            <a:r>
              <a:rPr lang="en-US" sz="2400" b="1" dirty="0" smtClean="0">
                <a:solidFill>
                  <a:srgbClr val="FF0000"/>
                </a:solidFill>
              </a:rPr>
              <a:t>Methods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Scrum and XP are widely applied agile methods—the two most common, according to at least </a:t>
            </a:r>
            <a:r>
              <a:rPr lang="en-US" sz="2400" dirty="0" smtClean="0"/>
              <a:t>one survey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Some </a:t>
            </a:r>
            <a:r>
              <a:rPr lang="en-US" sz="2400" dirty="0"/>
              <a:t>"XP" adoption </a:t>
            </a:r>
            <a:r>
              <a:rPr lang="en-US" sz="2400" dirty="0" smtClean="0"/>
              <a:t>is misunderstood </a:t>
            </a:r>
            <a:r>
              <a:rPr lang="en-US" sz="2400" dirty="0"/>
              <a:t>as simply "not the waterfall" and the teams are merely practicing iterative </a:t>
            </a:r>
            <a:r>
              <a:rPr lang="en-US" sz="2400" dirty="0" smtClean="0"/>
              <a:t>and evolutionary </a:t>
            </a:r>
            <a:r>
              <a:rPr lang="en-US" sz="2400" dirty="0"/>
              <a:t>development or </a:t>
            </a:r>
            <a:r>
              <a:rPr lang="en-US" sz="2400" dirty="0" smtClean="0"/>
              <a:t>Programming </a:t>
            </a:r>
            <a:r>
              <a:rPr lang="en-US" sz="2400" dirty="0"/>
              <a:t>without documentation" and calling this XP.</a:t>
            </a:r>
            <a:endParaRPr lang="en-US" sz="2400" dirty="0">
              <a:solidFill>
                <a:schemeClr val="tx2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9792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Scrum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 Scrum's </a:t>
            </a:r>
            <a:r>
              <a:rPr lang="en-US" sz="2400" dirty="0"/>
              <a:t>distinctive emphasis among the methods is </a:t>
            </a:r>
            <a:r>
              <a:rPr lang="en-US" sz="2400" dirty="0" smtClean="0"/>
              <a:t>its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strong promotion of self-organizing </a:t>
            </a:r>
            <a:r>
              <a:rPr lang="en-US" sz="2400" dirty="0" smtClean="0"/>
              <a:t>teams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daily team measurement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avoidance of following predefined </a:t>
            </a:r>
            <a:r>
              <a:rPr lang="en-US" sz="2400" dirty="0" smtClean="0"/>
              <a:t>steps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822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Some </a:t>
            </a:r>
            <a:r>
              <a:rPr lang="en-US" sz="2400" dirty="0"/>
              <a:t>key practices include a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daily stand-up </a:t>
            </a:r>
            <a:r>
              <a:rPr lang="en-US" sz="2400" dirty="0"/>
              <a:t>meeting (the Scrum meeting) with special </a:t>
            </a:r>
            <a:r>
              <a:rPr lang="en-US" sz="2400" dirty="0" smtClean="0"/>
              <a:t>questions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30-calendar-day iterations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demo to </a:t>
            </a:r>
            <a:r>
              <a:rPr lang="en-US" sz="2400" dirty="0"/>
              <a:t>external stakeholders at the end of each iteration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0589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XP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XP is probably the most well known agile </a:t>
            </a:r>
            <a:r>
              <a:rPr lang="en-US" sz="2400" dirty="0" smtClean="0"/>
              <a:t>method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emphasizes </a:t>
            </a:r>
            <a:r>
              <a:rPr lang="en-US" sz="2400" dirty="0" smtClean="0"/>
              <a:t>collaboration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Quick </a:t>
            </a:r>
            <a:r>
              <a:rPr lang="en-US" sz="2400" dirty="0"/>
              <a:t>and early </a:t>
            </a:r>
            <a:r>
              <a:rPr lang="en-US" sz="2400" dirty="0" smtClean="0"/>
              <a:t>software creation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skillful development practices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685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 It </a:t>
            </a:r>
            <a:r>
              <a:rPr lang="en-US" sz="2400" dirty="0"/>
              <a:t>is founded on four values</a:t>
            </a:r>
            <a:r>
              <a:rPr lang="en-US" sz="2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Communication</a:t>
            </a:r>
            <a:r>
              <a:rPr lang="en-US" sz="2400" dirty="0"/>
              <a:t>,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Simplicity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Feedback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Courage</a:t>
            </a:r>
            <a:r>
              <a:rPr lang="en-US" sz="2400" dirty="0"/>
              <a:t>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67775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includes 12 core practices, including the whole team working together in </a:t>
            </a:r>
            <a:r>
              <a:rPr lang="en-US" sz="2400" dirty="0" smtClean="0"/>
              <a:t>a common room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pair </a:t>
            </a:r>
            <a:r>
              <a:rPr lang="en-US" sz="2400" dirty="0" smtClean="0"/>
              <a:t>programming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Constant refactoring </a:t>
            </a:r>
            <a:r>
              <a:rPr lang="en-US" sz="2400" dirty="0"/>
              <a:t>and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test-driven </a:t>
            </a:r>
            <a:r>
              <a:rPr lang="en-US" sz="2400" dirty="0"/>
              <a:t>development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258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Agile methods promote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practices and principles </a:t>
            </a:r>
            <a:r>
              <a:rPr lang="en-US" sz="2400" dirty="0"/>
              <a:t>that reflect an agile </a:t>
            </a:r>
            <a:r>
              <a:rPr lang="en-US" sz="2400" dirty="0" smtClean="0"/>
              <a:t>responsiveness </a:t>
            </a:r>
            <a:r>
              <a:rPr lang="en-US" sz="2400" dirty="0"/>
              <a:t>of </a:t>
            </a:r>
            <a:r>
              <a:rPr lang="en-US" sz="2400" dirty="0" smtClean="0"/>
              <a:t>simplicity,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Lightness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 communication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self-directed teams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programming over documenting, and more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96300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Crystal </a:t>
            </a:r>
            <a:r>
              <a:rPr lang="en-US" sz="2400" b="1" dirty="0" smtClean="0">
                <a:solidFill>
                  <a:srgbClr val="FF0000"/>
                </a:solidFill>
              </a:rPr>
              <a:t>Methods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Crystal family of agile methods were developed by Alistair </a:t>
            </a:r>
            <a:r>
              <a:rPr lang="en-US" sz="2400" dirty="0" smtClean="0"/>
              <a:t>Cockburn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While acknowledging </a:t>
            </a:r>
            <a:r>
              <a:rPr lang="en-US" sz="2400" dirty="0"/>
              <a:t>the necessity of an iterative lifecycle, in this group of methods Cockburn stresses </a:t>
            </a:r>
            <a:r>
              <a:rPr lang="en-US" sz="2400" dirty="0" smtClean="0"/>
              <a:t>the primacy </a:t>
            </a:r>
            <a:r>
              <a:rPr lang="en-US" sz="2400" dirty="0"/>
              <a:t>of </a:t>
            </a:r>
            <a:r>
              <a:rPr lang="en-US" sz="24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"</a:t>
            </a:r>
            <a:r>
              <a:rPr lang="en-US" sz="24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people ware</a:t>
            </a:r>
            <a:r>
              <a:rPr lang="en-US" sz="24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" issues over </a:t>
            </a:r>
            <a:r>
              <a:rPr lang="en-US" sz="24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process </a:t>
            </a:r>
            <a:r>
              <a:rPr lang="en-US" sz="2400" dirty="0" smtClean="0"/>
              <a:t>(communication</a:t>
            </a:r>
            <a:r>
              <a:rPr lang="en-US" sz="2400" dirty="0"/>
              <a:t>, education, and so on</a:t>
            </a:r>
            <a:r>
              <a:rPr lang="en-US" sz="2400" dirty="0" smtClean="0"/>
              <a:t>.)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87569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His definition </a:t>
            </a:r>
            <a:r>
              <a:rPr lang="en-US" sz="2400" dirty="0" smtClean="0"/>
              <a:t>of software </a:t>
            </a:r>
            <a:r>
              <a:rPr lang="en-US" sz="2400" dirty="0"/>
              <a:t>development shows this emphasis: </a:t>
            </a:r>
            <a:r>
              <a:rPr lang="en-US" sz="2400" dirty="0" smtClean="0"/>
              <a:t>"a </a:t>
            </a:r>
            <a:r>
              <a:rPr lang="en-US" sz="2400" dirty="0"/>
              <a:t>cooperative game of invention and communication</a:t>
            </a:r>
            <a:r>
              <a:rPr lang="en-US" sz="2400" dirty="0" smtClean="0"/>
              <a:t>.“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Different versions of Crystal (Clear, Yellow, …) contain increasing </a:t>
            </a:r>
            <a:r>
              <a:rPr lang="en-US" sz="2400" b="1" dirty="0"/>
              <a:t>method weight </a:t>
            </a:r>
            <a:r>
              <a:rPr lang="en-US" sz="2400" dirty="0"/>
              <a:t>(or </a:t>
            </a:r>
            <a:r>
              <a:rPr lang="en-US" sz="2400" b="1" dirty="0" smtClean="0"/>
              <a:t>process ceremony </a:t>
            </a:r>
            <a:r>
              <a:rPr lang="en-US" sz="2400" dirty="0"/>
              <a:t>in terms of defined and ordered steps, documents, reviews, etc</a:t>
            </a:r>
            <a:r>
              <a:rPr lang="en-US" sz="2400" dirty="0" smtClean="0"/>
              <a:t>.) </a:t>
            </a:r>
            <a:r>
              <a:rPr lang="en-US" sz="2400" dirty="0"/>
              <a:t>as a function of staff </a:t>
            </a:r>
            <a:r>
              <a:rPr lang="en-US" sz="2400" dirty="0" smtClean="0"/>
              <a:t>size, criticality, </a:t>
            </a:r>
            <a:r>
              <a:rPr lang="en-US" sz="2400" dirty="0"/>
              <a:t>and project priority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9458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(</a:t>
            </a:r>
            <a:r>
              <a:rPr lang="en-US" sz="2400" dirty="0" err="1" smtClean="0"/>
              <a:t>i.e</a:t>
            </a:r>
            <a:r>
              <a:rPr lang="en-US" sz="2400" dirty="0" smtClean="0"/>
              <a:t>)choose </a:t>
            </a:r>
            <a:r>
              <a:rPr lang="en-US" sz="2400" dirty="0"/>
              <a:t>size and criticality, and this maps to a particular version </a:t>
            </a:r>
            <a:r>
              <a:rPr lang="en-US" sz="2400" dirty="0" smtClean="0"/>
              <a:t>of Crystal </a:t>
            </a:r>
            <a:r>
              <a:rPr lang="en-US" sz="2400" dirty="0"/>
              <a:t>with a recommended method </a:t>
            </a:r>
            <a:r>
              <a:rPr lang="en-US" sz="2400" dirty="0" smtClean="0"/>
              <a:t>weight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Cockburn has created a scale to illustrate </a:t>
            </a:r>
            <a:r>
              <a:rPr lang="en-US" sz="2400" dirty="0" smtClean="0"/>
              <a:t>matching method </a:t>
            </a:r>
            <a:r>
              <a:rPr lang="en-US" sz="2400" dirty="0"/>
              <a:t>configurations to these factors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1511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458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458200" cy="369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85784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For example, E6 means a project of 1–6 </a:t>
            </a:r>
            <a:r>
              <a:rPr lang="en-US" sz="2400" dirty="0" smtClean="0"/>
              <a:t>people, where </a:t>
            </a:r>
            <a:r>
              <a:rPr lang="en-US" sz="2400" dirty="0"/>
              <a:t>the worst that can happen from a system failure is loss of essential </a:t>
            </a:r>
            <a:r>
              <a:rPr lang="en-US" sz="2400" dirty="0" smtClean="0"/>
              <a:t>money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8524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Agile </a:t>
            </a:r>
            <a:r>
              <a:rPr lang="en-US" sz="2400" b="1" dirty="0" smtClean="0">
                <a:solidFill>
                  <a:srgbClr val="FF0000"/>
                </a:solidFill>
              </a:rPr>
              <a:t>Modeling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Scott </a:t>
            </a:r>
            <a:r>
              <a:rPr lang="en-US" sz="2400" dirty="0" smtClean="0"/>
              <a:t>Ambler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summarizes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best practices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that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skilled iterative modelers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apply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Agile </a:t>
            </a:r>
            <a:r>
              <a:rPr lang="en-US" sz="2400" dirty="0" smtClean="0"/>
              <a:t>Modeling promotes </a:t>
            </a:r>
            <a:r>
              <a:rPr lang="en-US" sz="2400" dirty="0"/>
              <a:t>the collaborative "low-tech, high-touch" creation of barely good enough, disposable models </a:t>
            </a:r>
            <a:r>
              <a:rPr lang="en-US" sz="2400" dirty="0" smtClean="0"/>
              <a:t>to aid </a:t>
            </a:r>
            <a:r>
              <a:rPr lang="en-US" sz="2400" dirty="0"/>
              <a:t>understanding and communication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Practices encourage speed, simplicity, and creative flow.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25507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458200" cy="400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399"/>
            <a:ext cx="8458200" cy="902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626185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In addition to Scrum, XP, and the Crystal methods, there are now a host of other </a:t>
            </a:r>
            <a:r>
              <a:rPr lang="en-US" sz="2400" dirty="0" smtClean="0"/>
              <a:t>agile-oriented practices </a:t>
            </a:r>
            <a:r>
              <a:rPr lang="en-US" sz="2400" dirty="0"/>
              <a:t>or methods in use or </a:t>
            </a:r>
            <a:r>
              <a:rPr lang="en-US" sz="2400" dirty="0" smtClean="0"/>
              <a:t>publication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dirty="0"/>
              <a:t>Adaptive Software Development (ASD) </a:t>
            </a:r>
            <a:r>
              <a:rPr lang="en-US" sz="2400" dirty="0"/>
              <a:t>from Jim </a:t>
            </a:r>
            <a:r>
              <a:rPr lang="en-US" sz="2400" dirty="0" err="1"/>
              <a:t>Highsmith</a:t>
            </a:r>
            <a:r>
              <a:rPr lang="en-US" sz="2400" dirty="0"/>
              <a:t> [Highsmith00]; inspired by </a:t>
            </a:r>
            <a:r>
              <a:rPr lang="en-US" sz="2400" dirty="0" smtClean="0"/>
              <a:t>the complex </a:t>
            </a:r>
            <a:r>
              <a:rPr lang="en-US" sz="2400" dirty="0"/>
              <a:t>adaptive systems viewpoint, Rapid Application Development methods, and more.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0649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 Dynamic </a:t>
            </a:r>
            <a:r>
              <a:rPr lang="en-US" sz="2400" b="1" dirty="0"/>
              <a:t>Solutions Delivery Model (DSDM) 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From </a:t>
            </a:r>
            <a:r>
              <a:rPr lang="en-US" sz="2400" dirty="0"/>
              <a:t>a group of 16 Rapid </a:t>
            </a:r>
            <a:r>
              <a:rPr lang="en-US" sz="2400" dirty="0" smtClean="0"/>
              <a:t>Application Development </a:t>
            </a:r>
            <a:r>
              <a:rPr lang="en-US" sz="2400" dirty="0"/>
              <a:t>(RAD) experts </a:t>
            </a:r>
            <a:r>
              <a:rPr lang="en-US" sz="2400" dirty="0" smtClean="0"/>
              <a:t> Stapleton97</a:t>
            </a:r>
            <a:r>
              <a:rPr lang="en-US" sz="2400" dirty="0"/>
              <a:t>] (originally called Dynamic Systems </a:t>
            </a:r>
            <a:r>
              <a:rPr lang="en-US" sz="2400" dirty="0" smtClean="0"/>
              <a:t>Development Method</a:t>
            </a:r>
            <a:r>
              <a:rPr lang="en-US" sz="2400" dirty="0"/>
              <a:t>).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continues to be refined by a member consortium.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78113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Feature-Driven Development (FDD) </a:t>
            </a:r>
            <a:r>
              <a:rPr lang="en-US" sz="2400" dirty="0"/>
              <a:t>primarily from Jeff De Luca, with contributions by </a:t>
            </a:r>
            <a:r>
              <a:rPr lang="en-US" sz="2400" dirty="0" smtClean="0"/>
              <a:t>Peter Coad 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Lean </a:t>
            </a:r>
            <a:r>
              <a:rPr lang="en-US" sz="2400" b="1" dirty="0"/>
              <a:t>Development </a:t>
            </a:r>
            <a:r>
              <a:rPr lang="en-US" sz="2400" dirty="0"/>
              <a:t>from Mary and Tom </a:t>
            </a:r>
            <a:r>
              <a:rPr lang="en-US" sz="2400" dirty="0" smtClean="0"/>
              <a:t>Poppen dieck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Pragmatic Programming </a:t>
            </a:r>
            <a:r>
              <a:rPr lang="en-US" sz="2400" dirty="0"/>
              <a:t>from Andy Hunt and Dave Thomas is not a complete method, </a:t>
            </a:r>
            <a:r>
              <a:rPr lang="en-US" sz="2400" dirty="0" smtClean="0"/>
              <a:t>but contains </a:t>
            </a:r>
            <a:r>
              <a:rPr lang="en-US" sz="2400" dirty="0"/>
              <a:t>development practices sympathetic to an agile development approach. </a:t>
            </a:r>
          </a:p>
        </p:txBody>
      </p:sp>
    </p:spTree>
    <p:extLst>
      <p:ext uri="{BB962C8B-B14F-4D97-AF65-F5344CB8AC3E}">
        <p14:creationId xmlns:p14="http://schemas.microsoft.com/office/powerpoint/2010/main" xmlns="" val="50120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5510"/>
            <a:ext cx="8839200" cy="649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188120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C00000"/>
                </a:solidFill>
                <a:latin typeface="Arabic Typesetting" pitchFamily="66" charset="-78"/>
                <a:cs typeface="Arabic Typesetting" pitchFamily="66" charset="-78"/>
              </a:rPr>
              <a:t>Story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C00000"/>
                </a:solidFill>
                <a:latin typeface="Arabic Typesetting" pitchFamily="66" charset="-78"/>
                <a:cs typeface="Arabic Typesetting" pitchFamily="66" charset="-78"/>
              </a:rPr>
              <a:t>Case study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5991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6019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C00000"/>
                </a:solidFill>
                <a:latin typeface="Arabic Typesetting" pitchFamily="66" charset="-78"/>
                <a:cs typeface="Arabic Typesetting" pitchFamily="66" charset="-78"/>
              </a:rPr>
              <a:t>Story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                                  Common project room</a:t>
            </a:r>
            <a:endParaRPr lang="en-US" sz="24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467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380563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562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                                                      Scrum: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086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455" y="3429001"/>
            <a:ext cx="7086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33379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The Facts of Change on Software </a:t>
            </a:r>
            <a:r>
              <a:rPr lang="en-US" sz="2400" b="1" dirty="0" smtClean="0"/>
              <a:t>Projects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b="1" dirty="0"/>
              <a:t>Uncertainty Principle </a:t>
            </a:r>
            <a:r>
              <a:rPr lang="en-US" sz="2400" dirty="0"/>
              <a:t>in software </a:t>
            </a:r>
            <a:r>
              <a:rPr lang="en-US" sz="2400" dirty="0" smtClean="0"/>
              <a:t>: </a:t>
            </a:r>
            <a:r>
              <a:rPr lang="en-US" sz="2400" i="1" dirty="0"/>
              <a:t>Uncertainty is inherent and inevitable in </a:t>
            </a:r>
            <a:r>
              <a:rPr lang="en-US" sz="2400" i="1" dirty="0" smtClean="0"/>
              <a:t>software projects </a:t>
            </a:r>
            <a:r>
              <a:rPr lang="en-US" sz="2400" i="1" dirty="0"/>
              <a:t>and </a:t>
            </a:r>
            <a:r>
              <a:rPr lang="en-US" sz="2400" i="1" dirty="0" smtClean="0"/>
              <a:t>processes</a:t>
            </a:r>
          </a:p>
          <a:p>
            <a:pPr>
              <a:lnSpc>
                <a:spcPct val="150000"/>
              </a:lnSpc>
            </a:pPr>
            <a:endParaRPr lang="en-US" sz="2400" i="1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The data summarized in Figure 5.1, based on a large study of software projects [Jones97</a:t>
            </a:r>
            <a:r>
              <a:rPr lang="en-US" sz="2400" dirty="0" smtClean="0"/>
              <a:t>], illustrates </a:t>
            </a:r>
            <a:r>
              <a:rPr lang="en-US" sz="2400" dirty="0"/>
              <a:t>that software development is a domain of inventive high-change projects.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949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888977"/>
            <a:ext cx="8458200" cy="243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7426036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363300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The X axis plots project size in </a:t>
            </a:r>
            <a:r>
              <a:rPr lang="en-US" sz="2400" b="1" dirty="0"/>
              <a:t>function points</a:t>
            </a:r>
            <a:r>
              <a:rPr lang="en-US" sz="2400" dirty="0"/>
              <a:t>, a language-independent measure of </a:t>
            </a:r>
            <a:r>
              <a:rPr lang="en-US" sz="2400" dirty="0" smtClean="0"/>
              <a:t>system complexity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Y axis plots the estimate of overall change or creep in </a:t>
            </a:r>
            <a:r>
              <a:rPr lang="en-US" sz="2400" dirty="0" smtClean="0"/>
              <a:t>requirements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19808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Key Motivations for Iterative </a:t>
            </a:r>
            <a:r>
              <a:rPr lang="en-US" sz="2400" b="1" dirty="0" smtClean="0">
                <a:solidFill>
                  <a:srgbClr val="FF0000"/>
                </a:solidFill>
              </a:rPr>
              <a:t>Development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Iterative development is lower </a:t>
            </a:r>
            <a:r>
              <a:rPr lang="en-US" sz="2400" b="1" dirty="0" smtClean="0"/>
              <a:t>risk, </a:t>
            </a:r>
            <a:r>
              <a:rPr lang="en-US" sz="2400" b="1" dirty="0"/>
              <a:t>the waterfall is higher </a:t>
            </a:r>
            <a:r>
              <a:rPr lang="en-US" sz="2400" b="1" dirty="0" smtClean="0"/>
              <a:t>risk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dirty="0" smtClean="0"/>
              <a:t>motivation to </a:t>
            </a:r>
            <a:r>
              <a:rPr lang="en-US" sz="2400" dirty="0"/>
              <a:t>adopt an iterative lifecycle rather than the waterfall is that research now shows the former </a:t>
            </a:r>
            <a:r>
              <a:rPr lang="en-US" sz="2400" dirty="0" smtClean="0"/>
              <a:t>is associated </a:t>
            </a:r>
            <a:r>
              <a:rPr lang="en-US" sz="2400" dirty="0"/>
              <a:t>with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lower risk and better success,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productivity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and defect rates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96024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Early risk mitigation and </a:t>
            </a:r>
            <a:r>
              <a:rPr lang="en-US" sz="2400" b="1" dirty="0" smtClean="0"/>
              <a:t>discovery 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Risk-driven iterative development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forces tackling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the hardest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, riskiest problems first, such as architecture, integration, and so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Early </a:t>
            </a:r>
            <a:r>
              <a:rPr lang="en-US" sz="2400" i="1" dirty="0" smtClean="0"/>
              <a:t>development </a:t>
            </a:r>
            <a:r>
              <a:rPr lang="en-US" sz="2400" dirty="0"/>
              <a:t>iterations exercise and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reveal the true nature of the team and individual skills,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the tools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, and third-party software.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28797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6"/>
                </a:solidFill>
              </a:rPr>
              <a:t>Accommodates and provokes early </a:t>
            </a:r>
            <a:r>
              <a:rPr lang="en-US" sz="2400" b="1" dirty="0" smtClean="0">
                <a:solidFill>
                  <a:schemeClr val="accent6"/>
                </a:solidFill>
              </a:rPr>
              <a:t>change </a:t>
            </a:r>
            <a:r>
              <a:rPr lang="en-US" sz="2400" b="1" dirty="0">
                <a:solidFill>
                  <a:schemeClr val="accent6"/>
                </a:solidFill>
              </a:rPr>
              <a:t>consistent with new product </a:t>
            </a:r>
            <a:r>
              <a:rPr lang="en-US" sz="2400" b="1" dirty="0" smtClean="0">
                <a:solidFill>
                  <a:schemeClr val="accent6"/>
                </a:solidFill>
              </a:rPr>
              <a:t>development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IID methods </a:t>
            </a:r>
            <a:r>
              <a:rPr lang="en-US" sz="2400" dirty="0"/>
              <a:t>work with rather than fight against the high-change nature of software projects.</a:t>
            </a:r>
            <a:endParaRPr lang="en-US" sz="2400" dirty="0">
              <a:solidFill>
                <a:schemeClr val="bg2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071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Manageable </a:t>
            </a:r>
            <a:r>
              <a:rPr lang="en-US" sz="2400" b="1" dirty="0" smtClean="0"/>
              <a:t>complexity :</a:t>
            </a:r>
            <a:r>
              <a:rPr lang="en-US" sz="2400" dirty="0"/>
              <a:t>Failure rates are higher and productivity lower with high </a:t>
            </a:r>
            <a:r>
              <a:rPr lang="en-US" sz="2400" dirty="0" smtClean="0"/>
              <a:t>complexity software </a:t>
            </a:r>
            <a:r>
              <a:rPr lang="en-US" sz="2400" dirty="0"/>
              <a:t>projects.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Iterative </a:t>
            </a:r>
            <a:r>
              <a:rPr lang="en-US" sz="2400" dirty="0"/>
              <a:t>development decomposes complex projects or phases into small </a:t>
            </a:r>
            <a:r>
              <a:rPr lang="en-US" sz="2400" dirty="0" smtClean="0"/>
              <a:t>and </a:t>
            </a:r>
            <a:r>
              <a:rPr lang="en-US" sz="2400" dirty="0"/>
              <a:t>bounded mini-projects of manageable complexity.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83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Example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practices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 SCRUM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Scrum include working in a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common project room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self-directed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teams </a:t>
            </a:r>
            <a:r>
              <a:rPr lang="en-US" sz="2400" dirty="0" smtClean="0"/>
              <a:t>that </a:t>
            </a:r>
            <a:r>
              <a:rPr lang="en-US" sz="2400" dirty="0"/>
              <a:t>coordinate through a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daily stand-up meeting</a:t>
            </a:r>
            <a:r>
              <a:rPr lang="en-US" sz="2400" dirty="0"/>
              <a:t> with special questions each member answers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16015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Confidence and satisfaction from early, repeated </a:t>
            </a:r>
            <a:r>
              <a:rPr lang="en-US" sz="2400" b="1" dirty="0" smtClean="0"/>
              <a:t>success</a:t>
            </a:r>
            <a:r>
              <a:rPr lang="en-US" sz="2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Short iterations </a:t>
            </a:r>
            <a:r>
              <a:rPr lang="en-US" sz="2400" dirty="0"/>
              <a:t>lead to a quick </a:t>
            </a:r>
            <a:r>
              <a:rPr lang="en-US" sz="2400" dirty="0" smtClean="0"/>
              <a:t>and repeating </a:t>
            </a:r>
            <a:r>
              <a:rPr lang="en-US" sz="2400" dirty="0"/>
              <a:t>sense of completion, competency, and closure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These psychological factors </a:t>
            </a:r>
            <a:r>
              <a:rPr lang="en-US" sz="2400" dirty="0" smtClean="0"/>
              <a:t>are important </a:t>
            </a:r>
            <a:r>
              <a:rPr lang="en-US" sz="2400" dirty="0"/>
              <a:t>for </a:t>
            </a:r>
            <a:r>
              <a:rPr lang="en-US" sz="2400" b="1" i="1" dirty="0"/>
              <a:t>individual satisfaction </a:t>
            </a:r>
            <a:r>
              <a:rPr lang="en-US" sz="2400" b="1" dirty="0"/>
              <a:t>and building </a:t>
            </a:r>
            <a:r>
              <a:rPr lang="en-US" sz="2400" b="1" i="1" dirty="0"/>
              <a:t>team </a:t>
            </a:r>
            <a:r>
              <a:rPr lang="en-US" sz="2400" b="1" i="1" dirty="0" smtClean="0"/>
              <a:t>confidence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also builds </a:t>
            </a:r>
            <a:r>
              <a:rPr lang="en-US" sz="2400" b="1" i="1" dirty="0" smtClean="0"/>
              <a:t>customer confidence </a:t>
            </a:r>
            <a:r>
              <a:rPr lang="en-US" sz="2400" b="1" i="1" dirty="0"/>
              <a:t>in the team</a:t>
            </a:r>
            <a:r>
              <a:rPr lang="en-US" sz="2400" b="1" dirty="0"/>
              <a:t>—</a:t>
            </a:r>
            <a:r>
              <a:rPr lang="en-US" sz="2400" dirty="0"/>
              <a:t>they</a:t>
            </a:r>
            <a:r>
              <a:rPr lang="en-US" sz="2400" b="1" dirty="0"/>
              <a:t> </a:t>
            </a:r>
            <a:r>
              <a:rPr lang="en-US" sz="2400" dirty="0"/>
              <a:t>see early visible progress in the direction they care about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347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Early partial </a:t>
            </a:r>
            <a:r>
              <a:rPr lang="en-US" sz="2400" b="1" dirty="0" smtClean="0"/>
              <a:t>product :</a:t>
            </a:r>
            <a:r>
              <a:rPr lang="en-US" sz="2400" dirty="0"/>
              <a:t>Not only does early visible progress with an integrated and tested </a:t>
            </a:r>
            <a:r>
              <a:rPr lang="en-US" sz="2400" dirty="0" smtClean="0"/>
              <a:t>partial product </a:t>
            </a:r>
            <a:r>
              <a:rPr lang="en-US" sz="2400" dirty="0"/>
              <a:t>increase client confidence, it provides new business opportunities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Earlier demos </a:t>
            </a:r>
            <a:r>
              <a:rPr lang="en-US" sz="2400" dirty="0" smtClean="0"/>
              <a:t>are possible</a:t>
            </a:r>
            <a:r>
              <a:rPr lang="en-US" sz="2400" dirty="0"/>
              <a:t>. And for whatever reason, the product can ship sooner—with fewer features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66376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Relevant progress tracking; better </a:t>
            </a:r>
            <a:r>
              <a:rPr lang="en-US" sz="2400" b="1" dirty="0" smtClean="0"/>
              <a:t>predictability :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more meaningful progress indicator—tested software—is </a:t>
            </a:r>
            <a:r>
              <a:rPr lang="en-US" sz="2400" dirty="0" smtClean="0"/>
              <a:t>provided each </a:t>
            </a:r>
            <a:r>
              <a:rPr lang="en-US" sz="2400" dirty="0"/>
              <a:t>iteration when using IID methods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25958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Higher </a:t>
            </a:r>
            <a:r>
              <a:rPr lang="en-US" sz="2400" b="1" dirty="0"/>
              <a:t>quality; less </a:t>
            </a:r>
            <a:r>
              <a:rPr lang="en-US" sz="2400" b="1" dirty="0" smtClean="0"/>
              <a:t>defects :</a:t>
            </a:r>
            <a:r>
              <a:rPr lang="en-US" sz="2400" dirty="0"/>
              <a:t>IID methods require testing early, often, and realistically, in </a:t>
            </a:r>
            <a:r>
              <a:rPr lang="en-US" sz="2400" dirty="0" smtClean="0"/>
              <a:t>all possible </a:t>
            </a:r>
            <a:r>
              <a:rPr lang="en-US" sz="2400" dirty="0"/>
              <a:t>dimensions: load, performance, usability, and so </a:t>
            </a:r>
            <a:r>
              <a:rPr lang="en-US" sz="2400" dirty="0" smtClean="0"/>
              <a:t>forth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62021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Final </a:t>
            </a:r>
            <a:r>
              <a:rPr lang="en-US" sz="2400" b="1" dirty="0"/>
              <a:t>product better matches true client </a:t>
            </a:r>
            <a:r>
              <a:rPr lang="en-US" sz="2400" b="1" dirty="0" smtClean="0"/>
              <a:t>desires 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Through early evaluation and feedback </a:t>
            </a:r>
            <a:r>
              <a:rPr lang="en-US" sz="2400" dirty="0" smtClean="0"/>
              <a:t>from clients </a:t>
            </a:r>
            <a:r>
              <a:rPr lang="en-US" sz="2400" dirty="0"/>
              <a:t>or prospective users, the product is more likely to hit the </a:t>
            </a:r>
            <a:r>
              <a:rPr lang="en-US" sz="2400" dirty="0" smtClean="0"/>
              <a:t>mark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is a refinement </a:t>
            </a:r>
            <a:r>
              <a:rPr lang="en-US" sz="2400" dirty="0" smtClean="0"/>
              <a:t>of "</a:t>
            </a:r>
            <a:r>
              <a:rPr lang="en-US" sz="2400" dirty="0"/>
              <a:t>higher quality."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00051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Early and regular process </a:t>
            </a:r>
            <a:r>
              <a:rPr lang="en-US" sz="2400" b="1" dirty="0" smtClean="0"/>
              <a:t>improvement 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common practice in IID methods is a </a:t>
            </a:r>
            <a:r>
              <a:rPr lang="en-US" sz="2400" dirty="0" smtClean="0"/>
              <a:t>per-iteration assessment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(Eg.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a 15-minute discussion to discover a couple of concrete actions to </a:t>
            </a:r>
            <a:r>
              <a:rPr lang="en-US" sz="2400" dirty="0" smtClean="0"/>
              <a:t>take in </a:t>
            </a:r>
            <a:r>
              <a:rPr lang="en-US" sz="2400" dirty="0"/>
              <a:t>the next iteration to address a problem or improve the living process. Broad-spectrum </a:t>
            </a:r>
            <a:r>
              <a:rPr lang="en-US" sz="2400" dirty="0" smtClean="0"/>
              <a:t>process improvement </a:t>
            </a:r>
            <a:r>
              <a:rPr lang="en-US" sz="2400" dirty="0"/>
              <a:t>is enabled by IID, since work in many disciplines </a:t>
            </a:r>
            <a:r>
              <a:rPr lang="en-US" sz="2400" dirty="0" smtClean="0"/>
              <a:t> (programming</a:t>
            </a:r>
            <a:r>
              <a:rPr lang="en-US" sz="2400" dirty="0"/>
              <a:t>, requirements, test</a:t>
            </a:r>
            <a:r>
              <a:rPr lang="en-US" sz="2400" dirty="0" smtClean="0"/>
              <a:t>, etc</a:t>
            </a:r>
            <a:r>
              <a:rPr lang="en-US" sz="2400" dirty="0"/>
              <a:t>.) occurs each iteration.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73345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Communication and engagement </a:t>
            </a:r>
            <a:r>
              <a:rPr lang="en-US" sz="2400" b="1" dirty="0" smtClean="0"/>
              <a:t>required :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Developing in iterations </a:t>
            </a:r>
            <a:r>
              <a:rPr lang="en-US" sz="2400" dirty="0" smtClean="0"/>
              <a:t>forces early </a:t>
            </a:r>
            <a:r>
              <a:rPr lang="en-US" sz="2400" dirty="0"/>
              <a:t>integration, coordination, and communication between development team </a:t>
            </a:r>
            <a:r>
              <a:rPr lang="en-US" sz="2400" dirty="0" smtClean="0"/>
              <a:t>members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A per-iteration </a:t>
            </a:r>
            <a:r>
              <a:rPr lang="en-US" sz="2400" dirty="0"/>
              <a:t>demo that requires the presence and feedback of clients increases their engagement</a:t>
            </a:r>
            <a:r>
              <a:rPr lang="en-US" sz="2400" dirty="0" smtClean="0"/>
              <a:t>, as </a:t>
            </a:r>
            <a:r>
              <a:rPr lang="en-US" sz="2400" dirty="0"/>
              <a:t>does their participation in a per-iteration planning meeting in which they contribute to the </a:t>
            </a:r>
            <a:r>
              <a:rPr lang="en-US" sz="2400" dirty="0" smtClean="0"/>
              <a:t>choice of </a:t>
            </a:r>
            <a:r>
              <a:rPr lang="en-US" sz="2400" dirty="0"/>
              <a:t>requirements for the next iteration.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9204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IKIWISI </a:t>
            </a:r>
            <a:r>
              <a:rPr lang="en-US" sz="2400" b="1" dirty="0" smtClean="0"/>
              <a:t>required 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IKIWISI, or I'll Know It When I See It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complexity, </a:t>
            </a:r>
            <a:r>
              <a:rPr lang="en-US" sz="2400" dirty="0" smtClean="0"/>
              <a:t>many degrees </a:t>
            </a:r>
            <a:r>
              <a:rPr lang="en-US" sz="2400" dirty="0"/>
              <a:t>of freedom in </a:t>
            </a:r>
            <a:r>
              <a:rPr lang="en-US" sz="2400" dirty="0" smtClean="0"/>
              <a:t>solutions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intangibility of software seem to demand concrete and </a:t>
            </a:r>
            <a:r>
              <a:rPr lang="en-US" sz="2400" dirty="0" smtClean="0"/>
              <a:t>cyclic feedback </a:t>
            </a:r>
            <a:r>
              <a:rPr lang="en-US" sz="2400" dirty="0"/>
              <a:t>from people evaluating </a:t>
            </a:r>
            <a:r>
              <a:rPr lang="en-US" sz="2400" dirty="0" smtClean="0"/>
              <a:t>prototypes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2"/>
                </a:solidFill>
                <a:latin typeface="Arabic Typesetting" pitchFamily="66" charset="-78"/>
                <a:cs typeface="Arabic Typesetting" pitchFamily="66" charset="-78"/>
              </a:rPr>
              <a:t>Used to </a:t>
            </a:r>
            <a:r>
              <a:rPr lang="en-US" sz="2400" dirty="0"/>
              <a:t>clarify and refine </a:t>
            </a:r>
            <a:r>
              <a:rPr lang="en-US" sz="2400" dirty="0" smtClean="0"/>
              <a:t>their vision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95880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763000" cy="5029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Time boxing Benefits 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Research shows that </a:t>
            </a:r>
            <a:r>
              <a:rPr lang="en-US" sz="2400" dirty="0" smtClean="0"/>
              <a:t>time boxing </a:t>
            </a:r>
            <a:r>
              <a:rPr lang="en-US" sz="2400" dirty="0"/>
              <a:t>itself brings benefits in terms of increased </a:t>
            </a:r>
            <a:r>
              <a:rPr lang="en-US" sz="2400" dirty="0" smtClean="0"/>
              <a:t>productivity</a:t>
            </a:r>
            <a:endParaRPr lang="en-US" sz="24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Another value in </a:t>
            </a:r>
            <a:r>
              <a:rPr lang="en-US" sz="2400" dirty="0" smtClean="0"/>
              <a:t>time boxing, </a:t>
            </a:r>
            <a:r>
              <a:rPr lang="en-US" sz="2400" dirty="0"/>
              <a:t>both of iterations and of the entire project, is a quirk of human </a:t>
            </a:r>
            <a:r>
              <a:rPr lang="en-US" sz="2400" dirty="0" smtClean="0"/>
              <a:t>nature: People</a:t>
            </a:r>
            <a:r>
              <a:rPr lang="en-US" sz="2400" b="1" i="1" dirty="0" smtClean="0"/>
              <a:t> </a:t>
            </a:r>
            <a:r>
              <a:rPr lang="en-US" sz="2400" b="1" i="1" dirty="0"/>
              <a:t>remember slipped dates, not slipped features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3849877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i="1" dirty="0"/>
              <a:t>forced to tackle small levels of </a:t>
            </a:r>
            <a:r>
              <a:rPr lang="en-US" sz="2400" b="1" i="1" dirty="0" smtClean="0"/>
              <a:t>complexity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(</a:t>
            </a:r>
            <a:r>
              <a:rPr lang="en-US" sz="2400" dirty="0"/>
              <a:t>With a short </a:t>
            </a:r>
            <a:r>
              <a:rPr lang="en-US" sz="2400" dirty="0" smtClean="0"/>
              <a:t>two-week time boxed </a:t>
            </a:r>
            <a:r>
              <a:rPr lang="en-US" sz="2400" dirty="0"/>
              <a:t>iteration, the team takes on manageable complexity, gets realistic about what they </a:t>
            </a:r>
            <a:r>
              <a:rPr lang="en-US" sz="2400" dirty="0" smtClean="0"/>
              <a:t>can do</a:t>
            </a:r>
            <a:r>
              <a:rPr lang="en-US" sz="2400" dirty="0"/>
              <a:t>, and has the ability to reduce the scope if it appears the deadline can't be met. Data shows </a:t>
            </a:r>
            <a:r>
              <a:rPr lang="en-US" sz="2400" dirty="0" smtClean="0"/>
              <a:t>that lower-complexity </a:t>
            </a:r>
            <a:r>
              <a:rPr lang="en-US" sz="2400" dirty="0"/>
              <a:t>steps are done more productively</a:t>
            </a:r>
            <a:r>
              <a:rPr lang="en-US" sz="2400" dirty="0" smtClean="0"/>
              <a:t>.)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76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C00000"/>
                </a:solidFill>
                <a:latin typeface="Arabic Typesetting" pitchFamily="66" charset="-78"/>
                <a:cs typeface="Arabic Typesetting" pitchFamily="66" charset="-78"/>
              </a:rPr>
              <a:t>XP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XP include using </a:t>
            </a:r>
            <a:r>
              <a:rPr lang="en-US" sz="2400" dirty="0" smtClean="0"/>
              <a:t>terse(short) </a:t>
            </a:r>
            <a:r>
              <a:rPr lang="en-US" sz="2400" dirty="0"/>
              <a:t>notes on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paper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story cards</a:t>
            </a:r>
            <a:r>
              <a:rPr lang="en-US" sz="2400" i="1" dirty="0"/>
              <a:t> </a:t>
            </a:r>
            <a:r>
              <a:rPr lang="en-US" sz="2400" dirty="0"/>
              <a:t>to </a:t>
            </a:r>
            <a:r>
              <a:rPr lang="en-US" sz="2400" dirty="0" smtClean="0"/>
              <a:t>summarize requirements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i="1" dirty="0"/>
              <a:t>programming in </a:t>
            </a:r>
            <a:r>
              <a:rPr lang="en-US" sz="2400" i="1" dirty="0" smtClean="0"/>
              <a:t>pairs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5854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C00000"/>
                </a:solidFill>
                <a:latin typeface="Arabic Typesetting" pitchFamily="66" charset="-78"/>
                <a:cs typeface="Arabic Typesetting" pitchFamily="66" charset="-78"/>
              </a:rPr>
              <a:t>Evidence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Research </a:t>
            </a:r>
            <a:r>
              <a:rPr lang="en-US" sz="2400" b="1" dirty="0">
                <a:solidFill>
                  <a:srgbClr val="FF0000"/>
                </a:solidFill>
              </a:rPr>
              <a:t>evidence</a:t>
            </a:r>
            <a:r>
              <a:rPr lang="en-US" sz="2400" dirty="0"/>
              <a:t>— Data shows that iterative and evolutionary development is correlated </a:t>
            </a:r>
            <a:r>
              <a:rPr lang="en-US" sz="2400" dirty="0" smtClean="0"/>
              <a:t>with </a:t>
            </a:r>
            <a:r>
              <a:rPr lang="en-US" sz="2400" b="1" dirty="0" smtClean="0"/>
              <a:t>lower </a:t>
            </a:r>
            <a:r>
              <a:rPr lang="en-US" sz="2400" b="1" dirty="0"/>
              <a:t>risk, higher productivity, and lower defect rates </a:t>
            </a:r>
            <a:r>
              <a:rPr lang="en-US" sz="2400" dirty="0"/>
              <a:t>than waterfall projects.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31337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Early </a:t>
            </a:r>
            <a:r>
              <a:rPr lang="en-US" sz="2400" b="1" dirty="0">
                <a:solidFill>
                  <a:srgbClr val="FF0000"/>
                </a:solidFill>
              </a:rPr>
              <a:t>large project evidence</a:t>
            </a:r>
            <a:r>
              <a:rPr lang="en-US" sz="2400" dirty="0"/>
              <a:t>— Major and life-critical systems have been developed </a:t>
            </a:r>
            <a:r>
              <a:rPr lang="en-US" sz="2400" dirty="0" smtClean="0"/>
              <a:t>iteratively rather </a:t>
            </a:r>
            <a:r>
              <a:rPr lang="en-US" sz="2400" dirty="0"/>
              <a:t>than using the </a:t>
            </a:r>
            <a:r>
              <a:rPr lang="en-US" sz="2400" dirty="0" smtClean="0"/>
              <a:t>waterfall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abic Typesetting" pitchFamily="66" charset="-78"/>
                <a:cs typeface="Arabic Typesetting" pitchFamily="66" charset="-78"/>
              </a:rPr>
              <a:t>(Eg</a:t>
            </a:r>
            <a:r>
              <a:rPr lang="en-US" sz="2400" dirty="0" smtClean="0">
                <a:solidFill>
                  <a:srgbClr val="C00000"/>
                </a:solidFill>
                <a:latin typeface="Arabic Typesetting" pitchFamily="66" charset="-78"/>
                <a:cs typeface="Arabic Typesetting" pitchFamily="66" charset="-78"/>
              </a:rPr>
              <a:t>.</a:t>
            </a:r>
            <a:r>
              <a:rPr lang="en-US" sz="2400" dirty="0"/>
              <a:t> Examples include the USA Space Shuttle flight control </a:t>
            </a:r>
            <a:r>
              <a:rPr lang="en-US" sz="2400" dirty="0" smtClean="0"/>
              <a:t>software, developed </a:t>
            </a:r>
            <a:r>
              <a:rPr lang="en-US" sz="2400" dirty="0"/>
              <a:t>in 17 iterations, and the new Canadian air traffic control system. In the 1970s, the </a:t>
            </a:r>
            <a:r>
              <a:rPr lang="en-US" sz="2400" dirty="0" smtClean="0"/>
              <a:t>IBM Federal </a:t>
            </a:r>
            <a:r>
              <a:rPr lang="en-US" sz="2400" dirty="0"/>
              <a:t>Systems Division conceived and widely applied the method </a:t>
            </a:r>
            <a:r>
              <a:rPr lang="en-US" sz="2400" i="1" dirty="0"/>
              <a:t>Integration Engineerin</a:t>
            </a:r>
            <a:r>
              <a:rPr lang="en-US" sz="2400" dirty="0"/>
              <a:t>g, </a:t>
            </a:r>
            <a:r>
              <a:rPr lang="en-US" sz="2400" dirty="0" smtClean="0"/>
              <a:t>an iterative </a:t>
            </a:r>
            <a:r>
              <a:rPr lang="en-US" sz="2400" dirty="0"/>
              <a:t>lifecycle process</a:t>
            </a:r>
            <a:r>
              <a:rPr lang="en-US" sz="2400" dirty="0" smtClean="0"/>
              <a:t>.)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19742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Standards-body </a:t>
            </a:r>
            <a:r>
              <a:rPr lang="en-US" sz="2400" b="1" dirty="0" smtClean="0">
                <a:solidFill>
                  <a:srgbClr val="FF0000"/>
                </a:solidFill>
              </a:rPr>
              <a:t>evidence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In the 1980s the USA Department of Defense promoted a </a:t>
            </a:r>
            <a:r>
              <a:rPr lang="en-US" sz="2400" dirty="0" smtClean="0"/>
              <a:t>waterfall lifecycle </a:t>
            </a:r>
            <a:r>
              <a:rPr lang="en-US" sz="2400" dirty="0"/>
              <a:t>in DOD-STD-2167. It was associated with high failure </a:t>
            </a:r>
            <a:r>
              <a:rPr lang="en-US" sz="2400" dirty="0" smtClean="0"/>
              <a:t>rates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1987 a </a:t>
            </a:r>
            <a:r>
              <a:rPr lang="en-US" sz="2400" dirty="0" smtClean="0"/>
              <a:t>recommendation was </a:t>
            </a:r>
            <a:r>
              <a:rPr lang="en-US" sz="2400" dirty="0"/>
              <a:t>made to prefer iterative and evolutionary methods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occurred in 1994 with the adoption </a:t>
            </a:r>
            <a:r>
              <a:rPr lang="en-US" sz="2400" dirty="0" smtClean="0"/>
              <a:t>of MIL-STD-498</a:t>
            </a:r>
            <a:r>
              <a:rPr lang="en-US" sz="2400" dirty="0"/>
              <a:t>. NATO, the FDA, and other bodies have similar stories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56226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Expert thought leader </a:t>
            </a:r>
            <a:r>
              <a:rPr lang="en-US" sz="2400" b="1" dirty="0" smtClean="0">
                <a:solidFill>
                  <a:srgbClr val="FF0000"/>
                </a:solidFill>
              </a:rPr>
              <a:t>evidence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Many prominent software engineering thought leaders </a:t>
            </a:r>
            <a:r>
              <a:rPr lang="en-US" sz="2400" dirty="0" smtClean="0"/>
              <a:t>have recommended </a:t>
            </a:r>
            <a:r>
              <a:rPr lang="en-US" sz="2400" dirty="0"/>
              <a:t>avoiding the waterfall and adopting iterative development, including Harlan Mills</a:t>
            </a:r>
            <a:r>
              <a:rPr lang="en-US" sz="2400" dirty="0" smtClean="0"/>
              <a:t>, Frederick </a:t>
            </a:r>
            <a:r>
              <a:rPr lang="en-US" sz="2400" dirty="0"/>
              <a:t>Brooks, Barry Boehm, James Martin, Tom </a:t>
            </a:r>
            <a:r>
              <a:rPr lang="en-US" sz="2400" dirty="0" err="1"/>
              <a:t>DeMarco</a:t>
            </a:r>
            <a:r>
              <a:rPr lang="en-US" sz="2400" dirty="0"/>
              <a:t>, Ed Yourdon, and more.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7030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Business case </a:t>
            </a:r>
            <a:r>
              <a:rPr lang="en-US" sz="2400" dirty="0" smtClean="0"/>
              <a:t> </a:t>
            </a:r>
            <a:r>
              <a:rPr lang="en-US" sz="2400" dirty="0"/>
              <a:t>Iterative development is correlated with lower failure rates; the opposite is </a:t>
            </a:r>
            <a:r>
              <a:rPr lang="en-US" sz="2400" dirty="0" smtClean="0"/>
              <a:t>true of </a:t>
            </a:r>
            <a:r>
              <a:rPr lang="en-US" sz="2400" dirty="0"/>
              <a:t>the </a:t>
            </a:r>
            <a:r>
              <a:rPr lang="en-US" sz="2400" dirty="0" smtClean="0"/>
              <a:t>waterfall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Each year, 23% of projects, averaging $1.1 million USD, fail. A two-year ROI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analysis of investing $100,000 in iterative skills transfer could show an NPV of $700,000 with </a:t>
            </a:r>
            <a:r>
              <a:rPr lang="en-US" sz="2400" dirty="0" smtClean="0"/>
              <a:t>IRR of </a:t>
            </a:r>
            <a:r>
              <a:rPr lang="en-US" sz="2400" dirty="0"/>
              <a:t>200%.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6431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Waterfall </a:t>
            </a:r>
            <a:r>
              <a:rPr lang="en-US" sz="2400" b="1" dirty="0">
                <a:solidFill>
                  <a:srgbClr val="FF0000"/>
                </a:solidFill>
              </a:rPr>
              <a:t>problems</a:t>
            </a:r>
            <a:r>
              <a:rPr lang="en-US" sz="2400" dirty="0"/>
              <a:t>— The original "waterfall paper" was misinterpreted and seldom read, </a:t>
            </a:r>
            <a:r>
              <a:rPr lang="en-US" sz="2400" dirty="0" smtClean="0"/>
              <a:t>its author </a:t>
            </a:r>
            <a:r>
              <a:rPr lang="en-US" sz="2400" dirty="0"/>
              <a:t>actually endorsed iterative and evolutionary development, the waterfall </a:t>
            </a:r>
            <a:r>
              <a:rPr lang="en-US" sz="2400" b="1" dirty="0"/>
              <a:t>was associated </a:t>
            </a:r>
            <a:r>
              <a:rPr lang="en-US" sz="2400" b="1" dirty="0" smtClean="0"/>
              <a:t>with high </a:t>
            </a:r>
            <a:r>
              <a:rPr lang="en-US" sz="2400" b="1" dirty="0"/>
              <a:t>risks</a:t>
            </a:r>
            <a:r>
              <a:rPr lang="en-US" sz="2400" dirty="0"/>
              <a:t>, and the creator of the waterfall DOD-STD-2167 standard retrospectively says he </a:t>
            </a:r>
            <a:r>
              <a:rPr lang="en-US" sz="2400" dirty="0" smtClean="0"/>
              <a:t>would </a:t>
            </a:r>
            <a:r>
              <a:rPr lang="en-US" sz="2400" dirty="0"/>
              <a:t>have promoted an iterative rather than waterfall lifecycle.</a:t>
            </a:r>
            <a:endParaRPr lang="en-US" sz="2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258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working </a:t>
            </a:r>
            <a:r>
              <a:rPr lang="en-US" sz="2400" dirty="0"/>
              <a:t>in a common project room with </a:t>
            </a:r>
            <a:r>
              <a:rPr lang="en-US" sz="2400" i="1" dirty="0" smtClean="0"/>
              <a:t>full-time participation </a:t>
            </a:r>
            <a:r>
              <a:rPr lang="en-US" sz="2400" i="1" dirty="0"/>
              <a:t>by requirement </a:t>
            </a:r>
            <a:r>
              <a:rPr lang="en-US" sz="2400" i="1" dirty="0" smtClean="0"/>
              <a:t>donors </a:t>
            </a:r>
            <a:r>
              <a:rPr lang="en-US" sz="2400" dirty="0"/>
              <a:t>so that detailed </a:t>
            </a:r>
            <a:r>
              <a:rPr lang="en-US" sz="2400" dirty="0">
                <a:solidFill>
                  <a:srgbClr val="002060"/>
                </a:solidFill>
              </a:rPr>
              <a:t>written requirements can be replaced </a:t>
            </a:r>
            <a:r>
              <a:rPr lang="en-US" sz="2400" dirty="0" smtClean="0">
                <a:solidFill>
                  <a:srgbClr val="002060"/>
                </a:solidFill>
              </a:rPr>
              <a:t>with ongoing </a:t>
            </a:r>
            <a:r>
              <a:rPr lang="en-US" sz="2400" dirty="0">
                <a:solidFill>
                  <a:srgbClr val="002060"/>
                </a:solidFill>
              </a:rPr>
              <a:t>verbal explanations</a:t>
            </a:r>
            <a:endParaRPr lang="en-US" sz="2400" dirty="0">
              <a:solidFill>
                <a:srgbClr val="00206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049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884</TotalTime>
  <Words>2646</Words>
  <Application>Microsoft Office PowerPoint</Application>
  <PresentationFormat>On-screen Show (4:3)</PresentationFormat>
  <Paragraphs>247</Paragraphs>
  <Slides>85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Clarity</vt:lpstr>
      <vt:lpstr>AGILE AND ITS SIGNIFICANCE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ITS SIGNIFICANCE</dc:title>
  <dc:creator>senthil kumar</dc:creator>
  <cp:lastModifiedBy>HI</cp:lastModifiedBy>
  <cp:revision>58</cp:revision>
  <dcterms:created xsi:type="dcterms:W3CDTF">2016-02-09T13:42:13Z</dcterms:created>
  <dcterms:modified xsi:type="dcterms:W3CDTF">2017-02-09T05:12:23Z</dcterms:modified>
</cp:coreProperties>
</file>