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9"/>
  </p:notesMasterIdLst>
  <p:sldIdLst>
    <p:sldId id="273" r:id="rId2"/>
    <p:sldId id="257" r:id="rId3"/>
    <p:sldId id="258" r:id="rId4"/>
    <p:sldId id="259" r:id="rId5"/>
    <p:sldId id="260" r:id="rId6"/>
    <p:sldId id="261" r:id="rId7"/>
    <p:sldId id="271" r:id="rId8"/>
    <p:sldId id="262" r:id="rId9"/>
    <p:sldId id="263" r:id="rId10"/>
    <p:sldId id="264" r:id="rId11"/>
    <p:sldId id="265" r:id="rId12"/>
    <p:sldId id="266" r:id="rId13"/>
    <p:sldId id="267" r:id="rId14"/>
    <p:sldId id="268" r:id="rId15"/>
    <p:sldId id="269" r:id="rId16"/>
    <p:sldId id="270" r:id="rId17"/>
    <p:sldId id="272"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822" y="-78"/>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9F9BBC-7F7E-47D5-B550-3457C08AA445}" type="datetimeFigureOut">
              <a:rPr lang="en-US" smtClean="0"/>
              <a:pPr/>
              <a:t>4/27/2016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4FFFB9-14A6-42AF-AC14-8F43CC551492}" type="slidenum">
              <a:rPr lang="en-US" smtClean="0"/>
              <a:pPr/>
              <a:t>‹#›</a:t>
            </a:fld>
            <a:endParaRPr lang="en-US"/>
          </a:p>
        </p:txBody>
      </p:sp>
    </p:spTree>
    <p:extLst>
      <p:ext uri="{BB962C8B-B14F-4D97-AF65-F5344CB8AC3E}">
        <p14:creationId xmlns:p14="http://schemas.microsoft.com/office/powerpoint/2010/main" xmlns="" val="2652974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4FFFB9-14A6-42AF-AC14-8F43CC551492}" type="slidenum">
              <a:rPr lang="en-US" smtClean="0"/>
              <a:pPr/>
              <a:t>1</a:t>
            </a:fld>
            <a:endParaRPr lang="en-US"/>
          </a:p>
        </p:txBody>
      </p:sp>
    </p:spTree>
    <p:extLst>
      <p:ext uri="{BB962C8B-B14F-4D97-AF65-F5344CB8AC3E}">
        <p14:creationId xmlns:p14="http://schemas.microsoft.com/office/powerpoint/2010/main" xmlns="" val="2994930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22858"/>
            <a:ext cx="9067800" cy="5166955"/>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C75D3190-BBF9-4E60-9545-BF457FB6B147}" type="datetimeFigureOut">
              <a:rPr lang="en-US" smtClean="0"/>
              <a:pPr/>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9B8AC-C618-454F-AB9A-D03696CF43A0}" type="slidenum">
              <a:rPr lang="en-US" smtClean="0"/>
              <a:pPr/>
              <a:t>‹#›</a:t>
            </a:fld>
            <a:endParaRPr lang="en-US"/>
          </a:p>
        </p:txBody>
      </p:sp>
      <p:sp>
        <p:nvSpPr>
          <p:cNvPr id="113" name="Rectangle 112"/>
          <p:cNvSpPr/>
          <p:nvPr/>
        </p:nvSpPr>
        <p:spPr>
          <a:xfrm>
            <a:off x="0" y="1428750"/>
            <a:ext cx="4953000" cy="234315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1543050"/>
            <a:ext cx="4801394" cy="2115741"/>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1597819"/>
            <a:ext cx="4419600" cy="1200245"/>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2800350"/>
            <a:ext cx="4419600" cy="8001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5D3190-BBF9-4E60-9545-BF457FB6B147}" type="datetimeFigureOut">
              <a:rPr lang="en-US" smtClean="0"/>
              <a:pPr/>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9B8AC-C618-454F-AB9A-D03696CF43A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5D3190-BBF9-4E60-9545-BF457FB6B147}" type="datetimeFigureOut">
              <a:rPr lang="en-US" smtClean="0"/>
              <a:pPr/>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9B8AC-C618-454F-AB9A-D03696CF43A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5D3190-BBF9-4E60-9545-BF457FB6B147}" type="datetimeFigureOut">
              <a:rPr lang="en-US" smtClean="0"/>
              <a:pPr/>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9B8AC-C618-454F-AB9A-D03696CF43A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92"/>
          <p:cNvGrpSpPr/>
          <p:nvPr/>
        </p:nvGrpSpPr>
        <p:grpSpPr>
          <a:xfrm>
            <a:off x="2" y="-22859"/>
            <a:ext cx="9067799" cy="363474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3233376"/>
            <a:ext cx="9144000" cy="142875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3290526"/>
            <a:ext cx="9144000" cy="119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4603785"/>
            <a:ext cx="9144000" cy="119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4216023"/>
            <a:ext cx="8305800" cy="310987"/>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3347676"/>
            <a:ext cx="8305800" cy="85725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C75D3190-BBF9-4E60-9545-BF457FB6B147}" type="datetimeFigureOut">
              <a:rPr lang="en-US" smtClean="0"/>
              <a:pPr/>
              <a:t>4/27/2016</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3E69B8AC-C618-454F-AB9A-D03696CF43A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5D3190-BBF9-4E60-9545-BF457FB6B147}" type="datetimeFigureOut">
              <a:rPr lang="en-US" smtClean="0"/>
              <a:pPr/>
              <a:t>4/27/2016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69B8AC-C618-454F-AB9A-D03696CF43A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5D3190-BBF9-4E60-9545-BF457FB6B147}" type="datetimeFigureOut">
              <a:rPr lang="en-US" smtClean="0"/>
              <a:pPr/>
              <a:t>4/27/2016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69B8AC-C618-454F-AB9A-D03696CF43A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5D3190-BBF9-4E60-9545-BF457FB6B147}" type="datetimeFigureOut">
              <a:rPr lang="en-US" smtClean="0"/>
              <a:pPr/>
              <a:t>4/27/2016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69B8AC-C618-454F-AB9A-D03696CF43A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5D3190-BBF9-4E60-9545-BF457FB6B147}" type="datetimeFigureOut">
              <a:rPr lang="en-US" smtClean="0"/>
              <a:pPr/>
              <a:t>4/27/2016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69B8AC-C618-454F-AB9A-D03696CF43A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04788"/>
            <a:ext cx="548640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5D3190-BBF9-4E60-9545-BF457FB6B147}" type="datetimeFigureOut">
              <a:rPr lang="en-US" smtClean="0"/>
              <a:pPr/>
              <a:t>4/27/2016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69B8AC-C618-454F-AB9A-D03696CF43A0}" type="slidenum">
              <a:rPr lang="en-US" smtClean="0"/>
              <a:pPr/>
              <a:t>‹#›</a:t>
            </a:fld>
            <a:endParaRPr lang="en-US"/>
          </a:p>
        </p:txBody>
      </p:sp>
      <p:sp>
        <p:nvSpPr>
          <p:cNvPr id="37" name="Rectangle 36"/>
          <p:cNvSpPr/>
          <p:nvPr/>
        </p:nvSpPr>
        <p:spPr>
          <a:xfrm>
            <a:off x="0" y="1172718"/>
            <a:ext cx="2761488" cy="2484882"/>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505347" y="2415905"/>
            <a:ext cx="226314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284732"/>
            <a:ext cx="2651760" cy="119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3550158"/>
            <a:ext cx="2651760" cy="119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426464"/>
            <a:ext cx="2377440" cy="10287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2455164"/>
            <a:ext cx="2377440" cy="10287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285750"/>
            <a:ext cx="5562600" cy="42291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C75D3190-BBF9-4E60-9545-BF457FB6B147}" type="datetimeFigureOut">
              <a:rPr lang="en-US" smtClean="0"/>
              <a:pPr/>
              <a:t>4/27/2016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69B8AC-C618-454F-AB9A-D03696CF43A0}" type="slidenum">
              <a:rPr lang="en-US" smtClean="0"/>
              <a:pPr/>
              <a:t>‹#›</a:t>
            </a:fld>
            <a:endParaRPr lang="en-US"/>
          </a:p>
        </p:txBody>
      </p:sp>
      <p:sp>
        <p:nvSpPr>
          <p:cNvPr id="33" name="Rectangle 32"/>
          <p:cNvSpPr/>
          <p:nvPr/>
        </p:nvSpPr>
        <p:spPr>
          <a:xfrm>
            <a:off x="0" y="1172718"/>
            <a:ext cx="2761488" cy="2484882"/>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505347" y="2415905"/>
            <a:ext cx="226314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284732"/>
            <a:ext cx="2651760" cy="119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3550158"/>
            <a:ext cx="2651760" cy="119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428750"/>
            <a:ext cx="2377440" cy="10287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2457450"/>
            <a:ext cx="2377440" cy="10287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90" name="Rectangle 189"/>
          <p:cNvSpPr/>
          <p:nvPr/>
        </p:nvSpPr>
        <p:spPr>
          <a:xfrm>
            <a:off x="149352" y="102870"/>
            <a:ext cx="8869680" cy="493776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4734306"/>
            <a:ext cx="2133600" cy="273844"/>
          </a:xfrm>
          <a:prstGeom prst="rect">
            <a:avLst/>
          </a:prstGeom>
        </p:spPr>
        <p:txBody>
          <a:bodyPr vert="horz" lIns="91440" tIns="45720" rIns="91440" bIns="45720" rtlCol="0" anchor="ctr"/>
          <a:lstStyle>
            <a:lvl1pPr algn="l">
              <a:defRPr sz="1200">
                <a:solidFill>
                  <a:schemeClr val="tx2"/>
                </a:solidFill>
              </a:defRPr>
            </a:lvl1pPr>
          </a:lstStyle>
          <a:p>
            <a:fld id="{C75D3190-BBF9-4E60-9545-BF457FB6B147}" type="datetimeFigureOut">
              <a:rPr lang="en-US" smtClean="0"/>
              <a:pPr/>
              <a:t>4/27/2016</a:t>
            </a:fld>
            <a:endParaRPr lang="en-US"/>
          </a:p>
        </p:txBody>
      </p:sp>
      <p:sp>
        <p:nvSpPr>
          <p:cNvPr id="5" name="Footer Placeholder 4"/>
          <p:cNvSpPr>
            <a:spLocks noGrp="1"/>
          </p:cNvSpPr>
          <p:nvPr>
            <p:ph type="ftr" sz="quarter" idx="3"/>
          </p:nvPr>
        </p:nvSpPr>
        <p:spPr>
          <a:xfrm>
            <a:off x="2831123" y="4734306"/>
            <a:ext cx="3481754" cy="273844"/>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4734306"/>
            <a:ext cx="2133600" cy="273844"/>
          </a:xfrm>
          <a:prstGeom prst="rect">
            <a:avLst/>
          </a:prstGeom>
        </p:spPr>
        <p:txBody>
          <a:bodyPr vert="horz" lIns="91440" tIns="45720" rIns="91440" bIns="45720" rtlCol="0" anchor="ctr"/>
          <a:lstStyle>
            <a:lvl1pPr algn="r">
              <a:defRPr sz="1200">
                <a:solidFill>
                  <a:schemeClr val="tx2"/>
                </a:solidFill>
              </a:defRPr>
            </a:lvl1pPr>
          </a:lstStyle>
          <a:p>
            <a:fld id="{3E69B8AC-C618-454F-AB9A-D03696CF43A0}"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ctrTitle"/>
          </p:nvPr>
        </p:nvSpPr>
        <p:spPr>
          <a:xfrm>
            <a:off x="762000" y="1047750"/>
            <a:ext cx="7543800" cy="1485900"/>
          </a:xfrm>
        </p:spPr>
        <p:txBody>
          <a:bodyPr>
            <a:noAutofit/>
          </a:bodyPr>
          <a:lstStyle/>
          <a:p>
            <a:pPr algn="ctr"/>
            <a:r>
              <a:rPr lang="en-US" sz="4800" dirty="0"/>
              <a:t>Master Test Plan </a:t>
            </a:r>
            <a:r>
              <a:rPr lang="en-US" sz="4800" dirty="0" smtClean="0"/>
              <a:t>– </a:t>
            </a:r>
            <a:r>
              <a:rPr lang="en-US" sz="4800" dirty="0"/>
              <a:t>the strategic side of testing</a:t>
            </a:r>
          </a:p>
        </p:txBody>
      </p:sp>
      <p:sp>
        <p:nvSpPr>
          <p:cNvPr id="2" name="Subtitle 1"/>
          <p:cNvSpPr>
            <a:spLocks noGrp="1"/>
          </p:cNvSpPr>
          <p:nvPr>
            <p:ph type="subTitle" idx="1"/>
          </p:nvPr>
        </p:nvSpPr>
        <p:spPr>
          <a:xfrm>
            <a:off x="152400" y="3562350"/>
            <a:ext cx="8305800" cy="857250"/>
          </a:xfrm>
        </p:spPr>
        <p:txBody>
          <a:bodyPr>
            <a:noAutofit/>
          </a:bodyPr>
          <a:lstStyle/>
          <a:p>
            <a:pPr algn="r"/>
            <a:r>
              <a:rPr lang="en-US" sz="1800" dirty="0" smtClean="0"/>
              <a:t>Presented by:</a:t>
            </a:r>
          </a:p>
          <a:p>
            <a:pPr algn="r"/>
            <a:r>
              <a:rPr lang="en-US" sz="1800" dirty="0" err="1" smtClean="0"/>
              <a:t>Nandini</a:t>
            </a:r>
            <a:r>
              <a:rPr lang="en-US" sz="1800" dirty="0"/>
              <a:t> </a:t>
            </a:r>
            <a:r>
              <a:rPr lang="en-US" sz="1800" dirty="0" smtClean="0"/>
              <a:t>Deb (1201310044)</a:t>
            </a:r>
          </a:p>
          <a:p>
            <a:pPr algn="r"/>
            <a:r>
              <a:rPr lang="en-US" sz="1800" dirty="0" err="1" smtClean="0"/>
              <a:t>Soumyajyoti</a:t>
            </a:r>
            <a:r>
              <a:rPr lang="en-US" sz="1800" dirty="0" smtClean="0"/>
              <a:t> Bhattacharya (1201310046)</a:t>
            </a:r>
          </a:p>
        </p:txBody>
      </p:sp>
    </p:spTree>
    <p:extLst>
      <p:ext uri="{BB962C8B-B14F-4D97-AF65-F5344CB8AC3E}">
        <p14:creationId xmlns:p14="http://schemas.microsoft.com/office/powerpoint/2010/main" xmlns="" val="47992616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3. Testing configuration matrix</a:t>
            </a:r>
            <a:endParaRPr lang="en-US" dirty="0"/>
          </a:p>
        </p:txBody>
      </p:sp>
      <p:sp>
        <p:nvSpPr>
          <p:cNvPr id="3" name="Content Placeholder 2"/>
          <p:cNvSpPr>
            <a:spLocks noGrp="1"/>
          </p:cNvSpPr>
          <p:nvPr>
            <p:ph idx="1"/>
          </p:nvPr>
        </p:nvSpPr>
        <p:spPr/>
        <p:txBody>
          <a:bodyPr>
            <a:noAutofit/>
          </a:bodyPr>
          <a:lstStyle/>
          <a:p>
            <a:pPr marL="0" indent="0">
              <a:buNone/>
            </a:pPr>
            <a:r>
              <a:rPr lang="en-US" sz="2000" dirty="0" smtClean="0">
                <a:solidFill>
                  <a:srgbClr val="FF0000"/>
                </a:solidFill>
              </a:rPr>
              <a:t>Your </a:t>
            </a:r>
            <a:r>
              <a:rPr lang="en-US" sz="2000" dirty="0">
                <a:solidFill>
                  <a:srgbClr val="FF0000"/>
                </a:solidFill>
              </a:rPr>
              <a:t>application </a:t>
            </a:r>
            <a:r>
              <a:rPr lang="en-US" sz="2000" dirty="0"/>
              <a:t>surely </a:t>
            </a:r>
            <a:r>
              <a:rPr lang="en-US" sz="2000" dirty="0">
                <a:solidFill>
                  <a:srgbClr val="FF0000"/>
                </a:solidFill>
              </a:rPr>
              <a:t>needs to </a:t>
            </a:r>
            <a:r>
              <a:rPr lang="en-US" sz="2000" dirty="0"/>
              <a:t>support a defined</a:t>
            </a:r>
            <a:r>
              <a:rPr lang="en-US" sz="2000" dirty="0">
                <a:solidFill>
                  <a:srgbClr val="FF0000"/>
                </a:solidFill>
              </a:rPr>
              <a:t> number of configurations and platforms</a:t>
            </a:r>
            <a:r>
              <a:rPr lang="en-US" sz="2000" dirty="0"/>
              <a:t>, here is where you should list these configurations together with the testing matrix you will run in order to validate it.</a:t>
            </a:r>
            <a:r>
              <a:rPr lang="en-US" sz="2000" dirty="0" smtClean="0"/>
              <a:t/>
            </a:r>
            <a:br>
              <a:rPr lang="en-US" sz="2000" dirty="0" smtClean="0"/>
            </a:br>
            <a:r>
              <a:rPr lang="en-US" sz="2000" dirty="0"/>
              <a:t>Keep in mind that by configurations we may refer to </a:t>
            </a:r>
            <a:r>
              <a:rPr lang="en-US" sz="2000" dirty="0">
                <a:solidFill>
                  <a:srgbClr val="FF0000"/>
                </a:solidFill>
              </a:rPr>
              <a:t>different things for different projects; on one pro</a:t>
            </a:r>
            <a:r>
              <a:rPr lang="en-US" sz="2000" dirty="0"/>
              <a:t>ject it may be Operating Systems and Browsers, while on another project it is additional product-components and specific versions required by your product to function correctly.</a:t>
            </a:r>
            <a:r>
              <a:rPr lang="en-US" sz="2000" dirty="0" smtClean="0"/>
              <a:t/>
            </a:r>
            <a:br>
              <a:rPr lang="en-US" sz="2000" dirty="0" smtClean="0"/>
            </a:br>
            <a:r>
              <a:rPr lang="en-US" sz="2000" dirty="0"/>
              <a:t>In any case, by configuration we mean the </a:t>
            </a:r>
            <a:r>
              <a:rPr lang="en-US" sz="2000" dirty="0">
                <a:solidFill>
                  <a:srgbClr val="FF0000"/>
                </a:solidFill>
              </a:rPr>
              <a:t>environmental (and thus external) parameters required by our system to work.</a:t>
            </a:r>
          </a:p>
        </p:txBody>
      </p:sp>
    </p:spTree>
    <p:extLst>
      <p:ext uri="{BB962C8B-B14F-4D97-AF65-F5344CB8AC3E}">
        <p14:creationId xmlns:p14="http://schemas.microsoft.com/office/powerpoint/2010/main" xmlns="" val="327785202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4. Required Hardware / Software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Based </a:t>
            </a:r>
            <a:r>
              <a:rPr lang="en-US" dirty="0"/>
              <a:t>on the testing scope and the required configurations you need to </a:t>
            </a:r>
            <a:r>
              <a:rPr lang="en-US" dirty="0">
                <a:solidFill>
                  <a:srgbClr val="FF0000"/>
                </a:solidFill>
              </a:rPr>
              <a:t>create a list of all the hardware and software resources you will need to complete your tests</a:t>
            </a:r>
            <a:r>
              <a:rPr lang="en-US" dirty="0"/>
              <a:t>.</a:t>
            </a:r>
            <a:r>
              <a:rPr lang="en-US" dirty="0" smtClean="0"/>
              <a:t/>
            </a:r>
            <a:br>
              <a:rPr lang="en-US" dirty="0" smtClean="0"/>
            </a:br>
            <a:r>
              <a:rPr lang="en-US" dirty="0"/>
              <a:t>In addition to special machinery and/or licenses, this is the place to </a:t>
            </a:r>
            <a:r>
              <a:rPr lang="en-US" dirty="0">
                <a:solidFill>
                  <a:srgbClr val="FF0000"/>
                </a:solidFill>
              </a:rPr>
              <a:t>ask for specific stubs or simulators </a:t>
            </a:r>
            <a:r>
              <a:rPr lang="en-US" dirty="0"/>
              <a:t>you may require during your tests.</a:t>
            </a:r>
            <a:r>
              <a:rPr lang="en-US" dirty="0" smtClean="0"/>
              <a:t/>
            </a:r>
            <a:br>
              <a:rPr lang="en-US" dirty="0" smtClean="0"/>
            </a:br>
            <a:r>
              <a:rPr lang="en-US" dirty="0"/>
              <a:t>If you plan to use </a:t>
            </a:r>
            <a:r>
              <a:rPr lang="en-US" dirty="0">
                <a:solidFill>
                  <a:srgbClr val="FF0000"/>
                </a:solidFill>
              </a:rPr>
              <a:t>automation</a:t>
            </a:r>
            <a:r>
              <a:rPr lang="en-US" dirty="0"/>
              <a:t> of any sort include the </a:t>
            </a:r>
            <a:r>
              <a:rPr lang="en-US" dirty="0">
                <a:solidFill>
                  <a:srgbClr val="FF0000"/>
                </a:solidFill>
              </a:rPr>
              <a:t>number of software licenses as well as the amount of virtual users you will need for load and performance testing.</a:t>
            </a:r>
          </a:p>
        </p:txBody>
      </p:sp>
    </p:spTree>
    <p:extLst>
      <p:ext uri="{BB962C8B-B14F-4D97-AF65-F5344CB8AC3E}">
        <p14:creationId xmlns:p14="http://schemas.microsoft.com/office/powerpoint/2010/main" xmlns="" val="13329040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5. Testing preparations</a:t>
            </a:r>
            <a:endParaRPr lang="en-US" dirty="0"/>
          </a:p>
        </p:txBody>
      </p:sp>
      <p:sp>
        <p:nvSpPr>
          <p:cNvPr id="3" name="Content Placeholder 2"/>
          <p:cNvSpPr>
            <a:spLocks noGrp="1"/>
          </p:cNvSpPr>
          <p:nvPr>
            <p:ph idx="1"/>
          </p:nvPr>
        </p:nvSpPr>
        <p:spPr/>
        <p:txBody>
          <a:bodyPr>
            <a:normAutofit fontScale="85000" lnSpcReduction="20000"/>
          </a:bodyPr>
          <a:lstStyle/>
          <a:p>
            <a:pPr marL="0" indent="0" fontAlgn="base">
              <a:buNone/>
            </a:pPr>
            <a:r>
              <a:rPr lang="en-US" dirty="0" smtClean="0"/>
              <a:t>By </a:t>
            </a:r>
            <a:r>
              <a:rPr lang="en-US" dirty="0"/>
              <a:t>now it should be clear what you want to test, now you need to understand what preparations to do in order to test it.</a:t>
            </a:r>
            <a:br>
              <a:rPr lang="en-US" dirty="0"/>
            </a:br>
            <a:r>
              <a:rPr lang="en-US" dirty="0"/>
              <a:t>For this point should make a </a:t>
            </a:r>
            <a:r>
              <a:rPr lang="en-US" dirty="0">
                <a:solidFill>
                  <a:srgbClr val="FF0000"/>
                </a:solidFill>
              </a:rPr>
              <a:t>high level review of your test plan inventory </a:t>
            </a:r>
            <a:r>
              <a:rPr lang="en-US" dirty="0"/>
              <a:t>and compare it to your testing scope. You should end with </a:t>
            </a:r>
            <a:r>
              <a:rPr lang="en-US" dirty="0" smtClean="0"/>
              <a:t>three </a:t>
            </a:r>
            <a:r>
              <a:rPr lang="en-US" dirty="0"/>
              <a:t>lists of tests:</a:t>
            </a:r>
            <a:br>
              <a:rPr lang="en-US" dirty="0"/>
            </a:br>
            <a:r>
              <a:rPr lang="en-US" dirty="0"/>
              <a:t>(1) Tests that are ready to be run </a:t>
            </a:r>
            <a:r>
              <a:rPr lang="en-US" i="1" dirty="0"/>
              <a:t>as </a:t>
            </a:r>
            <a:r>
              <a:rPr lang="en-US" i="1" dirty="0" smtClean="0"/>
              <a:t>it is</a:t>
            </a:r>
            <a:r>
              <a:rPr lang="en-US" dirty="0"/>
              <a:t/>
            </a:r>
            <a:br>
              <a:rPr lang="en-US" dirty="0"/>
            </a:br>
            <a:r>
              <a:rPr lang="en-US" dirty="0"/>
              <a:t>(2) Tests that need to be reviewed and/or updated to match the changes to the functionality</a:t>
            </a:r>
            <a:br>
              <a:rPr lang="en-US" dirty="0"/>
            </a:br>
            <a:r>
              <a:rPr lang="en-US" dirty="0"/>
              <a:t>(3) Tests you need to write from scratch</a:t>
            </a:r>
            <a:br>
              <a:rPr lang="en-US" dirty="0"/>
            </a:br>
            <a:r>
              <a:rPr lang="en-US" dirty="0"/>
              <a:t>For each list assign the </a:t>
            </a:r>
            <a:r>
              <a:rPr lang="en-US" dirty="0">
                <a:solidFill>
                  <a:srgbClr val="FF0000"/>
                </a:solidFill>
              </a:rPr>
              <a:t>amount of time you will require </a:t>
            </a:r>
            <a:r>
              <a:rPr lang="en-US" dirty="0"/>
              <a:t>to work on the tests; you can also include the </a:t>
            </a:r>
            <a:r>
              <a:rPr lang="en-US" dirty="0">
                <a:solidFill>
                  <a:srgbClr val="FF0000"/>
                </a:solidFill>
              </a:rPr>
              <a:t>information and/or help you will need from other teams</a:t>
            </a:r>
            <a:r>
              <a:rPr lang="en-US" dirty="0"/>
              <a:t>.</a:t>
            </a:r>
          </a:p>
          <a:p>
            <a:pPr marL="0" indent="0" fontAlgn="base">
              <a:buNone/>
            </a:pPr>
            <a:r>
              <a:rPr lang="en-US" dirty="0"/>
              <a:t>If you also need </a:t>
            </a:r>
            <a:r>
              <a:rPr lang="en-US" dirty="0">
                <a:solidFill>
                  <a:srgbClr val="FF0000"/>
                </a:solidFill>
              </a:rPr>
              <a:t>time to prepare testing environment </a:t>
            </a:r>
            <a:r>
              <a:rPr lang="en-US" dirty="0"/>
              <a:t>or create testing data this is the section where to add this additional preparation </a:t>
            </a:r>
            <a:r>
              <a:rPr lang="en-US" dirty="0" smtClean="0"/>
              <a:t>costs.</a:t>
            </a:r>
            <a:endParaRPr lang="en-US" dirty="0"/>
          </a:p>
        </p:txBody>
      </p:sp>
    </p:spTree>
    <p:extLst>
      <p:ext uri="{BB962C8B-B14F-4D97-AF65-F5344CB8AC3E}">
        <p14:creationId xmlns:p14="http://schemas.microsoft.com/office/powerpoint/2010/main" xmlns="" val="27002327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6. Testing schedule</a:t>
            </a:r>
            <a:endParaRPr lang="en-US" dirty="0"/>
          </a:p>
        </p:txBody>
      </p:sp>
      <p:sp>
        <p:nvSpPr>
          <p:cNvPr id="3" name="Content Placeholder 2"/>
          <p:cNvSpPr>
            <a:spLocks noGrp="1"/>
          </p:cNvSpPr>
          <p:nvPr>
            <p:ph idx="1"/>
          </p:nvPr>
        </p:nvSpPr>
        <p:spPr/>
        <p:txBody>
          <a:bodyPr>
            <a:noAutofit/>
          </a:bodyPr>
          <a:lstStyle/>
          <a:p>
            <a:pPr marL="0" indent="0">
              <a:buNone/>
            </a:pPr>
            <a:r>
              <a:rPr lang="en-US" sz="2000" dirty="0" smtClean="0"/>
              <a:t>(</a:t>
            </a:r>
            <a:r>
              <a:rPr lang="en-US" sz="2000" dirty="0"/>
              <a:t>The favorite section of all our Project Managers!)</a:t>
            </a:r>
            <a:r>
              <a:rPr lang="en-US" sz="2000" dirty="0" smtClean="0"/>
              <a:t/>
            </a:r>
            <a:br>
              <a:rPr lang="en-US" sz="2000" dirty="0" smtClean="0"/>
            </a:br>
            <a:r>
              <a:rPr lang="en-US" sz="2000" dirty="0"/>
              <a:t>Our operations are usually divided into stages and cycles. For example a project may have a preparation stage, an execution stage composed of 3 to 5 testing cycles, and a final product release stage/cycle.</a:t>
            </a:r>
            <a:r>
              <a:rPr lang="en-US" sz="2000" dirty="0" smtClean="0"/>
              <a:t/>
            </a:r>
            <a:br>
              <a:rPr lang="en-US" sz="2000" dirty="0" smtClean="0"/>
            </a:br>
            <a:r>
              <a:rPr lang="en-US" sz="2000" dirty="0"/>
              <a:t>For each one we should provide at lease the following information:</a:t>
            </a:r>
            <a:r>
              <a:rPr lang="en-US" sz="2000" dirty="0" smtClean="0"/>
              <a:t/>
            </a:r>
            <a:br>
              <a:rPr lang="en-US" sz="2000" dirty="0" smtClean="0"/>
            </a:br>
            <a:r>
              <a:rPr lang="en-US" sz="2000" dirty="0"/>
              <a:t>(a) Expected time lines</a:t>
            </a:r>
            <a:r>
              <a:rPr lang="en-US" sz="2000" dirty="0" smtClean="0"/>
              <a:t/>
            </a:r>
            <a:br>
              <a:rPr lang="en-US" sz="2000" dirty="0" smtClean="0"/>
            </a:br>
            <a:r>
              <a:rPr lang="en-US" sz="2000" dirty="0"/>
              <a:t>(b) Entry and exit criteria</a:t>
            </a:r>
            <a:r>
              <a:rPr lang="en-US" sz="2000" dirty="0" smtClean="0"/>
              <a:t/>
            </a:r>
            <a:br>
              <a:rPr lang="en-US" sz="2000" dirty="0" smtClean="0"/>
            </a:br>
            <a:r>
              <a:rPr lang="en-US" sz="2000" dirty="0"/>
              <a:t>(c) Testing scope &amp; objectives</a:t>
            </a:r>
            <a:r>
              <a:rPr lang="en-US" sz="2000" dirty="0" smtClean="0"/>
              <a:t/>
            </a:r>
            <a:br>
              <a:rPr lang="en-US" sz="2000" dirty="0" smtClean="0"/>
            </a:br>
            <a:r>
              <a:rPr lang="en-US" sz="2000" dirty="0"/>
              <a:t>(d) Testing resources (</a:t>
            </a:r>
            <a:r>
              <a:rPr lang="en-US" sz="2000" dirty="0" err="1"/>
              <a:t>peopleware</a:t>
            </a:r>
            <a:r>
              <a:rPr lang="en-US" sz="2000" dirty="0"/>
              <a:t>, software and hardware)</a:t>
            </a:r>
            <a:r>
              <a:rPr lang="en-US" sz="2000" dirty="0" smtClean="0"/>
              <a:t/>
            </a:r>
            <a:br>
              <a:rPr lang="en-US" sz="2000" dirty="0" smtClean="0"/>
            </a:br>
            <a:r>
              <a:rPr lang="en-US" sz="2000" dirty="0"/>
              <a:t>and any additional information pertaining to the specific cycle.</a:t>
            </a:r>
          </a:p>
        </p:txBody>
      </p:sp>
    </p:spTree>
    <p:extLst>
      <p:ext uri="{BB962C8B-B14F-4D97-AF65-F5344CB8AC3E}">
        <p14:creationId xmlns:p14="http://schemas.microsoft.com/office/powerpoint/2010/main" xmlns="" val="224614175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7. Testers &amp; schedules</a:t>
            </a:r>
            <a:endParaRPr lang="en-US" dirty="0"/>
          </a:p>
        </p:txBody>
      </p:sp>
      <p:sp>
        <p:nvSpPr>
          <p:cNvPr id="3" name="Content Placeholder 2"/>
          <p:cNvSpPr>
            <a:spLocks noGrp="1"/>
          </p:cNvSpPr>
          <p:nvPr>
            <p:ph idx="1"/>
          </p:nvPr>
        </p:nvSpPr>
        <p:spPr>
          <a:xfrm>
            <a:off x="457200" y="1123950"/>
            <a:ext cx="8229600" cy="3394472"/>
          </a:xfrm>
        </p:spPr>
        <p:txBody>
          <a:bodyPr>
            <a:noAutofit/>
          </a:bodyPr>
          <a:lstStyle/>
          <a:p>
            <a:pPr marL="0" indent="0">
              <a:buNone/>
            </a:pPr>
            <a:r>
              <a:rPr lang="en-US" sz="2800" dirty="0" smtClean="0"/>
              <a:t>Following </a:t>
            </a:r>
            <a:r>
              <a:rPr lang="en-US" sz="2800" dirty="0"/>
              <a:t>on the project side of the MTP you should list all your </a:t>
            </a:r>
            <a:r>
              <a:rPr lang="en-US" sz="2800" dirty="0">
                <a:solidFill>
                  <a:srgbClr val="FF0000"/>
                </a:solidFill>
              </a:rPr>
              <a:t>testers and the dates when they will be available for your project</a:t>
            </a:r>
            <a:r>
              <a:rPr lang="en-US" sz="2800" dirty="0"/>
              <a:t>. </a:t>
            </a:r>
            <a:r>
              <a:rPr lang="en-US" sz="2800" dirty="0">
                <a:solidFill>
                  <a:srgbClr val="FF0000"/>
                </a:solidFill>
              </a:rPr>
              <a:t>List holidays, vacations, training and any other activitie</a:t>
            </a:r>
            <a:r>
              <a:rPr lang="en-US" sz="2800" dirty="0"/>
              <a:t>s that may have an impact on the availability of a resource.</a:t>
            </a:r>
            <a:r>
              <a:rPr lang="en-US" sz="2800" dirty="0" smtClean="0"/>
              <a:t/>
            </a:r>
            <a:br>
              <a:rPr lang="en-US" sz="2800" dirty="0" smtClean="0"/>
            </a:br>
            <a:r>
              <a:rPr lang="en-US" sz="2800" dirty="0"/>
              <a:t>If part of your tester-resources will be new make sure to account for the training and ramp-up time they will require at the start of their work.</a:t>
            </a:r>
          </a:p>
        </p:txBody>
      </p:sp>
    </p:spTree>
    <p:extLst>
      <p:ext uri="{BB962C8B-B14F-4D97-AF65-F5344CB8AC3E}">
        <p14:creationId xmlns:p14="http://schemas.microsoft.com/office/powerpoint/2010/main" xmlns="" val="143116058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8. Risks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Like </a:t>
            </a:r>
            <a:r>
              <a:rPr lang="en-US" dirty="0"/>
              <a:t>every project you should list </a:t>
            </a:r>
            <a:r>
              <a:rPr lang="en-US" dirty="0">
                <a:solidFill>
                  <a:srgbClr val="FF0000"/>
                </a:solidFill>
              </a:rPr>
              <a:t>the risk you may encounter. </a:t>
            </a:r>
            <a:r>
              <a:rPr lang="en-US" dirty="0"/>
              <a:t>Examples of risks are </a:t>
            </a:r>
            <a:r>
              <a:rPr lang="en-US" dirty="0">
                <a:solidFill>
                  <a:srgbClr val="FF0000"/>
                </a:solidFill>
              </a:rPr>
              <a:t>difficulties in recruiting resources, instability of the product that may delay your schedule, high attrition rates, etc.</a:t>
            </a:r>
            <a:r>
              <a:rPr lang="en-US" dirty="0" smtClean="0"/>
              <a:t/>
            </a:r>
            <a:br>
              <a:rPr lang="en-US" dirty="0" smtClean="0"/>
            </a:br>
            <a:r>
              <a:rPr lang="en-US" dirty="0"/>
              <a:t>Each risk should include the following information:</a:t>
            </a:r>
            <a:r>
              <a:rPr lang="en-US" dirty="0" smtClean="0"/>
              <a:t/>
            </a:r>
            <a:br>
              <a:rPr lang="en-US" dirty="0" smtClean="0"/>
            </a:br>
            <a:r>
              <a:rPr lang="en-US" dirty="0"/>
              <a:t>(a) </a:t>
            </a:r>
            <a:r>
              <a:rPr lang="en-US" dirty="0">
                <a:solidFill>
                  <a:srgbClr val="FF0000"/>
                </a:solidFill>
              </a:rPr>
              <a:t>Person in charge </a:t>
            </a:r>
            <a:r>
              <a:rPr lang="en-US" dirty="0"/>
              <a:t>of the risk</a:t>
            </a:r>
            <a:r>
              <a:rPr lang="en-US" dirty="0" smtClean="0"/>
              <a:t/>
            </a:r>
            <a:br>
              <a:rPr lang="en-US" dirty="0" smtClean="0"/>
            </a:br>
            <a:r>
              <a:rPr lang="en-US" dirty="0"/>
              <a:t>(b) </a:t>
            </a:r>
            <a:r>
              <a:rPr lang="en-US" dirty="0">
                <a:solidFill>
                  <a:srgbClr val="FF0000"/>
                </a:solidFill>
              </a:rPr>
              <a:t>Severity</a:t>
            </a:r>
            <a:r>
              <a:rPr lang="en-US" dirty="0"/>
              <a:t> and likelihood of the risk materializing</a:t>
            </a:r>
            <a:r>
              <a:rPr lang="en-US" dirty="0" smtClean="0"/>
              <a:t/>
            </a:r>
            <a:br>
              <a:rPr lang="en-US" dirty="0" smtClean="0"/>
            </a:br>
            <a:r>
              <a:rPr lang="en-US" dirty="0"/>
              <a:t>(c) </a:t>
            </a:r>
            <a:r>
              <a:rPr lang="en-US" dirty="0">
                <a:solidFill>
                  <a:srgbClr val="FF0000"/>
                </a:solidFill>
              </a:rPr>
              <a:t>Dates of relevancy </a:t>
            </a:r>
            <a:r>
              <a:rPr lang="en-US" dirty="0"/>
              <a:t>when the risk may materialize</a:t>
            </a:r>
            <a:r>
              <a:rPr lang="en-US" dirty="0" smtClean="0"/>
              <a:t/>
            </a:r>
            <a:br>
              <a:rPr lang="en-US" dirty="0" smtClean="0"/>
            </a:br>
            <a:r>
              <a:rPr lang="en-US" dirty="0"/>
              <a:t>(d) </a:t>
            </a:r>
            <a:r>
              <a:rPr lang="en-US" dirty="0">
                <a:solidFill>
                  <a:srgbClr val="FF0000"/>
                </a:solidFill>
              </a:rPr>
              <a:t>Consequence </a:t>
            </a:r>
            <a:r>
              <a:rPr lang="en-US" dirty="0"/>
              <a:t>of the risk materializing</a:t>
            </a:r>
            <a:r>
              <a:rPr lang="en-US" dirty="0" smtClean="0"/>
              <a:t/>
            </a:r>
            <a:br>
              <a:rPr lang="en-US" dirty="0" smtClean="0"/>
            </a:br>
            <a:r>
              <a:rPr lang="en-US" dirty="0"/>
              <a:t>(e)</a:t>
            </a:r>
            <a:r>
              <a:rPr lang="en-US" dirty="0">
                <a:solidFill>
                  <a:srgbClr val="FF0000"/>
                </a:solidFill>
              </a:rPr>
              <a:t> Prevention </a:t>
            </a:r>
            <a:r>
              <a:rPr lang="en-US" dirty="0"/>
              <a:t>&amp; contingency plans</a:t>
            </a:r>
          </a:p>
        </p:txBody>
      </p:sp>
    </p:spTree>
    <p:extLst>
      <p:ext uri="{BB962C8B-B14F-4D97-AF65-F5344CB8AC3E}">
        <p14:creationId xmlns:p14="http://schemas.microsoft.com/office/powerpoint/2010/main" xmlns="" val="23216677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9. References &amp; attachments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Add </a:t>
            </a:r>
            <a:r>
              <a:rPr lang="en-US" sz="2800" dirty="0"/>
              <a:t>links to any additional documents and/or information referent to the project.</a:t>
            </a:r>
            <a:r>
              <a:rPr lang="en-US" sz="2800" dirty="0" smtClean="0"/>
              <a:t/>
            </a:r>
            <a:br>
              <a:rPr lang="en-US" sz="2800" dirty="0" smtClean="0"/>
            </a:br>
            <a:r>
              <a:rPr lang="en-US" sz="2800" dirty="0"/>
              <a:t>Add also a list of all the contact persons as well as their areas of responsibility.</a:t>
            </a:r>
          </a:p>
        </p:txBody>
      </p:sp>
    </p:spTree>
    <p:extLst>
      <p:ext uri="{BB962C8B-B14F-4D97-AF65-F5344CB8AC3E}">
        <p14:creationId xmlns:p14="http://schemas.microsoft.com/office/powerpoint/2010/main" xmlns="" val="244893789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ctrTitle"/>
          </p:nvPr>
        </p:nvSpPr>
        <p:spPr>
          <a:xfrm>
            <a:off x="2362200" y="1733550"/>
            <a:ext cx="4419600" cy="1200245"/>
          </a:xfrm>
        </p:spPr>
        <p:txBody>
          <a:bodyPr>
            <a:normAutofit/>
          </a:bodyPr>
          <a:lstStyle/>
          <a:p>
            <a:pPr algn="ctr"/>
            <a:r>
              <a:rPr lang="en-US" sz="6000" dirty="0" smtClean="0"/>
              <a:t>Thank You</a:t>
            </a:r>
            <a:endParaRPr lang="en-US" sz="6000" dirty="0"/>
          </a:p>
        </p:txBody>
      </p:sp>
    </p:spTree>
    <p:extLst>
      <p:ext uri="{BB962C8B-B14F-4D97-AF65-F5344CB8AC3E}">
        <p14:creationId xmlns:p14="http://schemas.microsoft.com/office/powerpoint/2010/main" xmlns="" val="120212987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66750"/>
            <a:ext cx="8153400" cy="3394472"/>
          </a:xfrm>
        </p:spPr>
        <p:txBody>
          <a:bodyPr>
            <a:noAutofit/>
          </a:bodyPr>
          <a:lstStyle/>
          <a:p>
            <a:pPr marL="0" indent="0">
              <a:buNone/>
            </a:pPr>
            <a:r>
              <a:rPr lang="en-US" sz="2800" dirty="0"/>
              <a:t>The common testing project is composed of 4 phases:</a:t>
            </a:r>
            <a:r>
              <a:rPr lang="en-US" sz="2800" dirty="0" smtClean="0"/>
              <a:t/>
            </a:r>
            <a:br>
              <a:rPr lang="en-US" sz="2800" dirty="0" smtClean="0"/>
            </a:br>
            <a:r>
              <a:rPr lang="en-US" sz="2800" dirty="0"/>
              <a:t>a. Planning</a:t>
            </a:r>
            <a:r>
              <a:rPr lang="en-US" sz="2800" dirty="0" smtClean="0"/>
              <a:t/>
            </a:r>
            <a:br>
              <a:rPr lang="en-US" sz="2800" dirty="0" smtClean="0"/>
            </a:br>
            <a:r>
              <a:rPr lang="en-US" sz="2800" dirty="0"/>
              <a:t>b. Preparation</a:t>
            </a:r>
            <a:r>
              <a:rPr lang="en-US" sz="2800" dirty="0" smtClean="0"/>
              <a:t/>
            </a:r>
            <a:br>
              <a:rPr lang="en-US" sz="2800" dirty="0" smtClean="0"/>
            </a:br>
            <a:r>
              <a:rPr lang="en-US" sz="2800" dirty="0"/>
              <a:t>c. Execution</a:t>
            </a:r>
            <a:r>
              <a:rPr lang="en-US" sz="2800" dirty="0" smtClean="0"/>
              <a:t/>
            </a:r>
            <a:br>
              <a:rPr lang="en-US" sz="2800" dirty="0" smtClean="0"/>
            </a:br>
            <a:r>
              <a:rPr lang="en-US" sz="2800" dirty="0"/>
              <a:t>d. Post-analysis</a:t>
            </a:r>
            <a:r>
              <a:rPr lang="en-US" sz="2800" dirty="0" smtClean="0"/>
              <a:t/>
            </a:r>
            <a:br>
              <a:rPr lang="en-US" sz="2800" dirty="0" smtClean="0"/>
            </a:br>
            <a:r>
              <a:rPr lang="en-US" sz="2800" dirty="0" smtClean="0"/>
              <a:t>This section focuses </a:t>
            </a:r>
            <a:r>
              <a:rPr lang="en-US" sz="2800" dirty="0"/>
              <a:t>on the planning stage, </a:t>
            </a:r>
            <a:r>
              <a:rPr lang="en-US" sz="2800" dirty="0" smtClean="0"/>
              <a:t>since this </a:t>
            </a:r>
            <a:r>
              <a:rPr lang="en-US" sz="2800" dirty="0"/>
              <a:t>is the most important phase and the one that we take for granted the most.</a:t>
            </a:r>
          </a:p>
        </p:txBody>
      </p:sp>
    </p:spTree>
    <p:extLst>
      <p:ext uri="{BB962C8B-B14F-4D97-AF65-F5344CB8AC3E}">
        <p14:creationId xmlns:p14="http://schemas.microsoft.com/office/powerpoint/2010/main" xmlns="" val="281347922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952750"/>
            <a:ext cx="7772400" cy="857250"/>
          </a:xfrm>
        </p:spPr>
        <p:txBody>
          <a:bodyPr>
            <a:noAutofit/>
          </a:bodyPr>
          <a:lstStyle/>
          <a:p>
            <a:pPr algn="ctr"/>
            <a:r>
              <a:rPr lang="en-US" dirty="0"/>
              <a:t>So now we can start with 2 big questions:</a:t>
            </a:r>
            <a:r>
              <a:rPr lang="en-US" dirty="0" smtClean="0"/>
              <a:t/>
            </a:r>
            <a:br>
              <a:rPr lang="en-US" dirty="0" smtClean="0"/>
            </a:br>
            <a:r>
              <a:rPr lang="en-US" dirty="0"/>
              <a:t>– What do we need to plan?</a:t>
            </a:r>
            <a:r>
              <a:rPr lang="en-US" dirty="0" smtClean="0"/>
              <a:t/>
            </a:r>
            <a:br>
              <a:rPr lang="en-US" dirty="0" smtClean="0"/>
            </a:br>
            <a:r>
              <a:rPr lang="en-US" dirty="0" smtClean="0"/>
              <a:t>and</a:t>
            </a:r>
            <a:br>
              <a:rPr lang="en-US" dirty="0" smtClean="0"/>
            </a:br>
            <a:r>
              <a:rPr lang="en-US" dirty="0"/>
              <a:t>– How do we go about planning it?</a:t>
            </a:r>
          </a:p>
        </p:txBody>
      </p:sp>
    </p:spTree>
    <p:extLst>
      <p:ext uri="{BB962C8B-B14F-4D97-AF65-F5344CB8AC3E}">
        <p14:creationId xmlns:p14="http://schemas.microsoft.com/office/powerpoint/2010/main" xmlns="" val="36532201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95350"/>
            <a:ext cx="8077200" cy="3394472"/>
          </a:xfrm>
        </p:spPr>
        <p:txBody>
          <a:bodyPr>
            <a:normAutofit/>
          </a:bodyPr>
          <a:lstStyle/>
          <a:p>
            <a:pPr marL="0" indent="0">
              <a:buNone/>
            </a:pPr>
            <a:r>
              <a:rPr lang="en-US" sz="2800" dirty="0"/>
              <a:t>The answer to both questions is the MTP or </a:t>
            </a:r>
            <a:r>
              <a:rPr lang="en-US" sz="2800" i="1" dirty="0"/>
              <a:t>Master Test Plan</a:t>
            </a:r>
            <a:r>
              <a:rPr lang="en-US" sz="2800" dirty="0"/>
              <a:t> (also </a:t>
            </a:r>
            <a:r>
              <a:rPr lang="en-US" sz="2800" dirty="0" smtClean="0"/>
              <a:t>known </a:t>
            </a:r>
            <a:r>
              <a:rPr lang="en-US" sz="2800" dirty="0"/>
              <a:t>as </a:t>
            </a:r>
            <a:r>
              <a:rPr lang="en-US" sz="2800" i="1" dirty="0"/>
              <a:t>Software Test Plan</a:t>
            </a:r>
            <a:r>
              <a:rPr lang="en-US" sz="2800" dirty="0"/>
              <a:t>, </a:t>
            </a:r>
            <a:r>
              <a:rPr lang="en-US" sz="2800" i="1" dirty="0"/>
              <a:t>Testing Strategy</a:t>
            </a:r>
            <a:r>
              <a:rPr lang="en-US" sz="2800" dirty="0"/>
              <a:t>, </a:t>
            </a:r>
            <a:r>
              <a:rPr lang="en-US" sz="2800" dirty="0" err="1"/>
              <a:t>etc</a:t>
            </a:r>
            <a:r>
              <a:rPr lang="en-US" sz="2800" dirty="0"/>
              <a:t>). The MTP is </a:t>
            </a:r>
            <a:r>
              <a:rPr lang="en-US" sz="2800" dirty="0">
                <a:solidFill>
                  <a:srgbClr val="FF0000"/>
                </a:solidFill>
              </a:rPr>
              <a:t>both a document and a </a:t>
            </a:r>
            <a:r>
              <a:rPr lang="en-US" sz="2800" dirty="0" smtClean="0">
                <a:solidFill>
                  <a:srgbClr val="FF0000"/>
                </a:solidFill>
              </a:rPr>
              <a:t>process</a:t>
            </a:r>
            <a:r>
              <a:rPr lang="en-US" sz="2800" dirty="0" smtClean="0"/>
              <a:t>; which means </a:t>
            </a:r>
            <a:r>
              <a:rPr lang="en-US" sz="2800" dirty="0"/>
              <a:t>that at the end of the day you will have a document you can look at and </a:t>
            </a:r>
            <a:r>
              <a:rPr lang="en-US" sz="2800" dirty="0" smtClean="0"/>
              <a:t>admire, </a:t>
            </a:r>
            <a:r>
              <a:rPr lang="en-US" sz="2800" dirty="0"/>
              <a:t>but not less important is the process you need to follow to create </a:t>
            </a:r>
            <a:r>
              <a:rPr lang="en-US" sz="2800" dirty="0" smtClean="0"/>
              <a:t>the plan for the tests and the testing process.</a:t>
            </a:r>
            <a:endParaRPr lang="en-US" sz="2800" dirty="0"/>
          </a:p>
        </p:txBody>
      </p:sp>
    </p:spTree>
    <p:extLst>
      <p:ext uri="{BB962C8B-B14F-4D97-AF65-F5344CB8AC3E}">
        <p14:creationId xmlns:p14="http://schemas.microsoft.com/office/powerpoint/2010/main" xmlns="" val="64662971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What makes a good MTP?</a:t>
            </a:r>
            <a:endParaRPr lang="en-US" sz="4000" dirty="0"/>
          </a:p>
        </p:txBody>
      </p:sp>
      <p:sp>
        <p:nvSpPr>
          <p:cNvPr id="3" name="Content Placeholder 2"/>
          <p:cNvSpPr>
            <a:spLocks noGrp="1"/>
          </p:cNvSpPr>
          <p:nvPr>
            <p:ph idx="1"/>
          </p:nvPr>
        </p:nvSpPr>
        <p:spPr>
          <a:xfrm>
            <a:off x="457200" y="1123950"/>
            <a:ext cx="8229600" cy="3394472"/>
          </a:xfrm>
        </p:spPr>
        <p:txBody>
          <a:bodyPr>
            <a:noAutofit/>
          </a:bodyPr>
          <a:lstStyle/>
          <a:p>
            <a:pPr marL="0" indent="0" fontAlgn="base">
              <a:buNone/>
            </a:pPr>
            <a:r>
              <a:rPr lang="en-US" sz="2800" dirty="0" smtClean="0"/>
              <a:t>Each </a:t>
            </a:r>
            <a:r>
              <a:rPr lang="en-US" sz="2800" dirty="0"/>
              <a:t>company has different needs and thus each will require a different </a:t>
            </a:r>
            <a:r>
              <a:rPr lang="en-US" sz="2800" dirty="0">
                <a:solidFill>
                  <a:srgbClr val="FF0000"/>
                </a:solidFill>
              </a:rPr>
              <a:t>MTP</a:t>
            </a:r>
            <a:r>
              <a:rPr lang="en-US" sz="2800" dirty="0"/>
              <a:t> template. The important thing is to understand that this document </a:t>
            </a:r>
            <a:r>
              <a:rPr lang="en-US" sz="2800" dirty="0">
                <a:solidFill>
                  <a:srgbClr val="FF0000"/>
                </a:solidFill>
              </a:rPr>
              <a:t>will represent your Scope of Work (SOW)</a:t>
            </a:r>
            <a:r>
              <a:rPr lang="en-US" sz="2800" dirty="0"/>
              <a:t> </a:t>
            </a:r>
            <a:r>
              <a:rPr lang="en-US" sz="2800" dirty="0">
                <a:solidFill>
                  <a:srgbClr val="FF0000"/>
                </a:solidFill>
              </a:rPr>
              <a:t>for the specific project. </a:t>
            </a:r>
            <a:r>
              <a:rPr lang="en-US" sz="2800" dirty="0"/>
              <a:t>It should be the place where you and your external stakeholders (Product Management, Development, Support, </a:t>
            </a:r>
            <a:r>
              <a:rPr lang="en-US" sz="2800" dirty="0" err="1"/>
              <a:t>etc</a:t>
            </a:r>
            <a:r>
              <a:rPr lang="en-US" sz="2800" dirty="0"/>
              <a:t>) turn to in order to understand </a:t>
            </a:r>
            <a:r>
              <a:rPr lang="en-US" sz="2800" dirty="0">
                <a:solidFill>
                  <a:srgbClr val="FF0000"/>
                </a:solidFill>
              </a:rPr>
              <a:t>what your team is testing and how are they approaching each testing task</a:t>
            </a:r>
            <a:r>
              <a:rPr lang="en-US" sz="2800" dirty="0" smtClean="0"/>
              <a:t>.</a:t>
            </a:r>
            <a:endParaRPr lang="en-US" sz="2800" dirty="0"/>
          </a:p>
        </p:txBody>
      </p:sp>
    </p:spTree>
    <p:extLst>
      <p:ext uri="{BB962C8B-B14F-4D97-AF65-F5344CB8AC3E}">
        <p14:creationId xmlns:p14="http://schemas.microsoft.com/office/powerpoint/2010/main" xmlns="" val="298354963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What makes a good MTP? (contd.)</a:t>
            </a:r>
            <a:endParaRPr lang="en-US" sz="4000" dirty="0"/>
          </a:p>
        </p:txBody>
      </p:sp>
      <p:sp>
        <p:nvSpPr>
          <p:cNvPr id="3" name="Content Placeholder 2"/>
          <p:cNvSpPr>
            <a:spLocks noGrp="1"/>
          </p:cNvSpPr>
          <p:nvPr>
            <p:ph idx="1"/>
          </p:nvPr>
        </p:nvSpPr>
        <p:spPr/>
        <p:txBody>
          <a:bodyPr>
            <a:normAutofit/>
          </a:bodyPr>
          <a:lstStyle/>
          <a:p>
            <a:pPr marL="0" indent="0" fontAlgn="base">
              <a:buNone/>
            </a:pPr>
            <a:r>
              <a:rPr lang="en-US" sz="2800" dirty="0" smtClean="0"/>
              <a:t>To look at it in a simple way, imagine your company decides to outsource all its testing tasks to an external group (your group) and you need to put together a contract explaining what will your team do and what will it need in order to do it. Like all contracts, the idea is to </a:t>
            </a:r>
            <a:r>
              <a:rPr lang="en-US" sz="2800" dirty="0" smtClean="0">
                <a:solidFill>
                  <a:srgbClr val="FF0000"/>
                </a:solidFill>
              </a:rPr>
              <a:t>review all the details and agree on them before signing the deal </a:t>
            </a:r>
            <a:r>
              <a:rPr lang="en-US" sz="2800" dirty="0" smtClean="0"/>
              <a:t>(or starting the project).</a:t>
            </a:r>
          </a:p>
        </p:txBody>
      </p:sp>
    </p:spTree>
    <p:extLst>
      <p:ext uri="{BB962C8B-B14F-4D97-AF65-F5344CB8AC3E}">
        <p14:creationId xmlns:p14="http://schemas.microsoft.com/office/powerpoint/2010/main" xmlns="" val="142862941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2495550"/>
            <a:ext cx="4953000" cy="1200245"/>
          </a:xfrm>
        </p:spPr>
        <p:txBody>
          <a:bodyPr>
            <a:noAutofit/>
          </a:bodyPr>
          <a:lstStyle/>
          <a:p>
            <a:pPr algn="ctr"/>
            <a:r>
              <a:rPr lang="en-US" sz="5400" dirty="0" smtClean="0"/>
              <a:t>Sections to be included in a Master Test Plan</a:t>
            </a:r>
            <a:endParaRPr lang="en-US" sz="5400" dirty="0"/>
          </a:p>
        </p:txBody>
      </p:sp>
    </p:spTree>
    <p:extLst>
      <p:ext uri="{BB962C8B-B14F-4D97-AF65-F5344CB8AC3E}">
        <p14:creationId xmlns:p14="http://schemas.microsoft.com/office/powerpoint/2010/main" xmlns="" val="127037166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1. Objectives of the testing process</a:t>
            </a:r>
            <a:endParaRPr lang="en-US" dirty="0"/>
          </a:p>
        </p:txBody>
      </p:sp>
      <p:sp>
        <p:nvSpPr>
          <p:cNvPr id="3" name="Content Placeholder 2"/>
          <p:cNvSpPr>
            <a:spLocks noGrp="1"/>
          </p:cNvSpPr>
          <p:nvPr>
            <p:ph idx="1"/>
          </p:nvPr>
        </p:nvSpPr>
        <p:spPr/>
        <p:txBody>
          <a:bodyPr>
            <a:noAutofit/>
          </a:bodyPr>
          <a:lstStyle/>
          <a:p>
            <a:pPr marL="0" indent="0">
              <a:buNone/>
            </a:pPr>
            <a:r>
              <a:rPr lang="en-US" dirty="0" smtClean="0"/>
              <a:t>The </a:t>
            </a:r>
            <a:r>
              <a:rPr lang="en-US" dirty="0"/>
              <a:t>objectives of the testing process </a:t>
            </a:r>
            <a:r>
              <a:rPr lang="en-US" dirty="0">
                <a:solidFill>
                  <a:srgbClr val="FF0000"/>
                </a:solidFill>
              </a:rPr>
              <a:t>depend on the nature of the development project</a:t>
            </a:r>
            <a:r>
              <a:rPr lang="en-US" dirty="0"/>
              <a:t>. Examples of testing objectives are: new feature validation, additional configuration certification, translation validations, installation and/or upgrade testing, etc.</a:t>
            </a:r>
            <a:r>
              <a:rPr lang="en-US" dirty="0" smtClean="0"/>
              <a:t/>
            </a:r>
            <a:br>
              <a:rPr lang="en-US" dirty="0" smtClean="0"/>
            </a:br>
            <a:r>
              <a:rPr lang="en-US" dirty="0"/>
              <a:t>Just make sure you </a:t>
            </a:r>
            <a:r>
              <a:rPr lang="en-US" dirty="0">
                <a:solidFill>
                  <a:srgbClr val="FF0000"/>
                </a:solidFill>
              </a:rPr>
              <a:t>don’t write trivial stuff </a:t>
            </a:r>
            <a:r>
              <a:rPr lang="en-US" dirty="0"/>
              <a:t>like: </a:t>
            </a:r>
            <a:r>
              <a:rPr lang="en-US" i="1" dirty="0"/>
              <a:t>to find all the bugs in the system</a:t>
            </a:r>
            <a:r>
              <a:rPr lang="en-US" dirty="0"/>
              <a:t> or </a:t>
            </a:r>
            <a:r>
              <a:rPr lang="en-US" i="1" dirty="0"/>
              <a:t>to assure we release a quality product</a:t>
            </a:r>
            <a:r>
              <a:rPr lang="en-US" dirty="0"/>
              <a:t>.</a:t>
            </a:r>
            <a:r>
              <a:rPr lang="en-US" dirty="0" smtClean="0"/>
              <a:t/>
            </a:r>
            <a:br>
              <a:rPr lang="en-US" dirty="0" smtClean="0"/>
            </a:br>
            <a:r>
              <a:rPr lang="en-US" dirty="0"/>
              <a:t>This section is </a:t>
            </a:r>
            <a:r>
              <a:rPr lang="en-US" dirty="0">
                <a:solidFill>
                  <a:srgbClr val="FF0000"/>
                </a:solidFill>
              </a:rPr>
              <a:t>to communicate what will YOU be thinking when planning and running your tests.</a:t>
            </a:r>
          </a:p>
        </p:txBody>
      </p:sp>
    </p:spTree>
    <p:extLst>
      <p:ext uri="{BB962C8B-B14F-4D97-AF65-F5344CB8AC3E}">
        <p14:creationId xmlns:p14="http://schemas.microsoft.com/office/powerpoint/2010/main" xmlns="" val="243662364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2. Testing scope</a:t>
            </a:r>
            <a:endParaRPr lang="en-US" dirty="0"/>
          </a:p>
        </p:txBody>
      </p:sp>
      <p:sp>
        <p:nvSpPr>
          <p:cNvPr id="3" name="Content Placeholder 2"/>
          <p:cNvSpPr>
            <a:spLocks noGrp="1"/>
          </p:cNvSpPr>
          <p:nvPr>
            <p:ph idx="1"/>
          </p:nvPr>
        </p:nvSpPr>
        <p:spPr/>
        <p:txBody>
          <a:bodyPr>
            <a:normAutofit fontScale="77500" lnSpcReduction="20000"/>
          </a:bodyPr>
          <a:lstStyle/>
          <a:p>
            <a:pPr marL="0" indent="0" fontAlgn="base">
              <a:buNone/>
            </a:pPr>
            <a:r>
              <a:rPr lang="en-US" dirty="0" smtClean="0"/>
              <a:t>For </a:t>
            </a:r>
            <a:r>
              <a:rPr lang="en-US" dirty="0"/>
              <a:t>many people the testing scope is the </a:t>
            </a:r>
            <a:r>
              <a:rPr lang="en-US" dirty="0">
                <a:solidFill>
                  <a:srgbClr val="FF0000"/>
                </a:solidFill>
              </a:rPr>
              <a:t>heart of the Master Test Plan</a:t>
            </a:r>
            <a:r>
              <a:rPr lang="en-US" dirty="0"/>
              <a:t>. It describes </a:t>
            </a:r>
            <a:r>
              <a:rPr lang="en-US" dirty="0">
                <a:solidFill>
                  <a:srgbClr val="FF0000"/>
                </a:solidFill>
              </a:rPr>
              <a:t>the things you will focus in each of the application areas and/or features to test</a:t>
            </a:r>
            <a:r>
              <a:rPr lang="en-US" dirty="0"/>
              <a:t>. I tend to make this section a nested list, and for each item I describe:</a:t>
            </a:r>
            <a:br>
              <a:rPr lang="en-US" dirty="0"/>
            </a:br>
            <a:r>
              <a:rPr lang="en-US" dirty="0"/>
              <a:t>– The main </a:t>
            </a:r>
            <a:r>
              <a:rPr lang="en-US" dirty="0">
                <a:solidFill>
                  <a:srgbClr val="FF0000"/>
                </a:solidFill>
              </a:rPr>
              <a:t>aspects to tests</a:t>
            </a:r>
            <a:r>
              <a:rPr lang="en-US" dirty="0"/>
              <a:t/>
            </a:r>
            <a:br>
              <a:rPr lang="en-US" dirty="0"/>
            </a:br>
            <a:r>
              <a:rPr lang="en-US" dirty="0"/>
              <a:t>– The </a:t>
            </a:r>
            <a:r>
              <a:rPr lang="en-US" dirty="0">
                <a:solidFill>
                  <a:srgbClr val="FF0000"/>
                </a:solidFill>
              </a:rPr>
              <a:t>product risks </a:t>
            </a:r>
            <a:r>
              <a:rPr lang="en-US" dirty="0"/>
              <a:t>or potential bugs I foresee</a:t>
            </a:r>
            <a:br>
              <a:rPr lang="en-US" dirty="0"/>
            </a:br>
            <a:r>
              <a:rPr lang="en-US" dirty="0"/>
              <a:t>– </a:t>
            </a:r>
            <a:r>
              <a:rPr lang="en-US" dirty="0">
                <a:solidFill>
                  <a:srgbClr val="FF0000"/>
                </a:solidFill>
              </a:rPr>
              <a:t>Concrete faults </a:t>
            </a:r>
            <a:r>
              <a:rPr lang="en-US" dirty="0"/>
              <a:t>or main scenarios to validate</a:t>
            </a:r>
            <a:br>
              <a:rPr lang="en-US" dirty="0"/>
            </a:br>
            <a:r>
              <a:rPr lang="en-US" dirty="0"/>
              <a:t>– </a:t>
            </a:r>
            <a:r>
              <a:rPr lang="en-US" dirty="0">
                <a:solidFill>
                  <a:srgbClr val="FF0000"/>
                </a:solidFill>
              </a:rPr>
              <a:t>Assumptions </a:t>
            </a:r>
            <a:r>
              <a:rPr lang="en-US" dirty="0"/>
              <a:t>or requirements (documented API, stable GUI, </a:t>
            </a:r>
            <a:r>
              <a:rPr lang="en-US" dirty="0" err="1"/>
              <a:t>etc</a:t>
            </a:r>
            <a:r>
              <a:rPr lang="en-US" dirty="0"/>
              <a:t>)</a:t>
            </a:r>
            <a:br>
              <a:rPr lang="en-US" dirty="0"/>
            </a:br>
            <a:r>
              <a:rPr lang="en-US" dirty="0"/>
              <a:t>– And any other aspects worth mentioning regarding the specific area under test.</a:t>
            </a:r>
            <a:br>
              <a:rPr lang="en-US" dirty="0"/>
            </a:br>
            <a:r>
              <a:rPr lang="en-US" dirty="0"/>
              <a:t>This is the place where you provide your stakeholders with the information about what will you be testing on each section of the product, and here is also where you should look for comments and suggestions from developers, product architects, support engineers, fellow testers, etc.</a:t>
            </a:r>
          </a:p>
          <a:p>
            <a:pPr marL="0" indent="0" fontAlgn="base">
              <a:buNone/>
            </a:pPr>
            <a:r>
              <a:rPr lang="en-US" dirty="0"/>
              <a:t>Some MTPs go the extra mile and provide a list of areas and features that are </a:t>
            </a:r>
            <a:r>
              <a:rPr lang="en-US" i="1" dirty="0"/>
              <a:t>Out of the Scope</a:t>
            </a:r>
            <a:r>
              <a:rPr lang="en-US" dirty="0"/>
              <a:t> of the testing process</a:t>
            </a:r>
            <a:r>
              <a:rPr lang="en-US" dirty="0" smtClean="0"/>
              <a:t>.</a:t>
            </a:r>
            <a:endParaRPr lang="en-US" dirty="0"/>
          </a:p>
        </p:txBody>
      </p:sp>
    </p:spTree>
    <p:extLst>
      <p:ext uri="{BB962C8B-B14F-4D97-AF65-F5344CB8AC3E}">
        <p14:creationId xmlns:p14="http://schemas.microsoft.com/office/powerpoint/2010/main" xmlns="" val="182646374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Thatch">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68</TotalTime>
  <Words>568</Words>
  <Application>Microsoft Office PowerPoint</Application>
  <PresentationFormat>On-screen Show (16:9)</PresentationFormat>
  <Paragraphs>34</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Thatch</vt:lpstr>
      <vt:lpstr>Master Test Plan – the strategic side of testing</vt:lpstr>
      <vt:lpstr>Slide 2</vt:lpstr>
      <vt:lpstr>So now we can start with 2 big questions: – What do we need to plan? and – How do we go about planning it?</vt:lpstr>
      <vt:lpstr>Slide 4</vt:lpstr>
      <vt:lpstr>What makes a good MTP?</vt:lpstr>
      <vt:lpstr>What makes a good MTP? (contd.)</vt:lpstr>
      <vt:lpstr>Sections to be included in a Master Test Plan</vt:lpstr>
      <vt:lpstr>1. Objectives of the testing process</vt:lpstr>
      <vt:lpstr>2. Testing scope</vt:lpstr>
      <vt:lpstr>3. Testing configuration matrix</vt:lpstr>
      <vt:lpstr>4. Required Hardware / Software</vt:lpstr>
      <vt:lpstr>5. Testing preparations</vt:lpstr>
      <vt:lpstr>6. Testing schedule</vt:lpstr>
      <vt:lpstr>7. Testers &amp; schedules</vt:lpstr>
      <vt:lpstr>8. Risks</vt:lpstr>
      <vt:lpstr>9. References &amp; attachments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Test Plan – the strategic side of testing</dc:title>
  <dc:creator>Nandini Deb</dc:creator>
  <cp:lastModifiedBy>dell</cp:lastModifiedBy>
  <cp:revision>19</cp:revision>
  <dcterms:created xsi:type="dcterms:W3CDTF">2016-04-19T20:21:35Z</dcterms:created>
  <dcterms:modified xsi:type="dcterms:W3CDTF">2016-04-26T22:11:29Z</dcterms:modified>
</cp:coreProperties>
</file>