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3"/>
  </p:notesMasterIdLst>
  <p:sldIdLst>
    <p:sldId id="257" r:id="rId2"/>
    <p:sldId id="263" r:id="rId3"/>
    <p:sldId id="264" r:id="rId4"/>
    <p:sldId id="259" r:id="rId5"/>
    <p:sldId id="265" r:id="rId6"/>
    <p:sldId id="256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68C7D-8E34-43B2-821A-F05FCBFE034C}" type="datetimeFigureOut">
              <a:rPr lang="en-IN" smtClean="0"/>
              <a:t>14-04-2016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01322-E86F-4058-900B-853AB4652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71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65B971B-67A7-4E51-9012-07F4AA2C6378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Turnover in people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Increase in complexity due to interactions between components of the system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8065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8CF299-CF7D-4662-BF83-857814FFD55B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76338" y="725488"/>
            <a:ext cx="4573587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5825" y="4440238"/>
            <a:ext cx="5119688" cy="3813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These were the minimum ratios, the maximum was 1000 to 1  between operation and requirements phases!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Absolute costs are usually significantly greater than expected for faults found especially in the Operation phase (figures of $10,000 - $150000 are often quoted by organisations such as HP). Do you know what the typical rework cost (time/money) is for a fault reported by users in the field? It is these costs and those associated with rework from dynamic testing that are significantly reduced by using reviews - a static testing technique that is also more efficient at finding faults than dynamic testing in terms of faults found per hour of testing. </a:t>
            </a:r>
          </a:p>
        </p:txBody>
      </p:sp>
    </p:spTree>
    <p:extLst>
      <p:ext uri="{BB962C8B-B14F-4D97-AF65-F5344CB8AC3E}">
        <p14:creationId xmlns:p14="http://schemas.microsoft.com/office/powerpoint/2010/main" val="26079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 title="Page Number Shape"/>
          <p:cNvSpPr/>
          <p:nvPr/>
        </p:nvSpPr>
        <p:spPr bwMode="auto">
          <a:xfrm>
            <a:off x="8736012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685" y="1143294"/>
            <a:ext cx="527577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58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685" y="5537926"/>
            <a:ext cx="527577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1800" b="0" i="1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6685" y="6314441"/>
            <a:ext cx="1197467" cy="365125"/>
          </a:xfrm>
        </p:spPr>
        <p:txBody>
          <a:bodyPr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0444" y="6314441"/>
            <a:ext cx="3842012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1416217"/>
            <a:ext cx="407987" cy="365125"/>
          </a:xfrm>
        </p:spPr>
        <p:txBody>
          <a:bodyPr/>
          <a:lstStyle>
            <a:lvl1pPr algn="r"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314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4294967295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0" y="640080"/>
            <a:ext cx="4686299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7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Page Number Shape"/>
          <p:cNvSpPr/>
          <p:nvPr/>
        </p:nvSpPr>
        <p:spPr bwMode="auto">
          <a:xfrm>
            <a:off x="8736012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93074" y="642931"/>
            <a:ext cx="1835003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42933"/>
            <a:ext cx="5303009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02140" y="5927132"/>
            <a:ext cx="2861142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2140" y="6315950"/>
            <a:ext cx="286114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5607593"/>
            <a:ext cx="40798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" y="6199730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" y="6199730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320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6456">
          <p15:clr>
            <a:srgbClr val="FBAE40"/>
          </p15:clr>
        </p15:guide>
        <p15:guide id="4294967295" pos="4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8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 title="Page Number Shape"/>
          <p:cNvSpPr/>
          <p:nvPr/>
        </p:nvSpPr>
        <p:spPr bwMode="auto">
          <a:xfrm>
            <a:off x="8736012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755" y="2571723"/>
            <a:ext cx="6222491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58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755" y="1393748"/>
            <a:ext cx="6301072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18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7216" y="6314440"/>
            <a:ext cx="1197467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0755" y="6314441"/>
            <a:ext cx="4860170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1620761"/>
            <a:ext cx="407987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" y="6178167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" y="6178167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461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6456">
          <p15:clr>
            <a:srgbClr val="FBAE40"/>
          </p15:clr>
        </p15:guide>
        <p15:guide id="4294967295" pos="48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540628"/>
            <a:ext cx="46863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3712467"/>
            <a:ext cx="46863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5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7784"/>
            <a:ext cx="2873502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58065"/>
            <a:ext cx="4690872" cy="913212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526122"/>
            <a:ext cx="4690872" cy="175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6200" y="3700828"/>
            <a:ext cx="4690872" cy="913759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6200" y="4669432"/>
            <a:ext cx="4690872" cy="1752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8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4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843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5479"/>
            <a:ext cx="2879082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64147"/>
            <a:ext cx="46863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2621513"/>
            <a:ext cx="2879082" cy="3239537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77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557262"/>
            <a:ext cx="2882528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43350" y="1"/>
            <a:ext cx="4629150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1" y="2621512"/>
            <a:ext cx="2882528" cy="3236976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0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8736012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2875430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69066"/>
            <a:ext cx="4686299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1" y="5930061"/>
            <a:ext cx="286114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1" y="6314441"/>
            <a:ext cx="286114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22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8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6858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6858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12598" indent="-212598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05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2832">
          <p15:clr>
            <a:srgbClr val="F26B43"/>
          </p15:clr>
        </p15:guide>
        <p15:guide id="4294967295" pos="480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pos="3264">
          <p15:clr>
            <a:srgbClr val="F26B43"/>
          </p15:clr>
        </p15:guide>
        <p15:guide id="4294967295" pos="2124">
          <p15:clr>
            <a:srgbClr val="F26B43"/>
          </p15:clr>
        </p15:guide>
        <p15:guide id="4294967295" pos="360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pos="5400">
          <p15:clr>
            <a:srgbClr val="F26B43"/>
          </p15:clr>
        </p15:guide>
        <p15:guide id="4294967295" pos="24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softwarequality.techtarget.com/definition/unit-testing" TargetMode="External"/><Relationship Id="rId2" Type="http://schemas.openxmlformats.org/officeDocument/2006/relationships/hyperlink" Target="http://searchsoa.techtarget.com/definition/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archsoftwarequality.techtarget.com/definition/Extreme-Programming" TargetMode="External"/><Relationship Id="rId5" Type="http://schemas.openxmlformats.org/officeDocument/2006/relationships/hyperlink" Target="http://searchsoa.techtarget.com/definition/refactoring" TargetMode="External"/><Relationship Id="rId4" Type="http://schemas.openxmlformats.org/officeDocument/2006/relationships/hyperlink" Target="http://searchsoa.techtarget.com/definition/source-cod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6684" y="1143294"/>
            <a:ext cx="6803315" cy="4268965"/>
          </a:xfrm>
        </p:spPr>
        <p:txBody>
          <a:bodyPr/>
          <a:lstStyle/>
          <a:p>
            <a:pPr algn="ctr"/>
            <a:r>
              <a:rPr lang="en-IN" i="0" dirty="0" smtClean="0"/>
              <a:t>Test – Driven</a:t>
            </a:r>
            <a:br>
              <a:rPr lang="en-IN" i="0" dirty="0" smtClean="0"/>
            </a:br>
            <a:r>
              <a:rPr lang="en-IN" i="0" dirty="0" smtClean="0"/>
              <a:t>Development</a:t>
            </a:r>
            <a:endParaRPr lang="en-IN" i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81400" y="5412260"/>
            <a:ext cx="5275772" cy="1009096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 smtClean="0"/>
              <a:t>Presented By:</a:t>
            </a:r>
          </a:p>
          <a:p>
            <a:pPr algn="r"/>
            <a:r>
              <a:rPr lang="en-IN" b="1" dirty="0" smtClean="0"/>
              <a:t>Suruchi Bhadani – 054</a:t>
            </a:r>
          </a:p>
          <a:p>
            <a:pPr algn="r"/>
            <a:r>
              <a:rPr lang="en-IN" b="1" dirty="0" err="1" smtClean="0"/>
              <a:t>Rohit</a:t>
            </a:r>
            <a:r>
              <a:rPr lang="en-IN" b="1" dirty="0" smtClean="0"/>
              <a:t> Raj - 052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5294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59678"/>
            <a:ext cx="3390900" cy="495249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mtClean="0"/>
              <a:t>What is TDD?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000" smtClean="0"/>
              <a:t>“Before you write code, think about what it will do.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smtClean="0"/>
              <a:t>     Write a </a:t>
            </a:r>
            <a:r>
              <a:rPr lang="en-GB" altLang="en-US" sz="2000" b="1" smtClean="0"/>
              <a:t>test</a:t>
            </a:r>
            <a:r>
              <a:rPr lang="en-GB" altLang="en-US" sz="2000" smtClean="0"/>
              <a:t> that will use the methods you haven’t even written yet.”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GB" altLang="en-US" sz="18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000" smtClean="0"/>
              <a:t>A </a:t>
            </a:r>
            <a:r>
              <a:rPr lang="en-GB" altLang="en-US" sz="2000" b="1" smtClean="0"/>
              <a:t>test</a:t>
            </a:r>
            <a:r>
              <a:rPr lang="en-GB" altLang="en-US" sz="2000" smtClean="0"/>
              <a:t> is not something you “do”, it is something you “write” and run once, twice, three times,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smtClean="0"/>
              <a:t>It is a piece of code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smtClean="0"/>
              <a:t>Testing is therefore “automated”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smtClean="0"/>
              <a:t>Repeatedly executed, even after small changes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sz="18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000" smtClean="0"/>
              <a:t>“TDD is risk averse programming, investing work in the </a:t>
            </a:r>
            <a:br>
              <a:rPr lang="en-GB" altLang="en-US" sz="2000" smtClean="0"/>
            </a:br>
            <a:r>
              <a:rPr lang="en-GB" altLang="en-US" sz="2000" smtClean="0"/>
              <a:t>near term to avoid failures later on”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7C5F11-5A7D-4F6A-8CE8-B79F48D4988C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10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715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70" y="914400"/>
            <a:ext cx="2875430" cy="495249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dirty="0" smtClean="0"/>
              <a:t>What Can be Tested?</a:t>
            </a:r>
            <a:endParaRPr lang="en-US" sz="3800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0" y="914400"/>
            <a:ext cx="3581400" cy="48736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Valid Input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In-valid Input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Exceptions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Boundary Conditions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Everything that should be possible break.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0DF328-829F-4766-AA4E-400FEB3E37DB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11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50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71500" y="559678"/>
            <a:ext cx="3695700" cy="495249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Aspects of TDD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Features</a:t>
            </a:r>
          </a:p>
          <a:p>
            <a:pPr lvl="1" eaLnBrk="1" hangingPunct="1"/>
            <a:r>
              <a:rPr lang="en-US" altLang="en-US" smtClean="0"/>
              <a:t>High level user requirements</a:t>
            </a:r>
          </a:p>
          <a:p>
            <a:pPr lvl="1" eaLnBrk="1" hangingPunct="1"/>
            <a:r>
              <a:rPr lang="en-US" altLang="en-US" smtClean="0"/>
              <a:t>User story</a:t>
            </a:r>
          </a:p>
          <a:p>
            <a:pPr eaLnBrk="1" hangingPunct="1"/>
            <a:r>
              <a:rPr lang="en-US" altLang="en-US" smtClean="0"/>
              <a:t>Customer Tests</a:t>
            </a:r>
          </a:p>
          <a:p>
            <a:pPr lvl="1" eaLnBrk="1" hangingPunct="1"/>
            <a:r>
              <a:rPr lang="en-US" altLang="en-US" smtClean="0"/>
              <a:t>Customer identified acceptance tests</a:t>
            </a:r>
          </a:p>
          <a:p>
            <a:pPr eaLnBrk="1" hangingPunct="1"/>
            <a:r>
              <a:rPr lang="en-US" altLang="en-US" smtClean="0"/>
              <a:t>Developer Tests</a:t>
            </a:r>
          </a:p>
          <a:p>
            <a:pPr lvl="1" eaLnBrk="1" hangingPunct="1"/>
            <a:r>
              <a:rPr lang="en-US" altLang="en-US" smtClean="0"/>
              <a:t>Tests developed during software construction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B81C2E-1FD4-42E7-BE6C-E2E4998B6E80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12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50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71500" y="559678"/>
            <a:ext cx="3086100" cy="65952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Test first – Code last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You may not write production code unless you’ve first written a failing unit </a:t>
            </a:r>
            <a:r>
              <a:rPr lang="en-US" altLang="en-US" dirty="0" smtClean="0"/>
              <a:t>test</a:t>
            </a:r>
          </a:p>
          <a:p>
            <a:pPr marL="0" lvl="1" indent="0" eaLnBrk="1" hangingPunct="1">
              <a:lnSpc>
                <a:spcPct val="90000"/>
              </a:lnSpc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Test more – Code more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You may not write more of a unit test than is sufficient to </a:t>
            </a:r>
            <a:r>
              <a:rPr lang="en-US" altLang="en-US" dirty="0" smtClean="0"/>
              <a:t>fail</a:t>
            </a:r>
          </a:p>
          <a:p>
            <a:pPr marL="0" lvl="1" indent="0" eaLnBrk="1" hangingPunct="1">
              <a:lnSpc>
                <a:spcPct val="90000"/>
              </a:lnSpc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Test again – Code again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You may not write more production code than is sufficient to make the failing unit test pass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0342E2-F3A1-4810-9176-D5ACDC01DE30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13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TDD Stages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C4EE91-9504-4984-A41F-27055D170BD6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14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348038" y="1341438"/>
            <a:ext cx="25908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>
                <a:latin typeface="Microsoft Sans Serif" panose="020B0604020202020204" pitchFamily="34" charset="0"/>
              </a:rPr>
              <a:t>Write a test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435600" y="2708275"/>
            <a:ext cx="2590800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Microsoft Sans Serif" panose="020B0604020202020204" pitchFamily="34" charset="0"/>
              </a:rPr>
              <a:t>Compile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435600" y="3789363"/>
            <a:ext cx="2592388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Microsoft Sans Serif" panose="020B0604020202020204" pitchFamily="34" charset="0"/>
              </a:rPr>
              <a:t>Fix compile errors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5435600" y="5013325"/>
            <a:ext cx="2592388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Microsoft Sans Serif" panose="020B0604020202020204" pitchFamily="34" charset="0"/>
              </a:rPr>
              <a:t>Run test,</a:t>
            </a:r>
            <a:br>
              <a:rPr lang="en-GB" altLang="en-US">
                <a:latin typeface="Microsoft Sans Serif" panose="020B0604020202020204" pitchFamily="34" charset="0"/>
              </a:rPr>
            </a:br>
            <a:r>
              <a:rPr lang="en-GB" altLang="en-US">
                <a:latin typeface="Microsoft Sans Serif" panose="020B0604020202020204" pitchFamily="34" charset="0"/>
              </a:rPr>
              <a:t>watch it fail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1258888" y="5013325"/>
            <a:ext cx="2592387" cy="790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Microsoft Sans Serif" panose="020B0604020202020204" pitchFamily="34" charset="0"/>
              </a:rPr>
              <a:t>Write code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1258888" y="3789363"/>
            <a:ext cx="2592387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Microsoft Sans Serif" panose="020B0604020202020204" pitchFamily="34" charset="0"/>
              </a:rPr>
              <a:t>Run test, </a:t>
            </a:r>
            <a:br>
              <a:rPr lang="en-GB" altLang="en-US">
                <a:latin typeface="Microsoft Sans Serif" panose="020B0604020202020204" pitchFamily="34" charset="0"/>
              </a:rPr>
            </a:br>
            <a:r>
              <a:rPr lang="en-GB" altLang="en-US">
                <a:latin typeface="Microsoft Sans Serif" panose="020B0604020202020204" pitchFamily="34" charset="0"/>
              </a:rPr>
              <a:t>watch it pass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258888" y="2708275"/>
            <a:ext cx="2592387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>
                <a:latin typeface="Microsoft Sans Serif" panose="020B0604020202020204" pitchFamily="34" charset="0"/>
              </a:rPr>
              <a:t>Refactor code</a:t>
            </a:r>
            <a:br>
              <a:rPr lang="en-GB" altLang="en-US">
                <a:latin typeface="Microsoft Sans Serif" panose="020B0604020202020204" pitchFamily="34" charset="0"/>
              </a:rPr>
            </a:br>
            <a:r>
              <a:rPr lang="en-GB" altLang="en-US">
                <a:latin typeface="Microsoft Sans Serif" panose="020B0604020202020204" pitchFamily="34" charset="0"/>
              </a:rPr>
              <a:t>(and test)</a:t>
            </a:r>
          </a:p>
        </p:txBody>
      </p:sp>
      <p:cxnSp>
        <p:nvCxnSpPr>
          <p:cNvPr id="19466" name="AutoShape 10"/>
          <p:cNvCxnSpPr>
            <a:cxnSpLocks noChangeShapeType="1"/>
            <a:stCxn id="19459" idx="3"/>
            <a:endCxn id="19460" idx="0"/>
          </p:cNvCxnSpPr>
          <p:nvPr/>
        </p:nvCxnSpPr>
        <p:spPr bwMode="auto">
          <a:xfrm>
            <a:off x="5938838" y="1665288"/>
            <a:ext cx="792162" cy="1042987"/>
          </a:xfrm>
          <a:prstGeom prst="curvedConnector2">
            <a:avLst/>
          </a:prstGeom>
          <a:noFill/>
          <a:ln w="603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AutoShape 11"/>
          <p:cNvCxnSpPr>
            <a:cxnSpLocks noChangeShapeType="1"/>
            <a:stCxn id="19460" idx="3"/>
            <a:endCxn id="19461" idx="3"/>
          </p:cNvCxnSpPr>
          <p:nvPr/>
        </p:nvCxnSpPr>
        <p:spPr bwMode="auto">
          <a:xfrm>
            <a:off x="8026400" y="3105150"/>
            <a:ext cx="1588" cy="1081088"/>
          </a:xfrm>
          <a:prstGeom prst="curvedConnector3">
            <a:avLst>
              <a:gd name="adj1" fmla="val 14500005"/>
            </a:avLst>
          </a:prstGeom>
          <a:noFill/>
          <a:ln w="603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12"/>
          <p:cNvCxnSpPr>
            <a:cxnSpLocks noChangeShapeType="1"/>
            <a:stCxn id="19461" idx="3"/>
            <a:endCxn id="19462" idx="3"/>
          </p:cNvCxnSpPr>
          <p:nvPr/>
        </p:nvCxnSpPr>
        <p:spPr bwMode="auto">
          <a:xfrm>
            <a:off x="8027988" y="4186238"/>
            <a:ext cx="1587" cy="1223962"/>
          </a:xfrm>
          <a:prstGeom prst="curvedConnector3">
            <a:avLst>
              <a:gd name="adj1" fmla="val 14400005"/>
            </a:avLst>
          </a:prstGeom>
          <a:noFill/>
          <a:ln w="603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AutoShape 13"/>
          <p:cNvCxnSpPr>
            <a:cxnSpLocks noChangeShapeType="1"/>
            <a:stCxn id="19462" idx="2"/>
            <a:endCxn id="19463" idx="2"/>
          </p:cNvCxnSpPr>
          <p:nvPr/>
        </p:nvCxnSpPr>
        <p:spPr bwMode="auto">
          <a:xfrm rot="16200000" flipV="1">
            <a:off x="4643438" y="3716337"/>
            <a:ext cx="1588" cy="4176713"/>
          </a:xfrm>
          <a:prstGeom prst="curvedConnector3">
            <a:avLst>
              <a:gd name="adj1" fmla="val -39300014"/>
            </a:avLst>
          </a:prstGeom>
          <a:noFill/>
          <a:ln w="603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AutoShape 14"/>
          <p:cNvCxnSpPr>
            <a:cxnSpLocks noChangeShapeType="1"/>
            <a:stCxn id="19463" idx="1"/>
            <a:endCxn id="19464" idx="1"/>
          </p:cNvCxnSpPr>
          <p:nvPr/>
        </p:nvCxnSpPr>
        <p:spPr bwMode="auto">
          <a:xfrm rot="10800000" flipH="1">
            <a:off x="1258888" y="4186238"/>
            <a:ext cx="1587" cy="1222375"/>
          </a:xfrm>
          <a:prstGeom prst="curvedConnector3">
            <a:avLst>
              <a:gd name="adj1" fmla="val -14400005"/>
            </a:avLst>
          </a:prstGeom>
          <a:noFill/>
          <a:ln w="603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1" name="AutoShape 15"/>
          <p:cNvCxnSpPr>
            <a:cxnSpLocks noChangeShapeType="1"/>
            <a:stCxn id="19464" idx="1"/>
            <a:endCxn id="19465" idx="1"/>
          </p:cNvCxnSpPr>
          <p:nvPr/>
        </p:nvCxnSpPr>
        <p:spPr bwMode="auto">
          <a:xfrm rot="10800000" flipH="1">
            <a:off x="1258888" y="3105150"/>
            <a:ext cx="1587" cy="1081088"/>
          </a:xfrm>
          <a:prstGeom prst="curvedConnector3">
            <a:avLst>
              <a:gd name="adj1" fmla="val -14400005"/>
            </a:avLst>
          </a:prstGeom>
          <a:noFill/>
          <a:ln w="603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2" name="AutoShape 16"/>
          <p:cNvCxnSpPr>
            <a:cxnSpLocks noChangeShapeType="1"/>
            <a:stCxn id="19465" idx="0"/>
            <a:endCxn id="19459" idx="1"/>
          </p:cNvCxnSpPr>
          <p:nvPr/>
        </p:nvCxnSpPr>
        <p:spPr bwMode="auto">
          <a:xfrm rot="-5400000">
            <a:off x="2430463" y="1790700"/>
            <a:ext cx="1042987" cy="792163"/>
          </a:xfrm>
          <a:prstGeom prst="curvedConnector2">
            <a:avLst/>
          </a:prstGeom>
          <a:noFill/>
          <a:ln w="603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13073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mtClean="0"/>
              <a:t>TDD Stages</a:t>
            </a: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7467600" cy="48736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altLang="en-US" sz="2000" dirty="0" smtClean="0"/>
              <a:t>The Extreme Programming Explored , Bill Wake describes the test cycle:</a:t>
            </a:r>
          </a:p>
          <a:p>
            <a:pPr eaLnBrk="1" hangingPunct="1"/>
            <a:endParaRPr lang="en-GB" altLang="en-US" sz="2000" dirty="0" smtClean="0"/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GB" altLang="en-US" sz="2000" dirty="0" smtClean="0"/>
              <a:t>Write a single test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GB" altLang="en-US" sz="2000" dirty="0" smtClean="0"/>
              <a:t>Compile it.  It shouldn’t compile because you’ve not written the implementation code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GB" altLang="en-US" sz="2000" dirty="0" smtClean="0"/>
              <a:t>Implement just enough code to get the test to compile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GB" altLang="en-US" sz="2000" dirty="0" smtClean="0"/>
              <a:t>Run the test and see it </a:t>
            </a:r>
            <a:r>
              <a:rPr lang="en-GB" altLang="en-US" sz="2000" b="1" dirty="0" smtClean="0"/>
              <a:t>fail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GB" altLang="en-US" sz="2000" dirty="0" smtClean="0"/>
              <a:t>Implement just enough code to get the test to pass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GB" altLang="en-US" sz="2000" dirty="0" smtClean="0"/>
              <a:t>Run the test and see it </a:t>
            </a:r>
            <a:r>
              <a:rPr lang="en-GB" altLang="en-US" sz="2000" b="1" dirty="0" smtClean="0"/>
              <a:t>pass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GB" altLang="en-US" sz="2000" b="1" dirty="0" smtClean="0"/>
              <a:t>Refactor</a:t>
            </a:r>
            <a:r>
              <a:rPr lang="en-GB" altLang="en-US" sz="2000" dirty="0" smtClean="0"/>
              <a:t> for clarity and “once and only once”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GB" altLang="en-US" sz="2000" dirty="0" smtClean="0"/>
              <a:t>Repeat</a:t>
            </a:r>
          </a:p>
          <a:p>
            <a:pPr eaLnBrk="1" hangingPunct="1"/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CFAB37-3089-4C62-A6F3-4FAF7ED6EFB2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15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566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dirty="0" smtClean="0"/>
              <a:t>Life Cycle</a:t>
            </a:r>
            <a:endParaRPr lang="en-US" sz="3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6B9D13-6E79-4388-8051-FE7843A9C696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16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352800" y="2362200"/>
            <a:ext cx="2514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Write Test</a:t>
            </a:r>
          </a:p>
        </p:txBody>
      </p:sp>
      <p:sp>
        <p:nvSpPr>
          <p:cNvPr id="5" name="Oval 4"/>
          <p:cNvSpPr/>
          <p:nvPr/>
        </p:nvSpPr>
        <p:spPr>
          <a:xfrm>
            <a:off x="5638800" y="3200400"/>
            <a:ext cx="2209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Compile</a:t>
            </a:r>
          </a:p>
        </p:txBody>
      </p:sp>
      <p:sp>
        <p:nvSpPr>
          <p:cNvPr id="6" name="Oval 5"/>
          <p:cNvSpPr/>
          <p:nvPr/>
        </p:nvSpPr>
        <p:spPr>
          <a:xfrm>
            <a:off x="3352800" y="4876800"/>
            <a:ext cx="2514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Run &amp; See the Fail</a:t>
            </a:r>
          </a:p>
        </p:txBody>
      </p:sp>
      <p:sp>
        <p:nvSpPr>
          <p:cNvPr id="7" name="Oval 6"/>
          <p:cNvSpPr/>
          <p:nvPr/>
        </p:nvSpPr>
        <p:spPr>
          <a:xfrm>
            <a:off x="762000" y="3581400"/>
            <a:ext cx="2514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Refactor As Needed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286000" y="2743200"/>
            <a:ext cx="1143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5867400" y="2628900"/>
            <a:ext cx="8763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715000" y="3962400"/>
            <a:ext cx="1219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 rot="10800000">
            <a:off x="1752600" y="4343400"/>
            <a:ext cx="16002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77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59678"/>
            <a:ext cx="5257800" cy="964322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Why does TDD work?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(sometimes tedious) routine leads the programmers to think about details they otherwise don’t (because they’ve bitten off more than they can chew)</a:t>
            </a:r>
          </a:p>
          <a:p>
            <a:pPr eaLnBrk="1" hangingPunct="1"/>
            <a:r>
              <a:rPr lang="en-US" altLang="en-US" dirty="0" smtClean="0"/>
              <a:t>Specifically, test cases are thought through before the programmer is allowed to think about the “interesting part” of how to implement the </a:t>
            </a:r>
            <a:r>
              <a:rPr lang="en-US" altLang="en-US" dirty="0" smtClean="0"/>
              <a:t>functionality</a:t>
            </a:r>
          </a:p>
          <a:p>
            <a:r>
              <a:rPr lang="en-US" altLang="en-US" dirty="0"/>
              <a:t>Encourages “divide-and-conquer”</a:t>
            </a:r>
          </a:p>
          <a:p>
            <a:r>
              <a:rPr lang="en-US" altLang="en-US" dirty="0"/>
              <a:t>Programmers are </a:t>
            </a:r>
            <a:r>
              <a:rPr lang="en-US" altLang="en-US" i="1" dirty="0"/>
              <a:t>never</a:t>
            </a:r>
            <a:r>
              <a:rPr lang="en-US" altLang="en-US" dirty="0"/>
              <a:t> scared to make a change that might “break” the system</a:t>
            </a:r>
          </a:p>
          <a:p>
            <a:r>
              <a:rPr lang="en-US" altLang="en-US" dirty="0"/>
              <a:t>The testing time that is often squeezed out of the end of a traditional development cycle </a:t>
            </a:r>
            <a:r>
              <a:rPr lang="en-US" altLang="en-US" i="1" dirty="0"/>
              <a:t>cannot</a:t>
            </a:r>
            <a:r>
              <a:rPr lang="en-US" altLang="en-US" dirty="0"/>
              <a:t> be squeezed out.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8D0B13-9D47-4590-923D-3052FC00A261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17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71500" y="559678"/>
            <a:ext cx="4686300" cy="495249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Advantages of TDD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TDD shortens the programming feedback loop</a:t>
            </a:r>
          </a:p>
          <a:p>
            <a:pPr eaLnBrk="1" hangingPunct="1"/>
            <a:r>
              <a:rPr lang="en-US" altLang="en-US" smtClean="0"/>
              <a:t>TDD promotes the development of high-quality code</a:t>
            </a:r>
          </a:p>
          <a:p>
            <a:pPr eaLnBrk="1" hangingPunct="1"/>
            <a:r>
              <a:rPr lang="en-US" altLang="en-US" smtClean="0"/>
              <a:t>User requirements more easily understood</a:t>
            </a:r>
          </a:p>
          <a:p>
            <a:pPr eaLnBrk="1" hangingPunct="1"/>
            <a:r>
              <a:rPr lang="en-US" altLang="en-US" smtClean="0"/>
              <a:t>Reduced interface misunderstandings</a:t>
            </a:r>
          </a:p>
          <a:p>
            <a:pPr eaLnBrk="1" hangingPunct="1"/>
            <a:r>
              <a:rPr lang="en-US" altLang="en-US" smtClean="0"/>
              <a:t>TDD provides concrete evidence that your software works </a:t>
            </a:r>
          </a:p>
          <a:p>
            <a:pPr eaLnBrk="1" hangingPunct="1"/>
            <a:r>
              <a:rPr lang="en-US" altLang="en-US" smtClean="0"/>
              <a:t>Reduced software defect rates</a:t>
            </a:r>
          </a:p>
          <a:p>
            <a:pPr eaLnBrk="1" hangingPunct="1"/>
            <a:r>
              <a:rPr lang="en-US" altLang="en-US" smtClean="0"/>
              <a:t>Better Code</a:t>
            </a:r>
          </a:p>
          <a:p>
            <a:pPr eaLnBrk="1" hangingPunct="1"/>
            <a:r>
              <a:rPr lang="en-US" altLang="en-US" smtClean="0"/>
              <a:t>Less Debug Time.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/>
            <a:endParaRPr lang="en-US" altLang="en-US" smtClean="0">
              <a:solidFill>
                <a:srgbClr val="FFFF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>
              <a:solidFill>
                <a:srgbClr val="FFFF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62BFEE-BC04-46AD-BDE4-B28364F8F916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18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71500" y="559678"/>
            <a:ext cx="5219700" cy="495249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Disadvantages of TDD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Programmers like to code, not to test</a:t>
            </a:r>
          </a:p>
          <a:p>
            <a:pPr eaLnBrk="1" hangingPunct="1"/>
            <a:r>
              <a:rPr lang="en-US" altLang="en-US" dirty="0" smtClean="0"/>
              <a:t>Test writing is time consuming</a:t>
            </a:r>
          </a:p>
          <a:p>
            <a:pPr eaLnBrk="1" hangingPunct="1"/>
            <a:r>
              <a:rPr lang="en-US" altLang="en-US" dirty="0" smtClean="0"/>
              <a:t>Test completeness is difficult to judge</a:t>
            </a:r>
          </a:p>
          <a:p>
            <a:pPr eaLnBrk="1" hangingPunct="1"/>
            <a:r>
              <a:rPr lang="en-US" altLang="en-US" dirty="0" smtClean="0"/>
              <a:t>TDD may not always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B6ED94-A657-4AEE-9A7B-0AF027968B6C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19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2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962400" y="457200"/>
            <a:ext cx="4495799" cy="5713226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Origin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Introduction</a:t>
            </a:r>
          </a:p>
          <a:p>
            <a:pPr>
              <a:defRPr/>
            </a:pPr>
            <a:r>
              <a:rPr lang="en-US" dirty="0"/>
              <a:t>Cost of development</a:t>
            </a:r>
          </a:p>
          <a:p>
            <a:pPr>
              <a:defRPr/>
            </a:pPr>
            <a:r>
              <a:rPr lang="en-US" dirty="0"/>
              <a:t>Cost of fixing faults   </a:t>
            </a:r>
          </a:p>
          <a:p>
            <a:pPr>
              <a:defRPr/>
            </a:pPr>
            <a:r>
              <a:rPr lang="en-US" dirty="0"/>
              <a:t>What is TDD?</a:t>
            </a:r>
          </a:p>
          <a:p>
            <a:pPr>
              <a:defRPr/>
            </a:pPr>
            <a:r>
              <a:rPr lang="en-US" dirty="0"/>
              <a:t>What Can be Tested?</a:t>
            </a:r>
          </a:p>
          <a:p>
            <a:pPr>
              <a:defRPr/>
            </a:pPr>
            <a:r>
              <a:rPr lang="en-US" dirty="0"/>
              <a:t>Aspects of TDD</a:t>
            </a:r>
          </a:p>
          <a:p>
            <a:pPr>
              <a:defRPr/>
            </a:pPr>
            <a:r>
              <a:rPr lang="en-US" dirty="0"/>
              <a:t>Methodology</a:t>
            </a:r>
          </a:p>
          <a:p>
            <a:pPr>
              <a:defRPr/>
            </a:pPr>
            <a:r>
              <a:rPr lang="en-US" dirty="0"/>
              <a:t>TDD Stages</a:t>
            </a:r>
          </a:p>
          <a:p>
            <a:pPr>
              <a:defRPr/>
            </a:pPr>
            <a:r>
              <a:rPr lang="en-US" dirty="0"/>
              <a:t>TDD Life Cycle</a:t>
            </a:r>
          </a:p>
          <a:p>
            <a:pPr>
              <a:defRPr/>
            </a:pPr>
            <a:r>
              <a:rPr lang="en-US" dirty="0"/>
              <a:t>Advantages of TDD</a:t>
            </a:r>
          </a:p>
          <a:p>
            <a:pPr>
              <a:defRPr/>
            </a:pPr>
            <a:r>
              <a:rPr lang="en-US" dirty="0"/>
              <a:t>Disadvantages of TDD</a:t>
            </a:r>
          </a:p>
          <a:p>
            <a:pPr>
              <a:defRPr/>
            </a:pPr>
            <a:r>
              <a:rPr lang="en-US" dirty="0"/>
              <a:t>Example</a:t>
            </a:r>
          </a:p>
          <a:p>
            <a:pPr>
              <a:defRPr/>
            </a:pPr>
            <a:r>
              <a:rPr lang="en-US" dirty="0"/>
              <a:t>Other Techniques of </a:t>
            </a:r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BB3933-D363-4F06-BBB1-466FBE1C3BDB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2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457200"/>
            <a:ext cx="2286000" cy="1603603"/>
          </a:xfrm>
        </p:spPr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18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Example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We want to develop a method that, given two Integers, returns an Integer that is the sum of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253CD4D-4B46-421D-AD7E-A51DD1E96C6F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20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0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99" y="559678"/>
            <a:ext cx="3698875" cy="495249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Example (cont.)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8382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Test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Integer i =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	new Integer(5);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Integer j =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	new Interger(2);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Object o = sum(i,j);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270375" y="1600200"/>
            <a:ext cx="3657600" cy="4572000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Method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1996511-6424-4DBF-ACF5-6607A1A7835E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21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9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99" y="559678"/>
            <a:ext cx="3698875" cy="495249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Example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Test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Integer i =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	new Integer(5);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Integer j =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	new Interger(2);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Object o = sum(i,j);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270375" y="1600200"/>
            <a:ext cx="3657600" cy="4572000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Method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public static Object sum(Integer i,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		Integer j)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	return new 	Object();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90D3BB-07D2-4BC3-892B-6839E29FD0A2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22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6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59678"/>
            <a:ext cx="3695700" cy="495249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Example (cont.)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600200"/>
            <a:ext cx="3429000" cy="4953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600" smtClean="0"/>
              <a:t>Test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smtClean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Integer i =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	new Integer(5);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Integer j =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	new Interger(2);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Object o = sum(i,j);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if (o instanceof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    Integer)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	return true;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else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	return false;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smtClean="0">
              <a:latin typeface="Courier" pitchFamily="49" charset="0"/>
            </a:endParaRPr>
          </a:p>
        </p:txBody>
      </p:sp>
      <p:sp>
        <p:nvSpPr>
          <p:cNvPr id="2970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270375" y="1600200"/>
            <a:ext cx="3657600" cy="4572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600" smtClean="0"/>
              <a:t>Method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public static Object sum(Integer i,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		Integer j)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	return new 	Object();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644413-6E51-476B-A151-6DD8DF740098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23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53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59678"/>
            <a:ext cx="3695700" cy="495249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Example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600200"/>
            <a:ext cx="3429000" cy="4953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600" smtClean="0"/>
              <a:t>Test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smtClean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Integer i =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	new Integer(5);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Integer j =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	new Interger(2);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Object o = sum(i,j);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if (o instanceof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    Integer)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	return true;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else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	return false;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smtClean="0">
              <a:latin typeface="Courier" pitchFamily="49" charset="0"/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270375" y="1600200"/>
            <a:ext cx="3657600" cy="4572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600" smtClean="0"/>
              <a:t>Method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public static Integer sum(Integer i,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		Integer j)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	return new 	Integer();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" pitchFamily="49" charset="0"/>
              </a:rPr>
              <a:t>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B7F80B-9BD3-4054-9B4F-833429250DBA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24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45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59678"/>
            <a:ext cx="3695700" cy="495249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Example (cont.)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676400"/>
            <a:ext cx="3429000" cy="49530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600" dirty="0"/>
              <a:t>Test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latin typeface="Courier" pitchFamily="49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" pitchFamily="49" charset="0"/>
              </a:rPr>
              <a:t>Integer </a:t>
            </a:r>
            <a:r>
              <a:rPr lang="en-US" sz="2000" dirty="0" err="1">
                <a:latin typeface="Courier" pitchFamily="49" charset="0"/>
              </a:rPr>
              <a:t>i</a:t>
            </a:r>
            <a:r>
              <a:rPr lang="en-US" sz="2000" dirty="0">
                <a:latin typeface="Courier" pitchFamily="49" charset="0"/>
              </a:rPr>
              <a:t> = 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" pitchFamily="49" charset="0"/>
              </a:rPr>
              <a:t>	new Integer(5);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" pitchFamily="49" charset="0"/>
              </a:rPr>
              <a:t>Integer j = 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" pitchFamily="49" charset="0"/>
              </a:rPr>
              <a:t>	new </a:t>
            </a:r>
            <a:r>
              <a:rPr lang="en-US" sz="2000" dirty="0" err="1">
                <a:latin typeface="Courier" pitchFamily="49" charset="0"/>
              </a:rPr>
              <a:t>Interger</a:t>
            </a:r>
            <a:r>
              <a:rPr lang="en-US" sz="2000" dirty="0">
                <a:latin typeface="Courier" pitchFamily="49" charset="0"/>
              </a:rPr>
              <a:t>(2);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" pitchFamily="49" charset="0"/>
              </a:rPr>
              <a:t>Object o = sum(</a:t>
            </a:r>
            <a:r>
              <a:rPr lang="en-US" sz="2000" dirty="0" err="1">
                <a:latin typeface="Courier" pitchFamily="49" charset="0"/>
              </a:rPr>
              <a:t>i,j</a:t>
            </a:r>
            <a:r>
              <a:rPr lang="en-US" sz="2000" dirty="0">
                <a:latin typeface="Courier" pitchFamily="49" charset="0"/>
              </a:rPr>
              <a:t>);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" pitchFamily="49" charset="0"/>
              </a:rPr>
              <a:t>if ((o </a:t>
            </a:r>
            <a:r>
              <a:rPr lang="en-US" sz="2000" dirty="0" err="1">
                <a:latin typeface="Courier" pitchFamily="49" charset="0"/>
              </a:rPr>
              <a:t>instanceof</a:t>
            </a:r>
            <a:r>
              <a:rPr lang="en-US" sz="2000" dirty="0">
                <a:latin typeface="Courier" pitchFamily="49" charset="0"/>
              </a:rPr>
              <a:t>  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" pitchFamily="49" charset="0"/>
              </a:rPr>
              <a:t>     Integer) &amp;&amp;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" pitchFamily="49" charset="0"/>
              </a:rPr>
              <a:t>	  ((new Integer(7))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" pitchFamily="49" charset="0"/>
              </a:rPr>
              <a:t>		.equals(o))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" pitchFamily="49" charset="0"/>
              </a:rPr>
              <a:t>	return true;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" pitchFamily="49" charset="0"/>
              </a:rPr>
              <a:t>else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" pitchFamily="49" charset="0"/>
              </a:rPr>
              <a:t>	return false;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270375" y="1600200"/>
            <a:ext cx="3657600" cy="45720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600"/>
              <a:t>Method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60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>
                <a:latin typeface="Courier" pitchFamily="49" charset="0"/>
              </a:rPr>
              <a:t>public static Integer sum(Integer i,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>
                <a:latin typeface="Courier" pitchFamily="49" charset="0"/>
              </a:rPr>
              <a:t>		Integer j) {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>
                <a:latin typeface="Courier" pitchFamily="49" charset="0"/>
              </a:rPr>
              <a:t>	return new 	Integer();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>
                <a:latin typeface="Courier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B6FD620-57FB-4D6C-9FEE-9BC4E9151248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25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40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59678"/>
            <a:ext cx="3695700" cy="495249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Example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600200"/>
            <a:ext cx="3429000" cy="49530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600" dirty="0"/>
              <a:t>Test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latin typeface="Courier" pitchFamily="49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" pitchFamily="49" charset="0"/>
              </a:rPr>
              <a:t>Integer </a:t>
            </a:r>
            <a:r>
              <a:rPr lang="en-US" sz="2000" dirty="0" err="1">
                <a:latin typeface="Courier" pitchFamily="49" charset="0"/>
              </a:rPr>
              <a:t>i</a:t>
            </a:r>
            <a:r>
              <a:rPr lang="en-US" sz="2000" dirty="0">
                <a:latin typeface="Courier" pitchFamily="49" charset="0"/>
              </a:rPr>
              <a:t> = 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" pitchFamily="49" charset="0"/>
              </a:rPr>
              <a:t>	new Integer(5);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" pitchFamily="49" charset="0"/>
              </a:rPr>
              <a:t>Integer j = 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" pitchFamily="49" charset="0"/>
              </a:rPr>
              <a:t>	new </a:t>
            </a:r>
            <a:r>
              <a:rPr lang="en-US" sz="2000" dirty="0" err="1">
                <a:latin typeface="Courier" pitchFamily="49" charset="0"/>
              </a:rPr>
              <a:t>Interger</a:t>
            </a:r>
            <a:r>
              <a:rPr lang="en-US" sz="2000" dirty="0">
                <a:latin typeface="Courier" pitchFamily="49" charset="0"/>
              </a:rPr>
              <a:t>(2);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" pitchFamily="49" charset="0"/>
              </a:rPr>
              <a:t>Object o = sum(</a:t>
            </a:r>
            <a:r>
              <a:rPr lang="en-US" sz="2000" dirty="0" err="1">
                <a:latin typeface="Courier" pitchFamily="49" charset="0"/>
              </a:rPr>
              <a:t>i,j</a:t>
            </a:r>
            <a:r>
              <a:rPr lang="en-US" sz="2000" dirty="0">
                <a:latin typeface="Courier" pitchFamily="49" charset="0"/>
              </a:rPr>
              <a:t>);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" pitchFamily="49" charset="0"/>
              </a:rPr>
              <a:t>if ((o </a:t>
            </a:r>
            <a:r>
              <a:rPr lang="en-US" sz="2000" dirty="0" err="1">
                <a:latin typeface="Courier" pitchFamily="49" charset="0"/>
              </a:rPr>
              <a:t>instanceof</a:t>
            </a:r>
            <a:r>
              <a:rPr lang="en-US" sz="2000" dirty="0">
                <a:latin typeface="Courier" pitchFamily="49" charset="0"/>
              </a:rPr>
              <a:t>  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" pitchFamily="49" charset="0"/>
              </a:rPr>
              <a:t>     Integer) &amp;&amp;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" pitchFamily="49" charset="0"/>
              </a:rPr>
              <a:t>	  ((new Integer(7))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" pitchFamily="49" charset="0"/>
              </a:rPr>
              <a:t>		.equals(o))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" pitchFamily="49" charset="0"/>
              </a:rPr>
              <a:t>	return true;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" pitchFamily="49" charset="0"/>
              </a:rPr>
              <a:t>else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" pitchFamily="49" charset="0"/>
              </a:rPr>
              <a:t>	return false;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270375" y="1600200"/>
            <a:ext cx="3657600" cy="45720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600"/>
              <a:t>Method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60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>
                <a:latin typeface="Courier" pitchFamily="49" charset="0"/>
              </a:rPr>
              <a:t>public static Integer sum(Integer i,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>
                <a:latin typeface="Courier" pitchFamily="49" charset="0"/>
              </a:rPr>
              <a:t>		Integer j) {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>
                <a:latin typeface="Courier" pitchFamily="49" charset="0"/>
              </a:rPr>
              <a:t>	return new 	Integer(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>
                <a:latin typeface="Courier" pitchFamily="49" charset="0"/>
              </a:rPr>
              <a:t>		 i.intValue() +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>
                <a:latin typeface="Courier" pitchFamily="49" charset="0"/>
              </a:rPr>
              <a:t>       j.intValue());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>
                <a:latin typeface="Courier" pitchFamily="49" charset="0"/>
              </a:rPr>
              <a:t>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E1D1A1-D720-48FF-BA64-38AD820DD2E5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26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6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438400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Other Techniques of TDD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82E001-644D-4D5B-A00E-DDDB319C8C77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27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8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Technique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Identify a “smallest possible” change to be made</a:t>
            </a:r>
          </a:p>
          <a:p>
            <a:pPr eaLnBrk="1" hangingPunct="1"/>
            <a:r>
              <a:rPr lang="en-US" altLang="en-US" smtClean="0"/>
              <a:t>Implement test and (the one line of) code for that change (see previous slide)</a:t>
            </a:r>
          </a:p>
          <a:p>
            <a:pPr eaLnBrk="1" hangingPunct="1"/>
            <a:r>
              <a:rPr lang="en-US" altLang="en-US" smtClean="0"/>
              <a:t>Run </a:t>
            </a:r>
            <a:r>
              <a:rPr lang="en-US" altLang="en-US" i="1" smtClean="0"/>
              <a:t>all</a:t>
            </a:r>
            <a:r>
              <a:rPr lang="en-US" altLang="en-US" smtClean="0"/>
              <a:t> tests</a:t>
            </a:r>
          </a:p>
          <a:p>
            <a:pPr eaLnBrk="1" hangingPunct="1"/>
            <a:r>
              <a:rPr lang="en-US" altLang="en-US" smtClean="0"/>
              <a:t>Save test and code together in source control system</a:t>
            </a:r>
          </a:p>
          <a:p>
            <a:pPr eaLnBrk="1" hangingPunct="1"/>
            <a:r>
              <a:rPr lang="en-US" altLang="en-US" smtClean="0"/>
              <a:t>Repeat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0D5B02-6FD8-4BF1-BFBF-079BC2C05274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28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8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Technique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1800" dirty="0"/>
              <a:t>Test and implement a low-level function (using previous Techniques)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1800" dirty="0" smtClean="0"/>
              <a:t>Test </a:t>
            </a:r>
            <a:r>
              <a:rPr lang="en-US" sz="1800" dirty="0"/>
              <a:t>and implement a higher-level function that invokes the lower-level function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1800" dirty="0"/>
              <a:t>Test all the logic in the higher-level function as expected; use as many tests as necessary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1800" dirty="0"/>
              <a:t>Include </a:t>
            </a:r>
            <a:r>
              <a:rPr lang="en-US" sz="1800" i="1" dirty="0"/>
              <a:t>one </a:t>
            </a:r>
            <a:r>
              <a:rPr lang="en-US" sz="1800" dirty="0"/>
              <a:t>test that convinces you that the higher-level function called the lower-level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BC2D7E-D901-4189-9496-40E84882E627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29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0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800" dirty="0" smtClean="0"/>
              <a:t>Origin</a:t>
            </a:r>
            <a:endParaRPr lang="en-US" sz="3800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Test-Driven Development is a core part of the agile process formalized by Kent Beck called </a:t>
            </a:r>
            <a:r>
              <a:rPr lang="en-US" altLang="en-US" dirty="0" err="1" smtClean="0"/>
              <a:t>eXtreme</a:t>
            </a:r>
            <a:r>
              <a:rPr lang="en-US" altLang="en-US" dirty="0" smtClean="0"/>
              <a:t> Programming (XP).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XP originally had the rule to test everything that could possibly break. Now, however, </a:t>
            </a:r>
            <a:r>
              <a:rPr lang="en-US" altLang="en-US" dirty="0" smtClean="0"/>
              <a:t>the practice </a:t>
            </a:r>
            <a:r>
              <a:rPr lang="en-US" altLang="en-US" dirty="0" smtClean="0"/>
              <a:t>of testing in XP has evolved into Test-Driven Development</a:t>
            </a:r>
            <a:r>
              <a:rPr lang="en-US" altLang="en-US" dirty="0" smtClean="0"/>
              <a:t>.</a:t>
            </a: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Do not need to adopt XP in order to practice TDD and gain the benefit from </a:t>
            </a:r>
            <a:r>
              <a:rPr lang="en-US" altLang="en-US" dirty="0" smtClean="0"/>
              <a:t>it.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FFBE4E-F4DA-4D1E-905D-0E3C44B5D84A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3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Technique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Build higher- and higher-level tests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Build tests that represent user actions such as entering a piece of data and hitting “OK”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Build tests that string together a series of user actions that represent Acceptance Test cases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Demonstrate the Acceptance Tests to the user(s) regularly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7D5DAF-F535-4D7D-99AD-BDEDD66FEB55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30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91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59678"/>
            <a:ext cx="2875430" cy="65952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1"/>
            <a:ext cx="8229600" cy="2895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More code has to be written using TDD but that isn’t the bottleneck in Software Development</a:t>
            </a:r>
          </a:p>
          <a:p>
            <a:pPr eaLnBrk="1" hangingPunct="1"/>
            <a:r>
              <a:rPr lang="en-US" altLang="en-US" dirty="0" smtClean="0"/>
              <a:t>Techniques have to be learned by developers and enforced by managers</a:t>
            </a:r>
          </a:p>
          <a:p>
            <a:pPr eaLnBrk="1" hangingPunct="1"/>
            <a:r>
              <a:rPr lang="en-US" altLang="en-US" dirty="0" smtClean="0"/>
              <a:t>User Interface testing is the hardest</a:t>
            </a:r>
          </a:p>
          <a:p>
            <a:pPr eaLnBrk="1" hangingPunct="1"/>
            <a:r>
              <a:rPr lang="en-US" altLang="en-US" dirty="0" smtClean="0"/>
              <a:t>Resulting unit tests most valuable when run as part of an automated build process</a:t>
            </a:r>
            <a:endParaRPr lang="en-GB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5324E7-C863-47AB-AC8A-2DC0303C9169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31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1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559678"/>
            <a:ext cx="8115300" cy="81192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dirty="0" smtClean="0">
                <a:solidFill>
                  <a:schemeClr val="accent1">
                    <a:lumMod val="75000"/>
                  </a:schemeClr>
                </a:solidFill>
              </a:rPr>
              <a:t>Introduction to TDD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92337" y="1981200"/>
            <a:ext cx="4835525" cy="4302125"/>
          </a:xfrm>
          <a:solidFill>
            <a:schemeClr val="accent1">
              <a:lumMod val="75000"/>
            </a:schemeClr>
          </a:solidFill>
        </p:spPr>
      </p:pic>
      <p:cxnSp>
        <p:nvCxnSpPr>
          <p:cNvPr id="5" name="Straight Connector 4"/>
          <p:cNvCxnSpPr/>
          <p:nvPr/>
        </p:nvCxnSpPr>
        <p:spPr>
          <a:xfrm>
            <a:off x="381000" y="1524000"/>
            <a:ext cx="845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9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2731200"/>
            <a:ext cx="3193860" cy="85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Traditional Approach</a:t>
            </a:r>
          </a:p>
          <a:p>
            <a:endParaRPr lang="en-I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Test last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en-US" dirty="0"/>
              <a:t>Problems with Traditional</a:t>
            </a:r>
          </a:p>
          <a:p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lvl="1">
              <a:lnSpc>
                <a:spcPct val="90000"/>
              </a:lnSpc>
            </a:pPr>
            <a:r>
              <a:rPr lang="en-US" altLang="en-US" dirty="0"/>
              <a:t>Errors in production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Programmer moves onto other projects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Test and code written by different programmers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Tests based on outdated information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Infrequent testing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Fixes that create other problems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259E6F-049A-44E6-8C47-2D90F9B979DB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5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3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3086100" cy="1371600"/>
          </a:xfrm>
        </p:spPr>
        <p:txBody>
          <a:bodyPr/>
          <a:lstStyle/>
          <a:p>
            <a:pPr algn="ctr"/>
            <a:r>
              <a:rPr lang="en-IN" dirty="0" smtClean="0"/>
              <a:t>Test Driven Development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Test-driven </a:t>
            </a:r>
            <a:r>
              <a:rPr lang="en-IN" dirty="0"/>
              <a:t>development (TDD), also called test-driven design, is a method of </a:t>
            </a:r>
            <a:r>
              <a:rPr lang="en-IN" dirty="0" smtClean="0">
                <a:hlinkClick r:id="rId2"/>
              </a:rPr>
              <a:t>software</a:t>
            </a:r>
            <a:r>
              <a:rPr lang="en-IN" dirty="0" smtClean="0"/>
              <a:t> development </a:t>
            </a:r>
            <a:r>
              <a:rPr lang="en-IN" dirty="0"/>
              <a:t>in which </a:t>
            </a:r>
            <a:r>
              <a:rPr lang="en-IN" dirty="0">
                <a:hlinkClick r:id="rId3"/>
              </a:rPr>
              <a:t>unit testing</a:t>
            </a:r>
            <a:r>
              <a:rPr lang="en-IN" dirty="0"/>
              <a:t> is repeatedly done on </a:t>
            </a:r>
            <a:r>
              <a:rPr lang="en-IN" dirty="0">
                <a:hlinkClick r:id="rId4"/>
              </a:rPr>
              <a:t>source code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 </a:t>
            </a:r>
            <a:r>
              <a:rPr lang="en-IN" dirty="0"/>
              <a:t>The concept is to "get something working now and perfect it later." </a:t>
            </a:r>
            <a:endParaRPr lang="en-IN" dirty="0" smtClean="0"/>
          </a:p>
          <a:p>
            <a:pPr algn="just"/>
            <a:r>
              <a:rPr lang="en-IN" dirty="0" smtClean="0"/>
              <a:t>After </a:t>
            </a:r>
            <a:r>
              <a:rPr lang="en-IN" dirty="0"/>
              <a:t>each test, </a:t>
            </a:r>
            <a:r>
              <a:rPr lang="en-IN" dirty="0">
                <a:hlinkClick r:id="rId5"/>
              </a:rPr>
              <a:t>refactoring</a:t>
            </a:r>
            <a:r>
              <a:rPr lang="en-IN" dirty="0"/>
              <a:t> is done and then the same or a similar test is performed </a:t>
            </a:r>
            <a:r>
              <a:rPr lang="en-IN" dirty="0" smtClean="0"/>
              <a:t>again.</a:t>
            </a:r>
          </a:p>
          <a:p>
            <a:pPr algn="just"/>
            <a:r>
              <a:rPr lang="en-IN" dirty="0" smtClean="0"/>
              <a:t>The </a:t>
            </a:r>
            <a:r>
              <a:rPr lang="en-IN" dirty="0"/>
              <a:t>process is iterated as many times as necessary until each unit is functioning according to the desired specifications. </a:t>
            </a:r>
            <a:endParaRPr lang="en-IN" dirty="0" smtClean="0"/>
          </a:p>
          <a:p>
            <a:pPr algn="just"/>
            <a:r>
              <a:rPr lang="en-IN" dirty="0" smtClean="0"/>
              <a:t>Test-driven </a:t>
            </a:r>
            <a:r>
              <a:rPr lang="en-IN" dirty="0"/>
              <a:t>development is part of a larger software design paradigm known as </a:t>
            </a:r>
            <a:r>
              <a:rPr lang="en-IN" dirty="0">
                <a:hlinkClick r:id="rId6"/>
              </a:rPr>
              <a:t>Extreme Programming</a:t>
            </a:r>
            <a:r>
              <a:rPr lang="en-IN" dirty="0"/>
              <a:t> (XP).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334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47168"/>
            <a:ext cx="3771900" cy="119292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Cost of development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54DE5B-98FC-461C-AC70-EBEF765AFB50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7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295400" y="1981200"/>
            <a:ext cx="5715000" cy="289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Century Schoolbook" panose="02040604050505020304" pitchFamily="18" charset="0"/>
            </a:endParaRP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1524000" y="5105400"/>
            <a:ext cx="1997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entury Schoolbook" panose="02040604050505020304" pitchFamily="18" charset="0"/>
              </a:rPr>
              <a:t>Time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 rot="-137436">
            <a:off x="762000" y="3810000"/>
            <a:ext cx="304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Century Schoolbook" panose="02040604050505020304" pitchFamily="18" charset="0"/>
              </a:rPr>
              <a:t>Cost</a:t>
            </a:r>
          </a:p>
        </p:txBody>
      </p:sp>
      <p:sp>
        <p:nvSpPr>
          <p:cNvPr id="13318" name="Line 7"/>
          <p:cNvSpPr>
            <a:spLocks noChangeShapeType="1"/>
          </p:cNvSpPr>
          <p:nvPr/>
        </p:nvSpPr>
        <p:spPr bwMode="auto">
          <a:xfrm flipV="1">
            <a:off x="1371600" y="3276600"/>
            <a:ext cx="5486400" cy="30480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19" name="Line 11"/>
          <p:cNvSpPr>
            <a:spLocks noChangeShapeType="1"/>
          </p:cNvSpPr>
          <p:nvPr/>
        </p:nvSpPr>
        <p:spPr bwMode="auto">
          <a:xfrm flipV="1">
            <a:off x="9144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0" name="Line 12"/>
          <p:cNvSpPr>
            <a:spLocks noChangeShapeType="1"/>
          </p:cNvSpPr>
          <p:nvPr/>
        </p:nvSpPr>
        <p:spPr bwMode="auto">
          <a:xfrm>
            <a:off x="2362200" y="533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1" name="Line 13"/>
          <p:cNvSpPr>
            <a:spLocks noChangeShapeType="1"/>
          </p:cNvSpPr>
          <p:nvPr/>
        </p:nvSpPr>
        <p:spPr bwMode="auto">
          <a:xfrm>
            <a:off x="5715000" y="5257800"/>
            <a:ext cx="990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2" name="Line 14"/>
          <p:cNvSpPr>
            <a:spLocks noChangeShapeType="1"/>
          </p:cNvSpPr>
          <p:nvPr/>
        </p:nvSpPr>
        <p:spPr bwMode="auto">
          <a:xfrm>
            <a:off x="5715000" y="5638800"/>
            <a:ext cx="990600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3" name="Text Box 15"/>
          <p:cNvSpPr txBox="1">
            <a:spLocks noChangeArrowheads="1"/>
          </p:cNvSpPr>
          <p:nvPr/>
        </p:nvSpPr>
        <p:spPr bwMode="auto">
          <a:xfrm>
            <a:off x="4114800" y="50292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Century Schoolbook" panose="02040604050505020304" pitchFamily="18" charset="0"/>
              </a:rPr>
              <a:t>Traditional</a:t>
            </a:r>
          </a:p>
        </p:txBody>
      </p:sp>
      <p:sp>
        <p:nvSpPr>
          <p:cNvPr id="13324" name="Text Box 16"/>
          <p:cNvSpPr txBox="1">
            <a:spLocks noChangeArrowheads="1"/>
          </p:cNvSpPr>
          <p:nvPr/>
        </p:nvSpPr>
        <p:spPr bwMode="auto">
          <a:xfrm>
            <a:off x="4800600" y="541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Century Schoolbook" panose="02040604050505020304" pitchFamily="18" charset="0"/>
              </a:rPr>
              <a:t>TDD</a:t>
            </a:r>
          </a:p>
        </p:txBody>
      </p:sp>
      <p:sp>
        <p:nvSpPr>
          <p:cNvPr id="13325" name="Freeform 18"/>
          <p:cNvSpPr>
            <a:spLocks/>
          </p:cNvSpPr>
          <p:nvPr/>
        </p:nvSpPr>
        <p:spPr bwMode="auto">
          <a:xfrm>
            <a:off x="1371600" y="2057400"/>
            <a:ext cx="4572000" cy="2514600"/>
          </a:xfrm>
          <a:custGeom>
            <a:avLst/>
            <a:gdLst>
              <a:gd name="T0" fmla="*/ 0 w 2880"/>
              <a:gd name="T1" fmla="*/ 2514600 h 1584"/>
              <a:gd name="T2" fmla="*/ 1447800 w 2880"/>
              <a:gd name="T3" fmla="*/ 2438400 h 1584"/>
              <a:gd name="T4" fmla="*/ 2590800 w 2880"/>
              <a:gd name="T5" fmla="*/ 2209800 h 1584"/>
              <a:gd name="T6" fmla="*/ 3352800 w 2880"/>
              <a:gd name="T7" fmla="*/ 1828800 h 1584"/>
              <a:gd name="T8" fmla="*/ 3962400 w 2880"/>
              <a:gd name="T9" fmla="*/ 1295400 h 1584"/>
              <a:gd name="T10" fmla="*/ 4343400 w 2880"/>
              <a:gd name="T11" fmla="*/ 609600 h 1584"/>
              <a:gd name="T12" fmla="*/ 4572000 w 2880"/>
              <a:gd name="T13" fmla="*/ 0 h 1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0"/>
              <a:gd name="T22" fmla="*/ 0 h 1584"/>
              <a:gd name="T23" fmla="*/ 2880 w 2880"/>
              <a:gd name="T24" fmla="*/ 1584 h 1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0" h="1584">
                <a:moveTo>
                  <a:pt x="0" y="1584"/>
                </a:moveTo>
                <a:cubicBezTo>
                  <a:pt x="320" y="1576"/>
                  <a:pt x="640" y="1568"/>
                  <a:pt x="912" y="1536"/>
                </a:cubicBezTo>
                <a:cubicBezTo>
                  <a:pt x="1184" y="1504"/>
                  <a:pt x="1432" y="1456"/>
                  <a:pt x="1632" y="1392"/>
                </a:cubicBezTo>
                <a:cubicBezTo>
                  <a:pt x="1832" y="1328"/>
                  <a:pt x="1968" y="1248"/>
                  <a:pt x="2112" y="1152"/>
                </a:cubicBezTo>
                <a:cubicBezTo>
                  <a:pt x="2256" y="1056"/>
                  <a:pt x="2392" y="944"/>
                  <a:pt x="2496" y="816"/>
                </a:cubicBezTo>
                <a:cubicBezTo>
                  <a:pt x="2600" y="688"/>
                  <a:pt x="2672" y="520"/>
                  <a:pt x="2736" y="384"/>
                </a:cubicBezTo>
                <a:cubicBezTo>
                  <a:pt x="2800" y="248"/>
                  <a:pt x="2864" y="64"/>
                  <a:pt x="2880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44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59678"/>
            <a:ext cx="6667500" cy="495249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/>
              <a:t>Cost of fixing faults</a:t>
            </a:r>
            <a:r>
              <a:rPr lang="en-GB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370131B-7181-41A5-9955-24670F330E79}" type="slidenum">
              <a:rPr lang="en-US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8</a:t>
            </a:fld>
            <a:endParaRPr lang="en-US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1026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92275" y="1773238"/>
          <a:ext cx="7164388" cy="411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hart" r:id="rId4" imgW="7162941" imgH="4114989" progId="MSGraph.Chart.8">
                  <p:embed followColorScheme="full"/>
                </p:oleObj>
              </mc:Choice>
              <mc:Fallback>
                <p:oleObj name="Chart" r:id="rId4" imgW="7162941" imgH="4114989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773238"/>
                        <a:ext cx="7164388" cy="411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8626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59678"/>
            <a:ext cx="3314700" cy="495249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What is TDD?</a:t>
            </a:r>
            <a:endParaRPr lang="en-US" dirty="0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GB" dirty="0" smtClean="0"/>
              <a:t>TDD is a technique whereby you write your test cases </a:t>
            </a:r>
            <a:r>
              <a:rPr lang="en-GB" b="1" dirty="0" smtClean="0"/>
              <a:t>before</a:t>
            </a:r>
            <a:r>
              <a:rPr lang="en-GB" dirty="0" smtClean="0"/>
              <a:t> you write any implementation code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dirty="0" smtClean="0"/>
              <a:t>Forces developers to think in terms of </a:t>
            </a:r>
            <a:r>
              <a:rPr lang="en-GB" b="1" dirty="0" smtClean="0"/>
              <a:t>implementer</a:t>
            </a:r>
            <a:r>
              <a:rPr lang="en-GB" dirty="0" smtClean="0"/>
              <a:t> and </a:t>
            </a:r>
            <a:r>
              <a:rPr lang="en-GB" b="1" dirty="0" smtClean="0"/>
              <a:t>user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GB" dirty="0" smtClean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GB" dirty="0" smtClean="0"/>
              <a:t>Tests drive or dictate the code that is developed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b="1" dirty="0" smtClean="0"/>
              <a:t>“Do the simplest thing that could possibly work”</a:t>
            </a:r>
          </a:p>
          <a:p>
            <a:pPr lvl="2" indent="-18288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GB" sz="1800" dirty="0" smtClean="0"/>
              <a:t>Developers have less choice in what they write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GB" dirty="0" smtClean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GB" dirty="0" smtClean="0"/>
              <a:t>An indication of “intent”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dirty="0" smtClean="0"/>
              <a:t>Tests provide a specification of “what” a piece of code actually does – it goes some way to defining an interface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dirty="0" smtClean="0"/>
              <a:t>Some might argue that “tests are part of the documentation”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dirty="0" smtClean="0"/>
              <a:t>Could your customers/clients write tests?</a:t>
            </a:r>
            <a:endParaRPr lang="en-US" dirty="0" smtClean="0"/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0F8D85-28B6-43F1-B186-933152261F1C}" type="slidenum">
              <a:rPr lang="en-US" altLang="en-US">
                <a:solidFill>
                  <a:schemeClr val="bg1"/>
                </a:solidFill>
              </a:rPr>
              <a:pPr eaLnBrk="1" hangingPunct="1"/>
              <a:t>9</a:t>
            </a:fld>
            <a:endParaRPr lang="en-US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97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algn="ctr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924</TotalTime>
  <Words>1227</Words>
  <Application>Microsoft Office PowerPoint</Application>
  <PresentationFormat>On-screen Show (4:3)</PresentationFormat>
  <Paragraphs>306</Paragraphs>
  <Slides>31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Century Schoolbook</vt:lpstr>
      <vt:lpstr>Corbel</vt:lpstr>
      <vt:lpstr>Courier</vt:lpstr>
      <vt:lpstr>Microsoft Sans Serif</vt:lpstr>
      <vt:lpstr>Times New Roman</vt:lpstr>
      <vt:lpstr>Wingdings</vt:lpstr>
      <vt:lpstr>Wingdings 2</vt:lpstr>
      <vt:lpstr>Headlines</vt:lpstr>
      <vt:lpstr>Microsoft Graph Chart</vt:lpstr>
      <vt:lpstr>Test – Driven Development</vt:lpstr>
      <vt:lpstr>Contents</vt:lpstr>
      <vt:lpstr>Origin</vt:lpstr>
      <vt:lpstr>Introduction to TDD</vt:lpstr>
      <vt:lpstr>Introduction</vt:lpstr>
      <vt:lpstr>Test Driven Development</vt:lpstr>
      <vt:lpstr>Cost of development</vt:lpstr>
      <vt:lpstr>Cost of fixing faults   </vt:lpstr>
      <vt:lpstr>What is TDD?</vt:lpstr>
      <vt:lpstr>What is TDD?</vt:lpstr>
      <vt:lpstr>What Can be Tested?</vt:lpstr>
      <vt:lpstr>Aspects of TDD</vt:lpstr>
      <vt:lpstr>Methodology</vt:lpstr>
      <vt:lpstr>TDD Stages</vt:lpstr>
      <vt:lpstr>TDD Stages</vt:lpstr>
      <vt:lpstr>Life Cycle</vt:lpstr>
      <vt:lpstr>Why does TDD work?</vt:lpstr>
      <vt:lpstr>Advantages of TDD</vt:lpstr>
      <vt:lpstr>Disadvantages of TDD</vt:lpstr>
      <vt:lpstr>Example</vt:lpstr>
      <vt:lpstr>Example (cont.)</vt:lpstr>
      <vt:lpstr>Example (cont.)</vt:lpstr>
      <vt:lpstr>Example (cont.)</vt:lpstr>
      <vt:lpstr>Example (cont.)</vt:lpstr>
      <vt:lpstr>Example (cont.)</vt:lpstr>
      <vt:lpstr>Example (cont.)</vt:lpstr>
      <vt:lpstr>Other Techniques of TDD</vt:lpstr>
      <vt:lpstr>Technique 1</vt:lpstr>
      <vt:lpstr>Technique 2</vt:lpstr>
      <vt:lpstr>Technique 3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Unit-3</dc:title>
  <dc:creator>Rajkumar</dc:creator>
  <cp:lastModifiedBy>Suruchi Bhadani</cp:lastModifiedBy>
  <cp:revision>94</cp:revision>
  <dcterms:created xsi:type="dcterms:W3CDTF">2006-08-16T00:00:00Z</dcterms:created>
  <dcterms:modified xsi:type="dcterms:W3CDTF">2016-04-14T16:30:17Z</dcterms:modified>
</cp:coreProperties>
</file>