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70" r:id="rId3"/>
    <p:sldId id="266" r:id="rId4"/>
    <p:sldId id="271" r:id="rId5"/>
    <p:sldId id="272" r:id="rId6"/>
    <p:sldId id="267" r:id="rId7"/>
    <p:sldId id="269" r:id="rId8"/>
    <p:sldId id="268" r:id="rId9"/>
    <p:sldId id="258" r:id="rId10"/>
    <p:sldId id="259" r:id="rId11"/>
    <p:sldId id="260" r:id="rId12"/>
    <p:sldId id="261" r:id="rId13"/>
    <p:sldId id="262" r:id="rId14"/>
    <p:sldId id="263" r:id="rId15"/>
    <p:sldId id="264" r:id="rId16"/>
    <p:sldId id="265"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3/31/2017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3/31/2017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3/31/2017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3/31/2017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3/31/2017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3/31/2017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3/31/2017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3/31/2017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3/31/2017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3/31/2017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3/31/2017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3/31/2017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Software Vulnerabilities?</a:t>
            </a:r>
            <a:endParaRPr lang="en-US" dirty="0"/>
          </a:p>
        </p:txBody>
      </p:sp>
      <p:sp>
        <p:nvSpPr>
          <p:cNvPr id="3" name="Content Placeholder 2"/>
          <p:cNvSpPr>
            <a:spLocks noGrp="1"/>
          </p:cNvSpPr>
          <p:nvPr>
            <p:ph idx="1"/>
          </p:nvPr>
        </p:nvSpPr>
        <p:spPr/>
        <p:txBody>
          <a:bodyPr>
            <a:noAutofit/>
          </a:bodyPr>
          <a:lstStyle/>
          <a:p>
            <a:pPr algn="just"/>
            <a:r>
              <a:rPr lang="en-US" sz="2800" dirty="0" smtClean="0">
                <a:latin typeface="Times New Roman" pitchFamily="18" charset="0"/>
                <a:cs typeface="Times New Roman" pitchFamily="18" charset="0"/>
              </a:rPr>
              <a:t>A software vulnerability is an instance of a fault in the specification, development, or configuration of software such that its execution can violate the (implicit or explicit) security policy.</a:t>
            </a:r>
          </a:p>
          <a:p>
            <a:pPr algn="just"/>
            <a:r>
              <a:rPr lang="en-US" sz="2800" dirty="0" smtClean="0">
                <a:latin typeface="Times New Roman" pitchFamily="18" charset="0"/>
                <a:cs typeface="Times New Roman" pitchFamily="18" charset="0"/>
              </a:rPr>
              <a:t>A software vulnerability is a security flaw, glitch, or weakness found in software or in an operating system (OS) that can lead to security concerns. An example of a software flaw is a buffer overflow. This is when software becomes unresponsive or crashes when users open a file that may be "too heavy" for the program to read.</a:t>
            </a:r>
            <a:endParaRPr lang="en-US" sz="2800" dirty="0">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85000" lnSpcReduction="20000"/>
          </a:bodyPr>
          <a:lstStyle/>
          <a:p>
            <a:pPr algn="just">
              <a:buNone/>
            </a:pPr>
            <a:r>
              <a:rPr lang="en-US" dirty="0" smtClean="0">
                <a:latin typeface="Times New Roman" pitchFamily="18" charset="0"/>
                <a:cs typeface="Times New Roman" pitchFamily="18" charset="0"/>
              </a:rPr>
              <a:t>Vulnerabilities are related to:</a:t>
            </a:r>
          </a:p>
          <a:p>
            <a:pPr algn="just"/>
            <a:r>
              <a:rPr lang="en-US" dirty="0" smtClean="0">
                <a:latin typeface="Times New Roman" pitchFamily="18" charset="0"/>
                <a:cs typeface="Times New Roman" pitchFamily="18" charset="0"/>
              </a:rPr>
              <a:t>physical environment of the system</a:t>
            </a:r>
          </a:p>
          <a:p>
            <a:pPr algn="just"/>
            <a:r>
              <a:rPr lang="en-US" dirty="0" smtClean="0">
                <a:latin typeface="Times New Roman" pitchFamily="18" charset="0"/>
                <a:cs typeface="Times New Roman" pitchFamily="18" charset="0"/>
              </a:rPr>
              <a:t>the personnel</a:t>
            </a:r>
          </a:p>
          <a:p>
            <a:pPr algn="just"/>
            <a:r>
              <a:rPr lang="en-US" dirty="0" smtClean="0">
                <a:latin typeface="Times New Roman" pitchFamily="18" charset="0"/>
                <a:cs typeface="Times New Roman" pitchFamily="18" charset="0"/>
              </a:rPr>
              <a:t>management</a:t>
            </a:r>
          </a:p>
          <a:p>
            <a:pPr algn="just"/>
            <a:r>
              <a:rPr lang="en-US" dirty="0" smtClean="0">
                <a:latin typeface="Times New Roman" pitchFamily="18" charset="0"/>
                <a:cs typeface="Times New Roman" pitchFamily="18" charset="0"/>
              </a:rPr>
              <a:t>administration procedures and security measures within the organization</a:t>
            </a:r>
          </a:p>
          <a:p>
            <a:pPr algn="just"/>
            <a:r>
              <a:rPr lang="en-US" dirty="0" smtClean="0">
                <a:latin typeface="Times New Roman" pitchFamily="18" charset="0"/>
                <a:cs typeface="Times New Roman" pitchFamily="18" charset="0"/>
              </a:rPr>
              <a:t>business operation and service delivery</a:t>
            </a:r>
          </a:p>
          <a:p>
            <a:pPr algn="just"/>
            <a:r>
              <a:rPr lang="en-US" dirty="0" smtClean="0">
                <a:latin typeface="Times New Roman" pitchFamily="18" charset="0"/>
                <a:cs typeface="Times New Roman" pitchFamily="18" charset="0"/>
              </a:rPr>
              <a:t>hardware</a:t>
            </a:r>
          </a:p>
          <a:p>
            <a:pPr algn="just"/>
            <a:r>
              <a:rPr lang="en-US" dirty="0" smtClean="0">
                <a:latin typeface="Times New Roman" pitchFamily="18" charset="0"/>
                <a:cs typeface="Times New Roman" pitchFamily="18" charset="0"/>
              </a:rPr>
              <a:t>software</a:t>
            </a:r>
          </a:p>
          <a:p>
            <a:pPr algn="just"/>
            <a:r>
              <a:rPr lang="en-US" dirty="0" smtClean="0">
                <a:latin typeface="Times New Roman" pitchFamily="18" charset="0"/>
                <a:cs typeface="Times New Roman" pitchFamily="18" charset="0"/>
              </a:rPr>
              <a:t>communication equipment and facilities</a:t>
            </a:r>
          </a:p>
          <a:p>
            <a:pPr algn="just"/>
            <a:r>
              <a:rPr lang="en-US" dirty="0" smtClean="0">
                <a:latin typeface="Times New Roman" pitchFamily="18" charset="0"/>
                <a:cs typeface="Times New Roman" pitchFamily="18" charset="0"/>
              </a:rPr>
              <a:t>and their combinations.</a:t>
            </a:r>
          </a:p>
          <a:p>
            <a:pPr algn="just"/>
            <a:endParaRPr lang="en-US"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dirty="0" smtClean="0"/>
              <a:t>K</a:t>
            </a:r>
            <a:endParaRPr lang="en-US" dirty="0"/>
          </a:p>
        </p:txBody>
      </p:sp>
      <p:sp>
        <p:nvSpPr>
          <p:cNvPr id="5" name="Slide Number Placeholder 5"/>
          <p:cNvSpPr>
            <a:spLocks noGrp="1"/>
          </p:cNvSpPr>
          <p:nvPr>
            <p:ph type="sldNum" sz="quarter" idx="12"/>
          </p:nvPr>
        </p:nvSpPr>
        <p:spPr/>
        <p:txBody>
          <a:bodyPr/>
          <a:lstStyle/>
          <a:p>
            <a:fld id="{F200036A-D5B6-454C-B719-2B5C1C28559F}" type="slidenum">
              <a:rPr lang="en-US"/>
              <a:pPr/>
              <a:t>3</a:t>
            </a:fld>
            <a:endParaRPr lang="en-US"/>
          </a:p>
        </p:txBody>
      </p:sp>
      <p:sp>
        <p:nvSpPr>
          <p:cNvPr id="9218" name="Rectangle 2"/>
          <p:cNvSpPr>
            <a:spLocks noGrp="1" noChangeArrowheads="1"/>
          </p:cNvSpPr>
          <p:nvPr>
            <p:ph type="title"/>
          </p:nvPr>
        </p:nvSpPr>
        <p:spPr/>
        <p:txBody>
          <a:bodyPr/>
          <a:lstStyle/>
          <a:p>
            <a:r>
              <a:rPr lang="en-US"/>
              <a:t>Sources of Vulnerabilities</a:t>
            </a:r>
          </a:p>
        </p:txBody>
      </p:sp>
      <p:sp>
        <p:nvSpPr>
          <p:cNvPr id="9219" name="Rectangle 3"/>
          <p:cNvSpPr>
            <a:spLocks noGrp="1" noChangeArrowheads="1"/>
          </p:cNvSpPr>
          <p:nvPr>
            <p:ph type="body" idx="1"/>
          </p:nvPr>
        </p:nvSpPr>
        <p:spPr>
          <a:xfrm>
            <a:off x="301625" y="1676400"/>
            <a:ext cx="8540750" cy="4876800"/>
          </a:xfrm>
        </p:spPr>
        <p:txBody>
          <a:bodyPr/>
          <a:lstStyle/>
          <a:p>
            <a:pPr algn="just">
              <a:lnSpc>
                <a:spcPct val="80000"/>
              </a:lnSpc>
            </a:pPr>
            <a:r>
              <a:rPr lang="en-US" sz="2800" dirty="0" smtClean="0">
                <a:latin typeface="Times New Roman" pitchFamily="18" charset="0"/>
                <a:cs typeface="Times New Roman" pitchFamily="18" charset="0"/>
              </a:rPr>
              <a:t> The </a:t>
            </a:r>
            <a:r>
              <a:rPr lang="en-US" sz="2800" dirty="0">
                <a:latin typeface="Times New Roman" pitchFamily="18" charset="0"/>
                <a:cs typeface="Times New Roman" pitchFamily="18" charset="0"/>
              </a:rPr>
              <a:t>most frequently </a:t>
            </a:r>
            <a:r>
              <a:rPr lang="en-US" sz="2800" dirty="0" smtClean="0">
                <a:latin typeface="Times New Roman" pitchFamily="18" charset="0"/>
                <a:cs typeface="Times New Roman" pitchFamily="18" charset="0"/>
              </a:rPr>
              <a:t>sources </a:t>
            </a:r>
            <a:r>
              <a:rPr lang="en-US" sz="2800" dirty="0">
                <a:latin typeface="Times New Roman" pitchFamily="18" charset="0"/>
                <a:cs typeface="Times New Roman" pitchFamily="18" charset="0"/>
              </a:rPr>
              <a:t>of security vulnerability problems </a:t>
            </a:r>
            <a:r>
              <a:rPr lang="en-US" sz="2800" dirty="0" smtClean="0">
                <a:latin typeface="Times New Roman" pitchFamily="18" charset="0"/>
                <a:cs typeface="Times New Roman" pitchFamily="18" charset="0"/>
              </a:rPr>
              <a:t>are </a:t>
            </a:r>
            <a:endParaRPr lang="en-US" sz="2800" dirty="0">
              <a:latin typeface="Times New Roman" pitchFamily="18" charset="0"/>
              <a:cs typeface="Times New Roman" pitchFamily="18" charset="0"/>
            </a:endParaRPr>
          </a:p>
          <a:p>
            <a:pPr lvl="1" algn="just">
              <a:lnSpc>
                <a:spcPct val="80000"/>
              </a:lnSpc>
            </a:pPr>
            <a:r>
              <a:rPr lang="en-US" sz="2400" dirty="0">
                <a:latin typeface="Times New Roman" pitchFamily="18" charset="0"/>
                <a:cs typeface="Times New Roman" pitchFamily="18" charset="0"/>
              </a:rPr>
              <a:t>design flaws, </a:t>
            </a:r>
          </a:p>
          <a:p>
            <a:pPr lvl="1" algn="just">
              <a:lnSpc>
                <a:spcPct val="80000"/>
              </a:lnSpc>
            </a:pPr>
            <a:r>
              <a:rPr lang="en-US" sz="2400" dirty="0">
                <a:latin typeface="Times New Roman" pitchFamily="18" charset="0"/>
                <a:cs typeface="Times New Roman" pitchFamily="18" charset="0"/>
              </a:rPr>
              <a:t>poor security management, </a:t>
            </a:r>
          </a:p>
          <a:p>
            <a:pPr lvl="1" algn="just">
              <a:lnSpc>
                <a:spcPct val="80000"/>
              </a:lnSpc>
            </a:pPr>
            <a:r>
              <a:rPr lang="en-US" sz="2400" dirty="0">
                <a:latin typeface="Times New Roman" pitchFamily="18" charset="0"/>
                <a:cs typeface="Times New Roman" pitchFamily="18" charset="0"/>
              </a:rPr>
              <a:t>incorrect implementation, </a:t>
            </a:r>
          </a:p>
          <a:p>
            <a:pPr lvl="1" algn="just">
              <a:lnSpc>
                <a:spcPct val="80000"/>
              </a:lnSpc>
            </a:pPr>
            <a:r>
              <a:rPr lang="en-US" sz="2400" dirty="0">
                <a:latin typeface="Times New Roman" pitchFamily="18" charset="0"/>
                <a:cs typeface="Times New Roman" pitchFamily="18" charset="0"/>
              </a:rPr>
              <a:t>Internet technology vulnerability, </a:t>
            </a:r>
          </a:p>
          <a:p>
            <a:pPr lvl="1" algn="just">
              <a:lnSpc>
                <a:spcPct val="80000"/>
              </a:lnSpc>
            </a:pPr>
            <a:r>
              <a:rPr lang="en-US" sz="2400" dirty="0">
                <a:latin typeface="Times New Roman" pitchFamily="18" charset="0"/>
                <a:cs typeface="Times New Roman" pitchFamily="18" charset="0"/>
              </a:rPr>
              <a:t>the nature of intruder activity,</a:t>
            </a:r>
          </a:p>
          <a:p>
            <a:pPr lvl="1" algn="just">
              <a:lnSpc>
                <a:spcPct val="80000"/>
              </a:lnSpc>
            </a:pPr>
            <a:r>
              <a:rPr lang="en-US" sz="2400" dirty="0">
                <a:latin typeface="Times New Roman" pitchFamily="18" charset="0"/>
                <a:cs typeface="Times New Roman" pitchFamily="18" charset="0"/>
              </a:rPr>
              <a:t>the difficulty of fixing vulnerable systems, </a:t>
            </a:r>
          </a:p>
          <a:p>
            <a:pPr lvl="1" algn="just">
              <a:lnSpc>
                <a:spcPct val="80000"/>
              </a:lnSpc>
              <a:buNone/>
            </a:pPr>
            <a:r>
              <a:rPr lang="en-US" sz="2400" dirty="0" smtClean="0">
                <a:latin typeface="Times New Roman" pitchFamily="18" charset="0"/>
                <a:cs typeface="Times New Roman" pitchFamily="18" charset="0"/>
              </a:rPr>
              <a:t> </a:t>
            </a:r>
            <a:endParaRPr lang="en-US" sz="2400" dirty="0">
              <a:latin typeface="Times New Roman" pitchFamily="18" charset="0"/>
              <a:cs typeface="Times New Roman" pitchFamily="18" charset="0"/>
            </a:endParaRPr>
          </a:p>
          <a:p>
            <a:pPr algn="just">
              <a:lnSpc>
                <a:spcPct val="80000"/>
              </a:lnSpc>
            </a:pPr>
            <a:endParaRPr lang="en-US" sz="2800"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Software vulnerabilities</a:t>
            </a:r>
            <a:br>
              <a:rPr lang="en-US" b="1" dirty="0" smtClean="0"/>
            </a:br>
            <a:endParaRPr lang="en-US" dirty="0"/>
          </a:p>
        </p:txBody>
      </p:sp>
      <p:sp>
        <p:nvSpPr>
          <p:cNvPr id="3" name="Content Placeholder 2"/>
          <p:cNvSpPr>
            <a:spLocks noGrp="1"/>
          </p:cNvSpPr>
          <p:nvPr>
            <p:ph idx="1"/>
          </p:nvPr>
        </p:nvSpPr>
        <p:spPr/>
        <p:txBody>
          <a:bodyPr>
            <a:normAutofit/>
          </a:bodyPr>
          <a:lstStyle/>
          <a:p>
            <a:pPr algn="just"/>
            <a:r>
              <a:rPr lang="en-US" sz="2400" dirty="0" smtClean="0">
                <a:latin typeface="Times New Roman" pitchFamily="18" charset="0"/>
                <a:cs typeface="Times New Roman" pitchFamily="18" charset="0"/>
              </a:rPr>
              <a:t>Common types of software flaws that lead to vulnerabilities include:</a:t>
            </a:r>
          </a:p>
          <a:p>
            <a:pPr algn="just"/>
            <a:r>
              <a:rPr lang="en-US" sz="2400" dirty="0" smtClean="0">
                <a:latin typeface="Times New Roman" pitchFamily="18" charset="0"/>
                <a:cs typeface="Times New Roman" pitchFamily="18" charset="0"/>
              </a:rPr>
              <a:t>Memory safety violations, such as:</a:t>
            </a:r>
          </a:p>
          <a:p>
            <a:pPr lvl="1" algn="just"/>
            <a:r>
              <a:rPr lang="en-US" sz="2400" dirty="0" smtClean="0">
                <a:latin typeface="Times New Roman" pitchFamily="18" charset="0"/>
                <a:cs typeface="Times New Roman" pitchFamily="18" charset="0"/>
              </a:rPr>
              <a:t>Buffer overflows -a </a:t>
            </a:r>
            <a:r>
              <a:rPr lang="en-US" sz="2400" b="1" dirty="0" smtClean="0">
                <a:latin typeface="Times New Roman" pitchFamily="18" charset="0"/>
                <a:cs typeface="Times New Roman" pitchFamily="18" charset="0"/>
              </a:rPr>
              <a:t>buffer overflow</a:t>
            </a:r>
            <a:r>
              <a:rPr lang="en-US" sz="2400" dirty="0" smtClean="0">
                <a:latin typeface="Times New Roman" pitchFamily="18" charset="0"/>
                <a:cs typeface="Times New Roman" pitchFamily="18" charset="0"/>
              </a:rPr>
              <a:t>, or </a:t>
            </a:r>
            <a:r>
              <a:rPr lang="en-US" sz="2400" b="1" dirty="0" smtClean="0">
                <a:latin typeface="Times New Roman" pitchFamily="18" charset="0"/>
                <a:cs typeface="Times New Roman" pitchFamily="18" charset="0"/>
              </a:rPr>
              <a:t>buffer overrun</a:t>
            </a:r>
            <a:r>
              <a:rPr lang="en-US" sz="2400" dirty="0" smtClean="0">
                <a:latin typeface="Times New Roman" pitchFamily="18" charset="0"/>
                <a:cs typeface="Times New Roman" pitchFamily="18" charset="0"/>
              </a:rPr>
              <a:t>, is an anomaly where a program, while writing data to a buffer, overruns the buffer's boundary and overwrites adjacent memory locations.</a:t>
            </a:r>
          </a:p>
          <a:p>
            <a:pPr lvl="1" algn="just"/>
            <a:r>
              <a:rPr lang="en-US" sz="2400" dirty="0" smtClean="0">
                <a:latin typeface="Times New Roman" pitchFamily="18" charset="0"/>
                <a:cs typeface="Times New Roman" pitchFamily="18" charset="0"/>
              </a:rPr>
              <a:t>Dangling pointers-</a:t>
            </a:r>
            <a:r>
              <a:rPr lang="en-US" sz="2400" b="1" dirty="0" smtClean="0">
                <a:latin typeface="Times New Roman" pitchFamily="18" charset="0"/>
                <a:cs typeface="Times New Roman" pitchFamily="18" charset="0"/>
              </a:rPr>
              <a:t>Dangling pointers</a:t>
            </a:r>
            <a:r>
              <a:rPr lang="en-US" sz="2400" dirty="0" smtClean="0">
                <a:latin typeface="Times New Roman" pitchFamily="18" charset="0"/>
                <a:cs typeface="Times New Roman" pitchFamily="18" charset="0"/>
              </a:rPr>
              <a:t> and </a:t>
            </a:r>
            <a:r>
              <a:rPr lang="en-US" sz="2400" b="1" dirty="0" smtClean="0">
                <a:latin typeface="Times New Roman" pitchFamily="18" charset="0"/>
                <a:cs typeface="Times New Roman" pitchFamily="18" charset="0"/>
              </a:rPr>
              <a:t>wild pointers</a:t>
            </a:r>
            <a:r>
              <a:rPr lang="en-US" sz="2400" dirty="0" smtClean="0">
                <a:latin typeface="Times New Roman" pitchFamily="18" charset="0"/>
                <a:cs typeface="Times New Roman" pitchFamily="18" charset="0"/>
              </a:rPr>
              <a:t> in computer programming are pointers that do not point to a valid object of the appropriate type. These are special cases of memory safety violations.</a:t>
            </a:r>
          </a:p>
          <a:p>
            <a:pPr algn="just"/>
            <a:endParaRPr lang="en-US" sz="2400"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r>
              <a:rPr lang="en-US" dirty="0" smtClean="0"/>
              <a:t>Input validation errors, such as:</a:t>
            </a:r>
          </a:p>
          <a:p>
            <a:pPr lvl="1"/>
            <a:r>
              <a:rPr lang="en-US" dirty="0" smtClean="0"/>
              <a:t>Format string attacks- </a:t>
            </a:r>
            <a:r>
              <a:rPr lang="en-US" b="1" dirty="0" smtClean="0"/>
              <a:t>format string exploits</a:t>
            </a:r>
            <a:r>
              <a:rPr lang="en-US" dirty="0" smtClean="0"/>
              <a:t> can be used to crash a program or to execute harmful code</a:t>
            </a:r>
          </a:p>
          <a:p>
            <a:pPr lvl="1"/>
            <a:r>
              <a:rPr lang="en-US" dirty="0" smtClean="0"/>
              <a:t>SQL injection-</a:t>
            </a:r>
            <a:r>
              <a:rPr lang="en-US" b="1" dirty="0" smtClean="0"/>
              <a:t>SQL injection</a:t>
            </a:r>
            <a:r>
              <a:rPr lang="en-US" dirty="0" smtClean="0"/>
              <a:t> is a code injection technique, used to attack data-driven applications. SQL injection attacks allow attackers to spoof identity, tamper with existing data, cause repudiation issues such as voiding transactions or changing balances, allow the complete disclosure of all data on the system, destroy the data or make it otherwise unavailable</a:t>
            </a:r>
          </a:p>
          <a:p>
            <a:pPr lvl="1"/>
            <a:r>
              <a:rPr lang="en-US" dirty="0" smtClean="0"/>
              <a:t>Code injection-</a:t>
            </a:r>
            <a:r>
              <a:rPr lang="en-US" b="1" dirty="0" smtClean="0"/>
              <a:t>Code injection</a:t>
            </a:r>
            <a:r>
              <a:rPr lang="en-US" dirty="0" smtClean="0"/>
              <a:t> is the exploitation of a computer bug that is caused by processing invalid data.</a:t>
            </a:r>
          </a:p>
          <a:p>
            <a:pPr lvl="1"/>
            <a:r>
              <a:rPr lang="en-US" dirty="0" smtClean="0"/>
              <a:t>E-mail injection-</a:t>
            </a:r>
            <a:r>
              <a:rPr lang="en-US" b="1" dirty="0" smtClean="0"/>
              <a:t>Email injection</a:t>
            </a:r>
            <a:r>
              <a:rPr lang="en-US" dirty="0" smtClean="0"/>
              <a:t> is a security vulnerability that can occur in Internet applications that are used to send email messages</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endParaRPr lang="en-US" dirty="0"/>
          </a:p>
        </p:txBody>
      </p:sp>
      <p:sp>
        <p:nvSpPr>
          <p:cNvPr id="5" name="Slide Number Placeholder 5"/>
          <p:cNvSpPr>
            <a:spLocks noGrp="1"/>
          </p:cNvSpPr>
          <p:nvPr>
            <p:ph type="sldNum" sz="quarter" idx="12"/>
          </p:nvPr>
        </p:nvSpPr>
        <p:spPr/>
        <p:txBody>
          <a:bodyPr/>
          <a:lstStyle/>
          <a:p>
            <a:fld id="{54B15010-0E88-4669-9556-2B06270DCE86}" type="slidenum">
              <a:rPr lang="en-US"/>
              <a:pPr/>
              <a:t>6</a:t>
            </a:fld>
            <a:endParaRPr lang="en-US"/>
          </a:p>
        </p:txBody>
      </p:sp>
      <p:sp>
        <p:nvSpPr>
          <p:cNvPr id="29698" name="Rectangle 2"/>
          <p:cNvSpPr>
            <a:spLocks noGrp="1" noChangeArrowheads="1"/>
          </p:cNvSpPr>
          <p:nvPr>
            <p:ph type="title"/>
          </p:nvPr>
        </p:nvSpPr>
        <p:spPr/>
        <p:txBody>
          <a:bodyPr>
            <a:normAutofit fontScale="90000"/>
          </a:bodyPr>
          <a:lstStyle/>
          <a:p>
            <a:r>
              <a:rPr lang="en-US" sz="4000" dirty="0"/>
              <a:t>Vulnerability Assessment</a:t>
            </a:r>
            <a:br>
              <a:rPr lang="en-US" sz="4000" dirty="0"/>
            </a:br>
            <a:endParaRPr lang="en-US" sz="4000" dirty="0"/>
          </a:p>
        </p:txBody>
      </p:sp>
      <p:sp>
        <p:nvSpPr>
          <p:cNvPr id="29699" name="Rectangle 3"/>
          <p:cNvSpPr>
            <a:spLocks noGrp="1" noChangeArrowheads="1"/>
          </p:cNvSpPr>
          <p:nvPr>
            <p:ph type="body" idx="1"/>
          </p:nvPr>
        </p:nvSpPr>
        <p:spPr>
          <a:xfrm>
            <a:off x="301625" y="1295400"/>
            <a:ext cx="8540750" cy="5257800"/>
          </a:xfrm>
        </p:spPr>
        <p:txBody>
          <a:bodyPr>
            <a:normAutofit fontScale="92500" lnSpcReduction="20000"/>
          </a:bodyPr>
          <a:lstStyle/>
          <a:p>
            <a:pPr>
              <a:lnSpc>
                <a:spcPct val="90000"/>
              </a:lnSpc>
            </a:pPr>
            <a:r>
              <a:rPr lang="en-US" sz="2400" dirty="0" smtClean="0"/>
              <a:t>Vulnerability analysis, also known as vulnerability assessment, is a process that defines, identifies, and classifies the security holes (vulnerabilities) in a computer, network, or communications infrastructure.</a:t>
            </a:r>
          </a:p>
          <a:p>
            <a:pPr>
              <a:lnSpc>
                <a:spcPct val="90000"/>
              </a:lnSpc>
            </a:pPr>
            <a:r>
              <a:rPr lang="en-US" sz="2400" dirty="0" smtClean="0"/>
              <a:t>Vulnerability </a:t>
            </a:r>
            <a:r>
              <a:rPr lang="en-US" sz="2400" dirty="0"/>
              <a:t>assessment  is a process that works on  a system to  identify, track, and manage the repair of vulnerabilities on  the system. </a:t>
            </a:r>
          </a:p>
          <a:p>
            <a:pPr>
              <a:lnSpc>
                <a:spcPct val="90000"/>
              </a:lnSpc>
            </a:pPr>
            <a:r>
              <a:rPr lang="en-US" sz="2400" dirty="0"/>
              <a:t>The assortment of items that are checked by this process in a system under review varies depending on the organization. </a:t>
            </a:r>
            <a:endParaRPr lang="en-US" sz="2400" dirty="0" smtClean="0"/>
          </a:p>
          <a:p>
            <a:pPr>
              <a:lnSpc>
                <a:spcPct val="90000"/>
              </a:lnSpc>
            </a:pPr>
            <a:r>
              <a:rPr lang="en-US" sz="2400" dirty="0" smtClean="0"/>
              <a:t>A final  report is always produced detailing the findings and the best way to go about overcoming  the vulnerabilities. </a:t>
            </a:r>
          </a:p>
          <a:p>
            <a:r>
              <a:rPr lang="en-US" dirty="0" smtClean="0"/>
              <a:t>This report consists of:</a:t>
            </a:r>
          </a:p>
          <a:p>
            <a:pPr lvl="1"/>
            <a:r>
              <a:rPr lang="en-US" dirty="0" smtClean="0"/>
              <a:t> prioritized recommendations for mitigating or eliminating weaknesses, </a:t>
            </a:r>
          </a:p>
          <a:p>
            <a:pPr lvl="1"/>
            <a:r>
              <a:rPr lang="en-US" dirty="0" smtClean="0"/>
              <a:t>based on an organization’s operational schedule, it also contains recommendations of further reassessments of the system within given time intervals or on  a regular basis.</a:t>
            </a:r>
          </a:p>
          <a:p>
            <a:pPr>
              <a:lnSpc>
                <a:spcPct val="90000"/>
              </a:lnSpc>
            </a:pPr>
            <a:endParaRPr lang="en-US"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a:t>Kizza - Guide to Computer Network Security</a:t>
            </a:r>
          </a:p>
        </p:txBody>
      </p:sp>
      <p:sp>
        <p:nvSpPr>
          <p:cNvPr id="5" name="Slide Number Placeholder 5"/>
          <p:cNvSpPr>
            <a:spLocks noGrp="1"/>
          </p:cNvSpPr>
          <p:nvPr>
            <p:ph type="sldNum" sz="quarter" idx="12"/>
          </p:nvPr>
        </p:nvSpPr>
        <p:spPr/>
        <p:txBody>
          <a:bodyPr/>
          <a:lstStyle/>
          <a:p>
            <a:fld id="{F7FE909A-79E7-437E-8934-705D2F07F549}" type="slidenum">
              <a:rPr lang="en-US"/>
              <a:pPr/>
              <a:t>7</a:t>
            </a:fld>
            <a:endParaRPr lang="en-US"/>
          </a:p>
        </p:txBody>
      </p:sp>
      <p:sp>
        <p:nvSpPr>
          <p:cNvPr id="31746" name="Rectangle 2"/>
          <p:cNvSpPr>
            <a:spLocks noGrp="1" noChangeArrowheads="1"/>
          </p:cNvSpPr>
          <p:nvPr>
            <p:ph type="title"/>
          </p:nvPr>
        </p:nvSpPr>
        <p:spPr/>
        <p:txBody>
          <a:bodyPr>
            <a:normAutofit fontScale="90000"/>
          </a:bodyPr>
          <a:lstStyle/>
          <a:p>
            <a:r>
              <a:rPr lang="en-US" sz="4000"/>
              <a:t>Vulnerability Assessment Services</a:t>
            </a:r>
            <a:br>
              <a:rPr lang="en-US" sz="4000"/>
            </a:br>
            <a:endParaRPr lang="en-US" sz="4000"/>
          </a:p>
        </p:txBody>
      </p:sp>
      <p:sp>
        <p:nvSpPr>
          <p:cNvPr id="31747" name="Rectangle 3"/>
          <p:cNvSpPr>
            <a:spLocks noGrp="1" noChangeArrowheads="1"/>
          </p:cNvSpPr>
          <p:nvPr>
            <p:ph type="body" idx="1"/>
          </p:nvPr>
        </p:nvSpPr>
        <p:spPr>
          <a:xfrm>
            <a:off x="301625" y="1219200"/>
            <a:ext cx="8540750" cy="5638800"/>
          </a:xfrm>
        </p:spPr>
        <p:txBody>
          <a:bodyPr/>
          <a:lstStyle/>
          <a:p>
            <a:pPr>
              <a:lnSpc>
                <a:spcPct val="90000"/>
              </a:lnSpc>
            </a:pPr>
            <a:r>
              <a:rPr lang="en-US" sz="2400" dirty="0"/>
              <a:t>Due to the massive growth of  the number of companies and organizations owning their own networks, the growth of vulnerability monitoring technologies, the increase in network intrusions and attacks with viruses,  and world-wide publicity of such attacks, there is a growing number of companies offering system vulnerability services </a:t>
            </a:r>
          </a:p>
          <a:p>
            <a:pPr>
              <a:lnSpc>
                <a:spcPct val="90000"/>
              </a:lnSpc>
            </a:pPr>
            <a:r>
              <a:rPr lang="en-US" sz="2400" dirty="0"/>
              <a:t>Among the services are:</a:t>
            </a:r>
          </a:p>
          <a:p>
            <a:pPr lvl="1">
              <a:lnSpc>
                <a:spcPct val="90000"/>
              </a:lnSpc>
            </a:pPr>
            <a:r>
              <a:rPr lang="en-US" sz="2000" b="1" dirty="0"/>
              <a:t>Vulnerability Scanning </a:t>
            </a:r>
            <a:r>
              <a:rPr lang="en-US" sz="2000" dirty="0"/>
              <a:t>- to provide a comprehensive security review of  the system including both the perimeter  and system internals. The aim of  this kind of scanning is to spot critical vulnerabilities and gaps in the system’s security practices. Comprehensive system scanning usually results in a number of both false positives and negatives. It is the job of the system administrator to find ways of dealing with these false positives and negatives. The final report produced after each scan consists of strategic advice and prioritized recommendations to ensure critical holes are addressed first.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4"/>
          <p:cNvSpPr>
            <a:spLocks noGrp="1"/>
          </p:cNvSpPr>
          <p:nvPr>
            <p:ph type="ftr" sz="quarter" idx="11"/>
          </p:nvPr>
        </p:nvSpPr>
        <p:spPr/>
        <p:txBody>
          <a:bodyPr/>
          <a:lstStyle/>
          <a:p>
            <a:endParaRPr lang="en-US" dirty="0"/>
          </a:p>
        </p:txBody>
      </p:sp>
      <p:sp>
        <p:nvSpPr>
          <p:cNvPr id="4" name="Slide Number Placeholder 5"/>
          <p:cNvSpPr>
            <a:spLocks noGrp="1"/>
          </p:cNvSpPr>
          <p:nvPr>
            <p:ph type="sldNum" sz="quarter" idx="12"/>
          </p:nvPr>
        </p:nvSpPr>
        <p:spPr/>
        <p:txBody>
          <a:bodyPr/>
          <a:lstStyle/>
          <a:p>
            <a:fld id="{CE74074C-C788-4DCE-802C-487343199FD2}" type="slidenum">
              <a:rPr lang="en-US"/>
              <a:pPr/>
              <a:t>8</a:t>
            </a:fld>
            <a:endParaRPr lang="en-US"/>
          </a:p>
        </p:txBody>
      </p:sp>
      <p:sp>
        <p:nvSpPr>
          <p:cNvPr id="30723" name="Rectangle 3"/>
          <p:cNvSpPr>
            <a:spLocks noGrp="1" noChangeArrowheads="1"/>
          </p:cNvSpPr>
          <p:nvPr>
            <p:ph type="body" idx="1"/>
          </p:nvPr>
        </p:nvSpPr>
        <p:spPr>
          <a:xfrm>
            <a:off x="301625" y="304800"/>
            <a:ext cx="8540750" cy="6096000"/>
          </a:xfrm>
        </p:spPr>
        <p:txBody>
          <a:bodyPr/>
          <a:lstStyle/>
          <a:p>
            <a:pPr>
              <a:buNone/>
            </a:pPr>
            <a:r>
              <a:rPr lang="en-US" b="1" dirty="0" smtClean="0"/>
              <a:t>Vulnerability Assessment and Penetration Testing </a:t>
            </a:r>
            <a:r>
              <a:rPr lang="en-US" dirty="0" smtClean="0"/>
              <a:t>-  a hands-on testing of a system for  identified and unidentified vulnerabilities. All known hacking techniques and tools are tested during this phase to reproduce real-world attack scenarios. One of the outcomes of these real-life </a:t>
            </a:r>
            <a:r>
              <a:rPr lang="en-US" dirty="0" err="1" smtClean="0"/>
              <a:t>testings</a:t>
            </a:r>
            <a:r>
              <a:rPr lang="en-US" dirty="0" smtClean="0"/>
              <a:t>  is that new and sometimes obscure vulnerabilities are found, processes and procedures of attack are identified, and  sources  and severity of vulnerabilities are categorized and  prioritized based on the user-provided risks. </a:t>
            </a:r>
          </a:p>
          <a:p>
            <a:pPr>
              <a:buNone/>
            </a:pP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Exploitation</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An exploit is a code purposely created by attackers to abuse or target a software vulnerability. This code is typically incorporated into malware. Once the exploit code is successfully executed, the malware drops a copy of itself into the vulnerable system.</a:t>
            </a:r>
          </a:p>
          <a:p>
            <a:r>
              <a:rPr lang="en-US" dirty="0" smtClean="0"/>
              <a:t>In some cases, an exploit can be used as part of a multi-component attack. Instead using a malicious file, the exploit may instead drop another malware, which can include backdoor Trojans and spyware that can steal user information from the infected systems.</a:t>
            </a:r>
          </a:p>
          <a:p>
            <a:pPr>
              <a:buNone/>
            </a:pP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TotalTime>
  <Words>684</Words>
  <Application>Microsoft Office PowerPoint</Application>
  <PresentationFormat>On-screen Show (4:3)</PresentationFormat>
  <Paragraphs>54</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What Are Software Vulnerabilities?</vt:lpstr>
      <vt:lpstr>Slide 2</vt:lpstr>
      <vt:lpstr>Sources of Vulnerabilities</vt:lpstr>
      <vt:lpstr>Software vulnerabilities </vt:lpstr>
      <vt:lpstr>Slide 5</vt:lpstr>
      <vt:lpstr>Vulnerability Assessment </vt:lpstr>
      <vt:lpstr>Vulnerability Assessment Services </vt:lpstr>
      <vt:lpstr>Slide 8</vt:lpstr>
      <vt:lpstr>Software Exploitation</vt:lpstr>
      <vt:lpstr>Slide 10</vt:lpstr>
      <vt:lpstr>Slide 11</vt:lpstr>
      <vt:lpstr>Slide 12</vt:lpstr>
      <vt:lpstr>Slide 13</vt:lpstr>
      <vt:lpstr>Slide 14</vt:lpstr>
      <vt:lpstr>Slide 15</vt:lpstr>
      <vt:lpstr>Slide 16</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Are Software Vulnerabilities?</dc:title>
  <dc:creator>veena</dc:creator>
  <cp:lastModifiedBy>Windows User</cp:lastModifiedBy>
  <cp:revision>19</cp:revision>
  <dcterms:created xsi:type="dcterms:W3CDTF">2006-08-16T00:00:00Z</dcterms:created>
  <dcterms:modified xsi:type="dcterms:W3CDTF">2017-03-31T03:18:44Z</dcterms:modified>
</cp:coreProperties>
</file>