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9BBC-7F7E-47D5-B550-3457C08AA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FFB9-14A6-42AF-AC14-8F43CC551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297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FFB9-14A6-42AF-AC14-8F43CC5514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93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22858"/>
            <a:ext cx="9067800" cy="5166955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428750"/>
            <a:ext cx="4953000" cy="2343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1543050"/>
            <a:ext cx="4801394" cy="2115741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97819"/>
            <a:ext cx="4419600" cy="1200245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00350"/>
            <a:ext cx="4419600" cy="8001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22859"/>
            <a:ext cx="9067799" cy="363474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3233376"/>
            <a:ext cx="9144000" cy="142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3290526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4603785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16023"/>
            <a:ext cx="8305800" cy="3109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3347676"/>
            <a:ext cx="8305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04788"/>
            <a:ext cx="5486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26464"/>
            <a:ext cx="2377440" cy="10287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5164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85750"/>
            <a:ext cx="5562600" cy="42291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428750"/>
            <a:ext cx="2377440" cy="10287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7450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02870"/>
            <a:ext cx="8869680" cy="493776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75D3190-BBF9-4E60-9545-BF457FB6B14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4734306"/>
            <a:ext cx="34817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E69B8AC-C618-454F-AB9A-D03696CF4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1047750"/>
            <a:ext cx="7543800" cy="14859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Master Test Plan </a:t>
            </a:r>
            <a:r>
              <a:rPr lang="en-US" sz="4800" dirty="0" smtClean="0"/>
              <a:t>– </a:t>
            </a:r>
            <a:r>
              <a:rPr lang="en-US" sz="4800" dirty="0"/>
              <a:t>the strategic side of testing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3562350"/>
            <a:ext cx="8305800" cy="857250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)</a:t>
            </a: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4799261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Testing configuration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Your </a:t>
            </a:r>
            <a:r>
              <a:rPr lang="en-US" sz="2000" dirty="0">
                <a:solidFill>
                  <a:srgbClr val="FF0000"/>
                </a:solidFill>
              </a:rPr>
              <a:t>application </a:t>
            </a:r>
            <a:r>
              <a:rPr lang="en-US" sz="2000" dirty="0"/>
              <a:t>surely </a:t>
            </a:r>
            <a:r>
              <a:rPr lang="en-US" sz="2000" dirty="0">
                <a:solidFill>
                  <a:srgbClr val="FF0000"/>
                </a:solidFill>
              </a:rPr>
              <a:t>needs to </a:t>
            </a:r>
            <a:r>
              <a:rPr lang="en-US" sz="2000" dirty="0"/>
              <a:t>support a defined</a:t>
            </a:r>
            <a:r>
              <a:rPr lang="en-US" sz="2000" dirty="0">
                <a:solidFill>
                  <a:srgbClr val="FF0000"/>
                </a:solidFill>
              </a:rPr>
              <a:t> number of configurations and platforms</a:t>
            </a:r>
            <a:r>
              <a:rPr lang="en-US" sz="2000" dirty="0"/>
              <a:t>, here is where you should list these configurations together with the testing matrix you will run in order to validate it.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Keep in mind that by configurations we may refer to </a:t>
            </a:r>
            <a:r>
              <a:rPr lang="en-US" sz="2000" dirty="0">
                <a:solidFill>
                  <a:srgbClr val="FF0000"/>
                </a:solidFill>
              </a:rPr>
              <a:t>different things for different projects; on one pro</a:t>
            </a:r>
            <a:r>
              <a:rPr lang="en-US" sz="2000" dirty="0"/>
              <a:t>ject it may be Operating Systems and Browsers, while on another project it is additional product-components and specific versions required by your product to function correctly.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In any case, by configuration we mean the </a:t>
            </a:r>
            <a:r>
              <a:rPr lang="en-US" sz="2000" dirty="0">
                <a:solidFill>
                  <a:srgbClr val="FF0000"/>
                </a:solidFill>
              </a:rPr>
              <a:t>environmental (and thus external) parameters required by our system to work.</a:t>
            </a:r>
          </a:p>
        </p:txBody>
      </p:sp>
    </p:spTree>
    <p:extLst>
      <p:ext uri="{BB962C8B-B14F-4D97-AF65-F5344CB8AC3E}">
        <p14:creationId xmlns="" xmlns:p14="http://schemas.microsoft.com/office/powerpoint/2010/main" val="3277852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Required Hardware /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Based </a:t>
            </a:r>
            <a:r>
              <a:rPr lang="en-US" dirty="0"/>
              <a:t>on the testing scope and the required configurations you need to </a:t>
            </a:r>
            <a:r>
              <a:rPr lang="en-US" dirty="0">
                <a:solidFill>
                  <a:srgbClr val="FF0000"/>
                </a:solidFill>
              </a:rPr>
              <a:t>create a list of all the hardware and software resources you will need to complete your tests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In addition to special machinery and/or licenses, this is the place to </a:t>
            </a:r>
            <a:r>
              <a:rPr lang="en-US" dirty="0">
                <a:solidFill>
                  <a:srgbClr val="FF0000"/>
                </a:solidFill>
              </a:rPr>
              <a:t>ask for specific stubs or simulators </a:t>
            </a:r>
            <a:r>
              <a:rPr lang="en-US" dirty="0"/>
              <a:t>you may require during your tests.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 you plan to use </a:t>
            </a:r>
            <a:r>
              <a:rPr lang="en-US" dirty="0">
                <a:solidFill>
                  <a:srgbClr val="FF0000"/>
                </a:solidFill>
              </a:rPr>
              <a:t>automation</a:t>
            </a:r>
            <a:r>
              <a:rPr lang="en-US" dirty="0"/>
              <a:t> of any sort include the </a:t>
            </a:r>
            <a:r>
              <a:rPr lang="en-US" dirty="0">
                <a:solidFill>
                  <a:srgbClr val="FF0000"/>
                </a:solidFill>
              </a:rPr>
              <a:t>number of software licenses as well as the amount of virtual users you will need for load and performance testing.</a:t>
            </a:r>
          </a:p>
        </p:txBody>
      </p:sp>
    </p:spTree>
    <p:extLst>
      <p:ext uri="{BB962C8B-B14F-4D97-AF65-F5344CB8AC3E}">
        <p14:creationId xmlns="" xmlns:p14="http://schemas.microsoft.com/office/powerpoint/2010/main" val="133290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5. Testing preparations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By </a:t>
            </a:r>
            <a:r>
              <a:rPr lang="en-US" dirty="0"/>
              <a:t>now it should be clear what you want to test, now you need to understand what preparations to do in order to test it.</a:t>
            </a:r>
            <a:br>
              <a:rPr lang="en-US" dirty="0"/>
            </a:br>
            <a:r>
              <a:rPr lang="en-US" dirty="0"/>
              <a:t>For this point should make a </a:t>
            </a:r>
            <a:r>
              <a:rPr lang="en-US" dirty="0">
                <a:solidFill>
                  <a:srgbClr val="FF0000"/>
                </a:solidFill>
              </a:rPr>
              <a:t>high level review of your test plan inventory </a:t>
            </a:r>
            <a:r>
              <a:rPr lang="en-US" dirty="0"/>
              <a:t>and compare it to your testing scope. You should end with </a:t>
            </a:r>
            <a:r>
              <a:rPr lang="en-US" dirty="0" smtClean="0"/>
              <a:t>three </a:t>
            </a:r>
            <a:r>
              <a:rPr lang="en-US" dirty="0"/>
              <a:t>lists of tests:</a:t>
            </a:r>
            <a:br>
              <a:rPr lang="en-US" dirty="0"/>
            </a:br>
            <a:r>
              <a:rPr lang="en-US" dirty="0"/>
              <a:t>(1) Tests that are ready to be run </a:t>
            </a:r>
            <a:r>
              <a:rPr lang="en-US" i="1" dirty="0"/>
              <a:t>as </a:t>
            </a:r>
            <a:r>
              <a:rPr lang="en-US" i="1" dirty="0" smtClean="0"/>
              <a:t>it 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(2) Tests that need to be reviewed and/or updated to match the changes to the functionality</a:t>
            </a:r>
            <a:br>
              <a:rPr lang="en-US" dirty="0"/>
            </a:br>
            <a:r>
              <a:rPr lang="en-US" dirty="0"/>
              <a:t>(3) Tests you need to write from scratch</a:t>
            </a:r>
            <a:br>
              <a:rPr lang="en-US" dirty="0"/>
            </a:br>
            <a:r>
              <a:rPr lang="en-US" dirty="0"/>
              <a:t>For each list assign the </a:t>
            </a:r>
            <a:r>
              <a:rPr lang="en-US" dirty="0">
                <a:solidFill>
                  <a:srgbClr val="FF0000"/>
                </a:solidFill>
              </a:rPr>
              <a:t>amount of time you will require </a:t>
            </a:r>
            <a:r>
              <a:rPr lang="en-US" dirty="0"/>
              <a:t>to work on the tests; you can also include the </a:t>
            </a:r>
            <a:r>
              <a:rPr lang="en-US" dirty="0">
                <a:solidFill>
                  <a:srgbClr val="FF0000"/>
                </a:solidFill>
              </a:rPr>
              <a:t>information and/or help you will need from other teams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/>
              <a:t>If you also need </a:t>
            </a:r>
            <a:r>
              <a:rPr lang="en-US" dirty="0">
                <a:solidFill>
                  <a:srgbClr val="FF0000"/>
                </a:solidFill>
              </a:rPr>
              <a:t>time to prepare testing environment </a:t>
            </a:r>
            <a:r>
              <a:rPr lang="en-US" dirty="0"/>
              <a:t>or create testing data this is the section where to add this additional preparation </a:t>
            </a:r>
            <a:r>
              <a:rPr lang="en-US" dirty="0" smtClean="0"/>
              <a:t>costs.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023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6. Testing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The favorite section of all our Project Managers!)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Our operations are usually divided into stages and cycles. For example a project may have a preparation stage, an execution stage composed of 3 to 5 testing cycles, and a final product release stage/cycle.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For each one we should provide at lease the following information: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(a) Expected time lines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(b) Entry and exit criteria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(c) Testing scope &amp; objectives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(d) Testing resources (</a:t>
            </a:r>
            <a:r>
              <a:rPr lang="en-US" sz="2000" dirty="0" err="1"/>
              <a:t>peopleware</a:t>
            </a:r>
            <a:r>
              <a:rPr lang="en-US" sz="2000" dirty="0"/>
              <a:t>, software and hardware)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and any additional information pertaining to the specific cycle.</a:t>
            </a:r>
          </a:p>
        </p:txBody>
      </p:sp>
    </p:spTree>
    <p:extLst>
      <p:ext uri="{BB962C8B-B14F-4D97-AF65-F5344CB8AC3E}">
        <p14:creationId xmlns="" xmlns:p14="http://schemas.microsoft.com/office/powerpoint/2010/main" val="2246141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7. Testers &amp;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Following </a:t>
            </a:r>
            <a:r>
              <a:rPr lang="en-US" sz="2800" dirty="0"/>
              <a:t>on the project side of the MTP you should list all your </a:t>
            </a:r>
            <a:r>
              <a:rPr lang="en-US" sz="2800" dirty="0">
                <a:solidFill>
                  <a:srgbClr val="FF0000"/>
                </a:solidFill>
              </a:rPr>
              <a:t>testers and the dates when they will be available for your project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FF0000"/>
                </a:solidFill>
              </a:rPr>
              <a:t>List holidays, vacations, training and any other activitie</a:t>
            </a:r>
            <a:r>
              <a:rPr lang="en-US" sz="2800" dirty="0"/>
              <a:t>s that may have an impact on the availability of a resource.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If part of your tester-resources will be new make sure to account for the training and ramp-up time they will require at the start of their work.</a:t>
            </a:r>
          </a:p>
        </p:txBody>
      </p:sp>
    </p:spTree>
    <p:extLst>
      <p:ext uri="{BB962C8B-B14F-4D97-AF65-F5344CB8AC3E}">
        <p14:creationId xmlns="" xmlns:p14="http://schemas.microsoft.com/office/powerpoint/2010/main" val="1431160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8.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Like </a:t>
            </a:r>
            <a:r>
              <a:rPr lang="en-US" dirty="0"/>
              <a:t>every project you should list </a:t>
            </a:r>
            <a:r>
              <a:rPr lang="en-US" dirty="0">
                <a:solidFill>
                  <a:srgbClr val="FF0000"/>
                </a:solidFill>
              </a:rPr>
              <a:t>the risk you may encounter. </a:t>
            </a:r>
            <a:r>
              <a:rPr lang="en-US" dirty="0"/>
              <a:t>Examples of risks are </a:t>
            </a:r>
            <a:r>
              <a:rPr lang="en-US" dirty="0">
                <a:solidFill>
                  <a:srgbClr val="FF0000"/>
                </a:solidFill>
              </a:rPr>
              <a:t>difficulties in recruiting resources, instability of the product that may delay your schedule, high attrition rates,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Each risk should include the following information: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(a) </a:t>
            </a:r>
            <a:r>
              <a:rPr lang="en-US" dirty="0">
                <a:solidFill>
                  <a:srgbClr val="FF0000"/>
                </a:solidFill>
              </a:rPr>
              <a:t>Person in charge </a:t>
            </a:r>
            <a:r>
              <a:rPr lang="en-US" dirty="0"/>
              <a:t>of the risk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(b) </a:t>
            </a:r>
            <a:r>
              <a:rPr lang="en-US" dirty="0">
                <a:solidFill>
                  <a:srgbClr val="FF0000"/>
                </a:solidFill>
              </a:rPr>
              <a:t>Severity</a:t>
            </a:r>
            <a:r>
              <a:rPr lang="en-US" dirty="0"/>
              <a:t> and likelihood of the risk materializing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(c) </a:t>
            </a:r>
            <a:r>
              <a:rPr lang="en-US" dirty="0">
                <a:solidFill>
                  <a:srgbClr val="FF0000"/>
                </a:solidFill>
              </a:rPr>
              <a:t>Dates of relevancy </a:t>
            </a:r>
            <a:r>
              <a:rPr lang="en-US" dirty="0"/>
              <a:t>when the risk may materialize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(d) </a:t>
            </a:r>
            <a:r>
              <a:rPr lang="en-US" dirty="0">
                <a:solidFill>
                  <a:srgbClr val="FF0000"/>
                </a:solidFill>
              </a:rPr>
              <a:t>Consequence </a:t>
            </a:r>
            <a:r>
              <a:rPr lang="en-US" dirty="0"/>
              <a:t>of the risk materializing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(e)</a:t>
            </a:r>
            <a:r>
              <a:rPr lang="en-US" dirty="0">
                <a:solidFill>
                  <a:srgbClr val="FF0000"/>
                </a:solidFill>
              </a:rPr>
              <a:t> Prevention </a:t>
            </a:r>
            <a:r>
              <a:rPr lang="en-US" dirty="0"/>
              <a:t>&amp; contingency plans</a:t>
            </a:r>
          </a:p>
        </p:txBody>
      </p:sp>
    </p:spTree>
    <p:extLst>
      <p:ext uri="{BB962C8B-B14F-4D97-AF65-F5344CB8AC3E}">
        <p14:creationId xmlns="" xmlns:p14="http://schemas.microsoft.com/office/powerpoint/2010/main" val="2321667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 References &amp; 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Add </a:t>
            </a:r>
            <a:r>
              <a:rPr lang="en-US" sz="2800" dirty="0"/>
              <a:t>links to any additional documents and/or information referent to the project.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Add also a list of all the contact persons as well as their areas of responsibility.</a:t>
            </a:r>
          </a:p>
        </p:txBody>
      </p:sp>
    </p:spTree>
    <p:extLst>
      <p:ext uri="{BB962C8B-B14F-4D97-AF65-F5344CB8AC3E}">
        <p14:creationId xmlns="" xmlns:p14="http://schemas.microsoft.com/office/powerpoint/2010/main" val="244893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62200" y="1733550"/>
            <a:ext cx="4419600" cy="120024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202129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66750"/>
            <a:ext cx="8153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common testing project is composed of 4 phases: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a. Planning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b. Preparation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c. Execution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d. Post-analysis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section focuses </a:t>
            </a:r>
            <a:r>
              <a:rPr lang="en-US" sz="2800" dirty="0"/>
              <a:t>on the planning stage, </a:t>
            </a:r>
            <a:r>
              <a:rPr lang="en-US" sz="2800" dirty="0" smtClean="0"/>
              <a:t>since this </a:t>
            </a:r>
            <a:r>
              <a:rPr lang="en-US" sz="2800" dirty="0"/>
              <a:t>is the most important phase and the one that we take for granted the most.</a:t>
            </a:r>
          </a:p>
        </p:txBody>
      </p:sp>
    </p:spTree>
    <p:extLst>
      <p:ext uri="{BB962C8B-B14F-4D97-AF65-F5344CB8AC3E}">
        <p14:creationId xmlns="" xmlns:p14="http://schemas.microsoft.com/office/powerpoint/2010/main" val="28134792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52750"/>
            <a:ext cx="7772400" cy="85725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So now we can start with 2 big questions: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– What do we need to plan?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/>
              <a:t>– How do we go about planning it?</a:t>
            </a:r>
          </a:p>
        </p:txBody>
      </p:sp>
    </p:spTree>
    <p:extLst>
      <p:ext uri="{BB962C8B-B14F-4D97-AF65-F5344CB8AC3E}">
        <p14:creationId xmlns="" xmlns:p14="http://schemas.microsoft.com/office/powerpoint/2010/main" val="365322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50"/>
            <a:ext cx="80772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answer to both questions is the MTP or </a:t>
            </a:r>
            <a:r>
              <a:rPr lang="en-US" sz="2800" i="1" dirty="0"/>
              <a:t>Master Test Plan</a:t>
            </a:r>
            <a:r>
              <a:rPr lang="en-US" sz="2800" dirty="0"/>
              <a:t> (also </a:t>
            </a:r>
            <a:r>
              <a:rPr lang="en-US" sz="2800" dirty="0" smtClean="0"/>
              <a:t>known </a:t>
            </a:r>
            <a:r>
              <a:rPr lang="en-US" sz="2800" dirty="0"/>
              <a:t>as </a:t>
            </a:r>
            <a:r>
              <a:rPr lang="en-US" sz="2800" i="1" dirty="0"/>
              <a:t>Software Test Plan</a:t>
            </a:r>
            <a:r>
              <a:rPr lang="en-US" sz="2800" dirty="0"/>
              <a:t>, </a:t>
            </a:r>
            <a:r>
              <a:rPr lang="en-US" sz="2800" i="1" dirty="0"/>
              <a:t>Testing Strategy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). The MTP is </a:t>
            </a:r>
            <a:r>
              <a:rPr lang="en-US" sz="2800" dirty="0">
                <a:solidFill>
                  <a:srgbClr val="FF0000"/>
                </a:solidFill>
              </a:rPr>
              <a:t>both a document and a </a:t>
            </a:r>
            <a:r>
              <a:rPr lang="en-US" sz="2800" dirty="0" smtClean="0">
                <a:solidFill>
                  <a:srgbClr val="FF0000"/>
                </a:solidFill>
              </a:rPr>
              <a:t>process</a:t>
            </a:r>
            <a:r>
              <a:rPr lang="en-US" sz="2800" dirty="0" smtClean="0"/>
              <a:t>; which means </a:t>
            </a:r>
            <a:r>
              <a:rPr lang="en-US" sz="2800" dirty="0"/>
              <a:t>that at the end of the day you will have a document you can look at and </a:t>
            </a:r>
            <a:r>
              <a:rPr lang="en-US" sz="2800" dirty="0" smtClean="0"/>
              <a:t>admire, </a:t>
            </a:r>
            <a:r>
              <a:rPr lang="en-US" sz="2800" dirty="0"/>
              <a:t>but not less important is the process you need to follow to create </a:t>
            </a:r>
            <a:r>
              <a:rPr lang="en-US" sz="2800" dirty="0" smtClean="0"/>
              <a:t>the plan for the tests and the testing process.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46629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makes a good MTP?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662378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dirty="0" smtClean="0"/>
              <a:t>Each company has different needs and thus each will require a different </a:t>
            </a:r>
            <a:r>
              <a:rPr lang="en-US" dirty="0" smtClean="0">
                <a:solidFill>
                  <a:srgbClr val="FF0000"/>
                </a:solidFill>
              </a:rPr>
              <a:t>MTP</a:t>
            </a:r>
            <a:r>
              <a:rPr lang="en-US" dirty="0" smtClean="0"/>
              <a:t> template. </a:t>
            </a:r>
          </a:p>
          <a:p>
            <a:pPr marL="0" indent="0" fontAlgn="base"/>
            <a:r>
              <a:rPr lang="en-US" dirty="0" smtClean="0"/>
              <a:t>The important thing is to understand that this document </a:t>
            </a:r>
            <a:r>
              <a:rPr lang="en-US" dirty="0" smtClean="0">
                <a:solidFill>
                  <a:srgbClr val="FF0000"/>
                </a:solidFill>
              </a:rPr>
              <a:t>will represent your Scope of Work (SOW)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the specific project. </a:t>
            </a:r>
          </a:p>
          <a:p>
            <a:pPr marL="0" indent="0" fontAlgn="base"/>
            <a:r>
              <a:rPr lang="en-US" dirty="0" smtClean="0"/>
              <a:t>It should be the place where you and your external stakeholders (Product Management, Development, Support, etc) turn to in order to understand </a:t>
            </a:r>
            <a:r>
              <a:rPr lang="en-US" dirty="0" smtClean="0">
                <a:solidFill>
                  <a:srgbClr val="FF0000"/>
                </a:solidFill>
              </a:rPr>
              <a:t>what your team is testing and how are they approaching each testing task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549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makes a good MTP? (contd.)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 smtClean="0"/>
              <a:t>To look at it in a simple way, imagine your company decides to outsource all its testing tasks to an external group (your group) and you need to put together a contract explaining what will your team do and what will it need in order to do it. Like all contracts, the idea is to </a:t>
            </a:r>
            <a:r>
              <a:rPr lang="en-US" sz="2800" dirty="0" smtClean="0">
                <a:solidFill>
                  <a:srgbClr val="FF0000"/>
                </a:solidFill>
              </a:rPr>
              <a:t>review all the details and agree on them before signing the deal </a:t>
            </a:r>
            <a:r>
              <a:rPr lang="en-US" sz="2800" dirty="0" smtClean="0"/>
              <a:t>(or starting the project).</a:t>
            </a:r>
          </a:p>
        </p:txBody>
      </p:sp>
    </p:spTree>
    <p:extLst>
      <p:ext uri="{BB962C8B-B14F-4D97-AF65-F5344CB8AC3E}">
        <p14:creationId xmlns="" xmlns:p14="http://schemas.microsoft.com/office/powerpoint/2010/main" val="1428629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495550"/>
            <a:ext cx="4953000" cy="120024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Sections to be included in a Master Test Plan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12703716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Objectives of the testing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objectives of the testing process </a:t>
            </a:r>
            <a:r>
              <a:rPr lang="en-US" dirty="0">
                <a:solidFill>
                  <a:srgbClr val="FF0000"/>
                </a:solidFill>
              </a:rPr>
              <a:t>depend on the nature of the development project</a:t>
            </a:r>
            <a:r>
              <a:rPr lang="en-US" dirty="0"/>
              <a:t>. Examples of testing objectives are: new feature validation, additional configuration certification, translation validations, installation and/or upgrade testing,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Just make sure you </a:t>
            </a:r>
            <a:r>
              <a:rPr lang="en-US" dirty="0">
                <a:solidFill>
                  <a:srgbClr val="FF0000"/>
                </a:solidFill>
              </a:rPr>
              <a:t>don’t write trivial stuff </a:t>
            </a:r>
            <a:r>
              <a:rPr lang="en-US" dirty="0"/>
              <a:t>like: </a:t>
            </a:r>
            <a:r>
              <a:rPr lang="en-US" i="1" dirty="0"/>
              <a:t>to find all the bugs in the system</a:t>
            </a:r>
            <a:r>
              <a:rPr lang="en-US" dirty="0"/>
              <a:t> or </a:t>
            </a:r>
            <a:r>
              <a:rPr lang="en-US" i="1" dirty="0"/>
              <a:t>to assure we release a quality product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This section is </a:t>
            </a:r>
            <a:r>
              <a:rPr lang="en-US" dirty="0">
                <a:solidFill>
                  <a:srgbClr val="FF0000"/>
                </a:solidFill>
              </a:rPr>
              <a:t>to communicate what will YOU be thinking when planning and running your tests.</a:t>
            </a:r>
          </a:p>
        </p:txBody>
      </p:sp>
    </p:spTree>
    <p:extLst>
      <p:ext uri="{BB962C8B-B14F-4D97-AF65-F5344CB8AC3E}">
        <p14:creationId xmlns="" xmlns:p14="http://schemas.microsoft.com/office/powerpoint/2010/main" val="2436623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2. Testing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For </a:t>
            </a:r>
            <a:r>
              <a:rPr lang="en-US" dirty="0"/>
              <a:t>many people the testing scope is the </a:t>
            </a:r>
            <a:r>
              <a:rPr lang="en-US" dirty="0">
                <a:solidFill>
                  <a:srgbClr val="FF0000"/>
                </a:solidFill>
              </a:rPr>
              <a:t>heart of the Master Test Plan</a:t>
            </a:r>
            <a:r>
              <a:rPr lang="en-US" dirty="0"/>
              <a:t>. It describes </a:t>
            </a:r>
            <a:r>
              <a:rPr lang="en-US" dirty="0">
                <a:solidFill>
                  <a:srgbClr val="FF0000"/>
                </a:solidFill>
              </a:rPr>
              <a:t>the things you will focus in each of the application areas and/or features to test</a:t>
            </a:r>
            <a:r>
              <a:rPr lang="en-US" dirty="0"/>
              <a:t>. I tend to make this section a nested list, and for each item I describe:</a:t>
            </a:r>
            <a:br>
              <a:rPr lang="en-US" dirty="0"/>
            </a:br>
            <a:r>
              <a:rPr lang="en-US" dirty="0"/>
              <a:t>– The main </a:t>
            </a:r>
            <a:r>
              <a:rPr lang="en-US" dirty="0">
                <a:solidFill>
                  <a:srgbClr val="FF0000"/>
                </a:solidFill>
              </a:rPr>
              <a:t>aspects to tests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The </a:t>
            </a:r>
            <a:r>
              <a:rPr lang="en-US" dirty="0">
                <a:solidFill>
                  <a:srgbClr val="FF0000"/>
                </a:solidFill>
              </a:rPr>
              <a:t>product risks </a:t>
            </a:r>
            <a:r>
              <a:rPr lang="en-US" dirty="0"/>
              <a:t>or potential bugs I foresee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Concrete faults </a:t>
            </a:r>
            <a:r>
              <a:rPr lang="en-US" dirty="0"/>
              <a:t>or main scenarios to validate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Assumptions </a:t>
            </a:r>
            <a:r>
              <a:rPr lang="en-US" dirty="0"/>
              <a:t>or requirements (documented API, stable GUI,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– And any other aspects worth mentioning regarding the specific area under test.</a:t>
            </a:r>
            <a:br>
              <a:rPr lang="en-US" dirty="0"/>
            </a:br>
            <a:r>
              <a:rPr lang="en-US" dirty="0"/>
              <a:t>This is the place where you provide your </a:t>
            </a:r>
            <a:r>
              <a:rPr lang="en-US" dirty="0">
                <a:solidFill>
                  <a:srgbClr val="FF0000"/>
                </a:solidFill>
              </a:rPr>
              <a:t>stakeholders with the information </a:t>
            </a:r>
            <a:r>
              <a:rPr lang="en-US" dirty="0"/>
              <a:t>about what will you be testing on each section of the product, and here is also where you should look </a:t>
            </a:r>
            <a:r>
              <a:rPr lang="en-US" dirty="0">
                <a:solidFill>
                  <a:srgbClr val="FF0000"/>
                </a:solidFill>
              </a:rPr>
              <a:t>for comments and suggestions </a:t>
            </a:r>
            <a:r>
              <a:rPr lang="en-US" dirty="0"/>
              <a:t>from developers, product architects, support engineers, fellow testers, etc.</a:t>
            </a:r>
          </a:p>
          <a:p>
            <a:pPr marL="0" indent="0" fontAlgn="base">
              <a:buNone/>
            </a:pPr>
            <a:r>
              <a:rPr lang="en-US" dirty="0"/>
              <a:t>Some MTPs go the extra mile and provide a list of areas and features that are </a:t>
            </a:r>
            <a:r>
              <a:rPr lang="en-US" i="1" dirty="0">
                <a:solidFill>
                  <a:srgbClr val="FF0000"/>
                </a:solidFill>
              </a:rPr>
              <a:t>Out of the Scope</a:t>
            </a:r>
            <a:r>
              <a:rPr lang="en-US" dirty="0">
                <a:solidFill>
                  <a:srgbClr val="FF0000"/>
                </a:solidFill>
              </a:rPr>
              <a:t> of the testing process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6463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87</TotalTime>
  <Words>556</Words>
  <Application>Microsoft Office PowerPoint</Application>
  <PresentationFormat>On-screen Show (16:9)</PresentationFormat>
  <Paragraphs>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Thatch</vt:lpstr>
      <vt:lpstr>Master Test Plan – the strategic side of testing</vt:lpstr>
      <vt:lpstr>Slide 2</vt:lpstr>
      <vt:lpstr>So now we can start with 2 big questions: – What do we need to plan? and – How do we go about planning it?</vt:lpstr>
      <vt:lpstr>Slide 4</vt:lpstr>
      <vt:lpstr>What makes a good MTP?</vt:lpstr>
      <vt:lpstr>What makes a good MTP? (contd.)</vt:lpstr>
      <vt:lpstr>Sections to be included in a Master Test Plan</vt:lpstr>
      <vt:lpstr>1. Objectives of the testing process</vt:lpstr>
      <vt:lpstr>2. Testing scope</vt:lpstr>
      <vt:lpstr>3. Testing configuration matrix</vt:lpstr>
      <vt:lpstr>4. Required Hardware / Software</vt:lpstr>
      <vt:lpstr>5. Testing preparations</vt:lpstr>
      <vt:lpstr>6. Testing schedule</vt:lpstr>
      <vt:lpstr>7. Testers &amp; schedules</vt:lpstr>
      <vt:lpstr>8. Risks</vt:lpstr>
      <vt:lpstr>9. References &amp; attachments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Test Plan – the strategic side of testing</dc:title>
  <dc:creator>Nandini Deb</dc:creator>
  <cp:lastModifiedBy>sasi</cp:lastModifiedBy>
  <cp:revision>21</cp:revision>
  <dcterms:created xsi:type="dcterms:W3CDTF">2016-04-19T20:21:35Z</dcterms:created>
  <dcterms:modified xsi:type="dcterms:W3CDTF">2017-04-19T08:42:33Z</dcterms:modified>
</cp:coreProperties>
</file>