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t>Question 9</a:t>
            </a:r>
            <a:r>
              <a:rPr lang="en-US" dirty="0" smtClean="0"/>
              <a:t/>
            </a:r>
            <a:br>
              <a:rPr lang="en-US" dirty="0" smtClean="0"/>
            </a:br>
            <a:r>
              <a:rPr lang="en-US" dirty="0" smtClean="0"/>
              <a:t>Given the following specification, which of the following values for age are in the SAME equivalence partition?</a:t>
            </a:r>
          </a:p>
          <a:p>
            <a:r>
              <a:rPr lang="en-US" dirty="0" smtClean="0"/>
              <a:t>If you are less than 18, you are too young to be insured.</a:t>
            </a:r>
            <a:br>
              <a:rPr lang="en-US" dirty="0" smtClean="0"/>
            </a:br>
            <a:r>
              <a:rPr lang="en-US" dirty="0" smtClean="0"/>
              <a:t>Between 18 and 30 inclusive, you will receive a 20% discount.</a:t>
            </a:r>
            <a:br>
              <a:rPr lang="en-US" dirty="0" smtClean="0"/>
            </a:br>
            <a:r>
              <a:rPr lang="en-US" dirty="0" smtClean="0"/>
              <a:t>Anyone over 30 is not eligible for a discount.</a:t>
            </a:r>
            <a:br>
              <a:rPr lang="en-US" dirty="0" smtClean="0"/>
            </a:br>
            <a:r>
              <a:rPr lang="en-US" dirty="0" smtClean="0"/>
              <a:t>a)    17, 18, 19</a:t>
            </a:r>
            <a:br>
              <a:rPr lang="en-US" dirty="0" smtClean="0"/>
            </a:br>
            <a:r>
              <a:rPr lang="en-US" dirty="0" smtClean="0"/>
              <a:t>b)    29, 30, 31</a:t>
            </a:r>
            <a:br>
              <a:rPr lang="en-US" dirty="0" smtClean="0"/>
            </a:br>
            <a:r>
              <a:rPr lang="en-US" dirty="0" smtClean="0"/>
              <a:t>c)    18, 29, 30</a:t>
            </a:r>
            <a:br>
              <a:rPr lang="en-US" dirty="0" smtClean="0"/>
            </a:br>
            <a:r>
              <a:rPr lang="en-US" dirty="0" smtClean="0"/>
              <a:t>d)    17, 29, 31</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t>Solution</a:t>
            </a:r>
            <a:r>
              <a:rPr lang="en-US" dirty="0" smtClean="0"/>
              <a:t/>
            </a:r>
            <a:br>
              <a:rPr lang="en-US" dirty="0" smtClean="0"/>
            </a:br>
            <a:r>
              <a:rPr lang="en-US" dirty="0" smtClean="0"/>
              <a:t>The classes will be as follows:</a:t>
            </a:r>
            <a:br>
              <a:rPr lang="en-US" dirty="0" smtClean="0"/>
            </a:br>
            <a:r>
              <a:rPr lang="en-US" dirty="0" smtClean="0"/>
              <a:t>Class I: age &lt; 18       =&gt; not insured</a:t>
            </a:r>
            <a:br>
              <a:rPr lang="en-US" dirty="0" smtClean="0"/>
            </a:br>
            <a:r>
              <a:rPr lang="en-US" dirty="0" smtClean="0"/>
              <a:t>Class II: age 18 to 30 =&gt; 20 % discount</a:t>
            </a:r>
            <a:br>
              <a:rPr lang="en-US" dirty="0" smtClean="0"/>
            </a:br>
            <a:r>
              <a:rPr lang="en-US" dirty="0" smtClean="0"/>
              <a:t>Class III: age &gt; 30     =&gt; no discount</a:t>
            </a:r>
          </a:p>
          <a:p>
            <a:r>
              <a:rPr lang="en-US" dirty="0" smtClean="0"/>
              <a:t>Here we cannot determine if the above classes are valid or invalid, as nothing is mentioned in the question. (But according to our guess we can say I and II are valid and III is invalid. But this is not required here.) We have to select values which are in SAME equivalence partition. Values from option ‘c’ fall in same partition. </a:t>
            </a:r>
            <a:r>
              <a:rPr lang="en-US" b="1" dirty="0" smtClean="0"/>
              <a:t>So answer is ‘C’.</a:t>
            </a:r>
            <a:endParaRPr lang="en-US" smtClean="0"/>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Suppose you have a bank account that offers variable interest rates: 0.5 per cent for the first £1,000 credit; 1 per cent for the next £1,000; 1.5 per cent for the rest. </a:t>
            </a:r>
            <a:r>
              <a:rPr lang="en-US" smtClean="0"/>
              <a:t>If you wanted to check that the bank was handling your account correctly what valid input partitions might you use?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smtClean="0"/>
              <a:t>Question 1</a:t>
            </a:r>
            <a:br>
              <a:rPr lang="en-US" b="1" dirty="0" smtClean="0"/>
            </a:br>
            <a:r>
              <a:rPr lang="en-US" dirty="0" smtClean="0"/>
              <a:t>One of the fields on a form contains a text box which accepts numeric values in the range of 18 to 25. Identify the invalid Equivalence class.</a:t>
            </a:r>
          </a:p>
          <a:p>
            <a:r>
              <a:rPr lang="en-US" dirty="0" smtClean="0"/>
              <a:t>a)    17</a:t>
            </a:r>
            <a:br>
              <a:rPr lang="en-US" dirty="0" smtClean="0"/>
            </a:br>
            <a:r>
              <a:rPr lang="en-US" dirty="0" smtClean="0"/>
              <a:t>b)    19</a:t>
            </a:r>
            <a:br>
              <a:rPr lang="en-US" dirty="0" smtClean="0"/>
            </a:br>
            <a:r>
              <a:rPr lang="en-US" dirty="0" smtClean="0"/>
              <a:t>c)    24</a:t>
            </a:r>
            <a:br>
              <a:rPr lang="en-US" dirty="0" smtClean="0"/>
            </a:br>
            <a:r>
              <a:rPr lang="en-US" dirty="0" smtClean="0"/>
              <a:t>d)    21</a:t>
            </a:r>
          </a:p>
          <a:p>
            <a:r>
              <a:rPr lang="en-US" b="1" dirty="0" smtClean="0"/>
              <a:t>Question 2</a:t>
            </a:r>
            <a:r>
              <a:rPr lang="en-US" dirty="0" smtClean="0"/>
              <a:t/>
            </a:r>
            <a:br>
              <a:rPr lang="en-US" dirty="0" smtClean="0"/>
            </a:br>
            <a:r>
              <a:rPr lang="en-US" dirty="0" smtClean="0"/>
              <a:t>In an Examination a candidate has to score minimum of 24 marks in order to clear the exam. The maximum that he can score is 40 marks.  Identify the Valid Equivalence values if the student clears the exam.</a:t>
            </a:r>
          </a:p>
          <a:p>
            <a:r>
              <a:rPr lang="en-US" dirty="0" smtClean="0"/>
              <a:t>a)    22,23,26</a:t>
            </a:r>
            <a:br>
              <a:rPr lang="en-US" dirty="0" smtClean="0"/>
            </a:br>
            <a:r>
              <a:rPr lang="en-US" dirty="0" smtClean="0"/>
              <a:t>b)    21,39,40</a:t>
            </a:r>
            <a:br>
              <a:rPr lang="en-US" dirty="0" smtClean="0"/>
            </a:br>
            <a:r>
              <a:rPr lang="en-US" dirty="0" smtClean="0"/>
              <a:t>c)    29,30,31</a:t>
            </a:r>
            <a:br>
              <a:rPr lang="en-US" dirty="0" smtClean="0"/>
            </a:br>
            <a:r>
              <a:rPr lang="en-US" dirty="0" smtClean="0"/>
              <a:t>d)    0,15,22</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b="1" dirty="0" smtClean="0"/>
              <a:t>Solution 1</a:t>
            </a:r>
            <a:r>
              <a:rPr lang="en-US" dirty="0" smtClean="0"/>
              <a:t/>
            </a:r>
            <a:br>
              <a:rPr lang="en-US" dirty="0" smtClean="0"/>
            </a:br>
            <a:r>
              <a:rPr lang="en-US" dirty="0" smtClean="0"/>
              <a:t>The text box accepts numeric values in the range 18 to 25 (18 and 25 are also part of the class). So this class becomes our valid class. But the question is to identify invalid equivalence class. The classes will be as follows:</a:t>
            </a:r>
            <a:br>
              <a:rPr lang="en-US" dirty="0" smtClean="0"/>
            </a:br>
            <a:r>
              <a:rPr lang="en-US" dirty="0" smtClean="0"/>
              <a:t>Class I: values &lt; 18   =&gt; invalid class</a:t>
            </a:r>
            <a:br>
              <a:rPr lang="en-US" dirty="0" smtClean="0"/>
            </a:br>
            <a:r>
              <a:rPr lang="en-US" dirty="0" smtClean="0"/>
              <a:t>Class II: 18 to 25       =&gt; valid class</a:t>
            </a:r>
            <a:br>
              <a:rPr lang="en-US" dirty="0" smtClean="0"/>
            </a:br>
            <a:r>
              <a:rPr lang="en-US" dirty="0" smtClean="0"/>
              <a:t>Class III: values &gt; 25 =&gt; invalid class</a:t>
            </a:r>
          </a:p>
          <a:p>
            <a:r>
              <a:rPr lang="en-US" dirty="0" smtClean="0"/>
              <a:t>17 fall under invalid class. 19, 24 and 21 fall under valid class. </a:t>
            </a:r>
            <a:r>
              <a:rPr lang="en-US" b="1" dirty="0" smtClean="0"/>
              <a:t>So answer is ‘A’</a:t>
            </a:r>
          </a:p>
          <a:p>
            <a:r>
              <a:rPr lang="en-US" b="1" dirty="0" smtClean="0"/>
              <a:t>Solution 2</a:t>
            </a:r>
            <a:r>
              <a:rPr lang="en-US" dirty="0" smtClean="0"/>
              <a:t/>
            </a:r>
            <a:br>
              <a:rPr lang="en-US" dirty="0" smtClean="0"/>
            </a:br>
            <a:r>
              <a:rPr lang="en-US" dirty="0" smtClean="0"/>
              <a:t>The classes will be as follows:</a:t>
            </a:r>
            <a:br>
              <a:rPr lang="en-US" dirty="0" smtClean="0"/>
            </a:br>
            <a:r>
              <a:rPr lang="en-US" dirty="0" smtClean="0"/>
              <a:t>Class I: values &lt; 24   =&gt; invalid class</a:t>
            </a:r>
            <a:br>
              <a:rPr lang="en-US" dirty="0" smtClean="0"/>
            </a:br>
            <a:r>
              <a:rPr lang="en-US" dirty="0" smtClean="0"/>
              <a:t>Class II: 24 to 40       =&gt; valid class</a:t>
            </a:r>
            <a:br>
              <a:rPr lang="en-US" dirty="0" smtClean="0"/>
            </a:br>
            <a:r>
              <a:rPr lang="en-US" dirty="0" smtClean="0"/>
              <a:t>Class III: values &gt; 40 =&gt; invalid class</a:t>
            </a:r>
          </a:p>
          <a:p>
            <a:r>
              <a:rPr lang="en-US" dirty="0" smtClean="0"/>
              <a:t>We have to indentify Valid Equivalence values. Valid Equivalence values will be there in Valid Equivalence class. All the values should be in Class II. </a:t>
            </a:r>
            <a:r>
              <a:rPr lang="en-US" b="1" dirty="0" smtClean="0"/>
              <a:t>So answer is ‘C’</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smtClean="0"/>
              <a:t>Question 3</a:t>
            </a:r>
            <a:r>
              <a:rPr lang="en-US" dirty="0" smtClean="0"/>
              <a:t/>
            </a:r>
            <a:br>
              <a:rPr lang="en-US" dirty="0" smtClean="0"/>
            </a:br>
            <a:r>
              <a:rPr lang="en-US" dirty="0" smtClean="0"/>
              <a:t>One of the fields on a form contains a text box which accepts alpha numeric values. Identify the Valid Equivalence class</a:t>
            </a:r>
            <a:br>
              <a:rPr lang="en-US" dirty="0" smtClean="0"/>
            </a:br>
            <a:r>
              <a:rPr lang="en-US" dirty="0" smtClean="0"/>
              <a:t>a)    BOOK</a:t>
            </a:r>
            <a:br>
              <a:rPr lang="en-US" dirty="0" smtClean="0"/>
            </a:br>
            <a:r>
              <a:rPr lang="en-US" dirty="0" smtClean="0"/>
              <a:t>b)    Book</a:t>
            </a:r>
            <a:br>
              <a:rPr lang="en-US" dirty="0" smtClean="0"/>
            </a:br>
            <a:r>
              <a:rPr lang="en-US" dirty="0" smtClean="0"/>
              <a:t>c)    Boo01k</a:t>
            </a:r>
            <a:br>
              <a:rPr lang="en-US" dirty="0" smtClean="0"/>
            </a:br>
            <a:r>
              <a:rPr lang="en-US" dirty="0" smtClean="0"/>
              <a:t>d)    Book</a:t>
            </a:r>
          </a:p>
          <a:p>
            <a:r>
              <a:rPr lang="en-US" b="1" dirty="0" smtClean="0"/>
              <a:t>Question 4</a:t>
            </a:r>
            <a:r>
              <a:rPr lang="en-US" dirty="0" smtClean="0"/>
              <a:t/>
            </a:r>
            <a:br>
              <a:rPr lang="en-US" dirty="0" smtClean="0"/>
            </a:br>
            <a:r>
              <a:rPr lang="en-US" dirty="0" smtClean="0"/>
              <a:t>The Switch is switched off once the temperature falls below 18 and then it is turned on when the temperature is more than 21. When the temperature is more than 21. Identify the Equivalence values which belong to the same class.</a:t>
            </a:r>
          </a:p>
          <a:p>
            <a:r>
              <a:rPr lang="en-US" dirty="0" smtClean="0"/>
              <a:t>a)    12,16,22</a:t>
            </a:r>
            <a:br>
              <a:rPr lang="en-US" dirty="0" smtClean="0"/>
            </a:br>
            <a:r>
              <a:rPr lang="en-US" dirty="0" smtClean="0"/>
              <a:t>b)    24,27,17</a:t>
            </a:r>
            <a:br>
              <a:rPr lang="en-US" dirty="0" smtClean="0"/>
            </a:br>
            <a:r>
              <a:rPr lang="en-US" dirty="0" smtClean="0"/>
              <a:t>c)    22,23,24</a:t>
            </a:r>
            <a:br>
              <a:rPr lang="en-US" dirty="0" smtClean="0"/>
            </a:br>
            <a:r>
              <a:rPr lang="en-US" dirty="0" smtClean="0"/>
              <a:t>d)    14,15,19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smtClean="0"/>
              <a:t>Solution 3</a:t>
            </a:r>
            <a:r>
              <a:rPr lang="en-US" dirty="0" smtClean="0"/>
              <a:t/>
            </a:r>
            <a:br>
              <a:rPr lang="en-US" dirty="0" smtClean="0"/>
            </a:br>
            <a:r>
              <a:rPr lang="en-US" dirty="0" smtClean="0"/>
              <a:t>Alpha numeric is combination of alphabets and numbers. Hence we have to choose an option which has both of these. A valid equivalence class will consist of both alphabets and numbers. Option ‘c’ contains both alphabets and numbers. </a:t>
            </a:r>
            <a:r>
              <a:rPr lang="en-US" b="1" dirty="0" smtClean="0"/>
              <a:t>So answer is ‘C’</a:t>
            </a:r>
          </a:p>
          <a:p>
            <a:r>
              <a:rPr lang="en-US" b="1" dirty="0" smtClean="0"/>
              <a:t>Solution 4</a:t>
            </a:r>
            <a:r>
              <a:rPr lang="en-US" dirty="0" smtClean="0"/>
              <a:t/>
            </a:r>
            <a:br>
              <a:rPr lang="en-US" dirty="0" smtClean="0"/>
            </a:br>
            <a:r>
              <a:rPr lang="en-US" dirty="0" smtClean="0"/>
              <a:t>We have to choose values from same class (it can be valid or invalid class). The classes will be as follows:</a:t>
            </a:r>
          </a:p>
          <a:p>
            <a:r>
              <a:rPr lang="en-US" dirty="0" smtClean="0"/>
              <a:t>Class I: less than 18 (switch turned off)</a:t>
            </a:r>
            <a:br>
              <a:rPr lang="en-US" dirty="0" smtClean="0"/>
            </a:br>
            <a:r>
              <a:rPr lang="en-US" dirty="0" smtClean="0"/>
              <a:t>Class II: 18 to 21</a:t>
            </a:r>
            <a:br>
              <a:rPr lang="en-US" dirty="0" smtClean="0"/>
            </a:br>
            <a:r>
              <a:rPr lang="en-US" dirty="0" smtClean="0"/>
              <a:t>Class III: above 21 (switch turned on)</a:t>
            </a:r>
          </a:p>
          <a:p>
            <a:r>
              <a:rPr lang="en-US" dirty="0" smtClean="0"/>
              <a:t>Only in Option ‘c’ all values are from one class. Hence the </a:t>
            </a:r>
            <a:r>
              <a:rPr lang="en-US" b="1" dirty="0" smtClean="0"/>
              <a:t>answer is ‘C’</a:t>
            </a:r>
            <a:r>
              <a:rPr lang="en-US" dirty="0" smtClean="0"/>
              <a:t>. (Please note that the question does not talk about valid or invalid classes. It is only about values in same class)</a:t>
            </a:r>
          </a:p>
          <a:p>
            <a:endParaRPr lang="en-US" dirty="0" smtClean="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b="1" dirty="0" smtClean="0"/>
              <a:t>Question 5</a:t>
            </a:r>
            <a:r>
              <a:rPr lang="en-US" dirty="0" smtClean="0"/>
              <a:t/>
            </a:r>
            <a:br>
              <a:rPr lang="en-US" dirty="0" smtClean="0"/>
            </a:br>
            <a:r>
              <a:rPr lang="en-US" dirty="0" smtClean="0"/>
              <a:t>A program validates a numeric field as follows: values less than 10 are rejected, values between 10 and 21 are accepted, values greater than or equal to 22 are rejected. Which of the following input values cover all of the equivalence partitions?</a:t>
            </a:r>
          </a:p>
          <a:p>
            <a:r>
              <a:rPr lang="en-US" dirty="0" smtClean="0"/>
              <a:t>a. 10,11,21</a:t>
            </a:r>
            <a:br>
              <a:rPr lang="en-US" dirty="0" smtClean="0"/>
            </a:br>
            <a:r>
              <a:rPr lang="en-US" dirty="0" smtClean="0"/>
              <a:t>b. 3,20,21</a:t>
            </a:r>
            <a:br>
              <a:rPr lang="en-US" dirty="0" smtClean="0"/>
            </a:br>
            <a:r>
              <a:rPr lang="en-US" dirty="0" smtClean="0"/>
              <a:t>c. 3,10,22</a:t>
            </a:r>
            <a:br>
              <a:rPr lang="en-US" dirty="0" smtClean="0"/>
            </a:br>
            <a:r>
              <a:rPr lang="en-US" dirty="0" smtClean="0"/>
              <a:t>d. 10,21,22</a:t>
            </a:r>
          </a:p>
          <a:p>
            <a:r>
              <a:rPr lang="en-US" b="1" dirty="0" smtClean="0"/>
              <a:t>Question 6</a:t>
            </a:r>
            <a:r>
              <a:rPr lang="en-US" dirty="0" smtClean="0"/>
              <a:t/>
            </a:r>
            <a:br>
              <a:rPr lang="en-US" dirty="0" smtClean="0"/>
            </a:br>
            <a:r>
              <a:rPr lang="en-US" dirty="0" smtClean="0"/>
              <a:t>A program validates a numeric field as follows: values less than 10 are rejected, values between 10 and 21 are accepted, values greater than or equal to 22 are rejected. Which of the following covers the MOST boundary values?</a:t>
            </a:r>
          </a:p>
          <a:p>
            <a:r>
              <a:rPr lang="en-US" dirty="0" smtClean="0"/>
              <a:t>a. 9,10,11,22</a:t>
            </a:r>
            <a:br>
              <a:rPr lang="en-US" dirty="0" smtClean="0"/>
            </a:br>
            <a:r>
              <a:rPr lang="en-US" dirty="0" smtClean="0"/>
              <a:t>b. 9,10,21,22</a:t>
            </a:r>
            <a:br>
              <a:rPr lang="en-US" dirty="0" smtClean="0"/>
            </a:br>
            <a:r>
              <a:rPr lang="en-US" dirty="0" smtClean="0"/>
              <a:t>c. 10,11,21,22</a:t>
            </a:r>
            <a:br>
              <a:rPr lang="en-US" dirty="0" smtClean="0"/>
            </a:br>
            <a:r>
              <a:rPr lang="en-US" dirty="0" smtClean="0"/>
              <a:t>d. 10,11,20,21</a:t>
            </a:r>
          </a:p>
          <a:p>
            <a:endParaRPr lang="en-US"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smtClean="0"/>
              <a:t>Solution 5</a:t>
            </a:r>
            <a:r>
              <a:rPr lang="en-US" dirty="0" smtClean="0"/>
              <a:t/>
            </a:r>
            <a:br>
              <a:rPr lang="en-US" dirty="0" smtClean="0"/>
            </a:br>
            <a:r>
              <a:rPr lang="en-US" dirty="0" smtClean="0"/>
              <a:t>We have to select values which fall in all the equivalence class (valid and invalid both). The classes will be as follows:</a:t>
            </a:r>
          </a:p>
          <a:p>
            <a:r>
              <a:rPr lang="en-US" dirty="0" smtClean="0"/>
              <a:t>Class I: values &lt;= 9   =&gt; invalid class</a:t>
            </a:r>
            <a:br>
              <a:rPr lang="en-US" dirty="0" smtClean="0"/>
            </a:br>
            <a:r>
              <a:rPr lang="en-US" dirty="0" smtClean="0"/>
              <a:t>Class II: 10 to 21       =&gt; valid class</a:t>
            </a:r>
            <a:br>
              <a:rPr lang="en-US" dirty="0" smtClean="0"/>
            </a:br>
            <a:r>
              <a:rPr lang="en-US" dirty="0" smtClean="0"/>
              <a:t>Class III: values &gt;= 22 =&gt; invalid class</a:t>
            </a:r>
          </a:p>
          <a:p>
            <a:r>
              <a:rPr lang="en-US" dirty="0" smtClean="0"/>
              <a:t>All the values from option ‘c’ fall under all different equivalence class. </a:t>
            </a:r>
            <a:r>
              <a:rPr lang="en-US" b="1" dirty="0" smtClean="0"/>
              <a:t>So answer is ‘C’.</a:t>
            </a:r>
          </a:p>
          <a:p>
            <a:r>
              <a:rPr lang="en-US" b="1" dirty="0" smtClean="0"/>
              <a:t>Solution 6</a:t>
            </a:r>
            <a:r>
              <a:rPr lang="en-US" dirty="0" smtClean="0"/>
              <a:t/>
            </a:r>
            <a:br>
              <a:rPr lang="en-US" dirty="0" smtClean="0"/>
            </a:br>
            <a:r>
              <a:rPr lang="en-US" dirty="0" smtClean="0"/>
              <a:t>We have already come up with the classes as shown in question 5. The boundaries can be identified as 9, 10, 21, and 22. These four values are in option ‘b’. </a:t>
            </a:r>
            <a:r>
              <a:rPr lang="en-US" b="1" dirty="0" smtClean="0"/>
              <a:t>So answer is ‘B’</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b="1" dirty="0" smtClean="0"/>
              <a:t>Question 7</a:t>
            </a:r>
            <a:r>
              <a:rPr lang="en-US" dirty="0" smtClean="0"/>
              <a:t/>
            </a:r>
            <a:br>
              <a:rPr lang="en-US" dirty="0" smtClean="0"/>
            </a:br>
            <a:r>
              <a:rPr lang="en-US" dirty="0" smtClean="0"/>
              <a:t>In a system designed to work out the tax to be paid:</a:t>
            </a:r>
            <a:br>
              <a:rPr lang="en-US" dirty="0" smtClean="0"/>
            </a:br>
            <a:r>
              <a:rPr lang="en-US" dirty="0" smtClean="0"/>
              <a:t>An employee has £4000 of salary tax free.</a:t>
            </a:r>
            <a:br>
              <a:rPr lang="en-US" dirty="0" smtClean="0"/>
            </a:br>
            <a:r>
              <a:rPr lang="en-US" dirty="0" smtClean="0"/>
              <a:t>The next £1500 is taxed at 10%.</a:t>
            </a:r>
            <a:br>
              <a:rPr lang="en-US" dirty="0" smtClean="0"/>
            </a:br>
            <a:r>
              <a:rPr lang="en-US" dirty="0" smtClean="0"/>
              <a:t>The next £28000 after that is taxed at 22%.</a:t>
            </a:r>
            <a:br>
              <a:rPr lang="en-US" dirty="0" smtClean="0"/>
            </a:br>
            <a:r>
              <a:rPr lang="en-US" dirty="0" smtClean="0"/>
              <a:t>Any further amount is taxed at 40%.</a:t>
            </a:r>
          </a:p>
          <a:p>
            <a:r>
              <a:rPr lang="en-US" dirty="0" smtClean="0"/>
              <a:t>To the nearest whole pound, which of these groups of numbers fall into three DIFFERENT equivalence classes?</a:t>
            </a:r>
            <a:br>
              <a:rPr lang="en-US" dirty="0" smtClean="0"/>
            </a:br>
            <a:r>
              <a:rPr lang="en-US" dirty="0" smtClean="0"/>
              <a:t>a)    £4000; £5000; £5500</a:t>
            </a:r>
            <a:br>
              <a:rPr lang="en-US" dirty="0" smtClean="0"/>
            </a:br>
            <a:r>
              <a:rPr lang="en-US" dirty="0" smtClean="0"/>
              <a:t>b)    £32001; £34000; £36500</a:t>
            </a:r>
            <a:br>
              <a:rPr lang="en-US" dirty="0" smtClean="0"/>
            </a:br>
            <a:r>
              <a:rPr lang="en-US" dirty="0" smtClean="0"/>
              <a:t>c)    £28000; £28001; £32001</a:t>
            </a:r>
            <a:br>
              <a:rPr lang="en-US" dirty="0" smtClean="0"/>
            </a:br>
            <a:r>
              <a:rPr lang="en-US" dirty="0" smtClean="0"/>
              <a:t>d)    £4000; £4200; £5600</a:t>
            </a:r>
          </a:p>
          <a:p>
            <a:r>
              <a:rPr lang="en-US" b="1" dirty="0" smtClean="0"/>
              <a:t>Question 8</a:t>
            </a:r>
            <a:r>
              <a:rPr lang="en-US" dirty="0" smtClean="0"/>
              <a:t/>
            </a:r>
            <a:br>
              <a:rPr lang="en-US" dirty="0" smtClean="0"/>
            </a:br>
            <a:r>
              <a:rPr lang="en-US" dirty="0" smtClean="0"/>
              <a:t>In a system designed to work out the tax to be paid:</a:t>
            </a:r>
            <a:br>
              <a:rPr lang="en-US" dirty="0" smtClean="0"/>
            </a:br>
            <a:r>
              <a:rPr lang="en-US" dirty="0" smtClean="0"/>
              <a:t>An employee has £4000 of salary tax free.</a:t>
            </a:r>
            <a:br>
              <a:rPr lang="en-US" dirty="0" smtClean="0"/>
            </a:br>
            <a:r>
              <a:rPr lang="en-US" dirty="0" smtClean="0"/>
              <a:t>The next £1500 is taxed at 10%.</a:t>
            </a:r>
            <a:br>
              <a:rPr lang="en-US" dirty="0" smtClean="0"/>
            </a:br>
            <a:r>
              <a:rPr lang="en-US" dirty="0" smtClean="0"/>
              <a:t>The next £28000 after that is taxed at 22%.</a:t>
            </a:r>
            <a:br>
              <a:rPr lang="en-US" dirty="0" smtClean="0"/>
            </a:br>
            <a:r>
              <a:rPr lang="en-US" dirty="0" smtClean="0"/>
              <a:t>Any further amount is taxed at 40%.</a:t>
            </a:r>
          </a:p>
          <a:p>
            <a:r>
              <a:rPr lang="en-US" dirty="0" smtClean="0"/>
              <a:t>To the nearest whole pound, which of these is a valid Boundary Value Analysis test case?</a:t>
            </a:r>
            <a:br>
              <a:rPr lang="en-US" dirty="0" smtClean="0"/>
            </a:br>
            <a:r>
              <a:rPr lang="en-US" dirty="0" smtClean="0"/>
              <a:t>a)    £28000</a:t>
            </a:r>
            <a:br>
              <a:rPr lang="en-US" dirty="0" smtClean="0"/>
            </a:br>
            <a:r>
              <a:rPr lang="en-US" dirty="0" smtClean="0"/>
              <a:t>b)    £33501</a:t>
            </a:r>
            <a:br>
              <a:rPr lang="en-US" dirty="0" smtClean="0"/>
            </a:br>
            <a:r>
              <a:rPr lang="en-US" dirty="0" smtClean="0"/>
              <a:t>c)    £32001</a:t>
            </a:r>
            <a:br>
              <a:rPr lang="en-US" dirty="0" smtClean="0"/>
            </a:br>
            <a:r>
              <a:rPr lang="en-US" dirty="0" smtClean="0"/>
              <a:t>d)    £1500</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smtClean="0"/>
              <a:t>Solution 7</a:t>
            </a:r>
            <a:r>
              <a:rPr lang="en-US" dirty="0" smtClean="0"/>
              <a:t/>
            </a:r>
            <a:br>
              <a:rPr lang="en-US" dirty="0" smtClean="0"/>
            </a:br>
            <a:r>
              <a:rPr lang="en-US" dirty="0" smtClean="0"/>
              <a:t>The classes will be as follows:</a:t>
            </a:r>
            <a:br>
              <a:rPr lang="en-US" dirty="0" smtClean="0"/>
            </a:br>
            <a:r>
              <a:rPr lang="en-US" dirty="0" smtClean="0"/>
              <a:t>Class I   : 0 to £4000          =&gt; no tax</a:t>
            </a:r>
            <a:br>
              <a:rPr lang="en-US" dirty="0" smtClean="0"/>
            </a:br>
            <a:r>
              <a:rPr lang="en-US" dirty="0" smtClean="0"/>
              <a:t>Class II  : £4001 to £5500   =&gt; 10 % tax</a:t>
            </a:r>
            <a:br>
              <a:rPr lang="en-US" dirty="0" smtClean="0"/>
            </a:br>
            <a:r>
              <a:rPr lang="en-US" dirty="0" smtClean="0"/>
              <a:t>Class III : £5501 to £33500 =&gt; 22 % tax</a:t>
            </a:r>
            <a:br>
              <a:rPr lang="en-US" dirty="0" smtClean="0"/>
            </a:br>
            <a:r>
              <a:rPr lang="en-US" dirty="0" smtClean="0"/>
              <a:t>Class IV : £33501 and above =&gt; 40 % tax</a:t>
            </a:r>
          </a:p>
          <a:p>
            <a:r>
              <a:rPr lang="en-US" dirty="0" smtClean="0"/>
              <a:t>Select the values which fall in three different equivalence classes. Option ‘d’ has values from three different equivalence classes. </a:t>
            </a:r>
            <a:r>
              <a:rPr lang="en-US" b="1" dirty="0" smtClean="0"/>
              <a:t>So answer is ‘D’.</a:t>
            </a:r>
          </a:p>
          <a:p>
            <a:r>
              <a:rPr lang="en-US" b="1" dirty="0" smtClean="0"/>
              <a:t>Solution 8</a:t>
            </a:r>
            <a:r>
              <a:rPr lang="en-US" dirty="0" smtClean="0"/>
              <a:t/>
            </a:r>
            <a:br>
              <a:rPr lang="en-US" dirty="0" smtClean="0"/>
            </a:br>
            <a:r>
              <a:rPr lang="en-US" dirty="0" smtClean="0"/>
              <a:t>The classes are already divided in question # 7. We have to select a value which is a boundary value (start/end value). 33501 is a boundary value. </a:t>
            </a:r>
            <a:r>
              <a:rPr lang="en-US" b="1" dirty="0" smtClean="0"/>
              <a:t>So answer is ‘B’</a:t>
            </a:r>
            <a:r>
              <a:rPr lang="en-US" dirty="0" smtClean="0"/>
              <a: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78</Words>
  <Application>Microsoft Office PowerPoint</Application>
  <PresentationFormat>On-screen Show (4:3)</PresentationFormat>
  <Paragraphs>37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sasi</dc:creator>
  <cp:lastModifiedBy>sasi</cp:lastModifiedBy>
  <cp:revision>6</cp:revision>
  <dcterms:created xsi:type="dcterms:W3CDTF">2006-08-16T00:00:00Z</dcterms:created>
  <dcterms:modified xsi:type="dcterms:W3CDTF">2017-02-24T17:12:58Z</dcterms:modified>
</cp:coreProperties>
</file>