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4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Coverage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 Coverage </a:t>
            </a:r>
            <a:endParaRPr lang="en-US" dirty="0"/>
          </a:p>
        </p:txBody>
      </p:sp>
      <p:sp>
        <p:nvSpPr>
          <p:cNvPr id="3" name="Content Placeholder 2"/>
          <p:cNvSpPr>
            <a:spLocks noGrp="1"/>
          </p:cNvSpPr>
          <p:nvPr>
            <p:ph idx="1"/>
          </p:nvPr>
        </p:nvSpPr>
        <p:spPr/>
        <p:txBody>
          <a:bodyPr>
            <a:normAutofit/>
          </a:bodyPr>
          <a:lstStyle/>
          <a:p>
            <a:pPr algn="just"/>
            <a:r>
              <a:rPr lang="en-US" sz="2400" dirty="0" smtClean="0"/>
              <a:t>A decision </a:t>
            </a:r>
            <a:r>
              <a:rPr lang="en-US" sz="2400" dirty="0" smtClean="0"/>
              <a:t>can </a:t>
            </a:r>
            <a:r>
              <a:rPr lang="en-US" sz="2400" dirty="0" smtClean="0"/>
              <a:t>be made up of one or more conditions </a:t>
            </a:r>
            <a:r>
              <a:rPr lang="en-US" sz="2400" dirty="0" smtClean="0"/>
              <a:t>which </a:t>
            </a:r>
            <a:r>
              <a:rPr lang="en-US" sz="2400" dirty="0" smtClean="0"/>
              <a:t>are combined by logical (i.e. Boolean) operators (AND, OR, NOT). </a:t>
            </a:r>
            <a:endParaRPr lang="en-US" sz="2400" dirty="0" smtClean="0"/>
          </a:p>
          <a:p>
            <a:pPr algn="just"/>
            <a:r>
              <a:rPr lang="en-US" sz="2400" dirty="0" smtClean="0"/>
              <a:t>A </a:t>
            </a:r>
            <a:r>
              <a:rPr lang="en-US" sz="2400" dirty="0" smtClean="0"/>
              <a:t>condition is a Boolean expression containing no Boolean operator. </a:t>
            </a:r>
            <a:endParaRPr lang="en-US" sz="2400" dirty="0" smtClean="0"/>
          </a:p>
          <a:p>
            <a:pPr algn="just"/>
            <a:r>
              <a:rPr lang="en-US" sz="2400" dirty="0" smtClean="0"/>
              <a:t>Conditions </a:t>
            </a:r>
            <a:r>
              <a:rPr lang="en-US" sz="2400" dirty="0" smtClean="0"/>
              <a:t>are also called atomic decisions. </a:t>
            </a:r>
          </a:p>
          <a:p>
            <a:pPr algn="just"/>
            <a:r>
              <a:rPr lang="en-US" sz="2400" dirty="0" smtClean="0"/>
              <a:t>Condition </a:t>
            </a:r>
            <a:r>
              <a:rPr lang="en-US" sz="2400" dirty="0" smtClean="0"/>
              <a:t>coverage measures to what extent conditions (i.e. atomic decisions) affect the outcome of a decision. </a:t>
            </a:r>
            <a:endParaRPr lang="en-US" sz="2400" dirty="0" smtClean="0"/>
          </a:p>
          <a:p>
            <a:pPr algn="just"/>
            <a:r>
              <a:rPr lang="en-US" sz="2400" dirty="0" smtClean="0"/>
              <a:t>A </a:t>
            </a:r>
            <a:r>
              <a:rPr lang="en-US" sz="2400" dirty="0" smtClean="0"/>
              <a:t>lot of different condition coverage measures exist.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 Coverage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421159" y="2715419"/>
            <a:ext cx="4889154" cy="322818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Complete and Incomplete Evaluation </a:t>
            </a:r>
            <a:endParaRPr lang="en-US" dirty="0"/>
          </a:p>
        </p:txBody>
      </p:sp>
      <p:sp>
        <p:nvSpPr>
          <p:cNvPr id="3" name="Content Placeholder 2"/>
          <p:cNvSpPr>
            <a:spLocks noGrp="1"/>
          </p:cNvSpPr>
          <p:nvPr>
            <p:ph idx="1"/>
          </p:nvPr>
        </p:nvSpPr>
        <p:spPr/>
        <p:txBody>
          <a:bodyPr>
            <a:normAutofit/>
          </a:bodyPr>
          <a:lstStyle/>
          <a:p>
            <a:pPr algn="just"/>
            <a:r>
              <a:rPr lang="en-US" sz="2400" dirty="0" smtClean="0"/>
              <a:t>Decisions consisting of logical combined conditions raise the problem of complete and incomplete evaluation</a:t>
            </a:r>
            <a:r>
              <a:rPr lang="en-US" sz="2400" dirty="0" smtClean="0"/>
              <a:t>.</a:t>
            </a:r>
          </a:p>
          <a:p>
            <a:pPr algn="just"/>
            <a:r>
              <a:rPr lang="en-US" sz="2400" dirty="0" smtClean="0"/>
              <a:t>Assume </a:t>
            </a:r>
            <a:r>
              <a:rPr lang="en-US" sz="2400" dirty="0" smtClean="0"/>
              <a:t>evaluation from left to right and as an example for a decision the decision "(A || B)". For a test case, in which A evaluates to true, it is not necessary to also evaluate B, because the outcome of the decision is true, regardless of the </a:t>
            </a:r>
            <a:r>
              <a:rPr lang="en-US" sz="2400" dirty="0" smtClean="0"/>
              <a:t>value </a:t>
            </a:r>
            <a:r>
              <a:rPr lang="en-US" sz="2400" dirty="0" smtClean="0"/>
              <a:t>of B. </a:t>
            </a:r>
            <a:endParaRPr lang="en-US" sz="2400" dirty="0" smtClean="0"/>
          </a:p>
          <a:p>
            <a:pPr algn="just"/>
            <a:r>
              <a:rPr lang="en-US" sz="2400" dirty="0" smtClean="0"/>
              <a:t>Languages, where the compiler is not allowed to stop evaluation, have complete evaluation. C, C++, and Java normally have incomplete evaluation.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Condition Coverage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Modified Condition / Decision Coverage </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000" dirty="0" smtClean="0"/>
              <a:t>Every </a:t>
            </a:r>
            <a:r>
              <a:rPr lang="en-US" sz="2000" dirty="0" smtClean="0"/>
              <a:t>point of entry and exit in the program has been invoked at least once, </a:t>
            </a:r>
          </a:p>
          <a:p>
            <a:pPr algn="just"/>
            <a:r>
              <a:rPr lang="en-US" sz="2000" dirty="0" smtClean="0"/>
              <a:t>every </a:t>
            </a:r>
            <a:r>
              <a:rPr lang="en-US" sz="2000" i="1" dirty="0" smtClean="0"/>
              <a:t>condition in a decision in the program has taken all possible outcomes at least once, </a:t>
            </a:r>
          </a:p>
          <a:p>
            <a:pPr algn="just"/>
            <a:r>
              <a:rPr lang="en-US" sz="2000" dirty="0" smtClean="0"/>
              <a:t>every </a:t>
            </a:r>
            <a:r>
              <a:rPr lang="en-US" sz="2000" i="1" dirty="0" smtClean="0"/>
              <a:t>decision in the program has taken all possible outcomes at least once, and </a:t>
            </a:r>
          </a:p>
          <a:p>
            <a:pPr algn="just"/>
            <a:r>
              <a:rPr lang="en-US" sz="2000" dirty="0" smtClean="0"/>
              <a:t>each condition in a decision has been shown to independently affect that decision’s outcome. </a:t>
            </a:r>
          </a:p>
          <a:p>
            <a:pPr algn="just"/>
            <a:r>
              <a:rPr lang="en-US" sz="2000" dirty="0" smtClean="0"/>
              <a:t>A condition is shown to independently affect a decisions outcome by varying just that condition while holding fixed all other possible conditions. </a:t>
            </a:r>
            <a:endParaRPr lang="en-US" sz="2000" dirty="0" smtClean="0"/>
          </a:p>
          <a:p>
            <a:pPr algn="just"/>
            <a:r>
              <a:rPr lang="en-US" sz="2000" dirty="0" smtClean="0"/>
              <a:t>If the decision is made up of n conditions, a set of test cases with pairs of test cases for each condition consists of at least (n+1) test cases. All test cases of such a set need to be executed to achieve 100% MC/DC. It is possible that different sets of test cases exist, that yield 100% MC/DC when executed.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685800" y="990600"/>
            <a:ext cx="7848599" cy="483473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Path Coverage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 path is a sequence of branches taken during execution of a test case for the test object. Path coverage </a:t>
            </a:r>
            <a:r>
              <a:rPr lang="en-US" dirty="0" smtClean="0"/>
              <a:t>measures </a:t>
            </a:r>
            <a:r>
              <a:rPr lang="en-US" dirty="0" smtClean="0"/>
              <a:t>how many of the possible paths are executed during the tests. </a:t>
            </a:r>
            <a:endParaRPr lang="en-US" dirty="0" smtClean="0"/>
          </a:p>
          <a:p>
            <a:pPr algn="just"/>
            <a:r>
              <a:rPr lang="en-US" dirty="0" smtClean="0"/>
              <a:t>The number of paths grows exponentially with the number of branches. </a:t>
            </a:r>
            <a:endParaRPr lang="en-US" dirty="0" smtClean="0"/>
          </a:p>
          <a:p>
            <a:pPr algn="just"/>
            <a:r>
              <a:rPr lang="en-US" dirty="0" smtClean="0"/>
              <a:t>The problem stems from the potentially "infinite" number of loop executions, e.g. the loop "(for </a:t>
            </a:r>
            <a:r>
              <a:rPr lang="en-US" dirty="0" err="1" smtClean="0"/>
              <a:t>i</a:t>
            </a:r>
            <a:r>
              <a:rPr lang="en-US" dirty="0" smtClean="0"/>
              <a:t>=0; </a:t>
            </a:r>
            <a:r>
              <a:rPr lang="en-US" dirty="0" err="1" smtClean="0"/>
              <a:t>i</a:t>
            </a:r>
            <a:r>
              <a:rPr lang="en-US" dirty="0" smtClean="0"/>
              <a:t> &lt; n; </a:t>
            </a:r>
            <a:r>
              <a:rPr lang="en-US" dirty="0" err="1" smtClean="0"/>
              <a:t>i</a:t>
            </a:r>
            <a:r>
              <a:rPr lang="en-US" dirty="0" smtClean="0"/>
              <a:t>++)" will be executed n times, and n could be a 32 bit integer variable or even bigger. Therefore, it is practically impossible to achieve 100% path coverage.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Boundary Interior Coverage </a:t>
            </a:r>
            <a:endParaRPr lang="en-US" dirty="0"/>
          </a:p>
        </p:txBody>
      </p:sp>
      <p:sp>
        <p:nvSpPr>
          <p:cNvPr id="3" name="Content Placeholder 2"/>
          <p:cNvSpPr>
            <a:spLocks noGrp="1"/>
          </p:cNvSpPr>
          <p:nvPr>
            <p:ph idx="1"/>
          </p:nvPr>
        </p:nvSpPr>
        <p:spPr/>
        <p:txBody>
          <a:bodyPr>
            <a:normAutofit/>
          </a:bodyPr>
          <a:lstStyle/>
          <a:p>
            <a:pPr algn="just"/>
            <a:r>
              <a:rPr lang="en-US" sz="2400" dirty="0" smtClean="0"/>
              <a:t>Boundary interior coverage </a:t>
            </a:r>
            <a:r>
              <a:rPr lang="en-US" sz="2400" dirty="0" smtClean="0"/>
              <a:t>classifies </a:t>
            </a:r>
            <a:r>
              <a:rPr lang="en-US" sz="2400" dirty="0" smtClean="0"/>
              <a:t>paths through a loop by the number of loop executions. Normally, three classes are defined: </a:t>
            </a:r>
          </a:p>
          <a:p>
            <a:pPr algn="just">
              <a:buNone/>
            </a:pPr>
            <a:r>
              <a:rPr lang="en-US" sz="2400" dirty="0" smtClean="0"/>
              <a:t>(1) A class for all paths that do not execute the loop. </a:t>
            </a:r>
          </a:p>
          <a:p>
            <a:pPr algn="just">
              <a:buNone/>
            </a:pPr>
            <a:r>
              <a:rPr lang="en-US" sz="2400" dirty="0" smtClean="0"/>
              <a:t>(2) A class for all paths that execute the loop exactly once. </a:t>
            </a:r>
          </a:p>
          <a:p>
            <a:pPr algn="just">
              <a:buNone/>
            </a:pPr>
            <a:r>
              <a:rPr lang="en-US" sz="2400" dirty="0" smtClean="0"/>
              <a:t>(3) A class for paths that execute the loop at least two times.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Value of Code Coverage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Essential </a:t>
            </a:r>
            <a:r>
              <a:rPr lang="en-US" b="1" dirty="0" smtClean="0"/>
              <a:t>Step / Reveals Untested Code </a:t>
            </a:r>
            <a:endParaRPr lang="en-US" b="1" dirty="0" smtClean="0"/>
          </a:p>
          <a:p>
            <a:pPr algn="just"/>
            <a:r>
              <a:rPr lang="en-US" dirty="0" smtClean="0"/>
              <a:t>It is an essential step in the testing process to determine the code coverage that was reached during testing. </a:t>
            </a:r>
            <a:endParaRPr lang="en-US" dirty="0" smtClean="0"/>
          </a:p>
          <a:p>
            <a:pPr algn="just"/>
            <a:r>
              <a:rPr lang="en-US" dirty="0" smtClean="0"/>
              <a:t>Code </a:t>
            </a:r>
            <a:r>
              <a:rPr lang="en-US" dirty="0" smtClean="0"/>
              <a:t>coverage measurement is important with respect to software quality, because it would reveal if e.g. a part of the code was never executed during testing. </a:t>
            </a:r>
            <a:endParaRPr lang="en-US" dirty="0" smtClean="0"/>
          </a:p>
          <a:p>
            <a:pPr algn="just"/>
            <a:r>
              <a:rPr lang="en-US" dirty="0" smtClean="0"/>
              <a:t>This </a:t>
            </a:r>
            <a:r>
              <a:rPr lang="en-US" dirty="0" smtClean="0"/>
              <a:t>would be a hint for "dead code" or insufficient test cases. </a:t>
            </a:r>
          </a:p>
          <a:p>
            <a:pPr algn="just"/>
            <a:r>
              <a:rPr lang="en-US" dirty="0" smtClean="0"/>
              <a:t>The value of code coverage may be increased if not only the reached percentage is considered, but also single test cases are investigated.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 Indicate Project Progress </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If </a:t>
            </a:r>
            <a:r>
              <a:rPr lang="en-US" dirty="0" smtClean="0"/>
              <a:t>the total coverage of a project is </a:t>
            </a:r>
            <a:r>
              <a:rPr lang="en-US" dirty="0" smtClean="0"/>
              <a:t>monitored over </a:t>
            </a:r>
            <a:r>
              <a:rPr lang="en-US" dirty="0" smtClean="0"/>
              <a:t>time, this can be an indication for the progress of the project. </a:t>
            </a:r>
          </a:p>
          <a:p>
            <a:r>
              <a:rPr lang="en-US" dirty="0" smtClean="0"/>
              <a:t>For instance: </a:t>
            </a:r>
          </a:p>
          <a:p>
            <a:r>
              <a:rPr lang="en-US" dirty="0" smtClean="0"/>
              <a:t>(1) If the percentage of the total coverage grows, this could mean testing is catching up. </a:t>
            </a:r>
          </a:p>
          <a:p>
            <a:r>
              <a:rPr lang="en-US" dirty="0" smtClean="0"/>
              <a:t>(2) If the percentage of the total coverage is getting smaller, this could mean new code is added without testing it appropriately.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Coverage Measures </a:t>
            </a:r>
            <a:endParaRPr lang="en-US" dirty="0"/>
          </a:p>
        </p:txBody>
      </p:sp>
      <p:sp>
        <p:nvSpPr>
          <p:cNvPr id="3" name="Content Placeholder 2"/>
          <p:cNvSpPr>
            <a:spLocks noGrp="1"/>
          </p:cNvSpPr>
          <p:nvPr>
            <p:ph idx="1"/>
          </p:nvPr>
        </p:nvSpPr>
        <p:spPr/>
        <p:txBody>
          <a:bodyPr>
            <a:normAutofit/>
          </a:bodyPr>
          <a:lstStyle/>
          <a:p>
            <a:pPr algn="just"/>
            <a:r>
              <a:rPr lang="en-US" sz="2400" dirty="0" smtClean="0"/>
              <a:t>Code coverage is based on the control-structure of a piece of software respectively the flow of control achieved by the execution of </a:t>
            </a:r>
            <a:r>
              <a:rPr lang="en-US" sz="2400" dirty="0" smtClean="0"/>
              <a:t>a </a:t>
            </a:r>
            <a:r>
              <a:rPr lang="en-US" sz="2400" dirty="0" smtClean="0"/>
              <a:t>test case for that piece of software. </a:t>
            </a:r>
            <a:endParaRPr lang="en-US" sz="2400" dirty="0" smtClean="0"/>
          </a:p>
          <a:p>
            <a:pPr algn="just"/>
            <a:r>
              <a:rPr lang="en-US" sz="2400" dirty="0" err="1" smtClean="0"/>
              <a:t>Eg</a:t>
            </a:r>
            <a:r>
              <a:rPr lang="en-US" sz="2400" dirty="0" smtClean="0"/>
              <a:t> - </a:t>
            </a:r>
            <a:r>
              <a:rPr lang="en-US" sz="2400" dirty="0" smtClean="0"/>
              <a:t>Code coverage counts the execution of items and relates this number to the total number of items in the piece of software in question. Such items are typically statements, branches, </a:t>
            </a:r>
            <a:r>
              <a:rPr lang="en-US" sz="2400" dirty="0" smtClean="0"/>
              <a:t>conditions</a:t>
            </a:r>
            <a:r>
              <a:rPr lang="en-US" sz="2400" dirty="0" smtClean="0"/>
              <a:t>, paths. </a:t>
            </a:r>
            <a:endParaRPr lang="en-US" sz="2400" dirty="0" smtClean="0"/>
          </a:p>
          <a:p>
            <a:pPr algn="just">
              <a:buNone/>
            </a:pPr>
            <a:endParaRPr lang="en-US" sz="2400" dirty="0" smtClean="0"/>
          </a:p>
          <a:p>
            <a:pPr algn="just"/>
            <a:endParaRPr lang="en-US" sz="2400" dirty="0" smtClean="0"/>
          </a:p>
          <a:p>
            <a:pPr algn="just"/>
            <a:endParaRPr lang="en-US" sz="2400" dirty="0"/>
          </a:p>
        </p:txBody>
      </p:sp>
      <p:pic>
        <p:nvPicPr>
          <p:cNvPr id="7" name="Picture 3"/>
          <p:cNvPicPr>
            <a:picLocks noChangeAspect="1" noChangeArrowheads="1"/>
          </p:cNvPicPr>
          <p:nvPr/>
        </p:nvPicPr>
        <p:blipFill>
          <a:blip r:embed="rId2"/>
          <a:srcRect/>
          <a:stretch>
            <a:fillRect/>
          </a:stretch>
        </p:blipFill>
        <p:spPr bwMode="auto">
          <a:xfrm>
            <a:off x="2743200" y="4495800"/>
            <a:ext cx="3667125" cy="7715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 Weaknesses of Code Coverage </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However</a:t>
            </a:r>
            <a:r>
              <a:rPr lang="en-US" dirty="0" smtClean="0"/>
              <a:t>, even if you have reached the desired percentage, you must keep two weaknesses of code coverage in mind: </a:t>
            </a:r>
          </a:p>
          <a:p>
            <a:pPr>
              <a:buNone/>
            </a:pPr>
            <a:r>
              <a:rPr lang="en-US" dirty="0" smtClean="0"/>
              <a:t>(1) Code coverage measurement cannot detect omissions, e.g. missing or incomplete code. </a:t>
            </a:r>
          </a:p>
          <a:p>
            <a:pPr>
              <a:buNone/>
            </a:pPr>
            <a:r>
              <a:rPr lang="en-US" dirty="0" smtClean="0"/>
              <a:t>(2) Code coverage measurement is insensitive to calculations.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Cannot Detect Omissions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instance, the specification for a function could state: </a:t>
            </a:r>
          </a:p>
          <a:p>
            <a:r>
              <a:rPr lang="en-US" dirty="0" smtClean="0"/>
              <a:t>"The maximum input value the algorithm can handle is 500. If the input value is greater than 500, it shall be set to 500." </a:t>
            </a:r>
          </a:p>
          <a:p>
            <a:r>
              <a:rPr lang="en-US" dirty="0" smtClean="0"/>
              <a:t>If the implementation of the function misses to check the input value, and therefore also misses to take an appropriate action if the value is greater 500, code coverage measurement will not detect the missing check, even if a test case with the input value 501 is executed.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Insensitive to Calculations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838200" y="1447800"/>
            <a:ext cx="7315200" cy="50291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a:t>
            </a:r>
            <a:endParaRPr lang="en-US" dirty="0"/>
          </a:p>
        </p:txBody>
      </p:sp>
      <p:sp>
        <p:nvSpPr>
          <p:cNvPr id="3" name="Content Placeholder 2"/>
          <p:cNvSpPr>
            <a:spLocks noGrp="1"/>
          </p:cNvSpPr>
          <p:nvPr>
            <p:ph idx="1"/>
          </p:nvPr>
        </p:nvSpPr>
        <p:spPr/>
        <p:txBody>
          <a:bodyPr/>
          <a:lstStyle/>
          <a:p>
            <a:r>
              <a:rPr lang="en-US" b="1" dirty="0" smtClean="0"/>
              <a:t>Should Be Reached by Functional Test Cases </a:t>
            </a:r>
            <a:endParaRPr lang="en-US" b="1" dirty="0" smtClean="0"/>
          </a:p>
          <a:p>
            <a:r>
              <a:rPr lang="en-US" b="1" dirty="0" smtClean="0"/>
              <a:t>Should Be Done During Module/Unit Testing </a:t>
            </a:r>
            <a:endParaRPr lang="en-US" b="1" dirty="0" smtClean="0"/>
          </a:p>
          <a:p>
            <a:r>
              <a:rPr lang="en-US" b="1" dirty="0" smtClean="0"/>
              <a:t>Select the Right Measure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Conclusion </a:t>
            </a:r>
            <a:br>
              <a:rPr lang="en-US" b="1" smtClean="0"/>
            </a:br>
            <a:endParaRPr lang="en-US"/>
          </a:p>
        </p:txBody>
      </p:sp>
      <p:sp>
        <p:nvSpPr>
          <p:cNvPr id="3" name="Content Placeholder 2"/>
          <p:cNvSpPr>
            <a:spLocks noGrp="1"/>
          </p:cNvSpPr>
          <p:nvPr>
            <p:ph idx="1"/>
          </p:nvPr>
        </p:nvSpPr>
        <p:spPr/>
        <p:txBody>
          <a:bodyPr/>
          <a:lstStyle/>
          <a:p>
            <a:r>
              <a:rPr lang="en-US" dirty="0" smtClean="0"/>
              <a:t>Be </a:t>
            </a:r>
            <a:r>
              <a:rPr lang="en-US" dirty="0" smtClean="0"/>
              <a:t>aware of the confusing nomenclature. </a:t>
            </a:r>
          </a:p>
          <a:p>
            <a:r>
              <a:rPr lang="en-US" dirty="0" smtClean="0"/>
              <a:t>Don’t rate the quality of your code too high if you have reached 100%.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Statement Coverage </a:t>
            </a:r>
            <a:endParaRPr lang="en-US" dirty="0"/>
          </a:p>
        </p:txBody>
      </p:sp>
      <p:sp>
        <p:nvSpPr>
          <p:cNvPr id="3" name="Content Placeholder 2"/>
          <p:cNvSpPr>
            <a:spLocks noGrp="1"/>
          </p:cNvSpPr>
          <p:nvPr>
            <p:ph idx="1"/>
          </p:nvPr>
        </p:nvSpPr>
        <p:spPr/>
        <p:txBody>
          <a:bodyPr>
            <a:normAutofit fontScale="92500"/>
          </a:bodyPr>
          <a:lstStyle/>
          <a:p>
            <a:r>
              <a:rPr lang="en-US" dirty="0" smtClean="0"/>
              <a:t>Statement </a:t>
            </a:r>
            <a:r>
              <a:rPr lang="en-US" dirty="0" smtClean="0"/>
              <a:t>coverage reports </a:t>
            </a:r>
            <a:r>
              <a:rPr lang="en-US" dirty="0" smtClean="0"/>
              <a:t>about execution of (executable) statements. </a:t>
            </a:r>
            <a:endParaRPr lang="en-US" dirty="0" smtClean="0"/>
          </a:p>
          <a:p>
            <a:r>
              <a:rPr lang="en-US" dirty="0" smtClean="0"/>
              <a:t>Statements </a:t>
            </a:r>
            <a:r>
              <a:rPr lang="en-US" dirty="0" smtClean="0"/>
              <a:t>can be assembler statements or statements of the C programming language, etc. </a:t>
            </a:r>
          </a:p>
          <a:p>
            <a:r>
              <a:rPr lang="en-US" dirty="0" smtClean="0"/>
              <a:t>Statement coverage is sometimes called line </a:t>
            </a:r>
            <a:r>
              <a:rPr lang="en-US" dirty="0" smtClean="0"/>
              <a:t>coverage.</a:t>
            </a:r>
          </a:p>
          <a:p>
            <a:r>
              <a:rPr lang="en-US" dirty="0" smtClean="0"/>
              <a:t>In </a:t>
            </a:r>
            <a:r>
              <a:rPr lang="en-US" dirty="0" smtClean="0"/>
              <a:t>case each line holds only one executable statement (what is automatically the case with assembler programs), the equivalence is </a:t>
            </a:r>
            <a:r>
              <a:rPr lang="en-US" dirty="0" smtClean="0"/>
              <a:t>obvious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Statement Coverage Example </a:t>
            </a:r>
            <a:endParaRPr lang="en-US" dirty="0"/>
          </a:p>
        </p:txBody>
      </p:sp>
      <p:sp>
        <p:nvSpPr>
          <p:cNvPr id="3" name="Content Placeholder 2"/>
          <p:cNvSpPr>
            <a:spLocks noGrp="1"/>
          </p:cNvSpPr>
          <p:nvPr>
            <p:ph idx="1"/>
          </p:nvPr>
        </p:nvSpPr>
        <p:spPr/>
        <p:txBody>
          <a:bodyPr>
            <a:normAutofit/>
          </a:bodyPr>
          <a:lstStyle/>
          <a:p>
            <a:r>
              <a:rPr lang="en-US" sz="2800" dirty="0" smtClean="0"/>
              <a:t>Statement coverage is a weak measure. To illustrate this, we consider the following example: </a:t>
            </a:r>
            <a:endParaRPr lang="en-US" sz="2800" dirty="0" smtClean="0"/>
          </a:p>
          <a:p>
            <a:r>
              <a:rPr lang="en-US" sz="2800" dirty="0" smtClean="0"/>
              <a:t>In the example </a:t>
            </a:r>
            <a:r>
              <a:rPr lang="en-US" sz="2800" dirty="0" smtClean="0"/>
              <a:t>below, </a:t>
            </a:r>
            <a:r>
              <a:rPr lang="en-US" sz="2800" dirty="0" smtClean="0"/>
              <a:t>we assume that all executable statements (respective lines) of the code excerpt were executed. </a:t>
            </a:r>
            <a:endParaRPr lang="en-US" sz="2800" dirty="0" smtClean="0"/>
          </a:p>
          <a:p>
            <a:r>
              <a:rPr lang="en-US" sz="2800" dirty="0" smtClean="0"/>
              <a:t>Hence </a:t>
            </a:r>
            <a:r>
              <a:rPr lang="en-US" sz="2800" dirty="0" smtClean="0"/>
              <a:t>we have 100% statement coverage.</a:t>
            </a:r>
            <a:endParaRPr lang="en-US" sz="2800" dirty="0" smtClean="0"/>
          </a:p>
          <a:p>
            <a:pPr>
              <a:buNone/>
            </a:pPr>
            <a:endParaRPr lang="en-US" sz="2800" dirty="0" smtClean="0"/>
          </a:p>
          <a:p>
            <a:pPr>
              <a:buNone/>
            </a:pPr>
            <a:endParaRPr lang="en-US" dirty="0"/>
          </a:p>
        </p:txBody>
      </p:sp>
      <p:pic>
        <p:nvPicPr>
          <p:cNvPr id="6" name="Picture 2"/>
          <p:cNvPicPr>
            <a:picLocks noChangeAspect="1" noChangeArrowheads="1"/>
          </p:cNvPicPr>
          <p:nvPr/>
        </p:nvPicPr>
        <p:blipFill>
          <a:blip r:embed="rId2"/>
          <a:srcRect/>
          <a:stretch>
            <a:fillRect/>
          </a:stretch>
        </p:blipFill>
        <p:spPr bwMode="auto">
          <a:xfrm>
            <a:off x="1828800" y="4876800"/>
            <a:ext cx="5248275" cy="17049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Appraisal of Statement Coverage</a:t>
            </a:r>
            <a:endParaRPr lang="en-US" dirty="0"/>
          </a:p>
        </p:txBody>
      </p:sp>
      <p:sp>
        <p:nvSpPr>
          <p:cNvPr id="3" name="Content Placeholder 2"/>
          <p:cNvSpPr>
            <a:spLocks noGrp="1"/>
          </p:cNvSpPr>
          <p:nvPr>
            <p:ph idx="1"/>
          </p:nvPr>
        </p:nvSpPr>
        <p:spPr>
          <a:xfrm>
            <a:off x="457200" y="1295400"/>
            <a:ext cx="8229600" cy="5181600"/>
          </a:xfrm>
        </p:spPr>
        <p:txBody>
          <a:bodyPr>
            <a:normAutofit fontScale="77500" lnSpcReduction="20000"/>
          </a:bodyPr>
          <a:lstStyle/>
          <a:p>
            <a:r>
              <a:rPr lang="en-US" dirty="0" smtClean="0"/>
              <a:t>As seen in the example, even if 100% statement coverage is achieved, severe bugs still can be present. </a:t>
            </a:r>
            <a:endParaRPr lang="en-US" dirty="0" smtClean="0"/>
          </a:p>
          <a:p>
            <a:r>
              <a:rPr lang="en-US" dirty="0" smtClean="0"/>
              <a:t>Therefore</a:t>
            </a:r>
            <a:r>
              <a:rPr lang="en-US" dirty="0" smtClean="0"/>
              <a:t>, please keep in mind what 100% statement coverage actually means: All statements were executed during the tests at least one time. Not more and not less. </a:t>
            </a:r>
          </a:p>
          <a:p>
            <a:r>
              <a:rPr lang="en-US" dirty="0" smtClean="0"/>
              <a:t>We can assume, that 100% statement coverage is "</a:t>
            </a:r>
            <a:r>
              <a:rPr lang="en-US" dirty="0" smtClean="0"/>
              <a:t>better“ than</a:t>
            </a:r>
            <a:r>
              <a:rPr lang="en-US" dirty="0" smtClean="0"/>
              <a:t>, say 70% statement coverage, but the software quality achieved by 100% statement coverage is certainly not sufficient for a safety-critical project. </a:t>
            </a:r>
          </a:p>
          <a:p>
            <a:r>
              <a:rPr lang="en-US" dirty="0" smtClean="0"/>
              <a:t>If you consider to apply statement coverage, to reach 100% is the minimal objective. </a:t>
            </a:r>
          </a:p>
          <a:p>
            <a:r>
              <a:rPr lang="en-US" dirty="0" smtClean="0"/>
              <a:t>Statement coverage can be useful for detecting "dead code", i.e. code that cannot be executed at all. </a:t>
            </a:r>
          </a:p>
          <a:p>
            <a:r>
              <a:rPr lang="en-US" dirty="0" smtClean="0"/>
              <a:t>Statement coverage can reveal missing test cases.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Branch Coverage / Decision Coverage</a:t>
            </a:r>
            <a:endParaRPr lang="en-US" dirty="0"/>
          </a:p>
        </p:txBody>
      </p:sp>
      <p:sp>
        <p:nvSpPr>
          <p:cNvPr id="3" name="Content Placeholder 2"/>
          <p:cNvSpPr>
            <a:spLocks noGrp="1"/>
          </p:cNvSpPr>
          <p:nvPr>
            <p:ph idx="1"/>
          </p:nvPr>
        </p:nvSpPr>
        <p:spPr/>
        <p:txBody>
          <a:bodyPr/>
          <a:lstStyle/>
          <a:p>
            <a:r>
              <a:rPr lang="en-US" dirty="0" smtClean="0"/>
              <a:t>The terms "branch </a:t>
            </a:r>
            <a:r>
              <a:rPr lang="en-US" dirty="0" smtClean="0"/>
              <a:t>coverage“ and </a:t>
            </a:r>
            <a:r>
              <a:rPr lang="en-US" dirty="0" smtClean="0"/>
              <a:t>"decision </a:t>
            </a:r>
            <a:r>
              <a:rPr lang="en-US" dirty="0" smtClean="0"/>
              <a:t>coverage“ denote </a:t>
            </a:r>
            <a:r>
              <a:rPr lang="en-US" dirty="0" smtClean="0"/>
              <a:t>the same measure. </a:t>
            </a:r>
            <a:endParaRPr lang="en-US" dirty="0" smtClean="0"/>
          </a:p>
          <a:p>
            <a:r>
              <a:rPr lang="en-US" dirty="0" smtClean="0"/>
              <a:t>This </a:t>
            </a:r>
            <a:r>
              <a:rPr lang="en-US" dirty="0" smtClean="0"/>
              <a:t>measure relates to the decisions in a program, where program execution can take one out of two possible branches. </a:t>
            </a:r>
            <a:endParaRPr lang="en-US" dirty="0" smtClean="0"/>
          </a:p>
          <a:p>
            <a:r>
              <a:rPr lang="en-US" dirty="0" smtClean="0"/>
              <a:t>This </a:t>
            </a:r>
            <a:r>
              <a:rPr lang="en-US" dirty="0" smtClean="0"/>
              <a:t>is equivalent to the decision evaluating to both true and false.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09600" y="304800"/>
            <a:ext cx="8305800" cy="4725194"/>
          </a:xfrm>
          <a:prstGeom prst="rect">
            <a:avLst/>
          </a:prstGeom>
          <a:noFill/>
          <a:ln w="9525">
            <a:noFill/>
            <a:miter lim="800000"/>
            <a:headEnd/>
            <a:tailEnd/>
          </a:ln>
          <a:effectLst/>
        </p:spPr>
      </p:pic>
      <p:sp>
        <p:nvSpPr>
          <p:cNvPr id="5" name="Rectangle 4"/>
          <p:cNvSpPr/>
          <p:nvPr/>
        </p:nvSpPr>
        <p:spPr>
          <a:xfrm>
            <a:off x="381000" y="5103674"/>
            <a:ext cx="8077200" cy="1200329"/>
          </a:xfrm>
          <a:prstGeom prst="rect">
            <a:avLst/>
          </a:prstGeom>
        </p:spPr>
        <p:txBody>
          <a:bodyPr wrap="square">
            <a:spAutoFit/>
          </a:bodyPr>
          <a:lstStyle/>
          <a:p>
            <a:r>
              <a:rPr lang="en-US" dirty="0" smtClean="0"/>
              <a:t>The definition of decision coverage </a:t>
            </a:r>
            <a:r>
              <a:rPr lang="en-US" dirty="0" smtClean="0"/>
              <a:t>is: </a:t>
            </a:r>
            <a:endParaRPr lang="en-US" dirty="0" smtClean="0"/>
          </a:p>
          <a:p>
            <a:pPr>
              <a:buFont typeface="Arial" pitchFamily="34" charset="0"/>
              <a:buChar char="•"/>
            </a:pPr>
            <a:r>
              <a:rPr lang="en-US" dirty="0" smtClean="0"/>
              <a:t>  Every </a:t>
            </a:r>
            <a:r>
              <a:rPr lang="en-US" dirty="0" smtClean="0"/>
              <a:t>point of entry and exit in the program has been invoked at least </a:t>
            </a:r>
            <a:r>
              <a:rPr lang="en-US" dirty="0" smtClean="0"/>
              <a:t>once</a:t>
            </a:r>
          </a:p>
          <a:p>
            <a:r>
              <a:rPr lang="en-US" dirty="0" smtClean="0"/>
              <a:t> </a:t>
            </a:r>
            <a:endParaRPr lang="en-US" dirty="0" smtClean="0"/>
          </a:p>
          <a:p>
            <a:pPr>
              <a:buFont typeface="Arial" pitchFamily="34" charset="0"/>
              <a:buChar char="•"/>
            </a:pPr>
            <a:r>
              <a:rPr lang="en-US" dirty="0" smtClean="0"/>
              <a:t>  Every </a:t>
            </a:r>
            <a:r>
              <a:rPr lang="en-US" dirty="0" smtClean="0"/>
              <a:t>decision in the program has taken on all possible outcomes at least once.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 if-Statement Has Always Two Branches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95400" y="1752601"/>
            <a:ext cx="6781800" cy="3258344"/>
          </a:xfrm>
          <a:prstGeom prst="rect">
            <a:avLst/>
          </a:prstGeom>
          <a:noFill/>
          <a:ln w="9525">
            <a:noFill/>
            <a:miter lim="800000"/>
            <a:headEnd/>
            <a:tailEnd/>
          </a:ln>
          <a:effectLst/>
        </p:spPr>
      </p:pic>
      <p:sp>
        <p:nvSpPr>
          <p:cNvPr id="5" name="TextBox 4"/>
          <p:cNvSpPr txBox="1"/>
          <p:nvPr/>
        </p:nvSpPr>
        <p:spPr>
          <a:xfrm>
            <a:off x="228600" y="5029200"/>
            <a:ext cx="8534400" cy="1477328"/>
          </a:xfrm>
          <a:prstGeom prst="rect">
            <a:avLst/>
          </a:prstGeom>
          <a:noFill/>
        </p:spPr>
        <p:txBody>
          <a:bodyPr wrap="square" rtlCol="0">
            <a:spAutoFit/>
          </a:bodyPr>
          <a:lstStyle/>
          <a:p>
            <a:pPr>
              <a:buFont typeface="Arial" pitchFamily="34" charset="0"/>
              <a:buChar char="•"/>
            </a:pPr>
            <a:r>
              <a:rPr lang="en-US" dirty="0" smtClean="0"/>
              <a:t>   The </a:t>
            </a:r>
            <a:r>
              <a:rPr lang="en-US" dirty="0" smtClean="0"/>
              <a:t>right hand side of the figure above gives the flow-chart representation of the coverage information. </a:t>
            </a:r>
            <a:endParaRPr lang="en-US" dirty="0" smtClean="0"/>
          </a:p>
          <a:p>
            <a:pPr>
              <a:buFont typeface="Arial" pitchFamily="34" charset="0"/>
              <a:buChar char="•"/>
            </a:pPr>
            <a:r>
              <a:rPr lang="en-US" dirty="0" smtClean="0"/>
              <a:t>   The </a:t>
            </a:r>
            <a:r>
              <a:rPr lang="en-US" dirty="0" smtClean="0"/>
              <a:t>else-branch with zero executions is in dotted format and marked in red. Executed branches are in green. </a:t>
            </a:r>
            <a:endParaRPr lang="en-US" dirty="0" smtClean="0"/>
          </a:p>
          <a:p>
            <a:pPr>
              <a:buFont typeface="Arial" pitchFamily="34" charset="0"/>
              <a:buChar char="•"/>
            </a:pPr>
            <a:r>
              <a:rPr lang="en-US" dirty="0" smtClean="0"/>
              <a:t>   The </a:t>
            </a:r>
            <a:r>
              <a:rPr lang="en-US" dirty="0" smtClean="0"/>
              <a:t>branch coverage for the code excerpt is 50%.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Pathological Situation</a:t>
            </a:r>
            <a:endParaRPr lang="en-US" dirty="0"/>
          </a:p>
        </p:txBody>
      </p:sp>
      <p:pic>
        <p:nvPicPr>
          <p:cNvPr id="5123" name="Picture 3"/>
          <p:cNvPicPr>
            <a:picLocks noChangeAspect="1" noChangeArrowheads="1"/>
          </p:cNvPicPr>
          <p:nvPr/>
        </p:nvPicPr>
        <p:blipFill>
          <a:blip r:embed="rId2"/>
          <a:srcRect/>
          <a:stretch>
            <a:fillRect/>
          </a:stretch>
        </p:blipFill>
        <p:spPr bwMode="auto">
          <a:xfrm>
            <a:off x="2914650" y="2209800"/>
            <a:ext cx="6229350" cy="3543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304800" y="2057400"/>
            <a:ext cx="3276600" cy="4191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1379</Words>
  <Application>Microsoft Office PowerPoint</Application>
  <PresentationFormat>On-screen Show (4:3)</PresentationFormat>
  <Paragraphs>89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Code Coverage </vt:lpstr>
      <vt:lpstr>Code Coverage Measures </vt:lpstr>
      <vt:lpstr>Statement Coverage </vt:lpstr>
      <vt:lpstr>Statement Coverage Example </vt:lpstr>
      <vt:lpstr>Appraisal of Statement Coverage</vt:lpstr>
      <vt:lpstr>Branch Coverage / Decision Coverage</vt:lpstr>
      <vt:lpstr>Slide 7</vt:lpstr>
      <vt:lpstr>An if-Statement Has Always Two Branches</vt:lpstr>
      <vt:lpstr>A Pathological Situation</vt:lpstr>
      <vt:lpstr>Condition Coverage </vt:lpstr>
      <vt:lpstr>Condition Coverage </vt:lpstr>
      <vt:lpstr>Complete and Incomplete Evaluation </vt:lpstr>
      <vt:lpstr>Simple Condition Coverage </vt:lpstr>
      <vt:lpstr>Modified Condition / Decision Coverage </vt:lpstr>
      <vt:lpstr>Slide 15</vt:lpstr>
      <vt:lpstr>Path Coverage </vt:lpstr>
      <vt:lpstr>Boundary Interior Coverage </vt:lpstr>
      <vt:lpstr>The Value of Code Coverage </vt:lpstr>
      <vt:lpstr>Can Indicate Project Progress </vt:lpstr>
      <vt:lpstr>Two Weaknesses of Code Coverage  </vt:lpstr>
      <vt:lpstr>Cannot Detect Omissions </vt:lpstr>
      <vt:lpstr>Insensitive to Calculations </vt:lpstr>
      <vt:lpstr>Recommendations </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Coverage </dc:title>
  <dc:creator>sasi</dc:creator>
  <cp:lastModifiedBy>sasi</cp:lastModifiedBy>
  <cp:revision>16</cp:revision>
  <dcterms:created xsi:type="dcterms:W3CDTF">2006-08-16T00:00:00Z</dcterms:created>
  <dcterms:modified xsi:type="dcterms:W3CDTF">2016-02-24T17:14:26Z</dcterms:modified>
</cp:coreProperties>
</file>