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60" r:id="rId4"/>
    <p:sldId id="259" r:id="rId5"/>
    <p:sldId id="258" r:id="rId6"/>
    <p:sldId id="257"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quality</a:t>
            </a:r>
            <a:endParaRPr lang="en-US" dirty="0"/>
          </a:p>
        </p:txBody>
      </p:sp>
      <p:sp>
        <p:nvSpPr>
          <p:cNvPr id="3" name="Content Placeholder 2"/>
          <p:cNvSpPr>
            <a:spLocks noGrp="1"/>
          </p:cNvSpPr>
          <p:nvPr>
            <p:ph idx="1"/>
          </p:nvPr>
        </p:nvSpPr>
        <p:spPr>
          <a:xfrm>
            <a:off x="457200" y="1600200"/>
            <a:ext cx="8305800" cy="4876800"/>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Quality is the degree to which a commodity meets the requirements of the customer at the start of its </a:t>
            </a:r>
            <a:r>
              <a:rPr lang="en-US" sz="2400" dirty="0" err="1" smtClean="0">
                <a:latin typeface="Times New Roman" panose="02020603050405020304" pitchFamily="18" charset="0"/>
                <a:cs typeface="Times New Roman" panose="02020603050405020304" pitchFamily="18" charset="0"/>
              </a:rPr>
              <a:t>life.i.e</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 degree of excellence</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Conformance to requirements</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Totality of characteristics which act to satisfy a need</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Fitness for use</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Fitness for purpose</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Freedom from defects</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Delighting customers</a:t>
            </a:r>
            <a:endParaRPr lang="en-US" sz="2400" dirty="0" smtClean="0">
              <a:latin typeface="Times New Roman" panose="02020603050405020304" pitchFamily="18" charset="0"/>
              <a:cs typeface="Times New Roman" panose="02020603050405020304" pitchFamily="18" charset="0"/>
            </a:endParaRPr>
          </a:p>
          <a:p>
            <a:pPr algn="just">
              <a:buNone/>
            </a:pPr>
            <a:r>
              <a:rPr lang="en-US" sz="2400" b="1" dirty="0" smtClean="0">
                <a:latin typeface="Times New Roman" panose="02020603050405020304" pitchFamily="18" charset="0"/>
                <a:cs typeface="Times New Roman" panose="02020603050405020304" pitchFamily="18" charset="0"/>
              </a:rPr>
              <a:t>”Quality is never an accident; it is always the result of intelligent </a:t>
            </a:r>
            <a:r>
              <a:rPr lang="en-US" sz="2400" b="1" dirty="0" err="1" smtClean="0">
                <a:latin typeface="Times New Roman" panose="02020603050405020304" pitchFamily="18" charset="0"/>
                <a:cs typeface="Times New Roman" panose="02020603050405020304" pitchFamily="18" charset="0"/>
              </a:rPr>
              <a:t>eﬀort</a:t>
            </a:r>
            <a:r>
              <a:rPr lang="en-US" sz="2400" b="1" dirty="0" smtClean="0">
                <a:latin typeface="Times New Roman" panose="02020603050405020304" pitchFamily="18" charset="0"/>
                <a:cs typeface="Times New Roman" panose="02020603050405020304" pitchFamily="18" charset="0"/>
              </a:rPr>
              <a:t>.- John Ruskin” </a:t>
            </a:r>
            <a:endParaRPr lang="en-US" sz="2400" b="1"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of Software Quality</a:t>
            </a:r>
            <a:endParaRPr lang="en-US"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Transcendental View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User View</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Manufacturing View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Product View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Value Based View</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Transcendental View</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400" dirty="0" smtClean="0">
                <a:latin typeface="Times New Roman" panose="02020603050405020304" pitchFamily="18" charset="0"/>
                <a:cs typeface="Times New Roman" panose="02020603050405020304" pitchFamily="18" charset="0"/>
              </a:rPr>
              <a:t>Quality is something we can recognize but not define.</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It is said to be philosophical</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No Measurement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Only through experience</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Those who hold transcendental view would say, “I can’t define it, but I know when I see it.”</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Advertisers are fond of promoting products in these terms. “Where shopping is a pleasure” (supermarket), “We love to fly and it shows” (airline), and “It means beautiful eyes” (cosmetics) are example.</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 software sometimes We may never be able to implement its ideal functions and characteristics completely, because of imperfect understanding, imperfect technology, or an imperfect manufacturing process. But we still know what we want, and we have a sense of closeness between the actual and ideal products.</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View</a:t>
            </a:r>
            <a:endParaRPr lang="en-US" dirty="0"/>
          </a:p>
        </p:txBody>
      </p:sp>
      <p:sp>
        <p:nvSpPr>
          <p:cNvPr id="3" name="Content Placeholder 2"/>
          <p:cNvSpPr>
            <a:spLocks noGrp="1"/>
          </p:cNvSpPr>
          <p:nvPr>
            <p:ph idx="1"/>
          </p:nvPr>
        </p:nvSpPr>
        <p:spPr/>
        <p:txBody>
          <a:bodyPr>
            <a:noAutofit/>
          </a:bodyPr>
          <a:lstStyle/>
          <a:p>
            <a:pPr algn="just"/>
            <a:r>
              <a:rPr lang="en-US" sz="2800" dirty="0" smtClean="0">
                <a:latin typeface="Times New Roman" panose="02020603050405020304" pitchFamily="18" charset="0"/>
                <a:cs typeface="Times New Roman" panose="02020603050405020304" pitchFamily="18" charset="0"/>
              </a:rPr>
              <a:t>User based definitions are based on the idea that quality is an individual matter, and products that best satisfy their preferences</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Quality is fitness for purpose.</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According to this view, while evaluating the quality of the product, one must ask the key question "Does the product satisfy user needs and expectations?“</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Apart from doing basic functionalities, the following features are also measured: 1. Usability 2. Testability 3. Reliability 4. </a:t>
            </a:r>
            <a:r>
              <a:rPr lang="en-US" sz="2800" dirty="0" err="1" smtClean="0">
                <a:latin typeface="Times New Roman" panose="02020603050405020304" pitchFamily="18" charset="0"/>
                <a:cs typeface="Times New Roman" panose="02020603050405020304" pitchFamily="18" charset="0"/>
              </a:rPr>
              <a:t>Eﬃciency</a:t>
            </a:r>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View</a:t>
            </a:r>
            <a:endParaRPr lang="en-US" dirty="0"/>
          </a:p>
        </p:txBody>
      </p:sp>
      <p:sp>
        <p:nvSpPr>
          <p:cNvPr id="3" name="Content Placeholder 2"/>
          <p:cNvSpPr>
            <a:spLocks noGrp="1"/>
          </p:cNvSpPr>
          <p:nvPr>
            <p:ph idx="1"/>
          </p:nvPr>
        </p:nvSpPr>
        <p:spPr/>
        <p:txBody>
          <a:bodyPr>
            <a:noAutofit/>
          </a:bodyPr>
          <a:lstStyle/>
          <a:p>
            <a:pPr algn="just"/>
            <a:r>
              <a:rPr lang="en-US" sz="2000" dirty="0" smtClean="0">
                <a:latin typeface="Times New Roman" panose="02020603050405020304" pitchFamily="18" charset="0"/>
                <a:cs typeface="Times New Roman" panose="02020603050405020304" pitchFamily="18" charset="0"/>
              </a:rPr>
              <a:t>Quality is related to the some property of the product</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We cannot assure some characteristics of the system by individually assessing the various products of the system. They can assessed only by testing the whole system for example, we know the reliability of a software system only after it has been completed and has run for a while. We cannot assess the reliability of its parts and then assume that the whole has a reliability. The same is true for security: A collection of secure parts is not necessarily itself secure.</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Quality is tied to inherent product characteristics.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 product's internal qualities determine its external qualities.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product view is attractive because it gives rise to an opportunity to explore casual relationships between internal properties and external qualities of a product.</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Manufacturing View</a:t>
            </a: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Times New Roman" panose="02020603050405020304" pitchFamily="18" charset="0"/>
                <a:cs typeface="Times New Roman" panose="02020603050405020304" pitchFamily="18" charset="0"/>
              </a:rPr>
              <a:t>Here quality is understood as conformance to the specifications. The quality level of a product is determined by the extent to which the product meets its specifications.</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Any deviation from the stated requirements is seen as reducing the quality of the product</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CMM and ISO are developed based on </a:t>
            </a:r>
            <a:r>
              <a:rPr lang="en-US" sz="2800" dirty="0" err="1" smtClean="0">
                <a:latin typeface="Times New Roman" panose="02020603050405020304" pitchFamily="18" charset="0"/>
                <a:cs typeface="Times New Roman" panose="02020603050405020304" pitchFamily="18" charset="0"/>
              </a:rPr>
              <a:t>Manfacturing</a:t>
            </a:r>
            <a:r>
              <a:rPr lang="en-US" sz="2800" dirty="0" smtClean="0">
                <a:latin typeface="Times New Roman" panose="02020603050405020304" pitchFamily="18" charset="0"/>
                <a:cs typeface="Times New Roman" panose="02020603050405020304" pitchFamily="18" charset="0"/>
              </a:rPr>
              <a:t> view</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Based View</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It relates two terms excellence and worth</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How much a customer is willing to pay for a certain level of quality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It is a trade </a:t>
            </a:r>
            <a:r>
              <a:rPr lang="en-US" sz="2400" dirty="0" err="1" smtClean="0">
                <a:latin typeface="Times New Roman" panose="02020603050405020304" pitchFamily="18" charset="0"/>
                <a:cs typeface="Times New Roman" panose="02020603050405020304" pitchFamily="18" charset="0"/>
              </a:rPr>
              <a:t>oﬀ</a:t>
            </a:r>
            <a:r>
              <a:rPr lang="en-US" sz="2400" dirty="0" smtClean="0">
                <a:latin typeface="Times New Roman" panose="02020603050405020304" pitchFamily="18" charset="0"/>
                <a:cs typeface="Times New Roman" panose="02020603050405020304" pitchFamily="18" charset="0"/>
              </a:rPr>
              <a:t> between cost and quality.</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Quality</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Need to measure quality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Used to ﬁx a baseline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Is there a need for process improvements?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How much to spend on process improvement</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smtClean="0">
                <a:latin typeface="Times New Roman" panose="02020603050405020304" pitchFamily="18" charset="0"/>
                <a:cs typeface="Times New Roman" panose="02020603050405020304" pitchFamily="18" charset="0"/>
              </a:rPr>
              <a:t>User view and Manufacturing view looks from outside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User cannot say anything about code structure (Inheritance hierarchy is deep or shallow, Code standards, etc)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Product view looks inside and evaluates each characteristics </a:t>
            </a: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3395</Words>
  <Application>WPS Presentation</Application>
  <PresentationFormat>On-screen Show (4:3)</PresentationFormat>
  <Paragraphs>75</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SimSun</vt:lpstr>
      <vt:lpstr>Wingdings</vt:lpstr>
      <vt:lpstr>Times New Roman</vt:lpstr>
      <vt:lpstr>Calibri</vt:lpstr>
      <vt:lpstr>Microsoft YaHei</vt:lpstr>
      <vt:lpstr>Office Theme</vt:lpstr>
      <vt:lpstr>Introduction to quality</vt:lpstr>
      <vt:lpstr>Views of Software Quality</vt:lpstr>
      <vt:lpstr>Transcendental View</vt:lpstr>
      <vt:lpstr>User View</vt:lpstr>
      <vt:lpstr>Product View</vt:lpstr>
      <vt:lpstr>Manufacturing View</vt:lpstr>
      <vt:lpstr>Value Based View</vt:lpstr>
      <vt:lpstr>Measuring Quality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veena</dc:creator>
  <cp:lastModifiedBy>nilesh singh</cp:lastModifiedBy>
  <cp:revision>21</cp:revision>
  <dcterms:created xsi:type="dcterms:W3CDTF">2006-08-16T00:00:00Z</dcterms:created>
  <dcterms:modified xsi:type="dcterms:W3CDTF">2017-02-25T06:01:42Z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