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8" r:id="rId4"/>
    <p:sldId id="263" r:id="rId5"/>
    <p:sldId id="264" r:id="rId6"/>
    <p:sldId id="269" r:id="rId7"/>
    <p:sldId id="265" r:id="rId8"/>
    <p:sldId id="266" r:id="rId9"/>
    <p:sldId id="267"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ASSESSMENT</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security assessment</a:t>
            </a:r>
            <a:r>
              <a:rPr lang="en-US" sz="2800" dirty="0" smtClean="0">
                <a:latin typeface="Times New Roman" pitchFamily="18" charset="0"/>
                <a:cs typeface="Times New Roman" pitchFamily="18" charset="0"/>
              </a:rPr>
              <a:t> is performed to identify the current </a:t>
            </a:r>
            <a:r>
              <a:rPr lang="en-US" sz="2800" b="1" dirty="0" smtClean="0">
                <a:latin typeface="Times New Roman" pitchFamily="18" charset="0"/>
                <a:cs typeface="Times New Roman" pitchFamily="18" charset="0"/>
              </a:rPr>
              <a:t>security</a:t>
            </a:r>
            <a:r>
              <a:rPr lang="en-US" sz="2800" dirty="0" smtClean="0">
                <a:latin typeface="Times New Roman" pitchFamily="18" charset="0"/>
                <a:cs typeface="Times New Roman" pitchFamily="18" charset="0"/>
              </a:rPr>
              <a:t> posture of an information system or organization.</a:t>
            </a:r>
          </a:p>
          <a:p>
            <a:pPr algn="just"/>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assessment</a:t>
            </a:r>
            <a:r>
              <a:rPr lang="en-US" sz="2800" dirty="0" smtClean="0">
                <a:latin typeface="Times New Roman" pitchFamily="18" charset="0"/>
                <a:cs typeface="Times New Roman" pitchFamily="18" charset="0"/>
              </a:rPr>
              <a:t> provides recommendations for improvement, which allows the organization to a reach a </a:t>
            </a:r>
            <a:r>
              <a:rPr lang="en-US" sz="2800" b="1" dirty="0" smtClean="0">
                <a:latin typeface="Times New Roman" pitchFamily="18" charset="0"/>
                <a:cs typeface="Times New Roman" pitchFamily="18" charset="0"/>
              </a:rPr>
              <a:t>security</a:t>
            </a:r>
            <a:r>
              <a:rPr lang="en-US" sz="2800" dirty="0" smtClean="0">
                <a:latin typeface="Times New Roman" pitchFamily="18" charset="0"/>
                <a:cs typeface="Times New Roman" pitchFamily="18" charset="0"/>
              </a:rPr>
              <a:t> goal that mitigates risk, and also enables the organization.</a:t>
            </a:r>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An information security assessment is the process of determining how eﬀectively an entity being assessed (e.g., host, system, network, procedure, </a:t>
            </a:r>
            <a:r>
              <a:rPr lang="en-US" sz="2800" dirty="0" err="1" smtClean="0">
                <a:latin typeface="Times New Roman" pitchFamily="18" charset="0"/>
                <a:cs typeface="Times New Roman" pitchFamily="18" charset="0"/>
              </a:rPr>
              <a:t>personknown</a:t>
            </a:r>
            <a:r>
              <a:rPr lang="en-US" sz="2800" dirty="0" smtClean="0">
                <a:latin typeface="Times New Roman" pitchFamily="18" charset="0"/>
                <a:cs typeface="Times New Roman" pitchFamily="18" charset="0"/>
              </a:rPr>
              <a:t> as the assessment object) meets speciﬁc security objectives. </a:t>
            </a:r>
          </a:p>
          <a:p>
            <a:pPr algn="just"/>
            <a:r>
              <a:rPr lang="en-US" sz="2800" dirty="0" smtClean="0">
                <a:latin typeface="Times New Roman" pitchFamily="18" charset="0"/>
                <a:cs typeface="Times New Roman" pitchFamily="18" charset="0"/>
              </a:rPr>
              <a:t>Three types of assessment methods:</a:t>
            </a:r>
          </a:p>
          <a:p>
            <a:pPr algn="just">
              <a:buNone/>
            </a:pPr>
            <a:r>
              <a:rPr lang="en-US" sz="2800" dirty="0" smtClean="0">
                <a:latin typeface="Times New Roman" pitchFamily="18" charset="0"/>
                <a:cs typeface="Times New Roman" pitchFamily="18" charset="0"/>
              </a:rPr>
              <a:t>      -Testing </a:t>
            </a:r>
          </a:p>
          <a:p>
            <a:pPr algn="just">
              <a:buNone/>
            </a:pPr>
            <a:r>
              <a:rPr lang="en-US" sz="2800" dirty="0" smtClean="0">
                <a:latin typeface="Times New Roman" pitchFamily="18" charset="0"/>
                <a:cs typeface="Times New Roman" pitchFamily="18" charset="0"/>
              </a:rPr>
              <a:t>      -Examination </a:t>
            </a:r>
          </a:p>
          <a:p>
            <a:pPr algn="just">
              <a:buNone/>
            </a:pPr>
            <a:r>
              <a:rPr lang="en-US" sz="2800" dirty="0" smtClean="0">
                <a:latin typeface="Times New Roman" pitchFamily="18" charset="0"/>
                <a:cs typeface="Times New Roman" pitchFamily="18" charset="0"/>
              </a:rPr>
              <a:t>      -Interviewing</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Testing is the process of exercising one or more assessment objects under specified conditions to compare actual and expected behaviors.</a:t>
            </a:r>
          </a:p>
          <a:p>
            <a:pPr algn="just"/>
            <a:r>
              <a:rPr lang="en-US" dirty="0" smtClean="0">
                <a:latin typeface="Times New Roman" pitchFamily="18" charset="0"/>
                <a:cs typeface="Times New Roman" pitchFamily="18" charset="0"/>
              </a:rPr>
              <a:t>Examination is the process of checking, inspecting, reviewing, observing, studying, or analyzing one or more assessment objects to facilitate understanding, achieve clarification, or obtain evidence. </a:t>
            </a:r>
          </a:p>
          <a:p>
            <a:pPr algn="just"/>
            <a:r>
              <a:rPr lang="en-US" dirty="0" smtClean="0">
                <a:latin typeface="Times New Roman" pitchFamily="18" charset="0"/>
                <a:cs typeface="Times New Roman" pitchFamily="18" charset="0"/>
              </a:rPr>
              <a:t>Interviewing is the process of conducting discussions with individuals or groups within an organization to facilitate understanding, achieve clarification, or identify the location of evidence.</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Repeated and Documented Security Assessment Methodology is beneﬁcial because it can</a:t>
            </a:r>
          </a:p>
          <a:p>
            <a:pPr algn="just"/>
            <a:r>
              <a:rPr lang="en-US" sz="2800" dirty="0" smtClean="0">
                <a:latin typeface="Times New Roman" pitchFamily="18" charset="0"/>
                <a:cs typeface="Times New Roman" pitchFamily="18" charset="0"/>
              </a:rPr>
              <a:t>provide consistency</a:t>
            </a:r>
          </a:p>
          <a:p>
            <a:pPr algn="just"/>
            <a:r>
              <a:rPr lang="en-US" sz="2800" dirty="0" smtClean="0">
                <a:latin typeface="Times New Roman" pitchFamily="18" charset="0"/>
                <a:cs typeface="Times New Roman" pitchFamily="18" charset="0"/>
              </a:rPr>
              <a:t>provide structure</a:t>
            </a:r>
          </a:p>
          <a:p>
            <a:pPr algn="just"/>
            <a:r>
              <a:rPr lang="en-US" sz="2800" dirty="0" smtClean="0">
                <a:latin typeface="Times New Roman" pitchFamily="18" charset="0"/>
                <a:cs typeface="Times New Roman" pitchFamily="18" charset="0"/>
              </a:rPr>
              <a:t>provide easy understanding for the new staﬀ</a:t>
            </a:r>
          </a:p>
          <a:p>
            <a:pPr algn="just"/>
            <a:r>
              <a:rPr lang="en-US" sz="2800" dirty="0" smtClean="0">
                <a:latin typeface="Times New Roman" pitchFamily="18" charset="0"/>
                <a:cs typeface="Times New Roman" pitchFamily="18" charset="0"/>
              </a:rPr>
              <a:t>address various constraints</a:t>
            </a:r>
          </a:p>
          <a:p>
            <a:pPr algn="just"/>
            <a:r>
              <a:rPr lang="en-US" sz="2800" dirty="0" smtClean="0">
                <a:latin typeface="Times New Roman" pitchFamily="18" charset="0"/>
                <a:cs typeface="Times New Roman" pitchFamily="18" charset="0"/>
              </a:rPr>
              <a:t>Easy to reuse the various resources</a:t>
            </a:r>
          </a:p>
          <a:p>
            <a:pPr algn="just"/>
            <a:endParaRPr lang="en-US" sz="28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Planning - information about assets, its security threats and security control mechanism </a:t>
            </a:r>
          </a:p>
          <a:p>
            <a:pPr algn="just"/>
            <a:r>
              <a:rPr lang="en-US" sz="2400" dirty="0" smtClean="0">
                <a:latin typeface="Times New Roman" pitchFamily="18" charset="0"/>
                <a:cs typeface="Times New Roman" pitchFamily="18" charset="0"/>
              </a:rPr>
              <a:t>Execution - identify vulnerabilities and validate </a:t>
            </a:r>
          </a:p>
          <a:p>
            <a:pPr algn="just"/>
            <a:r>
              <a:rPr lang="en-US" sz="2400" dirty="0" smtClean="0">
                <a:latin typeface="Times New Roman" pitchFamily="18" charset="0"/>
                <a:cs typeface="Times New Roman" pitchFamily="18" charset="0"/>
              </a:rPr>
              <a:t>Post-Execution - To identify the root cause of the vulnerabilities identiﬁed in the execution phase.</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 Planning.  The planning phase is used to gather information needed for assessment execution—such as the assets to be assessed, the threats of interest against the assets, and the security controls to be used to mitigate those threats—and to develop the assessment approach.  </a:t>
            </a:r>
          </a:p>
          <a:p>
            <a:pPr algn="just"/>
            <a:r>
              <a:rPr lang="en-US" sz="2400" dirty="0" smtClean="0">
                <a:latin typeface="Times New Roman" pitchFamily="18" charset="0"/>
                <a:cs typeface="Times New Roman" pitchFamily="18" charset="0"/>
              </a:rPr>
              <a:t>Execution.  Primary goals for the execution phase are to identify vulnerabilities and validate them when appropriate.  This phase should address activities associated with the intended assessment method and technique.  </a:t>
            </a:r>
          </a:p>
          <a:p>
            <a:pPr algn="just"/>
            <a:r>
              <a:rPr lang="en-US" sz="2400" dirty="0" smtClean="0">
                <a:latin typeface="Times New Roman" pitchFamily="18" charset="0"/>
                <a:cs typeface="Times New Roman" pitchFamily="18" charset="0"/>
              </a:rPr>
              <a:t>Post-Execution.  The post-execution phase focuses on analyzing identified vulnerabilities to determine root causes, establish mitigation recommendations, and develop a final report.  </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Assessment Techniques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 </a:t>
            </a:r>
            <a:r>
              <a:rPr lang="en-US" sz="2000" b="1" dirty="0" smtClean="0">
                <a:latin typeface="Times New Roman" pitchFamily="18" charset="0"/>
                <a:cs typeface="Times New Roman" pitchFamily="18" charset="0"/>
              </a:rPr>
              <a:t>Review Technique - </a:t>
            </a:r>
            <a:r>
              <a:rPr lang="en-US" sz="2000" dirty="0" smtClean="0">
                <a:latin typeface="Times New Roman" pitchFamily="18" charset="0"/>
                <a:cs typeface="Times New Roman" pitchFamily="18" charset="0"/>
              </a:rPr>
              <a:t>These are examination techniques used to evaluate systems, applications, networks, policies, and procedures to discover vulnerabilities, and are generally conducted manually.  They include documentation, log, rule set, and system configuration review; network sniffing; and file integrity checking.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Target Identiﬁcation and Analysis Techniques -</a:t>
            </a:r>
            <a:r>
              <a:rPr lang="en-US" sz="2000" dirty="0" smtClean="0">
                <a:latin typeface="Times New Roman" pitchFamily="18" charset="0"/>
                <a:cs typeface="Times New Roman" pitchFamily="18" charset="0"/>
              </a:rPr>
              <a:t>These testing techniques can identify systems, ports, services, and potential vulnerabilities, and may be performed manually but are generally performed using automated tools.  They include network discovery, network port and service identification, vulnerability scanning, wireless scanning, and application security examination</a:t>
            </a:r>
          </a:p>
          <a:p>
            <a:pPr algn="just"/>
            <a:r>
              <a:rPr lang="en-US" sz="2000" b="1" dirty="0" smtClean="0">
                <a:latin typeface="Times New Roman" pitchFamily="18" charset="0"/>
                <a:cs typeface="Times New Roman" pitchFamily="18" charset="0"/>
              </a:rPr>
              <a:t>Target Vulnerability Validation Techniques</a:t>
            </a:r>
            <a:r>
              <a:rPr lang="en-US" sz="2000" dirty="0" smtClean="0">
                <a:latin typeface="Times New Roman" pitchFamily="18" charset="0"/>
                <a:cs typeface="Times New Roman" pitchFamily="18" charset="0"/>
              </a:rPr>
              <a:t>- These testing techniques corroborate the existence of vulnerabilities, and may be performed manually or by using automatic tools, depending on the specific technique used and the skill of the test team.  Target vulnerability validation techniques include password cracking, penetration testing, social engineering, and application security testing. </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Non-Technical Security assessment</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 Security threats related to physical activity</a:t>
            </a:r>
          </a:p>
          <a:p>
            <a:pPr algn="just"/>
            <a:r>
              <a:rPr lang="en-US" sz="2800" dirty="0" smtClean="0">
                <a:latin typeface="Times New Roman" pitchFamily="18" charset="0"/>
                <a:cs typeface="Times New Roman" pitchFamily="18" charset="0"/>
              </a:rPr>
              <a:t> example - attempting to circumvent locks, badge readers, and other physical security controls, typically to gain unauthorized access to speciﬁc hosts</a:t>
            </a:r>
          </a:p>
          <a:p>
            <a:pPr algn="just">
              <a:buNone/>
            </a:pP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Viewpoints</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sz="2000" b="1" dirty="0" smtClean="0">
                <a:latin typeface="Times New Roman" pitchFamily="18" charset="0"/>
                <a:cs typeface="Times New Roman" pitchFamily="18" charset="0"/>
              </a:rPr>
              <a:t>External and Internal-</a:t>
            </a:r>
          </a:p>
          <a:p>
            <a:pPr algn="just"/>
            <a:r>
              <a:rPr lang="en-US" sz="2000" b="1" dirty="0" smtClean="0">
                <a:latin typeface="Times New Roman" pitchFamily="18" charset="0"/>
                <a:cs typeface="Times New Roman" pitchFamily="18" charset="0"/>
              </a:rPr>
              <a:t>External security testing </a:t>
            </a:r>
            <a:r>
              <a:rPr lang="en-US" sz="2000" dirty="0" smtClean="0">
                <a:latin typeface="Times New Roman" pitchFamily="18" charset="0"/>
                <a:cs typeface="Times New Roman" pitchFamily="18" charset="0"/>
              </a:rPr>
              <a:t>is conducted from outside the organization’s security perimeter.</a:t>
            </a:r>
          </a:p>
          <a:p>
            <a:pPr algn="just"/>
            <a:r>
              <a:rPr lang="en-US" sz="2000" dirty="0" smtClean="0">
                <a:latin typeface="Times New Roman" pitchFamily="18" charset="0"/>
                <a:cs typeface="Times New Roman" pitchFamily="18" charset="0"/>
              </a:rPr>
              <a:t>This offers the ability to view the environment’s security posture as it appears outside the security perimeter—usually as seen from the Internet—with the goal of revealing vulnerabilities that could be exploited by an external attacker. </a:t>
            </a:r>
          </a:p>
          <a:p>
            <a:pPr algn="just"/>
            <a:r>
              <a:rPr lang="en-US" sz="2000" dirty="0" smtClean="0">
                <a:latin typeface="Times New Roman" pitchFamily="18" charset="0"/>
                <a:cs typeface="Times New Roman" pitchFamily="18" charset="0"/>
              </a:rPr>
              <a:t>External security testing also concentrates on discovering access method vulnerabilities, such as wireless access points, modems, and portals to internal servers. </a:t>
            </a:r>
          </a:p>
          <a:p>
            <a:pPr algn="just"/>
            <a:r>
              <a:rPr lang="en-US" sz="2000" b="1" dirty="0" smtClean="0">
                <a:latin typeface="Times New Roman" pitchFamily="18" charset="0"/>
                <a:cs typeface="Times New Roman" pitchFamily="18" charset="0"/>
              </a:rPr>
              <a:t>For internal security testing, </a:t>
            </a:r>
            <a:r>
              <a:rPr lang="en-US" sz="2000" dirty="0" smtClean="0">
                <a:latin typeface="Times New Roman" pitchFamily="18" charset="0"/>
                <a:cs typeface="Times New Roman" pitchFamily="18" charset="0"/>
              </a:rPr>
              <a:t>assessors work from the internal network and assume the identity of a trusted insider or an attacker who has penetrated the perimeter defenses.  This kind of testing can reveal vulnerabilities that could be exploited, and demonstrates the potential damage this type of attacker could cause.  </a:t>
            </a:r>
          </a:p>
          <a:p>
            <a:pPr algn="just"/>
            <a:r>
              <a:rPr lang="en-US" sz="2000" dirty="0" smtClean="0">
                <a:latin typeface="Times New Roman" pitchFamily="18" charset="0"/>
                <a:cs typeface="Times New Roman" pitchFamily="18" charset="0"/>
              </a:rPr>
              <a:t>Internal security testing also focuses on system-level security and configuration—including application and service configuration, authentication, access control, and system hardening. </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668</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SECURITY ASSESSMENT </vt:lpstr>
      <vt:lpstr>Slide 2</vt:lpstr>
      <vt:lpstr>Slide 3</vt:lpstr>
      <vt:lpstr>Methodology</vt:lpstr>
      <vt:lpstr>Phases</vt:lpstr>
      <vt:lpstr>Slide 6</vt:lpstr>
      <vt:lpstr>Technical Assessment Techniques</vt:lpstr>
      <vt:lpstr>Non-Technical Security assessment</vt:lpstr>
      <vt:lpstr>Testing Viewpoints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dc:creator>
  <cp:lastModifiedBy>Windows User</cp:lastModifiedBy>
  <cp:revision>31</cp:revision>
  <dcterms:created xsi:type="dcterms:W3CDTF">2006-08-16T00:00:00Z</dcterms:created>
  <dcterms:modified xsi:type="dcterms:W3CDTF">2017-04-21T07:42:26Z</dcterms:modified>
</cp:coreProperties>
</file>