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Tools</a:t>
            </a:r>
            <a:endParaRPr lang="en-US" dirty="0"/>
          </a:p>
        </p:txBody>
      </p:sp>
      <p:sp>
        <p:nvSpPr>
          <p:cNvPr id="3" name="Content Placeholder 2"/>
          <p:cNvSpPr>
            <a:spLocks noGrp="1"/>
          </p:cNvSpPr>
          <p:nvPr>
            <p:ph idx="1"/>
          </p:nvPr>
        </p:nvSpPr>
        <p:spPr/>
        <p:txBody>
          <a:bodyPr>
            <a:normAutofit fontScale="25000" lnSpcReduction="20000"/>
          </a:bodyPr>
          <a:lstStyle/>
          <a:p>
            <a:pPr algn="just"/>
            <a:r>
              <a:rPr lang="en-US" sz="8000" dirty="0" smtClean="0">
                <a:latin typeface="Times New Roman" pitchFamily="18" charset="0"/>
                <a:cs typeface="Times New Roman" pitchFamily="18" charset="0"/>
              </a:rPr>
              <a:t>Any tool that analyzes code without executing it is performing static analysis.</a:t>
            </a:r>
          </a:p>
          <a:p>
            <a:pPr algn="just"/>
            <a:r>
              <a:rPr lang="en-US" sz="8000" dirty="0" smtClean="0">
                <a:latin typeface="Times New Roman" pitchFamily="18" charset="0"/>
                <a:cs typeface="Times New Roman" pitchFamily="18" charset="0"/>
              </a:rPr>
              <a:t> static analysis is well suited to identifying security problems for a number of reasons:</a:t>
            </a:r>
          </a:p>
          <a:p>
            <a:pPr algn="just">
              <a:buNone/>
            </a:pPr>
            <a:r>
              <a:rPr lang="en-US" sz="8000" dirty="0" smtClean="0">
                <a:latin typeface="Times New Roman" pitchFamily="18" charset="0"/>
                <a:cs typeface="Times New Roman" pitchFamily="18" charset="0"/>
              </a:rPr>
              <a:t>	-Static analysis tools apply checks thoroughly and consistently, without any of the bias that a programmer might have about which pieces of code are “interesting” from a security perspective or which pieces of code are easy to exercise through dynamic testing.</a:t>
            </a:r>
          </a:p>
          <a:p>
            <a:pPr algn="just">
              <a:buNone/>
            </a:pPr>
            <a:r>
              <a:rPr lang="en-US" sz="8000" dirty="0" smtClean="0">
                <a:latin typeface="Times New Roman" pitchFamily="18" charset="0"/>
                <a:cs typeface="Times New Roman" pitchFamily="18" charset="0"/>
              </a:rPr>
              <a:t>	- By examining the code itself, static analysis tools can often point to the root cause of a security problem, not just one of its symptoms. </a:t>
            </a:r>
          </a:p>
          <a:p>
            <a:pPr algn="just">
              <a:buNone/>
            </a:pPr>
            <a:r>
              <a:rPr lang="en-US" sz="8000" dirty="0" smtClean="0">
                <a:latin typeface="Times New Roman" pitchFamily="18" charset="0"/>
                <a:cs typeface="Times New Roman" pitchFamily="18" charset="0"/>
              </a:rPr>
              <a:t>	- Static analysis can </a:t>
            </a:r>
            <a:r>
              <a:rPr lang="en-US" sz="8000" dirty="0" err="1" smtClean="0">
                <a:latin typeface="Times New Roman" pitchFamily="18" charset="0"/>
                <a:cs typeface="Times New Roman" pitchFamily="18" charset="0"/>
              </a:rPr>
              <a:t>ﬁnd</a:t>
            </a:r>
            <a:r>
              <a:rPr lang="en-US" sz="8000" dirty="0" smtClean="0">
                <a:latin typeface="Times New Roman" pitchFamily="18" charset="0"/>
                <a:cs typeface="Times New Roman" pitchFamily="18" charset="0"/>
              </a:rPr>
              <a:t> errors early in development, even before the pro- gram is run for the </a:t>
            </a:r>
            <a:r>
              <a:rPr lang="en-US" sz="8000" dirty="0" err="1" smtClean="0">
                <a:latin typeface="Times New Roman" pitchFamily="18" charset="0"/>
                <a:cs typeface="Times New Roman" pitchFamily="18" charset="0"/>
              </a:rPr>
              <a:t>ﬁrst</a:t>
            </a:r>
            <a:r>
              <a:rPr lang="en-US" sz="8000" dirty="0" smtClean="0">
                <a:latin typeface="Times New Roman" pitchFamily="18" charset="0"/>
                <a:cs typeface="Times New Roman" pitchFamily="18" charset="0"/>
              </a:rPr>
              <a:t> time. Finding an error early not only reduces the cost of </a:t>
            </a:r>
            <a:r>
              <a:rPr lang="en-US" sz="8000" dirty="0" err="1" smtClean="0">
                <a:latin typeface="Times New Roman" pitchFamily="18" charset="0"/>
                <a:cs typeface="Times New Roman" pitchFamily="18" charset="0"/>
              </a:rPr>
              <a:t>ﬁxing</a:t>
            </a:r>
            <a:r>
              <a:rPr lang="en-US" sz="8000" dirty="0" smtClean="0">
                <a:latin typeface="Times New Roman" pitchFamily="18" charset="0"/>
                <a:cs typeface="Times New Roman" pitchFamily="18" charset="0"/>
              </a:rPr>
              <a:t> the error, but the quick feedback cycle can help guide a programmer’s work</a:t>
            </a:r>
          </a:p>
          <a:p>
            <a:pPr algn="just">
              <a:buNone/>
            </a:pPr>
            <a:r>
              <a:rPr lang="en-US" sz="8000" dirty="0" smtClean="0">
                <a:latin typeface="Times New Roman" pitchFamily="18" charset="0"/>
                <a:cs typeface="Times New Roman" pitchFamily="18" charset="0"/>
              </a:rPr>
              <a:t>	-When a security researcher discovers a new variety of attack, static analysis tools make it easy to recheck a large body of code to see where the new attack might succeed.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 Veriﬁcation and Property Checking</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 program veriﬁcation tool accepts a speciﬁcation and a body of code and then attempts to prove that the code is a faithful implementation of the speciﬁcation.</a:t>
            </a:r>
          </a:p>
          <a:p>
            <a:pPr algn="just"/>
            <a:r>
              <a:rPr lang="en-US" sz="2400" dirty="0" smtClean="0">
                <a:latin typeface="Times New Roman" pitchFamily="18" charset="0"/>
                <a:cs typeface="Times New Roman" pitchFamily="18" charset="0"/>
              </a:rPr>
              <a:t> If the speciﬁcation is a complete description of everything the program should do, the program veriﬁcation tool can perform equivalence checking to make sure that the code and the speciﬁcation exactly match.</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US" sz="2400" dirty="0" smtClean="0">
                <a:latin typeface="Times New Roman" pitchFamily="18" charset="0"/>
                <a:cs typeface="Times New Roman" pitchFamily="18" charset="0"/>
              </a:rPr>
              <a:t>More commonly, verification tools check software against a partial specification that details only part of the behavior of a program. This endeavor sometimes goes by the name property checking. The majority of property checking tools work either by applying logical inference or by performing model checking. </a:t>
            </a:r>
          </a:p>
          <a:p>
            <a:pPr algn="just"/>
            <a:r>
              <a:rPr lang="en-US" sz="2400" dirty="0" smtClean="0">
                <a:latin typeface="Times New Roman" pitchFamily="18" charset="0"/>
                <a:cs typeface="Times New Roman" pitchFamily="18" charset="0"/>
              </a:rPr>
              <a:t>Many property checking tools focus on temporal safety properties. A temporal safety property specifies an ordered sequence of events that a program must not carry out. An example of a temporal safety property is “a memory location should not be read after it is freed.” Most property- checking tools enable programmers to write their own specifications to check program-specific properties. </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veena\Desktop\Captursta.PNG"/>
          <p:cNvPicPr>
            <a:picLocks noGrp="1" noChangeAspect="1" noChangeArrowheads="1"/>
          </p:cNvPicPr>
          <p:nvPr>
            <p:ph idx="1"/>
          </p:nvPr>
        </p:nvPicPr>
        <p:blipFill>
          <a:blip r:embed="rId2" cstate="print"/>
          <a:srcRect/>
          <a:stretch>
            <a:fillRect/>
          </a:stretch>
        </p:blipFill>
        <p:spPr bwMode="auto">
          <a:xfrm>
            <a:off x="762000" y="228600"/>
            <a:ext cx="7848600" cy="589756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 Positive and False negative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itchFamily="18" charset="0"/>
                <a:cs typeface="Times New Roman" pitchFamily="18" charset="0"/>
              </a:rPr>
              <a:t>Also known as false alarms. A false positive is a problem reported in a program when no problem actually exists.</a:t>
            </a:r>
          </a:p>
          <a:p>
            <a:pPr algn="just"/>
            <a:r>
              <a:rPr lang="en-US" dirty="0" smtClean="0">
                <a:latin typeface="Times New Roman" pitchFamily="18" charset="0"/>
                <a:cs typeface="Times New Roman" pitchFamily="18" charset="0"/>
              </a:rPr>
              <a:t> With a false negative, a problem exists in the program, but the tool does not report it. </a:t>
            </a:r>
          </a:p>
          <a:p>
            <a:pPr algn="just">
              <a:buNone/>
            </a:pPr>
            <a:r>
              <a:rPr lang="en-US" dirty="0" smtClean="0">
                <a:latin typeface="Times New Roman" pitchFamily="18" charset="0"/>
                <a:cs typeface="Times New Roman" pitchFamily="18" charset="0"/>
              </a:rPr>
              <a:t>Example:</a:t>
            </a:r>
          </a:p>
          <a:p>
            <a:pPr algn="just">
              <a:buNone/>
            </a:pPr>
            <a:r>
              <a:rPr lang="en-US" dirty="0" smtClean="0">
                <a:latin typeface="Times New Roman" pitchFamily="18" charset="0"/>
                <a:cs typeface="Times New Roman" pitchFamily="18" charset="0"/>
              </a:rPr>
              <a:t>A false negative is a test result that indicates a person does not have a disease or condition when the person actually does have it.</a:t>
            </a:r>
          </a:p>
          <a:p>
            <a:pPr algn="just">
              <a:buNone/>
            </a:pPr>
            <a:r>
              <a:rPr lang="en-US" dirty="0" smtClean="0">
                <a:latin typeface="Times New Roman" pitchFamily="18" charset="0"/>
                <a:cs typeface="Times New Roman" pitchFamily="18" charset="0"/>
              </a:rPr>
              <a:t> A false-positive test result indicates that a person has a specific disease or condition when the person actually does not have it.</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false positive error</a:t>
            </a:r>
            <a:r>
              <a:rPr lang="en-US" sz="2000" dirty="0" smtClean="0">
                <a:latin typeface="Times New Roman" pitchFamily="18" charset="0"/>
                <a:cs typeface="Times New Roman" pitchFamily="18" charset="0"/>
              </a:rPr>
              <a:t>, or  </a:t>
            </a:r>
            <a:r>
              <a:rPr lang="en-US" sz="2000" b="1" dirty="0" smtClean="0">
                <a:latin typeface="Times New Roman" pitchFamily="18" charset="0"/>
                <a:cs typeface="Times New Roman" pitchFamily="18" charset="0"/>
              </a:rPr>
              <a:t>false positive</a:t>
            </a:r>
            <a:r>
              <a:rPr lang="en-US" sz="2000" dirty="0" smtClean="0">
                <a:latin typeface="Times New Roman" pitchFamily="18" charset="0"/>
                <a:cs typeface="Times New Roman" pitchFamily="18" charset="0"/>
              </a:rPr>
              <a:t>, is a result that indicates a given condition has been fulfilled, when it has not. i.e. erroneously a positive effect has been assumed. </a:t>
            </a:r>
          </a:p>
          <a:p>
            <a:pPr algn="just"/>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false negative error</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false negative</a:t>
            </a:r>
            <a:r>
              <a:rPr lang="en-US" sz="2000" dirty="0" smtClean="0">
                <a:latin typeface="Times New Roman" pitchFamily="18" charset="0"/>
                <a:cs typeface="Times New Roman" pitchFamily="18" charset="0"/>
              </a:rPr>
              <a:t>, is where a test result indicates that a condition failed, while it was successful. I.e. erroneously no effect has been assumed. </a:t>
            </a:r>
          </a:p>
          <a:p>
            <a:pPr algn="just">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Problems with Static Analysis</a:t>
            </a:r>
            <a:endParaRPr lang="en-US" dirty="0"/>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Type checking</a:t>
            </a:r>
          </a:p>
          <a:p>
            <a:pPr algn="just">
              <a:buNone/>
            </a:pPr>
            <a:r>
              <a:rPr lang="en-US" sz="2800" dirty="0" smtClean="0">
                <a:latin typeface="Times New Roman" pitchFamily="18" charset="0"/>
                <a:cs typeface="Times New Roman" pitchFamily="18" charset="0"/>
              </a:rPr>
              <a:t> • Style checking</a:t>
            </a:r>
          </a:p>
          <a:p>
            <a:pPr algn="just">
              <a:buNone/>
            </a:pPr>
            <a:r>
              <a:rPr lang="en-US" sz="2800" dirty="0" smtClean="0">
                <a:latin typeface="Times New Roman" pitchFamily="18" charset="0"/>
                <a:cs typeface="Times New Roman" pitchFamily="18" charset="0"/>
              </a:rPr>
              <a:t> • Program understanding </a:t>
            </a:r>
          </a:p>
          <a:p>
            <a:pPr algn="just">
              <a:buNone/>
            </a:pPr>
            <a:r>
              <a:rPr lang="en-US" sz="2800" dirty="0" smtClean="0">
                <a:latin typeface="Times New Roman" pitchFamily="18" charset="0"/>
                <a:cs typeface="Times New Roman" pitchFamily="18" charset="0"/>
              </a:rPr>
              <a:t>• Program veriﬁcation</a:t>
            </a:r>
          </a:p>
          <a:p>
            <a:pPr algn="just">
              <a:buNone/>
            </a:pPr>
            <a:r>
              <a:rPr lang="en-US" sz="2800" dirty="0" smtClean="0">
                <a:latin typeface="Times New Roman" pitchFamily="18" charset="0"/>
                <a:cs typeface="Times New Roman" pitchFamily="18" charset="0"/>
              </a:rPr>
              <a:t>• Property checking </a:t>
            </a:r>
          </a:p>
          <a:p>
            <a:pPr algn="just">
              <a:buNone/>
            </a:pPr>
            <a:r>
              <a:rPr lang="en-US" sz="2800" dirty="0" smtClean="0">
                <a:latin typeface="Times New Roman" pitchFamily="18" charset="0"/>
                <a:cs typeface="Times New Roman" pitchFamily="18" charset="0"/>
              </a:rPr>
              <a:t>• Bug ﬁnding</a:t>
            </a:r>
          </a:p>
          <a:p>
            <a:pPr algn="just">
              <a:buNone/>
            </a:pPr>
            <a:r>
              <a:rPr lang="en-US" sz="2800" dirty="0" smtClean="0">
                <a:latin typeface="Times New Roman" pitchFamily="18" charset="0"/>
                <a:cs typeface="Times New Roman" pitchFamily="18" charset="0"/>
              </a:rPr>
              <a:t>• Security review</a:t>
            </a:r>
          </a:p>
          <a:p>
            <a:pPr algn="just"/>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a:t>
            </a: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The most widely used form of static analysis, and the one that most </a:t>
            </a:r>
          </a:p>
          <a:p>
            <a:pPr algn="just">
              <a:buNone/>
            </a:pPr>
            <a:r>
              <a:rPr lang="en-US" sz="2000" dirty="0" smtClean="0">
                <a:latin typeface="Times New Roman" pitchFamily="18" charset="0"/>
                <a:cs typeface="Times New Roman" pitchFamily="18" charset="0"/>
              </a:rPr>
              <a:t>	programmers are familiar with, is type checking.</a:t>
            </a:r>
          </a:p>
          <a:p>
            <a:pPr algn="just"/>
            <a:r>
              <a:rPr lang="en-US" sz="2000" dirty="0" smtClean="0">
                <a:latin typeface="Times New Roman" pitchFamily="18" charset="0"/>
                <a:cs typeface="Times New Roman" pitchFamily="18" charset="0"/>
              </a:rPr>
              <a:t>Type checking eliminates entire categories of programming mistakes. For example, it prevents programmers from accidentally assigning integral values to object variables. By catching errors at compile time, type checking prevents run- time errors. </a:t>
            </a:r>
          </a:p>
          <a:p>
            <a:pPr algn="just"/>
            <a:r>
              <a:rPr lang="en-US" sz="2000" dirty="0" smtClean="0">
                <a:latin typeface="Times New Roman" pitchFamily="18" charset="0"/>
                <a:cs typeface="Times New Roman" pitchFamily="18" charset="0"/>
              </a:rPr>
              <a:t>Type checking is limited in its capacity to catch errors, though, and it suffers from false positives and false negatives just like all other static analysis techniques.</a:t>
            </a:r>
          </a:p>
          <a:p>
            <a:pPr algn="just"/>
            <a:r>
              <a:rPr lang="en-US" sz="2000" dirty="0" smtClean="0"/>
              <a:t>For example consider following expression involving modulo operator</a:t>
            </a:r>
            <a:br>
              <a:rPr lang="en-US" sz="2000" dirty="0" smtClean="0"/>
            </a:br>
            <a:r>
              <a:rPr lang="en-US" sz="2000" dirty="0" smtClean="0"/>
              <a:t>8%3.5  This expression will result in error as modulo operator  expects two integers.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smtClean="0">
                <a:latin typeface="Times New Roman" pitchFamily="18" charset="0"/>
                <a:cs typeface="Times New Roman" pitchFamily="18" charset="0"/>
              </a:rPr>
              <a:t>Dynamic Type </a:t>
            </a:r>
            <a:r>
              <a:rPr lang="en-US" sz="2000" b="1" dirty="0" err="1" smtClean="0">
                <a:latin typeface="Times New Roman" pitchFamily="18" charset="0"/>
                <a:cs typeface="Times New Roman" pitchFamily="18" charset="0"/>
              </a:rPr>
              <a:t>Checking:</a:t>
            </a:r>
            <a:r>
              <a:rPr lang="en-US" sz="2000" dirty="0" err="1" smtClean="0">
                <a:latin typeface="Times New Roman" pitchFamily="18" charset="0"/>
                <a:cs typeface="Times New Roman" pitchFamily="18" charset="0"/>
              </a:rPr>
              <a:t>Type</a:t>
            </a:r>
            <a:r>
              <a:rPr lang="en-US" sz="2000" dirty="0" smtClean="0">
                <a:latin typeface="Times New Roman" pitchFamily="18" charset="0"/>
                <a:cs typeface="Times New Roman" pitchFamily="18" charset="0"/>
              </a:rPr>
              <a:t> checking done at run </a:t>
            </a:r>
            <a:r>
              <a:rPr lang="en-US" sz="2000" dirty="0" err="1" smtClean="0">
                <a:latin typeface="Times New Roman" pitchFamily="18" charset="0"/>
                <a:cs typeface="Times New Roman" pitchFamily="18" charset="0"/>
              </a:rPr>
              <a:t>time.When</a:t>
            </a:r>
            <a:r>
              <a:rPr lang="en-US" sz="2000" dirty="0" smtClean="0">
                <a:latin typeface="Times New Roman" pitchFamily="18" charset="0"/>
                <a:cs typeface="Times New Roman" pitchFamily="18" charset="0"/>
              </a:rPr>
              <a:t> using these languages you need not specify or declare the type of variable instead compiler itself figures out what type a variable is when you first assign it a value.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Now consider some statements in python:</a:t>
            </a:r>
            <a:br>
              <a:rPr lang="en-US" sz="2000" dirty="0" smtClean="0">
                <a:latin typeface="Times New Roman" pitchFamily="18" charset="0"/>
                <a:cs typeface="Times New Roman" pitchFamily="18" charset="0"/>
              </a:rPr>
            </a:br>
            <a:r>
              <a:rPr lang="en-US" sz="2000" dirty="0" err="1" smtClean="0">
                <a:latin typeface="Times New Roman" pitchFamily="18" charset="0"/>
                <a:cs typeface="Times New Roman" pitchFamily="18" charset="0"/>
              </a:rPr>
              <a:t>str</a:t>
            </a:r>
            <a:r>
              <a:rPr lang="en-US" sz="2000" dirty="0" smtClean="0">
                <a:latin typeface="Times New Roman" pitchFamily="18" charset="0"/>
                <a:cs typeface="Times New Roman" pitchFamily="18" charset="0"/>
              </a:rPr>
              <a:t>="Python"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str2=10</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Here you need not declare the data type. The compiler itself will know which type the variable belongs to when you first assign it a value (str1 is of "String" data type and str2 is of type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VBScript,Python</a:t>
            </a:r>
            <a:r>
              <a:rPr lang="en-US" sz="2000" dirty="0" smtClean="0">
                <a:latin typeface="Times New Roman" pitchFamily="18" charset="0"/>
                <a:cs typeface="Times New Roman" pitchFamily="18" charset="0"/>
              </a:rPr>
              <a:t> are </a:t>
            </a:r>
            <a:r>
              <a:rPr lang="en-US" sz="2000" b="1" dirty="0" smtClean="0">
                <a:latin typeface="Times New Roman" pitchFamily="18" charset="0"/>
                <a:cs typeface="Times New Roman" pitchFamily="18" charset="0"/>
              </a:rPr>
              <a:t>Dynamically typed languages.</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b="1" dirty="0" smtClean="0">
                <a:latin typeface="Times New Roman" pitchFamily="18" charset="0"/>
                <a:cs typeface="Times New Roman" pitchFamily="18" charset="0"/>
              </a:rPr>
              <a:t>Static Type </a:t>
            </a:r>
            <a:r>
              <a:rPr lang="en-US" sz="2400" b="1" dirty="0" err="1" smtClean="0">
                <a:latin typeface="Times New Roman" pitchFamily="18" charset="0"/>
                <a:cs typeface="Times New Roman" pitchFamily="18" charset="0"/>
              </a:rPr>
              <a:t>Checking:</a:t>
            </a:r>
            <a:r>
              <a:rPr lang="en-US" sz="2400" dirty="0" err="1" smtClean="0">
                <a:latin typeface="Times New Roman" pitchFamily="18" charset="0"/>
                <a:cs typeface="Times New Roman" pitchFamily="18" charset="0"/>
              </a:rPr>
              <a:t>When</a:t>
            </a:r>
            <a:r>
              <a:rPr lang="en-US" sz="2400" dirty="0" smtClean="0">
                <a:latin typeface="Times New Roman" pitchFamily="18" charset="0"/>
                <a:cs typeface="Times New Roman" pitchFamily="18" charset="0"/>
              </a:rPr>
              <a:t> using these languages you are enforced to declare the type of variables before using them(compiler needs to know of which data type do the variable belongs to).</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For example consider a statement in </a:t>
            </a:r>
            <a:r>
              <a:rPr lang="en-US" sz="2400" dirty="0" err="1"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a=10;</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here compiler needs to know the </a:t>
            </a:r>
            <a:r>
              <a:rPr lang="en-US" sz="2400" dirty="0" err="1" smtClean="0">
                <a:latin typeface="Times New Roman" pitchFamily="18" charset="0"/>
                <a:cs typeface="Times New Roman" pitchFamily="18" charset="0"/>
              </a:rPr>
              <a:t>datatype</a:t>
            </a:r>
            <a:r>
              <a:rPr lang="en-US" sz="2400" dirty="0" smtClean="0">
                <a:latin typeface="Times New Roman" pitchFamily="18" charset="0"/>
                <a:cs typeface="Times New Roman" pitchFamily="18" charset="0"/>
              </a:rPr>
              <a:t> of variable "a" before using it.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E.g., C,C++,JAVA,C# are some </a:t>
            </a:r>
            <a:r>
              <a:rPr lang="en-US" sz="2400" b="1" dirty="0" smtClean="0">
                <a:latin typeface="Times New Roman" pitchFamily="18" charset="0"/>
                <a:cs typeface="Times New Roman" pitchFamily="18" charset="0"/>
              </a:rPr>
              <a:t>Statically Typed Languages</a:t>
            </a:r>
          </a:p>
          <a:p>
            <a:pPr algn="just"/>
            <a:endParaRPr lang="en-US"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Checking</a:t>
            </a:r>
            <a:endParaRPr lang="en-US" dirty="0"/>
          </a:p>
        </p:txBody>
      </p:sp>
      <p:sp>
        <p:nvSpPr>
          <p:cNvPr id="3" name="Content Placeholder 2"/>
          <p:cNvSpPr>
            <a:spLocks noGrp="1"/>
          </p:cNvSpPr>
          <p:nvPr>
            <p:ph idx="1"/>
          </p:nvPr>
        </p:nvSpPr>
        <p:spPr/>
        <p:txBody>
          <a:bodyPr>
            <a:normAutofit lnSpcReduction="10000"/>
          </a:bodyPr>
          <a:lstStyle/>
          <a:p>
            <a:pPr algn="just"/>
            <a:r>
              <a:rPr lang="en-US" sz="2000" dirty="0" smtClean="0">
                <a:latin typeface="Times New Roman" pitchFamily="18" charset="0"/>
                <a:cs typeface="Times New Roman" pitchFamily="18" charset="0"/>
              </a:rPr>
              <a:t>Style checkers are also static analysis tools. They generally enforce a pickier and more superficial set of rules than a type checker. Pure style checkers enforce rules related to whitespace, naming, deprecated functions(That means they have been replaced by new </a:t>
            </a:r>
            <a:r>
              <a:rPr lang="en-US" sz="2000" b="1" dirty="0" smtClean="0">
                <a:latin typeface="Times New Roman" pitchFamily="18" charset="0"/>
                <a:cs typeface="Times New Roman" pitchFamily="18" charset="0"/>
              </a:rPr>
              <a:t>functions</a:t>
            </a:r>
            <a:r>
              <a:rPr lang="en-US" sz="2000" dirty="0" smtClean="0">
                <a:latin typeface="Times New Roman" pitchFamily="18" charset="0"/>
                <a:cs typeface="Times New Roman" pitchFamily="18" charset="0"/>
              </a:rPr>
              <a:t> or are no longer supported, and may be removed from future versions. All code that uses the </a:t>
            </a:r>
            <a:r>
              <a:rPr lang="en-US" sz="2000" b="1" dirty="0" smtClean="0">
                <a:latin typeface="Times New Roman" pitchFamily="18" charset="0"/>
                <a:cs typeface="Times New Roman" pitchFamily="18" charset="0"/>
              </a:rPr>
              <a:t>functions</a:t>
            </a:r>
            <a:r>
              <a:rPr lang="en-US" sz="2000" dirty="0" smtClean="0">
                <a:latin typeface="Times New Roman" pitchFamily="18" charset="0"/>
                <a:cs typeface="Times New Roman" pitchFamily="18" charset="0"/>
              </a:rPr>
              <a:t> should be converted to use its replacement if one exists.), commenting, program structure.</a:t>
            </a:r>
          </a:p>
          <a:p>
            <a:pPr algn="just"/>
            <a:r>
              <a:rPr lang="en-US" sz="2000" dirty="0" smtClean="0">
                <a:latin typeface="Times New Roman" pitchFamily="18" charset="0"/>
                <a:cs typeface="Times New Roman" pitchFamily="18" charset="0"/>
              </a:rPr>
              <a:t>Many open source and commercial style checkers are available. By far the most famous is the venerable tool lint.</a:t>
            </a:r>
          </a:p>
          <a:p>
            <a:pPr algn="just"/>
            <a:r>
              <a:rPr lang="en-US" sz="2000" dirty="0" smtClean="0">
                <a:latin typeface="Times New Roman" pitchFamily="18" charset="0"/>
                <a:cs typeface="Times New Roman" pitchFamily="18" charset="0"/>
              </a:rPr>
              <a:t>For style checking Java, we use the open source program PMD (http://pmd.sourceforge.net) because it makes it easy to choose the style rules. PMD also offers some rudimentary bug detection capability. </a:t>
            </a:r>
          </a:p>
          <a:p>
            <a:pPr algn="just"/>
            <a:r>
              <a:rPr lang="en-US" sz="2000" dirty="0" err="1" smtClean="0">
                <a:latin typeface="Times New Roman" pitchFamily="18" charset="0"/>
                <a:cs typeface="Times New Roman" pitchFamily="18" charset="0"/>
              </a:rPr>
              <a:t>Parasoft</a:t>
            </a:r>
            <a:r>
              <a:rPr lang="en-US" sz="2000" dirty="0" smtClean="0">
                <a:latin typeface="Times New Roman" pitchFamily="18" charset="0"/>
                <a:cs typeface="Times New Roman" pitchFamily="18" charset="0"/>
              </a:rPr>
              <a:t> (http://www.parasoft.com) sells a combination bug </a:t>
            </a:r>
            <a:r>
              <a:rPr lang="en-US" sz="2000" dirty="0" err="1" smtClean="0">
                <a:latin typeface="Times New Roman" pitchFamily="18" charset="0"/>
                <a:cs typeface="Times New Roman" pitchFamily="18" charset="0"/>
              </a:rPr>
              <a:t>ﬁnder</a:t>
            </a:r>
            <a:r>
              <a:rPr lang="en-US" sz="2000" dirty="0" smtClean="0">
                <a:latin typeface="Times New Roman" pitchFamily="18" charset="0"/>
                <a:cs typeface="Times New Roman" pitchFamily="18" charset="0"/>
              </a:rPr>
              <a:t>/style checker for Java, C, and C++.</a:t>
            </a: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Understanding</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Program understanding tools help users make sense of a large codebase.</a:t>
            </a:r>
          </a:p>
          <a:p>
            <a:pPr algn="just"/>
            <a:r>
              <a:rPr lang="en-US" sz="2400" dirty="0" smtClean="0">
                <a:latin typeface="Times New Roman" pitchFamily="18" charset="0"/>
                <a:cs typeface="Times New Roman" pitchFamily="18" charset="0"/>
              </a:rPr>
              <a:t>The open source </a:t>
            </a:r>
            <a:r>
              <a:rPr lang="en-US" sz="2400" dirty="0" err="1" smtClean="0">
                <a:latin typeface="Times New Roman" pitchFamily="18" charset="0"/>
                <a:cs typeface="Times New Roman" pitchFamily="18" charset="0"/>
              </a:rPr>
              <a:t>Fujaba</a:t>
            </a:r>
            <a:r>
              <a:rPr lang="en-US" sz="2400" dirty="0" smtClean="0">
                <a:latin typeface="Times New Roman" pitchFamily="18" charset="0"/>
                <a:cs typeface="Times New Roman" pitchFamily="18" charset="0"/>
              </a:rPr>
              <a:t> tool suite (http://wwwcs.uni-paderborn.de/cs/ </a:t>
            </a:r>
            <a:r>
              <a:rPr lang="en-US" sz="2400" dirty="0" err="1" smtClean="0">
                <a:latin typeface="Times New Roman" pitchFamily="18" charset="0"/>
                <a:cs typeface="Times New Roman" pitchFamily="18" charset="0"/>
              </a:rPr>
              <a:t>fujaba</a:t>
            </a:r>
            <a:r>
              <a:rPr lang="en-US" sz="2400" dirty="0" smtClean="0">
                <a:latin typeface="Times New Roman" pitchFamily="18" charset="0"/>
                <a:cs typeface="Times New Roman" pitchFamily="18" charset="0"/>
              </a:rPr>
              <a:t>/),, enables a developer to move back and forth between UML diagrams and Java source code. In some cases, </a:t>
            </a:r>
            <a:r>
              <a:rPr lang="en-US" sz="2400" dirty="0" err="1" smtClean="0">
                <a:latin typeface="Times New Roman" pitchFamily="18" charset="0"/>
                <a:cs typeface="Times New Roman" pitchFamily="18" charset="0"/>
              </a:rPr>
              <a:t>Fujaba</a:t>
            </a:r>
            <a:r>
              <a:rPr lang="en-US" sz="2400" dirty="0" smtClean="0">
                <a:latin typeface="Times New Roman" pitchFamily="18" charset="0"/>
                <a:cs typeface="Times New Roman" pitchFamily="18" charset="0"/>
              </a:rPr>
              <a:t> can also infer design patterns from the source code it reads.</a:t>
            </a:r>
          </a:p>
          <a:p>
            <a:pPr algn="just"/>
            <a:r>
              <a:rPr lang="en-US" sz="2400" dirty="0" smtClean="0">
                <a:latin typeface="Times New Roman" pitchFamily="18" charset="0"/>
                <a:cs typeface="Times New Roman" pitchFamily="18" charset="0"/>
              </a:rPr>
              <a:t> CAST Systems (http://www.castsoftware.com) focuses on cataloging and exploring large software systems.</a:t>
            </a:r>
          </a:p>
          <a:p>
            <a:pPr algn="just"/>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528</Words>
  <Application>Microsoft Office PowerPoint</Application>
  <PresentationFormat>On-screen Show (4:3)</PresentationFormat>
  <Paragraphs>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Static Analysis Tools</vt:lpstr>
      <vt:lpstr>False Positive and False negative</vt:lpstr>
      <vt:lpstr>Slide 3</vt:lpstr>
      <vt:lpstr>Solving Problems with Static Analysis</vt:lpstr>
      <vt:lpstr>Type Checking</vt:lpstr>
      <vt:lpstr>Slide 6</vt:lpstr>
      <vt:lpstr>Slide 7</vt:lpstr>
      <vt:lpstr>Style Checking</vt:lpstr>
      <vt:lpstr>Program Understanding</vt:lpstr>
      <vt:lpstr>Program Veriﬁcation and Property Checking</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Analysis Tools</dc:title>
  <dc:creator>veena</dc:creator>
  <cp:lastModifiedBy>Windows User</cp:lastModifiedBy>
  <cp:revision>43</cp:revision>
  <dcterms:created xsi:type="dcterms:W3CDTF">2006-08-16T00:00:00Z</dcterms:created>
  <dcterms:modified xsi:type="dcterms:W3CDTF">2017-04-21T07:40:53Z</dcterms:modified>
</cp:coreProperties>
</file>