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 id="264"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 Static Analyzer for Finding Dynamic Programming Errors</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There are important classes of programming errors that are hard to diagnose, both manually and automatically, because they involve a program’s dynamic behavior. They include invalid pointer references, faulty storage allocation, the use of uninitialized memory, and improper operations on resources such as </a:t>
            </a:r>
            <a:r>
              <a:rPr lang="en-US" sz="2400" dirty="0" err="1" smtClean="0">
                <a:latin typeface="Times New Roman" pitchFamily="18" charset="0"/>
                <a:cs typeface="Times New Roman" pitchFamily="18" charset="0"/>
              </a:rPr>
              <a:t>ﬁles</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Traditional checking provided by the error-checking portion of compilers </a:t>
            </a:r>
            <a:r>
              <a:rPr lang="en-US" sz="2400" dirty="0" err="1" smtClean="0">
                <a:latin typeface="Times New Roman" pitchFamily="18" charset="0"/>
                <a:cs typeface="Times New Roman" pitchFamily="18" charset="0"/>
              </a:rPr>
              <a:t>identiﬁes</a:t>
            </a:r>
            <a:r>
              <a:rPr lang="en-US" sz="2400" dirty="0" smtClean="0">
                <a:latin typeface="Times New Roman" pitchFamily="18" charset="0"/>
                <a:cs typeface="Times New Roman" pitchFamily="18" charset="0"/>
              </a:rPr>
              <a:t> errors relating to the static expression of a program, such as syntax errors, type violations, and mismatches between  a function’s formal and actual parameters.</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PREfix</a:t>
            </a:r>
            <a:r>
              <a:rPr lang="en-US" dirty="0" smtClean="0"/>
              <a:t> Analysis</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Explore paths through function </a:t>
            </a:r>
          </a:p>
          <a:p>
            <a:pPr algn="just"/>
            <a:r>
              <a:rPr lang="en-US" sz="2400" dirty="0" smtClean="0">
                <a:latin typeface="Times New Roman" pitchFamily="18" charset="0"/>
                <a:cs typeface="Times New Roman" pitchFamily="18" charset="0"/>
              </a:rPr>
              <a:t>For each path: </a:t>
            </a:r>
          </a:p>
          <a:p>
            <a:pPr algn="just">
              <a:buNone/>
            </a:pPr>
            <a:r>
              <a:rPr lang="en-US" sz="2400" dirty="0" smtClean="0">
                <a:latin typeface="Times New Roman" pitchFamily="18" charset="0"/>
                <a:cs typeface="Times New Roman" pitchFamily="18" charset="0"/>
              </a:rPr>
              <a:t>		- Symbolically execute path -Determine facts true along the path </a:t>
            </a:r>
          </a:p>
          <a:p>
            <a:pPr algn="just"/>
            <a:r>
              <a:rPr lang="en-US" sz="2400" dirty="0" smtClean="0">
                <a:latin typeface="Times New Roman" pitchFamily="18" charset="0"/>
                <a:cs typeface="Times New Roman" pitchFamily="18" charset="0"/>
              </a:rPr>
              <a:t> Compute a guard </a:t>
            </a:r>
          </a:p>
          <a:p>
            <a:pPr algn="just">
              <a:buNone/>
            </a:pPr>
            <a:r>
              <a:rPr lang="en-US" sz="240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What must be true for the path to be taken</a:t>
            </a:r>
          </a:p>
          <a:p>
            <a:pPr algn="just"/>
            <a:r>
              <a:rPr lang="en-US" sz="2400" dirty="0" smtClean="0">
                <a:latin typeface="Times New Roman" pitchFamily="18" charset="0"/>
                <a:cs typeface="Times New Roman" pitchFamily="18" charset="0"/>
              </a:rPr>
              <a:t>Compute constraints</a:t>
            </a:r>
          </a:p>
          <a:p>
            <a:pPr algn="just">
              <a:buNone/>
            </a:pPr>
            <a:r>
              <a:rPr lang="en-US" sz="2400" dirty="0" smtClean="0">
                <a:latin typeface="Times New Roman" pitchFamily="18" charset="0"/>
                <a:cs typeface="Times New Roman" pitchFamily="18" charset="0"/>
              </a:rPr>
              <a:t>		- Preconditions for successful execution of path</a:t>
            </a:r>
          </a:p>
          <a:p>
            <a:pPr algn="just"/>
            <a:r>
              <a:rPr lang="en-US" sz="2400" dirty="0" smtClean="0">
                <a:latin typeface="Times New Roman" pitchFamily="18" charset="0"/>
                <a:cs typeface="Times New Roman" pitchFamily="18" charset="0"/>
              </a:rPr>
              <a:t>Compute result</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ANALYZER STRUCTURE AND IMPLEMENTATION</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while (there are more paths to simulate) </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initialize memory state</a:t>
            </a:r>
          </a:p>
          <a:p>
            <a:pPr algn="just">
              <a:buNone/>
            </a:pPr>
            <a:r>
              <a:rPr lang="en-US" sz="2000" dirty="0" smtClean="0">
                <a:latin typeface="Times New Roman" pitchFamily="18" charset="0"/>
                <a:cs typeface="Times New Roman" pitchFamily="18" charset="0"/>
              </a:rPr>
              <a:t> simulate the path, identifying inconsistencies and updating the memory state </a:t>
            </a:r>
          </a:p>
          <a:p>
            <a:pPr algn="just">
              <a:buNone/>
            </a:pPr>
            <a:r>
              <a:rPr lang="en-US" sz="2000" dirty="0" smtClean="0">
                <a:latin typeface="Times New Roman" pitchFamily="18" charset="0"/>
                <a:cs typeface="Times New Roman" pitchFamily="18" charset="0"/>
              </a:rPr>
              <a:t>perform end-of-path analysis using the </a:t>
            </a:r>
            <a:r>
              <a:rPr lang="en-US" sz="2000" dirty="0" err="1" smtClean="0">
                <a:latin typeface="Times New Roman" pitchFamily="18" charset="0"/>
                <a:cs typeface="Times New Roman" pitchFamily="18" charset="0"/>
              </a:rPr>
              <a:t>ﬁnal</a:t>
            </a:r>
            <a:r>
              <a:rPr lang="en-US" sz="2000" dirty="0" smtClean="0">
                <a:latin typeface="Times New Roman" pitchFamily="18" charset="0"/>
                <a:cs typeface="Times New Roman" pitchFamily="18" charset="0"/>
              </a:rPr>
              <a:t> memory state, </a:t>
            </a:r>
          </a:p>
          <a:p>
            <a:pPr algn="just">
              <a:buNone/>
            </a:pPr>
            <a:r>
              <a:rPr lang="en-US" sz="2000" dirty="0" smtClean="0">
                <a:latin typeface="Times New Roman" pitchFamily="18" charset="0"/>
                <a:cs typeface="Times New Roman" pitchFamily="18" charset="0"/>
              </a:rPr>
              <a:t>identifying inconsistencies and creating per-path summary</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combine per-path summaries into a model for the function</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Per-path simulation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smtClean="0">
                <a:latin typeface="Times New Roman" pitchFamily="18" charset="0"/>
                <a:cs typeface="Times New Roman" pitchFamily="18" charset="0"/>
              </a:rPr>
              <a:t>Each path through a function begins at the function entry point and continues through some number of statements, where the sequence of statements may be determined by conditional control ﬂow constructs, until the function exits </a:t>
            </a:r>
          </a:p>
          <a:p>
            <a:pPr algn="just">
              <a:buNone/>
            </a:pPr>
            <a:r>
              <a:rPr lang="en-US" sz="2000" b="1" dirty="0" smtClean="0">
                <a:latin typeface="Times New Roman" pitchFamily="18" charset="0"/>
                <a:cs typeface="Times New Roman" pitchFamily="18" charset="0"/>
              </a:rPr>
              <a:t>Paths:</a:t>
            </a:r>
          </a:p>
          <a:p>
            <a:pPr algn="just"/>
            <a:r>
              <a:rPr lang="en-US" sz="2000" dirty="0" smtClean="0">
                <a:latin typeface="Times New Roman" pitchFamily="18" charset="0"/>
                <a:cs typeface="Times New Roman" pitchFamily="18" charset="0"/>
              </a:rPr>
              <a:t>Because of the basic path tracing approach taken by simulation, a warning can precisely identify the path through the function on which it will occur.</a:t>
            </a:r>
          </a:p>
          <a:p>
            <a:pPr algn="just">
              <a:buNone/>
            </a:pPr>
            <a:r>
              <a:rPr lang="en-US" sz="2000" b="1" dirty="0" smtClean="0">
                <a:latin typeface="Times New Roman" pitchFamily="18" charset="0"/>
                <a:cs typeface="Times New Roman" pitchFamily="18" charset="0"/>
              </a:rPr>
              <a:t>Memory: exact values and predicates:</a:t>
            </a:r>
          </a:p>
          <a:p>
            <a:pPr algn="just"/>
            <a:r>
              <a:rPr lang="en-US" sz="2000" dirty="0" smtClean="0">
                <a:latin typeface="Times New Roman" pitchFamily="18" charset="0"/>
                <a:cs typeface="Times New Roman" pitchFamily="18" charset="0"/>
              </a:rPr>
              <a:t>The memory used by a function being simulated is tracked as accurately as possible. </a:t>
            </a:r>
          </a:p>
          <a:p>
            <a:pPr algn="just"/>
            <a:r>
              <a:rPr lang="en-US" sz="2000" dirty="0" smtClean="0">
                <a:latin typeface="Times New Roman" pitchFamily="18" charset="0"/>
                <a:cs typeface="Times New Roman" pitchFamily="18" charset="0"/>
              </a:rPr>
              <a:t>It is created on an as-used basis. </a:t>
            </a:r>
          </a:p>
          <a:p>
            <a:pPr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ﬁrst</a:t>
            </a:r>
            <a:r>
              <a:rPr lang="en-US" sz="2000" dirty="0" smtClean="0">
                <a:latin typeface="Times New Roman" pitchFamily="18" charset="0"/>
                <a:cs typeface="Times New Roman" pitchFamily="18" charset="0"/>
              </a:rPr>
              <a:t> reference to any constant, parameter or variable (or any indirect pointer accesses to memory) causes the simulator to lay out the memory, associate with it the source code construct that caused its creation, and give it an initial state. </a:t>
            </a:r>
          </a:p>
          <a:p>
            <a:pPr algn="just"/>
            <a:r>
              <a:rPr lang="en-US" sz="2000" dirty="0" smtClean="0">
                <a:latin typeface="Times New Roman" pitchFamily="18" charset="0"/>
                <a:cs typeface="Times New Roman" pitchFamily="18" charset="0"/>
              </a:rPr>
              <a:t>Memory is tracked down to the level of the individual bit.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Each piece of memory has a value. There are three basic types of value: a known exact value, an initialized value whose exact value is not known, or an uninitialized value. When the exact value is known it is expressed in terms of the precise bits for that value.</a:t>
            </a:r>
          </a:p>
          <a:p>
            <a:pPr algn="just"/>
            <a:r>
              <a:rPr lang="en-US" sz="2400" dirty="0" smtClean="0">
                <a:latin typeface="Times New Roman" pitchFamily="18" charset="0"/>
                <a:cs typeface="Times New Roman" pitchFamily="18" charset="0"/>
              </a:rPr>
              <a:t>In addition, a set of predicates may be associated with the value. Predicates include a set of unary constructs representing language semantics, such as initialized; a set of binary constructs representing the usual relational operators; and ternary</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None/>
            </a:pPr>
            <a:r>
              <a:rPr lang="en-US" sz="2000" b="1" dirty="0" smtClean="0">
                <a:latin typeface="Times New Roman" pitchFamily="18" charset="0"/>
                <a:cs typeface="Times New Roman" pitchFamily="18" charset="0"/>
              </a:rPr>
              <a:t>Conditions, assumptions and choice point:</a:t>
            </a:r>
          </a:p>
          <a:p>
            <a:pPr algn="just"/>
            <a:r>
              <a:rPr lang="en-US" sz="2000" dirty="0" smtClean="0">
                <a:latin typeface="Times New Roman" pitchFamily="18" charset="0"/>
                <a:cs typeface="Times New Roman" pitchFamily="18" charset="0"/>
              </a:rPr>
              <a:t>In addition to a path, the context of a warning can be described in terms of the conditions that will cause .</a:t>
            </a:r>
          </a:p>
          <a:p>
            <a:pPr algn="just"/>
            <a:r>
              <a:rPr lang="en-US" sz="2000" dirty="0" smtClean="0">
                <a:latin typeface="Times New Roman" pitchFamily="18" charset="0"/>
                <a:cs typeface="Times New Roman" pitchFamily="18" charset="0"/>
              </a:rPr>
              <a:t>Assumptions are made when variables are used in relational expressions but their values are unknown</a:t>
            </a:r>
          </a:p>
          <a:p>
            <a:pPr algn="just"/>
            <a:r>
              <a:rPr lang="en-US" sz="2000" dirty="0" smtClean="0">
                <a:latin typeface="Times New Roman" pitchFamily="18" charset="0"/>
                <a:cs typeface="Times New Roman" pitchFamily="18" charset="0"/>
              </a:rPr>
              <a:t>The situation, where control ﬂow is not completely determined by known values, is called a choice point. When a choice point is encountered, the simulator picks one choice for the current path, and investigates the alternate choices on subsequent paths. </a:t>
            </a:r>
          </a:p>
          <a:p>
            <a:pPr algn="just">
              <a:buNone/>
            </a:pPr>
            <a:r>
              <a:rPr lang="en-US" sz="2000" b="1" dirty="0" smtClean="0">
                <a:latin typeface="Times New Roman" pitchFamily="18" charset="0"/>
                <a:cs typeface="Times New Roman" pitchFamily="18" charset="0"/>
              </a:rPr>
              <a:t>End-of-path analysis:</a:t>
            </a:r>
          </a:p>
          <a:p>
            <a:pPr algn="just"/>
            <a:r>
              <a:rPr lang="en-US" sz="2000" dirty="0" smtClean="0">
                <a:latin typeface="Times New Roman" pitchFamily="18" charset="0"/>
                <a:cs typeface="Times New Roman" pitchFamily="18" charset="0"/>
              </a:rPr>
              <a:t>After all statements in a path have been simulated, some additional analysis is performed.</a:t>
            </a:r>
          </a:p>
          <a:p>
            <a:pPr algn="just"/>
            <a:r>
              <a:rPr lang="en-US" sz="2000" dirty="0" smtClean="0">
                <a:latin typeface="Times New Roman" pitchFamily="18" charset="0"/>
                <a:cs typeface="Times New Roman" pitchFamily="18" charset="0"/>
              </a:rPr>
              <a:t>Per-path simulation is repeated on subsequent paths until either all paths have been covered</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400" b="1" dirty="0" smtClean="0">
                <a:latin typeface="Times New Roman" pitchFamily="18" charset="0"/>
                <a:cs typeface="Times New Roman" pitchFamily="18" charset="0"/>
              </a:rPr>
              <a:t>Models:</a:t>
            </a:r>
          </a:p>
          <a:p>
            <a:pPr algn="just"/>
            <a:r>
              <a:rPr lang="en-US" sz="2400" dirty="0" smtClean="0">
                <a:latin typeface="Times New Roman" pitchFamily="18" charset="0"/>
                <a:cs typeface="Times New Roman" pitchFamily="18" charset="0"/>
              </a:rPr>
              <a:t>A model embodies the behavior of a function.</a:t>
            </a:r>
          </a:p>
          <a:p>
            <a:pPr algn="just">
              <a:buNone/>
            </a:pPr>
            <a:r>
              <a:rPr lang="en-US" sz="2400" b="1" dirty="0" smtClean="0">
                <a:latin typeface="Times New Roman" pitchFamily="18" charset="0"/>
                <a:cs typeface="Times New Roman" pitchFamily="18" charset="0"/>
              </a:rPr>
              <a:t>Model structure:</a:t>
            </a:r>
          </a:p>
          <a:p>
            <a:pPr algn="just"/>
            <a:r>
              <a:rPr lang="en-US" sz="2400" dirty="0" smtClean="0">
                <a:latin typeface="Times New Roman" pitchFamily="18" charset="0"/>
                <a:cs typeface="Times New Roman" pitchFamily="18" charset="0"/>
              </a:rPr>
              <a:t>A model for a function represents a set of outcomes</a:t>
            </a:r>
          </a:p>
          <a:p>
            <a:pPr algn="just"/>
            <a:r>
              <a:rPr lang="en-US" sz="2400" dirty="0" smtClean="0">
                <a:latin typeface="Times New Roman" pitchFamily="18" charset="0"/>
                <a:cs typeface="Times New Roman" pitchFamily="18" charset="0"/>
              </a:rPr>
              <a:t>A model also includes a list of externals, representing the function’s interactions with the outside world:</a:t>
            </a:r>
          </a:p>
          <a:p>
            <a:pPr algn="just"/>
            <a:r>
              <a:rPr lang="en-US" sz="2400" dirty="0" smtClean="0">
                <a:latin typeface="Times New Roman" pitchFamily="18" charset="0"/>
                <a:cs typeface="Times New Roman" pitchFamily="18" charset="0"/>
              </a:rPr>
              <a:t>Each outcome in turn is </a:t>
            </a:r>
            <a:r>
              <a:rPr lang="en-US" sz="2400" dirty="0" err="1" smtClean="0">
                <a:latin typeface="Times New Roman" pitchFamily="18" charset="0"/>
                <a:cs typeface="Times New Roman" pitchFamily="18" charset="0"/>
              </a:rPr>
              <a:t>deﬁned</a:t>
            </a:r>
            <a:r>
              <a:rPr lang="en-US" sz="2400" dirty="0" smtClean="0">
                <a:latin typeface="Times New Roman" pitchFamily="18" charset="0"/>
                <a:cs typeface="Times New Roman" pitchFamily="18" charset="0"/>
              </a:rPr>
              <a:t> as a set of guards, constraints and results, collectively referred to as operations.</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smtClean="0"/>
              <a:t>	</a:t>
            </a:r>
            <a:r>
              <a:rPr lang="en-US" smtClean="0"/>
              <a:t>			THANKU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 Most analysis is done intra-procedurally, and so problems caused by the interactions between functions are not detected. </a:t>
            </a:r>
          </a:p>
          <a:p>
            <a:pPr algn="just"/>
            <a:r>
              <a:rPr lang="en-US" dirty="0" smtClean="0">
                <a:latin typeface="Times New Roman" pitchFamily="18" charset="0"/>
                <a:cs typeface="Times New Roman" pitchFamily="18" charset="0"/>
              </a:rPr>
              <a:t>Secondly, these techniques are not applicable to many categories of defects (such as memory leaks).</a:t>
            </a:r>
          </a:p>
          <a:p>
            <a:pPr algn="just"/>
            <a:r>
              <a:rPr lang="en-US" dirty="0" smtClean="0">
                <a:latin typeface="Times New Roman" pitchFamily="18" charset="0"/>
                <a:cs typeface="Times New Roman" pitchFamily="18" charset="0"/>
              </a:rPr>
              <a:t>Thirdly, by virtue of their focus on code generation they are forced to make very conservative assumptions, and hence, for example, only ﬁnd situations in which a variable is always uninitialized, rather than situations where it is uninitialized only on certain paths.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Specialized checkers such as </a:t>
            </a:r>
            <a:r>
              <a:rPr lang="en-US" b="1" dirty="0" smtClean="0">
                <a:latin typeface="Times New Roman" pitchFamily="18" charset="0"/>
                <a:cs typeface="Times New Roman" pitchFamily="18" charset="0"/>
              </a:rPr>
              <a:t>Lint</a:t>
            </a:r>
            <a:r>
              <a:rPr lang="en-US" dirty="0" smtClean="0">
                <a:latin typeface="Times New Roman" pitchFamily="18" charset="0"/>
                <a:cs typeface="Times New Roman" pitchFamily="18" charset="0"/>
              </a:rPr>
              <a:t>  ﬁnd broader classes of errors, including stylistic mistakes and potential portability problems, but are still limited and are prone to reporting false errors.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PREfix</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 Microsoft’s </a:t>
            </a:r>
            <a:r>
              <a:rPr lang="en-US" dirty="0" err="1" smtClean="0">
                <a:latin typeface="Times New Roman" pitchFamily="18" charset="0"/>
                <a:cs typeface="Times New Roman" pitchFamily="18" charset="0"/>
              </a:rPr>
              <a:t>PREfix</a:t>
            </a:r>
            <a:r>
              <a:rPr lang="en-US" dirty="0" smtClean="0">
                <a:latin typeface="Times New Roman" pitchFamily="18" charset="0"/>
                <a:cs typeface="Times New Roman" pitchFamily="18" charset="0"/>
              </a:rPr>
              <a:t> as a practical example of effective static analysis </a:t>
            </a:r>
          </a:p>
          <a:p>
            <a:pPr algn="just"/>
            <a:r>
              <a:rPr lang="en-US" dirty="0" smtClean="0">
                <a:latin typeface="Times New Roman" pitchFamily="18" charset="0"/>
                <a:cs typeface="Times New Roman" pitchFamily="18" charset="0"/>
              </a:rPr>
              <a:t> Big Ideas </a:t>
            </a:r>
          </a:p>
          <a:p>
            <a:pPr algn="just">
              <a:buNone/>
            </a:pPr>
            <a:r>
              <a:rPr lang="en-US" dirty="0" smtClean="0">
                <a:latin typeface="Times New Roman" pitchFamily="18" charset="0"/>
                <a:cs typeface="Times New Roman" pitchFamily="18" charset="0"/>
              </a:rPr>
              <a:t>		-Symbolic execution </a:t>
            </a:r>
          </a:p>
          <a:p>
            <a:pPr algn="just">
              <a:buNone/>
            </a:pPr>
            <a:r>
              <a:rPr lang="en-US" dirty="0" smtClean="0">
                <a:latin typeface="Times New Roman" pitchFamily="18" charset="0"/>
                <a:cs typeface="Times New Roman" pitchFamily="18" charset="0"/>
              </a:rPr>
              <a:t>		-Path sensitivity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Interprocedural</a:t>
            </a:r>
            <a:r>
              <a:rPr lang="en-US" dirty="0" smtClean="0">
                <a:latin typeface="Times New Roman" pitchFamily="18" charset="0"/>
                <a:cs typeface="Times New Roman" pitchFamily="18" charset="0"/>
              </a:rPr>
              <a:t> analysis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 the Bugs!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char *f(</a:t>
            </a:r>
            <a:r>
              <a:rPr lang="en-US" dirty="0" err="1" smtClean="0"/>
              <a:t>int</a:t>
            </a:r>
            <a:r>
              <a:rPr lang="en-US" dirty="0" smtClean="0"/>
              <a:t> size)</a:t>
            </a:r>
          </a:p>
          <a:p>
            <a:pPr>
              <a:buNone/>
            </a:pPr>
            <a:r>
              <a:rPr lang="en-US" dirty="0" smtClean="0"/>
              <a:t> { </a:t>
            </a:r>
          </a:p>
          <a:p>
            <a:pPr>
              <a:buNone/>
            </a:pPr>
            <a:r>
              <a:rPr lang="en-US" dirty="0" smtClean="0"/>
              <a:t>char * result; </a:t>
            </a:r>
          </a:p>
          <a:p>
            <a:pPr>
              <a:buNone/>
            </a:pPr>
            <a:r>
              <a:rPr lang="en-US" dirty="0" smtClean="0"/>
              <a:t>if (size &gt; 0) </a:t>
            </a:r>
          </a:p>
          <a:p>
            <a:pPr>
              <a:buNone/>
            </a:pPr>
            <a:r>
              <a:rPr lang="en-US" dirty="0" smtClean="0"/>
              <a:t>result = (char *)</a:t>
            </a:r>
            <a:r>
              <a:rPr lang="en-US" dirty="0" err="1" smtClean="0"/>
              <a:t>malloc</a:t>
            </a:r>
            <a:r>
              <a:rPr lang="en-US" dirty="0" smtClean="0"/>
              <a:t>(size);</a:t>
            </a:r>
          </a:p>
          <a:p>
            <a:pPr>
              <a:buNone/>
            </a:pPr>
            <a:r>
              <a:rPr lang="en-US" dirty="0" smtClean="0"/>
              <a:t>if (size == 1) </a:t>
            </a:r>
          </a:p>
          <a:p>
            <a:pPr>
              <a:buNone/>
            </a:pPr>
            <a:r>
              <a:rPr lang="en-US" dirty="0" smtClean="0"/>
              <a:t>return NULL;		// memory leak</a:t>
            </a:r>
          </a:p>
          <a:p>
            <a:pPr>
              <a:buNone/>
            </a:pPr>
            <a:r>
              <a:rPr lang="en-US" dirty="0" smtClean="0"/>
              <a:t>result[0] = 0; 	// result may be uninitialized</a:t>
            </a:r>
          </a:p>
          <a:p>
            <a:pPr>
              <a:buNone/>
            </a:pPr>
            <a:r>
              <a:rPr lang="en-US" dirty="0" smtClean="0"/>
              <a:t>return result;</a:t>
            </a:r>
          </a:p>
          <a:p>
            <a:pPr>
              <a:buNone/>
            </a:pP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If the size of memory to be allocated is greater than zero then it allocates memory; if the size of the memory is 1 it then returns NULL; otherwise it sets the </a:t>
            </a:r>
            <a:r>
              <a:rPr lang="en-US" sz="2800" dirty="0" err="1" smtClean="0">
                <a:latin typeface="Times New Roman" pitchFamily="18" charset="0"/>
                <a:cs typeface="Times New Roman" pitchFamily="18" charset="0"/>
              </a:rPr>
              <a:t>ﬁrst</a:t>
            </a:r>
            <a:r>
              <a:rPr lang="en-US" sz="2800" dirty="0" smtClean="0">
                <a:latin typeface="Times New Roman" pitchFamily="18" charset="0"/>
                <a:cs typeface="Times New Roman" pitchFamily="18" charset="0"/>
              </a:rPr>
              <a:t> word of the allocated memory to zero. </a:t>
            </a:r>
          </a:p>
          <a:p>
            <a:pPr algn="just"/>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PREﬁx</a:t>
            </a:r>
            <a:r>
              <a:rPr lang="en-US" sz="2800" dirty="0" smtClean="0">
                <a:latin typeface="Times New Roman" pitchFamily="18" charset="0"/>
                <a:cs typeface="Times New Roman" pitchFamily="18" charset="0"/>
              </a:rPr>
              <a:t> generates three warnings when analyzing this function. </a:t>
            </a:r>
          </a:p>
          <a:p>
            <a:pPr algn="just">
              <a:buNone/>
            </a:pPr>
            <a:r>
              <a:rPr lang="en-US" sz="2800" dirty="0" smtClean="0">
                <a:latin typeface="Times New Roman" pitchFamily="18" charset="0"/>
                <a:cs typeface="Times New Roman" pitchFamily="18" charset="0"/>
              </a:rPr>
              <a:t>		a) leaking memory</a:t>
            </a:r>
          </a:p>
          <a:p>
            <a:pPr algn="just">
              <a:buNone/>
            </a:pPr>
            <a:r>
              <a:rPr lang="en-US" sz="2800" dirty="0" smtClean="0">
                <a:latin typeface="Times New Roman" pitchFamily="18" charset="0"/>
                <a:cs typeface="Times New Roman" pitchFamily="18" charset="0"/>
              </a:rPr>
              <a:t>		b) dereferencing uninitialized pointer ‘result</a:t>
            </a:r>
          </a:p>
          <a:p>
            <a:pPr algn="just">
              <a:buNone/>
            </a:pPr>
            <a:r>
              <a:rPr lang="en-US" sz="2800" dirty="0" smtClean="0">
                <a:latin typeface="Times New Roman" pitchFamily="18" charset="0"/>
                <a:cs typeface="Times New Roman" pitchFamily="18" charset="0"/>
              </a:rPr>
              <a:t>		c) dereferencing NULL pointer ‘result’</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First error occurs on the return of NULL when the size is 1; the allocated memory is neither freed nor returned. </a:t>
            </a:r>
          </a:p>
          <a:p>
            <a:pPr algn="just"/>
            <a:r>
              <a:rPr lang="en-US" sz="2400" dirty="0" smtClean="0">
                <a:latin typeface="Times New Roman" pitchFamily="18" charset="0"/>
                <a:cs typeface="Times New Roman" pitchFamily="18" charset="0"/>
              </a:rPr>
              <a:t>The 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error in  occurs when the function tries to dereference an uninitialized pointer (when size is less than or equal to zero the </a:t>
            </a:r>
            <a:r>
              <a:rPr lang="en-US" sz="2400" dirty="0" err="1" smtClean="0">
                <a:latin typeface="Times New Roman" pitchFamily="18" charset="0"/>
                <a:cs typeface="Times New Roman" pitchFamily="18" charset="0"/>
              </a:rPr>
              <a:t>malloc</a:t>
            </a:r>
            <a:r>
              <a:rPr lang="en-US" sz="2400" dirty="0" smtClean="0">
                <a:latin typeface="Times New Roman" pitchFamily="18" charset="0"/>
                <a:cs typeface="Times New Roman" pitchFamily="18" charset="0"/>
              </a:rPr>
              <a:t>  will not be executed). </a:t>
            </a:r>
          </a:p>
          <a:p>
            <a:pPr algn="just"/>
            <a:r>
              <a:rPr lang="en-US" sz="2400" dirty="0" smtClean="0">
                <a:latin typeface="Times New Roman" pitchFamily="18" charset="0"/>
                <a:cs typeface="Times New Roman" pitchFamily="18" charset="0"/>
              </a:rPr>
              <a:t>The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error in occurs when </a:t>
            </a:r>
            <a:r>
              <a:rPr lang="en-US" sz="2400" dirty="0" err="1" smtClean="0">
                <a:latin typeface="Times New Roman" pitchFamily="18" charset="0"/>
                <a:cs typeface="Times New Roman" pitchFamily="18" charset="0"/>
              </a:rPr>
              <a:t>malloc</a:t>
            </a:r>
            <a:r>
              <a:rPr lang="en-US" sz="2400" dirty="0" smtClean="0">
                <a:latin typeface="Times New Roman" pitchFamily="18" charset="0"/>
                <a:cs typeface="Times New Roman" pitchFamily="18" charset="0"/>
              </a:rPr>
              <a:t> cannot allocate memory and returns a NULL pointer. There is no check for this case, and thus the use of the pointer for initialization is incorrect.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Finding programming errors </a:t>
            </a:r>
          </a:p>
          <a:p>
            <a:pPr algn="just">
              <a:buNone/>
            </a:pPr>
            <a:r>
              <a:rPr lang="en-US" sz="2800" dirty="0" smtClean="0">
                <a:latin typeface="Times New Roman" pitchFamily="18" charset="0"/>
                <a:cs typeface="Times New Roman" pitchFamily="18" charset="0"/>
              </a:rPr>
              <a:t>• invalid pointers </a:t>
            </a:r>
          </a:p>
          <a:p>
            <a:pPr algn="just">
              <a:buNone/>
            </a:pPr>
            <a:r>
              <a:rPr lang="en-US" sz="2800" dirty="0" smtClean="0">
                <a:latin typeface="Times New Roman" pitchFamily="18" charset="0"/>
                <a:cs typeface="Times New Roman" pitchFamily="18" charset="0"/>
              </a:rPr>
              <a:t>• storage allocation errors</a:t>
            </a:r>
          </a:p>
          <a:p>
            <a:pPr algn="just">
              <a:buNone/>
            </a:pPr>
            <a:r>
              <a:rPr lang="en-US" sz="2800" dirty="0" smtClean="0">
                <a:latin typeface="Times New Roman" pitchFamily="18" charset="0"/>
                <a:cs typeface="Times New Roman" pitchFamily="18" charset="0"/>
              </a:rPr>
              <a:t> • uninitialized memory </a:t>
            </a:r>
          </a:p>
          <a:p>
            <a:pPr algn="just">
              <a:buNone/>
            </a:pPr>
            <a:r>
              <a:rPr lang="en-US" sz="2800" dirty="0" smtClean="0">
                <a:latin typeface="Times New Roman" pitchFamily="18" charset="0"/>
                <a:cs typeface="Times New Roman" pitchFamily="18" charset="0"/>
              </a:rPr>
              <a:t>• improper operations on resources</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t>
            </a:r>
            <a:r>
              <a:rPr lang="en-US" dirty="0" err="1" smtClean="0"/>
              <a:t>PREfix</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 Handle hard aspects of C-like languages</a:t>
            </a:r>
          </a:p>
          <a:p>
            <a:pPr algn="just">
              <a:buNone/>
            </a:pPr>
            <a:r>
              <a:rPr lang="en-US" sz="2400" dirty="0" smtClean="0">
                <a:latin typeface="Times New Roman" pitchFamily="18" charset="0"/>
                <a:cs typeface="Times New Roman" pitchFamily="18" charset="0"/>
              </a:rPr>
              <a:t> 		- Pointers, arrays, unions, libraries, casts… </a:t>
            </a:r>
          </a:p>
          <a:p>
            <a:pPr algn="just"/>
            <a:r>
              <a:rPr lang="en-US" sz="2400" dirty="0" smtClean="0">
                <a:latin typeface="Times New Roman" pitchFamily="18" charset="0"/>
                <a:cs typeface="Times New Roman" pitchFamily="18" charset="0"/>
              </a:rPr>
              <a:t>Avoid false positives- Use path-sensitive analysis</a:t>
            </a:r>
          </a:p>
          <a:p>
            <a:pPr algn="just"/>
            <a:r>
              <a:rPr lang="en-US" sz="2400" dirty="0" smtClean="0">
                <a:latin typeface="Times New Roman" pitchFamily="18" charset="0"/>
                <a:cs typeface="Times New Roman" pitchFamily="18" charset="0"/>
              </a:rPr>
              <a:t>Give the user good feedback </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952</Words>
  <Application>Microsoft Office PowerPoint</Application>
  <PresentationFormat>On-screen Show (4:3)</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A Static Analyzer for Finding Dynamic Programming Errors </vt:lpstr>
      <vt:lpstr>Slide 2</vt:lpstr>
      <vt:lpstr>Slide 3</vt:lpstr>
      <vt:lpstr> PREfix</vt:lpstr>
      <vt:lpstr>Find the Bugs! </vt:lpstr>
      <vt:lpstr>Slide 6</vt:lpstr>
      <vt:lpstr>Slide 7</vt:lpstr>
      <vt:lpstr>Motivation</vt:lpstr>
      <vt:lpstr>Goals of PREfix</vt:lpstr>
      <vt:lpstr>PREfix Analysis</vt:lpstr>
      <vt:lpstr>ANALYZER STRUCTURE AND IMPLEMENTATION</vt:lpstr>
      <vt:lpstr>Per-path simulation</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dc:creator>
  <cp:lastModifiedBy>Windows User</cp:lastModifiedBy>
  <cp:revision>39</cp:revision>
  <dcterms:created xsi:type="dcterms:W3CDTF">2006-08-16T00:00:00Z</dcterms:created>
  <dcterms:modified xsi:type="dcterms:W3CDTF">2017-04-21T07:43:42Z</dcterms:modified>
</cp:coreProperties>
</file>