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0" r:id="rId3"/>
    <p:sldId id="266" r:id="rId4"/>
    <p:sldId id="271" r:id="rId5"/>
    <p:sldId id="272" r:id="rId6"/>
    <p:sldId id="267" r:id="rId7"/>
    <p:sldId id="269" r:id="rId8"/>
    <p:sldId id="268" r:id="rId9"/>
    <p:sldId id="258" r:id="rId10"/>
    <p:sldId id="259" r:id="rId11"/>
    <p:sldId id="260" r:id="rId12"/>
    <p:sldId id="26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Software Vulnerabilities?</a:t>
            </a:r>
            <a:endParaRPr lang="en-US" dirty="0"/>
          </a:p>
        </p:txBody>
      </p:sp>
      <p:sp>
        <p:nvSpPr>
          <p:cNvPr id="3" name="Content Placeholder 2"/>
          <p:cNvSpPr>
            <a:spLocks noGrp="1"/>
          </p:cNvSpPr>
          <p:nvPr>
            <p:ph idx="1"/>
          </p:nvPr>
        </p:nvSpPr>
        <p:spPr/>
        <p:txBody>
          <a:bodyPr>
            <a:noAutofit/>
          </a:bodyPr>
          <a:lstStyle/>
          <a:p>
            <a:pPr algn="just"/>
            <a:r>
              <a:rPr lang="en-US" sz="2800" dirty="0" smtClean="0">
                <a:latin typeface="Times New Roman" pitchFamily="18" charset="0"/>
                <a:cs typeface="Times New Roman" pitchFamily="18" charset="0"/>
              </a:rPr>
              <a:t>A software vulnerability is an instance of a fault in the specification, development, or configuration of software such that its execution can violate the (implicit or explicit) security policy.</a:t>
            </a:r>
          </a:p>
          <a:p>
            <a:pPr algn="just"/>
            <a:r>
              <a:rPr lang="en-US" sz="2800" dirty="0" smtClean="0">
                <a:latin typeface="Times New Roman" pitchFamily="18" charset="0"/>
                <a:cs typeface="Times New Roman" pitchFamily="18" charset="0"/>
              </a:rPr>
              <a:t>A software vulnerability is a security flaw, glitch, or weakness found in software or in an operating system (OS) that can lead to security concerns. An example of a software flaw is a buffer overflow. This is when software becomes unresponsive or crashes when users open a file that may be "too heavy" for the program to read.</a:t>
            </a:r>
            <a:endParaRPr lang="en-US" sz="28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remote exploit</a:t>
            </a:r>
            <a:r>
              <a:rPr lang="en-US" sz="2400" dirty="0" smtClean="0">
                <a:latin typeface="Times New Roman" pitchFamily="18" charset="0"/>
                <a:cs typeface="Times New Roman" pitchFamily="18" charset="0"/>
              </a:rPr>
              <a:t> works over a network and exploits the security vulnerability without any prior access to the vulnerable system.</a:t>
            </a:r>
          </a:p>
          <a:p>
            <a:pPr algn="just"/>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local exploit</a:t>
            </a:r>
            <a:r>
              <a:rPr lang="en-US" sz="2400" b="1" baseline="30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requires prior access to the vulnerable system and usually increases the privileges of the person running the exploit past those granted by the system administrator. </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400" b="1" dirty="0" smtClean="0">
                <a:latin typeface="Times New Roman" pitchFamily="18" charset="0"/>
                <a:cs typeface="Times New Roman" pitchFamily="18" charset="0"/>
              </a:rPr>
              <a:t>Pivoting- Pivoting</a:t>
            </a:r>
            <a:r>
              <a:rPr lang="en-US" sz="2400" dirty="0" smtClean="0">
                <a:latin typeface="Times New Roman" pitchFamily="18" charset="0"/>
                <a:cs typeface="Times New Roman" pitchFamily="18" charset="0"/>
              </a:rPr>
              <a:t> refers to a method used by penetration testers that uses the compromised system to attack other systems on the same network to avoid restrictions such as firewall configurations, which may prohibit direct access to all machines.</a:t>
            </a:r>
          </a:p>
          <a:p>
            <a:pPr algn="just"/>
            <a:r>
              <a:rPr lang="en-US" sz="2400" dirty="0" smtClean="0">
                <a:latin typeface="Times New Roman" pitchFamily="18" charset="0"/>
                <a:cs typeface="Times New Roman" pitchFamily="18" charset="0"/>
              </a:rPr>
              <a:t>Pivoting can further be distinguished into proxy pivoting and VPN pivoting. </a:t>
            </a:r>
          </a:p>
          <a:p>
            <a:pPr algn="just"/>
            <a:r>
              <a:rPr lang="en-US" sz="2400" b="1" dirty="0" smtClean="0">
                <a:latin typeface="Times New Roman" pitchFamily="18" charset="0"/>
                <a:cs typeface="Times New Roman" pitchFamily="18" charset="0"/>
              </a:rPr>
              <a:t>Proxy pivoting</a:t>
            </a:r>
            <a:r>
              <a:rPr lang="en-US" sz="2400" dirty="0" smtClean="0">
                <a:latin typeface="Times New Roman" pitchFamily="18" charset="0"/>
                <a:cs typeface="Times New Roman" pitchFamily="18" charset="0"/>
              </a:rPr>
              <a:t> generally describes the practice of channeling traffic through a compromised target using a proxy payload on the machine and launching attacks from the computer.</a:t>
            </a:r>
          </a:p>
          <a:p>
            <a:pPr algn="just"/>
            <a:r>
              <a:rPr lang="en-US" sz="2400" b="1" dirty="0" smtClean="0">
                <a:latin typeface="Times New Roman" pitchFamily="18" charset="0"/>
                <a:cs typeface="Times New Roman" pitchFamily="18" charset="0"/>
              </a:rPr>
              <a:t>VPN pivoting</a:t>
            </a:r>
            <a:r>
              <a:rPr lang="en-US" sz="2400" dirty="0" smtClean="0">
                <a:latin typeface="Times New Roman" pitchFamily="18" charset="0"/>
                <a:cs typeface="Times New Roman" pitchFamily="18" charset="0"/>
              </a:rPr>
              <a:t> enables the attacker to create an encrypted layer to tunnel into the compromised machine to route any network traffic through that target machine</a:t>
            </a:r>
            <a:endParaRPr lang="en-US" sz="2400" b="1" dirty="0" smtClean="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buNone/>
            </a:pPr>
            <a:r>
              <a:rPr lang="en-US" dirty="0" smtClean="0"/>
              <a:t>	</a:t>
            </a:r>
            <a:r>
              <a:rPr lang="en-US" dirty="0" smtClean="0"/>
              <a:t>			</a:t>
            </a:r>
            <a:r>
              <a:rPr lang="en-US" dirty="0" smtClean="0"/>
              <a:t>THANKU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latin typeface="Times New Roman" pitchFamily="18" charset="0"/>
                <a:cs typeface="Times New Roman" pitchFamily="18" charset="0"/>
              </a:rPr>
              <a:t>Vulnerabilities are related to:</a:t>
            </a:r>
          </a:p>
          <a:p>
            <a:pPr algn="just"/>
            <a:r>
              <a:rPr lang="en-US" dirty="0" smtClean="0">
                <a:latin typeface="Times New Roman" pitchFamily="18" charset="0"/>
                <a:cs typeface="Times New Roman" pitchFamily="18" charset="0"/>
              </a:rPr>
              <a:t>physical environment of the system</a:t>
            </a:r>
          </a:p>
          <a:p>
            <a:pPr algn="just"/>
            <a:r>
              <a:rPr lang="en-US" dirty="0" smtClean="0">
                <a:latin typeface="Times New Roman" pitchFamily="18" charset="0"/>
                <a:cs typeface="Times New Roman" pitchFamily="18" charset="0"/>
              </a:rPr>
              <a:t>the personnel</a:t>
            </a:r>
          </a:p>
          <a:p>
            <a:pPr algn="just"/>
            <a:r>
              <a:rPr lang="en-US" dirty="0" smtClean="0">
                <a:latin typeface="Times New Roman" pitchFamily="18" charset="0"/>
                <a:cs typeface="Times New Roman" pitchFamily="18" charset="0"/>
              </a:rPr>
              <a:t>management</a:t>
            </a:r>
          </a:p>
          <a:p>
            <a:pPr algn="just"/>
            <a:r>
              <a:rPr lang="en-US" dirty="0" smtClean="0">
                <a:latin typeface="Times New Roman" pitchFamily="18" charset="0"/>
                <a:cs typeface="Times New Roman" pitchFamily="18" charset="0"/>
              </a:rPr>
              <a:t>administration procedures and security measures within the organization</a:t>
            </a:r>
          </a:p>
          <a:p>
            <a:pPr algn="just"/>
            <a:r>
              <a:rPr lang="en-US" dirty="0" smtClean="0">
                <a:latin typeface="Times New Roman" pitchFamily="18" charset="0"/>
                <a:cs typeface="Times New Roman" pitchFamily="18" charset="0"/>
              </a:rPr>
              <a:t>business operation and service delivery</a:t>
            </a:r>
          </a:p>
          <a:p>
            <a:pPr algn="just"/>
            <a:r>
              <a:rPr lang="en-US" dirty="0" smtClean="0">
                <a:latin typeface="Times New Roman" pitchFamily="18" charset="0"/>
                <a:cs typeface="Times New Roman" pitchFamily="18" charset="0"/>
              </a:rPr>
              <a:t>hardware</a:t>
            </a:r>
          </a:p>
          <a:p>
            <a:pPr algn="just"/>
            <a:r>
              <a:rPr lang="en-US" dirty="0" smtClean="0">
                <a:latin typeface="Times New Roman" pitchFamily="18" charset="0"/>
                <a:cs typeface="Times New Roman" pitchFamily="18" charset="0"/>
              </a:rPr>
              <a:t>software</a:t>
            </a:r>
          </a:p>
          <a:p>
            <a:pPr algn="just"/>
            <a:r>
              <a:rPr lang="en-US" dirty="0" smtClean="0">
                <a:latin typeface="Times New Roman" pitchFamily="18" charset="0"/>
                <a:cs typeface="Times New Roman" pitchFamily="18" charset="0"/>
              </a:rPr>
              <a:t>communication equipment and facilities</a:t>
            </a:r>
          </a:p>
          <a:p>
            <a:pPr algn="just"/>
            <a:r>
              <a:rPr lang="en-US" dirty="0" smtClean="0">
                <a:latin typeface="Times New Roman" pitchFamily="18" charset="0"/>
                <a:cs typeface="Times New Roman" pitchFamily="18" charset="0"/>
              </a:rPr>
              <a:t>and their combinations.</a:t>
            </a:r>
          </a:p>
          <a:p>
            <a:pPr algn="just"/>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dirty="0" smtClean="0"/>
              <a:t>K</a:t>
            </a:r>
            <a:endParaRPr lang="en-US" dirty="0"/>
          </a:p>
        </p:txBody>
      </p:sp>
      <p:sp>
        <p:nvSpPr>
          <p:cNvPr id="5" name="Slide Number Placeholder 5"/>
          <p:cNvSpPr>
            <a:spLocks noGrp="1"/>
          </p:cNvSpPr>
          <p:nvPr>
            <p:ph type="sldNum" sz="quarter" idx="12"/>
          </p:nvPr>
        </p:nvSpPr>
        <p:spPr/>
        <p:txBody>
          <a:bodyPr/>
          <a:lstStyle/>
          <a:p>
            <a:fld id="{F200036A-D5B6-454C-B719-2B5C1C28559F}" type="slidenum">
              <a:rPr lang="en-US"/>
              <a:pPr/>
              <a:t>3</a:t>
            </a:fld>
            <a:endParaRPr lang="en-US"/>
          </a:p>
        </p:txBody>
      </p:sp>
      <p:sp>
        <p:nvSpPr>
          <p:cNvPr id="9218" name="Rectangle 2"/>
          <p:cNvSpPr>
            <a:spLocks noGrp="1" noChangeArrowheads="1"/>
          </p:cNvSpPr>
          <p:nvPr>
            <p:ph type="title"/>
          </p:nvPr>
        </p:nvSpPr>
        <p:spPr/>
        <p:txBody>
          <a:bodyPr/>
          <a:lstStyle/>
          <a:p>
            <a:r>
              <a:rPr lang="en-US"/>
              <a:t>Sources of Vulnerabilities</a:t>
            </a:r>
          </a:p>
        </p:txBody>
      </p:sp>
      <p:sp>
        <p:nvSpPr>
          <p:cNvPr id="9219" name="Rectangle 3"/>
          <p:cNvSpPr>
            <a:spLocks noGrp="1" noChangeArrowheads="1"/>
          </p:cNvSpPr>
          <p:nvPr>
            <p:ph type="body" idx="1"/>
          </p:nvPr>
        </p:nvSpPr>
        <p:spPr>
          <a:xfrm>
            <a:off x="301625" y="1676400"/>
            <a:ext cx="8540750" cy="4876800"/>
          </a:xfrm>
        </p:spPr>
        <p:txBody>
          <a:bodyPr/>
          <a:lstStyle/>
          <a:p>
            <a:pPr algn="just">
              <a:lnSpc>
                <a:spcPct val="80000"/>
              </a:lnSpc>
            </a:pPr>
            <a:r>
              <a:rPr lang="en-US" sz="2800" dirty="0" smtClean="0">
                <a:latin typeface="Times New Roman" pitchFamily="18" charset="0"/>
                <a:cs typeface="Times New Roman" pitchFamily="18" charset="0"/>
              </a:rPr>
              <a:t> The </a:t>
            </a:r>
            <a:r>
              <a:rPr lang="en-US" sz="2800" dirty="0">
                <a:latin typeface="Times New Roman" pitchFamily="18" charset="0"/>
                <a:cs typeface="Times New Roman" pitchFamily="18" charset="0"/>
              </a:rPr>
              <a:t>most frequently </a:t>
            </a:r>
            <a:r>
              <a:rPr lang="en-US" sz="2800" dirty="0" smtClean="0">
                <a:latin typeface="Times New Roman" pitchFamily="18" charset="0"/>
                <a:cs typeface="Times New Roman" pitchFamily="18" charset="0"/>
              </a:rPr>
              <a:t>sources </a:t>
            </a:r>
            <a:r>
              <a:rPr lang="en-US" sz="2800" dirty="0">
                <a:latin typeface="Times New Roman" pitchFamily="18" charset="0"/>
                <a:cs typeface="Times New Roman" pitchFamily="18" charset="0"/>
              </a:rPr>
              <a:t>of security vulnerability problems </a:t>
            </a:r>
            <a:r>
              <a:rPr lang="en-US" sz="2800" dirty="0" smtClean="0">
                <a:latin typeface="Times New Roman" pitchFamily="18" charset="0"/>
                <a:cs typeface="Times New Roman" pitchFamily="18" charset="0"/>
              </a:rPr>
              <a:t>are </a:t>
            </a:r>
            <a:endParaRPr lang="en-US" sz="2800" dirty="0">
              <a:latin typeface="Times New Roman" pitchFamily="18" charset="0"/>
              <a:cs typeface="Times New Roman" pitchFamily="18" charset="0"/>
            </a:endParaRPr>
          </a:p>
          <a:p>
            <a:pPr lvl="1" algn="just">
              <a:lnSpc>
                <a:spcPct val="80000"/>
              </a:lnSpc>
            </a:pPr>
            <a:r>
              <a:rPr lang="en-US" sz="2400" dirty="0">
                <a:latin typeface="Times New Roman" pitchFamily="18" charset="0"/>
                <a:cs typeface="Times New Roman" pitchFamily="18" charset="0"/>
              </a:rPr>
              <a:t>design flaws, </a:t>
            </a:r>
          </a:p>
          <a:p>
            <a:pPr lvl="1" algn="just">
              <a:lnSpc>
                <a:spcPct val="80000"/>
              </a:lnSpc>
            </a:pPr>
            <a:r>
              <a:rPr lang="en-US" sz="2400" dirty="0">
                <a:latin typeface="Times New Roman" pitchFamily="18" charset="0"/>
                <a:cs typeface="Times New Roman" pitchFamily="18" charset="0"/>
              </a:rPr>
              <a:t>poor security management, </a:t>
            </a:r>
          </a:p>
          <a:p>
            <a:pPr lvl="1" algn="just">
              <a:lnSpc>
                <a:spcPct val="80000"/>
              </a:lnSpc>
            </a:pPr>
            <a:r>
              <a:rPr lang="en-US" sz="2400" dirty="0">
                <a:latin typeface="Times New Roman" pitchFamily="18" charset="0"/>
                <a:cs typeface="Times New Roman" pitchFamily="18" charset="0"/>
              </a:rPr>
              <a:t>incorrect implementation, </a:t>
            </a:r>
          </a:p>
          <a:p>
            <a:pPr lvl="1" algn="just">
              <a:lnSpc>
                <a:spcPct val="80000"/>
              </a:lnSpc>
            </a:pPr>
            <a:r>
              <a:rPr lang="en-US" sz="2400" dirty="0">
                <a:latin typeface="Times New Roman" pitchFamily="18" charset="0"/>
                <a:cs typeface="Times New Roman" pitchFamily="18" charset="0"/>
              </a:rPr>
              <a:t>Internet technology vulnerability, </a:t>
            </a:r>
          </a:p>
          <a:p>
            <a:pPr lvl="1" algn="just">
              <a:lnSpc>
                <a:spcPct val="80000"/>
              </a:lnSpc>
            </a:pPr>
            <a:r>
              <a:rPr lang="en-US" sz="2400" dirty="0">
                <a:latin typeface="Times New Roman" pitchFamily="18" charset="0"/>
                <a:cs typeface="Times New Roman" pitchFamily="18" charset="0"/>
              </a:rPr>
              <a:t>the nature of intruder activity,</a:t>
            </a:r>
          </a:p>
          <a:p>
            <a:pPr lvl="1" algn="just">
              <a:lnSpc>
                <a:spcPct val="80000"/>
              </a:lnSpc>
            </a:pPr>
            <a:r>
              <a:rPr lang="en-US" sz="2400" dirty="0">
                <a:latin typeface="Times New Roman" pitchFamily="18" charset="0"/>
                <a:cs typeface="Times New Roman" pitchFamily="18" charset="0"/>
              </a:rPr>
              <a:t>the difficulty of fixing vulnerable systems, </a:t>
            </a:r>
          </a:p>
          <a:p>
            <a:pPr lvl="1" algn="just">
              <a:lnSpc>
                <a:spcPct val="80000"/>
              </a:lnSpc>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just">
              <a:lnSpc>
                <a:spcPct val="80000"/>
              </a:lnSpc>
            </a:pP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Software vulnerabilities</a:t>
            </a:r>
            <a:br>
              <a:rPr lang="en-US" b="1" dirty="0" smtClean="0"/>
            </a:b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Common types of software flaws that lead to vulnerabilities include:</a:t>
            </a:r>
          </a:p>
          <a:p>
            <a:pPr algn="just"/>
            <a:r>
              <a:rPr lang="en-US" sz="2400" dirty="0" smtClean="0">
                <a:latin typeface="Times New Roman" pitchFamily="18" charset="0"/>
                <a:cs typeface="Times New Roman" pitchFamily="18" charset="0"/>
              </a:rPr>
              <a:t>Memory safety violations, such as:</a:t>
            </a:r>
          </a:p>
          <a:p>
            <a:pPr lvl="1" algn="just"/>
            <a:r>
              <a:rPr lang="en-US" sz="2400" dirty="0" smtClean="0">
                <a:latin typeface="Times New Roman" pitchFamily="18" charset="0"/>
                <a:cs typeface="Times New Roman" pitchFamily="18" charset="0"/>
              </a:rPr>
              <a:t>Buffer overflows -a </a:t>
            </a:r>
            <a:r>
              <a:rPr lang="en-US" sz="2400" b="1" dirty="0" smtClean="0">
                <a:latin typeface="Times New Roman" pitchFamily="18" charset="0"/>
                <a:cs typeface="Times New Roman" pitchFamily="18" charset="0"/>
              </a:rPr>
              <a:t>buffer overflow</a:t>
            </a:r>
            <a:r>
              <a:rPr lang="en-US" sz="2400" dirty="0" smtClean="0">
                <a:latin typeface="Times New Roman" pitchFamily="18" charset="0"/>
                <a:cs typeface="Times New Roman" pitchFamily="18" charset="0"/>
              </a:rPr>
              <a:t>, or </a:t>
            </a:r>
            <a:r>
              <a:rPr lang="en-US" sz="2400" b="1" dirty="0" smtClean="0">
                <a:latin typeface="Times New Roman" pitchFamily="18" charset="0"/>
                <a:cs typeface="Times New Roman" pitchFamily="18" charset="0"/>
              </a:rPr>
              <a:t>buffer overrun</a:t>
            </a:r>
            <a:r>
              <a:rPr lang="en-US" sz="2400" dirty="0" smtClean="0">
                <a:latin typeface="Times New Roman" pitchFamily="18" charset="0"/>
                <a:cs typeface="Times New Roman" pitchFamily="18" charset="0"/>
              </a:rPr>
              <a:t>, is an anomaly where a program, while writing data to a buffer, overruns the buffer's boundary and overwrites adjacent memory locations.</a:t>
            </a:r>
          </a:p>
          <a:p>
            <a:pPr lvl="1" algn="just"/>
            <a:r>
              <a:rPr lang="en-US" sz="2400" dirty="0" smtClean="0">
                <a:latin typeface="Times New Roman" pitchFamily="18" charset="0"/>
                <a:cs typeface="Times New Roman" pitchFamily="18" charset="0"/>
              </a:rPr>
              <a:t>Dangling pointers-</a:t>
            </a:r>
            <a:r>
              <a:rPr lang="en-US" sz="2400" b="1" dirty="0" smtClean="0">
                <a:latin typeface="Times New Roman" pitchFamily="18" charset="0"/>
                <a:cs typeface="Times New Roman" pitchFamily="18" charset="0"/>
              </a:rPr>
              <a:t>Dangling pointers</a:t>
            </a:r>
            <a:r>
              <a:rPr lang="en-US" sz="2400" dirty="0" smtClean="0">
                <a:latin typeface="Times New Roman" pitchFamily="18" charset="0"/>
                <a:cs typeface="Times New Roman" pitchFamily="18" charset="0"/>
              </a:rPr>
              <a:t> and </a:t>
            </a:r>
            <a:r>
              <a:rPr lang="en-US" sz="2400" b="1" dirty="0" smtClean="0">
                <a:latin typeface="Times New Roman" pitchFamily="18" charset="0"/>
                <a:cs typeface="Times New Roman" pitchFamily="18" charset="0"/>
              </a:rPr>
              <a:t>wild pointers</a:t>
            </a:r>
            <a:r>
              <a:rPr lang="en-US" sz="2400" dirty="0" smtClean="0">
                <a:latin typeface="Times New Roman" pitchFamily="18" charset="0"/>
                <a:cs typeface="Times New Roman" pitchFamily="18" charset="0"/>
              </a:rPr>
              <a:t> in computer programming are pointers that do not point to a valid object of the appropriate type. These are special cases of memory safety violations.</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latin typeface="Times New Roman" pitchFamily="18" charset="0"/>
                <a:cs typeface="Times New Roman" pitchFamily="18" charset="0"/>
              </a:rPr>
              <a:t>Input validation errors, such as:</a:t>
            </a:r>
          </a:p>
          <a:p>
            <a:pPr lvl="1" algn="just"/>
            <a:r>
              <a:rPr lang="en-US" b="1" dirty="0" smtClean="0">
                <a:latin typeface="Times New Roman" pitchFamily="18" charset="0"/>
                <a:cs typeface="Times New Roman" pitchFamily="18" charset="0"/>
              </a:rPr>
              <a:t>Format string attacks-</a:t>
            </a:r>
            <a:r>
              <a:rPr lang="en-US" dirty="0" smtClean="0">
                <a:latin typeface="Times New Roman" pitchFamily="18" charset="0"/>
                <a:cs typeface="Times New Roman" pitchFamily="18" charset="0"/>
              </a:rPr>
              <a:t> format string exploits can be used to crash a program or to execute harmful code</a:t>
            </a:r>
          </a:p>
          <a:p>
            <a:pPr lvl="1" algn="just"/>
            <a:r>
              <a:rPr lang="en-US" b="1" dirty="0" smtClean="0">
                <a:latin typeface="Times New Roman" pitchFamily="18" charset="0"/>
                <a:cs typeface="Times New Roman" pitchFamily="18" charset="0"/>
              </a:rPr>
              <a:t>SQL injection-</a:t>
            </a:r>
            <a:r>
              <a:rPr lang="en-US" dirty="0" smtClean="0">
                <a:latin typeface="Times New Roman" pitchFamily="18" charset="0"/>
                <a:cs typeface="Times New Roman" pitchFamily="18" charset="0"/>
              </a:rPr>
              <a:t>SQL injection is a code injection technique, used to attack data-driven applications. SQL injection attacks allow attackers to spoof identity, tamper with existing data, cause repudiation issues such as avoiding transactions or changing balances, allow the complete disclosure of all data on the system, destroy the data or make it otherwise unavailable</a:t>
            </a:r>
          </a:p>
          <a:p>
            <a:pPr lvl="1" algn="just"/>
            <a:r>
              <a:rPr lang="en-US" b="1" dirty="0" smtClean="0">
                <a:latin typeface="Times New Roman" pitchFamily="18" charset="0"/>
                <a:cs typeface="Times New Roman" pitchFamily="18" charset="0"/>
              </a:rPr>
              <a:t>Code injection-</a:t>
            </a:r>
            <a:r>
              <a:rPr lang="en-US" dirty="0" smtClean="0">
                <a:latin typeface="Times New Roman" pitchFamily="18" charset="0"/>
                <a:cs typeface="Times New Roman" pitchFamily="18" charset="0"/>
              </a:rPr>
              <a:t>Code injection is the exploitation of a computer bug that is caused by processing invalid data.</a:t>
            </a:r>
          </a:p>
          <a:p>
            <a:pPr lvl="1" algn="just"/>
            <a:r>
              <a:rPr lang="en-US" b="1" dirty="0" smtClean="0">
                <a:latin typeface="Times New Roman" pitchFamily="18" charset="0"/>
                <a:cs typeface="Times New Roman" pitchFamily="18" charset="0"/>
              </a:rPr>
              <a:t>E-mail injection-</a:t>
            </a:r>
            <a:r>
              <a:rPr lang="en-US" dirty="0" smtClean="0">
                <a:latin typeface="Times New Roman" pitchFamily="18" charset="0"/>
                <a:cs typeface="Times New Roman" pitchFamily="18" charset="0"/>
              </a:rPr>
              <a:t>Email injection is a security vulnerability that can occur in Internet applications that are used to send email messages.</a:t>
            </a:r>
          </a:p>
          <a:p>
            <a:pPr algn="just"/>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endParaRPr lang="en-US" dirty="0"/>
          </a:p>
        </p:txBody>
      </p:sp>
      <p:sp>
        <p:nvSpPr>
          <p:cNvPr id="5" name="Slide Number Placeholder 5"/>
          <p:cNvSpPr>
            <a:spLocks noGrp="1"/>
          </p:cNvSpPr>
          <p:nvPr>
            <p:ph type="sldNum" sz="quarter" idx="12"/>
          </p:nvPr>
        </p:nvSpPr>
        <p:spPr/>
        <p:txBody>
          <a:bodyPr/>
          <a:lstStyle/>
          <a:p>
            <a:fld id="{54B15010-0E88-4669-9556-2B06270DCE86}" type="slidenum">
              <a:rPr lang="en-US"/>
              <a:pPr/>
              <a:t>6</a:t>
            </a:fld>
            <a:endParaRPr lang="en-US"/>
          </a:p>
        </p:txBody>
      </p:sp>
      <p:sp>
        <p:nvSpPr>
          <p:cNvPr id="29698" name="Rectangle 2"/>
          <p:cNvSpPr>
            <a:spLocks noGrp="1" noChangeArrowheads="1"/>
          </p:cNvSpPr>
          <p:nvPr>
            <p:ph type="title"/>
          </p:nvPr>
        </p:nvSpPr>
        <p:spPr/>
        <p:txBody>
          <a:bodyPr>
            <a:normAutofit fontScale="90000"/>
          </a:bodyPr>
          <a:lstStyle/>
          <a:p>
            <a:r>
              <a:rPr lang="en-US" sz="4000" dirty="0">
                <a:latin typeface="Times New Roman" pitchFamily="18" charset="0"/>
                <a:cs typeface="Times New Roman" pitchFamily="18" charset="0"/>
              </a:rPr>
              <a:t>Vulnerability Assessment</a:t>
            </a:r>
            <a:r>
              <a:rPr lang="en-US" sz="4000" dirty="0"/>
              <a:t/>
            </a:r>
            <a:br>
              <a:rPr lang="en-US" sz="4000" dirty="0"/>
            </a:br>
            <a:endParaRPr lang="en-US" sz="4000" dirty="0"/>
          </a:p>
        </p:txBody>
      </p:sp>
      <p:sp>
        <p:nvSpPr>
          <p:cNvPr id="29699" name="Rectangle 3"/>
          <p:cNvSpPr>
            <a:spLocks noGrp="1" noChangeArrowheads="1"/>
          </p:cNvSpPr>
          <p:nvPr>
            <p:ph type="body" idx="1"/>
          </p:nvPr>
        </p:nvSpPr>
        <p:spPr>
          <a:xfrm>
            <a:off x="301625" y="1295400"/>
            <a:ext cx="8540750" cy="5257800"/>
          </a:xfrm>
        </p:spPr>
        <p:txBody>
          <a:bodyPr>
            <a:normAutofit fontScale="92500" lnSpcReduction="20000"/>
          </a:bodyPr>
          <a:lstStyle/>
          <a:p>
            <a:pPr algn="just">
              <a:lnSpc>
                <a:spcPct val="90000"/>
              </a:lnSpc>
            </a:pPr>
            <a:r>
              <a:rPr lang="en-US" sz="2400" dirty="0" smtClean="0">
                <a:latin typeface="Times New Roman" pitchFamily="18" charset="0"/>
                <a:cs typeface="Times New Roman" pitchFamily="18" charset="0"/>
              </a:rPr>
              <a:t>Vulnerability analysis, also known as vulnerability assessment, is a process that defines, identifies, and classifies the security holes (vulnerabilities) in a computer, network, or communications infrastructure.</a:t>
            </a:r>
          </a:p>
          <a:p>
            <a:pPr algn="just">
              <a:lnSpc>
                <a:spcPct val="90000"/>
              </a:lnSpc>
            </a:pPr>
            <a:r>
              <a:rPr lang="en-US" sz="2400" dirty="0" smtClean="0">
                <a:latin typeface="Times New Roman" pitchFamily="18" charset="0"/>
                <a:cs typeface="Times New Roman" pitchFamily="18" charset="0"/>
              </a:rPr>
              <a:t>Vulnerability </a:t>
            </a:r>
            <a:r>
              <a:rPr lang="en-US" sz="2400" dirty="0">
                <a:latin typeface="Times New Roman" pitchFamily="18" charset="0"/>
                <a:cs typeface="Times New Roman" pitchFamily="18" charset="0"/>
              </a:rPr>
              <a:t>assessment  is a process that works on  a system to  identify, track, and manage the repair of vulnerabilities on  the system. </a:t>
            </a:r>
          </a:p>
          <a:p>
            <a:pPr algn="just">
              <a:lnSpc>
                <a:spcPct val="90000"/>
              </a:lnSpc>
            </a:pPr>
            <a:r>
              <a:rPr lang="en-US" sz="2400" dirty="0">
                <a:latin typeface="Times New Roman" pitchFamily="18" charset="0"/>
                <a:cs typeface="Times New Roman" pitchFamily="18" charset="0"/>
              </a:rPr>
              <a:t>The assortment of items that are checked by this process in a system under review varies depending on the organization. </a:t>
            </a:r>
            <a:endParaRPr lang="en-US" sz="2400" dirty="0" smtClean="0">
              <a:latin typeface="Times New Roman" pitchFamily="18" charset="0"/>
              <a:cs typeface="Times New Roman" pitchFamily="18" charset="0"/>
            </a:endParaRPr>
          </a:p>
          <a:p>
            <a:pPr algn="just">
              <a:lnSpc>
                <a:spcPct val="90000"/>
              </a:lnSpc>
            </a:pPr>
            <a:r>
              <a:rPr lang="en-US" sz="2400" dirty="0" smtClean="0">
                <a:latin typeface="Times New Roman" pitchFamily="18" charset="0"/>
                <a:cs typeface="Times New Roman" pitchFamily="18" charset="0"/>
              </a:rPr>
              <a:t>A final  report is always produced detailing the findings and the best way to go about overcoming  the vulnerabilities. </a:t>
            </a:r>
          </a:p>
          <a:p>
            <a:pPr algn="just"/>
            <a:r>
              <a:rPr lang="en-US" dirty="0" smtClean="0">
                <a:latin typeface="Times New Roman" pitchFamily="18" charset="0"/>
                <a:cs typeface="Times New Roman" pitchFamily="18" charset="0"/>
              </a:rPr>
              <a:t>This report consists of:</a:t>
            </a:r>
          </a:p>
          <a:p>
            <a:pPr lvl="1" algn="just"/>
            <a:r>
              <a:rPr lang="en-US" sz="2600" dirty="0" smtClean="0">
                <a:latin typeface="Times New Roman" pitchFamily="18" charset="0"/>
                <a:cs typeface="Times New Roman" pitchFamily="18" charset="0"/>
              </a:rPr>
              <a:t> prioritized recommendations for mitigating or eliminating weaknesses, </a:t>
            </a:r>
          </a:p>
          <a:p>
            <a:pPr lvl="1" algn="just"/>
            <a:r>
              <a:rPr lang="en-US" sz="2600" dirty="0" smtClean="0">
                <a:latin typeface="Times New Roman" pitchFamily="18" charset="0"/>
                <a:cs typeface="Times New Roman" pitchFamily="18" charset="0"/>
              </a:rPr>
              <a:t>based on an organization’s operational schedule, it also contains recommendations of further reassessments of the system within given time intervals or on  a regular basis.</a:t>
            </a:r>
          </a:p>
          <a:p>
            <a:pPr algn="just">
              <a:lnSpc>
                <a:spcPct val="90000"/>
              </a:lnSpc>
            </a:pPr>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Kizza - Guide to Computer Network Security</a:t>
            </a:r>
          </a:p>
        </p:txBody>
      </p:sp>
      <p:sp>
        <p:nvSpPr>
          <p:cNvPr id="5" name="Slide Number Placeholder 5"/>
          <p:cNvSpPr>
            <a:spLocks noGrp="1"/>
          </p:cNvSpPr>
          <p:nvPr>
            <p:ph type="sldNum" sz="quarter" idx="12"/>
          </p:nvPr>
        </p:nvSpPr>
        <p:spPr/>
        <p:txBody>
          <a:bodyPr/>
          <a:lstStyle/>
          <a:p>
            <a:fld id="{F7FE909A-79E7-437E-8934-705D2F07F549}" type="slidenum">
              <a:rPr lang="en-US"/>
              <a:pPr/>
              <a:t>7</a:t>
            </a:fld>
            <a:endParaRPr lang="en-US"/>
          </a:p>
        </p:txBody>
      </p:sp>
      <p:sp>
        <p:nvSpPr>
          <p:cNvPr id="31746" name="Rectangle 2"/>
          <p:cNvSpPr>
            <a:spLocks noGrp="1" noChangeArrowheads="1"/>
          </p:cNvSpPr>
          <p:nvPr>
            <p:ph type="title"/>
          </p:nvPr>
        </p:nvSpPr>
        <p:spPr/>
        <p:txBody>
          <a:bodyPr>
            <a:normAutofit fontScale="90000"/>
          </a:bodyPr>
          <a:lstStyle/>
          <a:p>
            <a:r>
              <a:rPr lang="en-US" sz="4000"/>
              <a:t>Vulnerability Assessment Services</a:t>
            </a:r>
            <a:br>
              <a:rPr lang="en-US" sz="4000"/>
            </a:br>
            <a:endParaRPr lang="en-US" sz="4000"/>
          </a:p>
        </p:txBody>
      </p:sp>
      <p:sp>
        <p:nvSpPr>
          <p:cNvPr id="31747" name="Rectangle 3"/>
          <p:cNvSpPr>
            <a:spLocks noGrp="1" noChangeArrowheads="1"/>
          </p:cNvSpPr>
          <p:nvPr>
            <p:ph type="body" idx="1"/>
          </p:nvPr>
        </p:nvSpPr>
        <p:spPr>
          <a:xfrm>
            <a:off x="301625" y="1219200"/>
            <a:ext cx="8540750" cy="5638800"/>
          </a:xfrm>
        </p:spPr>
        <p:txBody>
          <a:bodyPr/>
          <a:lstStyle/>
          <a:p>
            <a:pPr marL="914400" lvl="1" indent="-457200" algn="just">
              <a:lnSpc>
                <a:spcPct val="90000"/>
              </a:lnSpc>
              <a:buFont typeface="+mj-lt"/>
              <a:buAutoNum type="arabicPeriod"/>
            </a:pPr>
            <a:r>
              <a:rPr lang="en-US" sz="2000" b="1" dirty="0" smtClean="0">
                <a:latin typeface="Times New Roman" pitchFamily="18" charset="0"/>
                <a:cs typeface="Times New Roman" pitchFamily="18" charset="0"/>
              </a:rPr>
              <a:t>Vulnerability </a:t>
            </a:r>
            <a:r>
              <a:rPr lang="en-US" sz="2000" b="1" dirty="0">
                <a:latin typeface="Times New Roman" pitchFamily="18" charset="0"/>
                <a:cs typeface="Times New Roman" pitchFamily="18" charset="0"/>
              </a:rPr>
              <a:t>Scanning </a:t>
            </a:r>
            <a:r>
              <a:rPr lang="en-US" sz="2000" dirty="0">
                <a:latin typeface="Times New Roman" pitchFamily="18" charset="0"/>
                <a:cs typeface="Times New Roman" pitchFamily="18" charset="0"/>
              </a:rPr>
              <a:t>- to provide a comprehensive security review of  the system including both the perimeter  and system internals. The aim of  this kind of scanning is to spot critical vulnerabilities and gaps in the system’s security practices. </a:t>
            </a:r>
            <a:endParaRPr lang="en-US" sz="2000" dirty="0" smtClean="0">
              <a:latin typeface="Times New Roman" pitchFamily="18" charset="0"/>
              <a:cs typeface="Times New Roman" pitchFamily="18" charset="0"/>
            </a:endParaRPr>
          </a:p>
          <a:p>
            <a:pPr marL="914400" lvl="1" indent="-457200" algn="just">
              <a:lnSpc>
                <a:spcPct val="90000"/>
              </a:lnSpc>
              <a:buNone/>
            </a:pPr>
            <a:r>
              <a:rPr lang="en-US" sz="2000" dirty="0" smtClean="0">
                <a:latin typeface="Times New Roman" pitchFamily="18" charset="0"/>
                <a:cs typeface="Times New Roman" pitchFamily="18" charset="0"/>
              </a:rPr>
              <a:t>	Comprehensive </a:t>
            </a:r>
            <a:r>
              <a:rPr lang="en-US" sz="2000" dirty="0">
                <a:latin typeface="Times New Roman" pitchFamily="18" charset="0"/>
                <a:cs typeface="Times New Roman" pitchFamily="18" charset="0"/>
              </a:rPr>
              <a:t>system scanning usually results in a number of both false positives and negatives. It is the job of the system administrator to find ways of dealing with these false positives and negatives. The final report produced after each scan consists of strategic advice and prioritized recommendations to ensure critical holes are addressed first.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p>
            <a:endParaRPr lang="en-US" dirty="0"/>
          </a:p>
        </p:txBody>
      </p:sp>
      <p:sp>
        <p:nvSpPr>
          <p:cNvPr id="4" name="Slide Number Placeholder 5"/>
          <p:cNvSpPr>
            <a:spLocks noGrp="1"/>
          </p:cNvSpPr>
          <p:nvPr>
            <p:ph type="sldNum" sz="quarter" idx="12"/>
          </p:nvPr>
        </p:nvSpPr>
        <p:spPr/>
        <p:txBody>
          <a:bodyPr/>
          <a:lstStyle/>
          <a:p>
            <a:fld id="{CE74074C-C788-4DCE-802C-487343199FD2}" type="slidenum">
              <a:rPr lang="en-US"/>
              <a:pPr/>
              <a:t>8</a:t>
            </a:fld>
            <a:endParaRPr lang="en-US"/>
          </a:p>
        </p:txBody>
      </p:sp>
      <p:sp>
        <p:nvSpPr>
          <p:cNvPr id="30723" name="Rectangle 3"/>
          <p:cNvSpPr>
            <a:spLocks noGrp="1" noChangeArrowheads="1"/>
          </p:cNvSpPr>
          <p:nvPr>
            <p:ph type="body" idx="1"/>
          </p:nvPr>
        </p:nvSpPr>
        <p:spPr>
          <a:xfrm>
            <a:off x="301625" y="304800"/>
            <a:ext cx="8540750" cy="6096000"/>
          </a:xfrm>
        </p:spPr>
        <p:txBody>
          <a:bodyPr>
            <a:normAutofit/>
          </a:bodyPr>
          <a:lstStyle/>
          <a:p>
            <a:pPr marL="457200" indent="-457200" algn="just">
              <a:buNone/>
            </a:pPr>
            <a:r>
              <a:rPr lang="en-US" sz="2400" b="1" dirty="0" smtClean="0">
                <a:latin typeface="Times New Roman" pitchFamily="18" charset="0"/>
                <a:cs typeface="Times New Roman" pitchFamily="18" charset="0"/>
              </a:rPr>
              <a:t>2. Vulnerability Assessment and Penetration Testing </a:t>
            </a:r>
            <a:r>
              <a:rPr lang="en-US" sz="2400" dirty="0" smtClean="0">
                <a:latin typeface="Times New Roman" pitchFamily="18" charset="0"/>
                <a:cs typeface="Times New Roman" pitchFamily="18" charset="0"/>
              </a:rPr>
              <a:t>-  a hands-on testing of a system for  identified and unidentified vulnerabilities. All known hacking techniques and tools are tested during this phase to reproduce real-world attack scenarios. </a:t>
            </a:r>
          </a:p>
          <a:p>
            <a:pPr marL="457200" indent="-457200" algn="just">
              <a:buNone/>
            </a:pPr>
            <a:r>
              <a:rPr lang="en-US" sz="2400" dirty="0" smtClean="0">
                <a:latin typeface="Times New Roman" pitchFamily="18" charset="0"/>
                <a:cs typeface="Times New Roman" pitchFamily="18" charset="0"/>
              </a:rPr>
              <a:t>	One of the outcomes of these real-life testing  is that new and sometimes obscure vulnerabilities are found, processes and procedures of attack are identified, and  sources  and severity of vulnerabilities are categorized and  prioritized based on the user-provided risks. </a:t>
            </a:r>
          </a:p>
          <a:p>
            <a:pPr algn="just">
              <a:buNone/>
            </a:pP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Exploitation</a:t>
            </a:r>
            <a:endParaRPr lang="en-US" dirty="0"/>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An exploit is a code purposely created by attackers to abuse or target a software vulnerability. This code is typically incorporated into malware. Once the exploit code is successfully executed, the malware drops a copy of itself into the vulnerable system.</a:t>
            </a:r>
          </a:p>
          <a:p>
            <a:pPr algn="just"/>
            <a:r>
              <a:rPr lang="en-US" sz="2000" dirty="0" smtClean="0">
                <a:latin typeface="Times New Roman" pitchFamily="18" charset="0"/>
                <a:cs typeface="Times New Roman" pitchFamily="18" charset="0"/>
              </a:rPr>
              <a:t>In some cases, an exploit can be used as part of a multi-component attack. Instead using a malicious file, the exploit may instead drop another malware, which can include backdoor Trojans and spyware that can steal user information from the infected systems.</a:t>
            </a:r>
          </a:p>
          <a:p>
            <a:pPr algn="just">
              <a:buNone/>
            </a:pPr>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535</Words>
  <Application>Microsoft Office PowerPoint</Application>
  <PresentationFormat>On-screen Show (4:3)</PresentationFormat>
  <Paragraphs>66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What Are Software Vulnerabilities?</vt:lpstr>
      <vt:lpstr>Slide 2</vt:lpstr>
      <vt:lpstr>Sources of Vulnerabilities</vt:lpstr>
      <vt:lpstr>Software vulnerabilities </vt:lpstr>
      <vt:lpstr>Slide 5</vt:lpstr>
      <vt:lpstr>Vulnerability Assessment </vt:lpstr>
      <vt:lpstr>Vulnerability Assessment Services </vt:lpstr>
      <vt:lpstr>Slide 8</vt:lpstr>
      <vt:lpstr>Software Exploitation</vt:lpstr>
      <vt:lpstr>Classification </vt:lpstr>
      <vt:lpstr>Types </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Software Vulnerabilities?</dc:title>
  <dc:creator>veena</dc:creator>
  <cp:lastModifiedBy>Windows User</cp:lastModifiedBy>
  <cp:revision>27</cp:revision>
  <dcterms:created xsi:type="dcterms:W3CDTF">2006-08-16T00:00:00Z</dcterms:created>
  <dcterms:modified xsi:type="dcterms:W3CDTF">2017-04-21T07:42:06Z</dcterms:modified>
</cp:coreProperties>
</file>