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57" r:id="rId4"/>
    <p:sldId id="268" r:id="rId5"/>
    <p:sldId id="269" r:id="rId6"/>
    <p:sldId id="270" r:id="rId7"/>
    <p:sldId id="271" r:id="rId8"/>
    <p:sldId id="272" r:id="rId9"/>
    <p:sldId id="273" r:id="rId10"/>
    <p:sldId id="274" r:id="rId11"/>
    <p:sldId id="275" r:id="rId12"/>
    <p:sldId id="258" r:id="rId13"/>
  </p:sldIdLst>
  <p:sldSz cx="9144000" cy="6858000" type="screen4x3"/>
  <p:notesSz cx="6858000" cy="9144000"/>
  <p:embeddedFontLst>
    <p:embeddedFont>
      <p:font typeface="Calibri"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C34106-D076-48A0-B1BB-F02744686966}"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34106-D076-48A0-B1BB-F02744686966}"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34106-D076-48A0-B1BB-F02744686966}"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C34106-D076-48A0-B1BB-F02744686966}"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C34106-D076-48A0-B1BB-F02744686966}"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C34106-D076-48A0-B1BB-F02744686966}"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C34106-D076-48A0-B1BB-F02744686966}" type="datetimeFigureOut">
              <a:rPr lang="en-US" smtClean="0"/>
              <a:pPr/>
              <a:t>4/21/2017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C34106-D076-48A0-B1BB-F02744686966}"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34106-D076-48A0-B1BB-F02744686966}"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34106-D076-48A0-B1BB-F02744686966}"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C34106-D076-48A0-B1BB-F02744686966}"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EB280-9945-4DF3-8B8B-FEC71664D9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34106-D076-48A0-B1BB-F02744686966}" type="datetimeFigureOut">
              <a:rPr lang="en-US" smtClean="0"/>
              <a:pPr/>
              <a:t>4/21/2017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EB280-9945-4DF3-8B8B-FEC71664D9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MASTER TEST PLAN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7. Testers &amp; schedules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98600"/>
            <a:ext cx="8229600" cy="4525963"/>
          </a:xfrm>
        </p:spPr>
        <p:txBody>
          <a:bodyPr>
            <a:noAutofit/>
          </a:bodyPr>
          <a:lstStyle/>
          <a:p>
            <a:pPr marL="0" indent="0" algn="just"/>
            <a:r>
              <a:rPr lang="en-US" sz="2000" dirty="0" smtClean="0">
                <a:latin typeface="Times New Roman" pitchFamily="18" charset="0"/>
                <a:cs typeface="Times New Roman" pitchFamily="18" charset="0"/>
              </a:rPr>
              <a:t>Following </a:t>
            </a:r>
            <a:r>
              <a:rPr lang="en-US" sz="2000" dirty="0">
                <a:latin typeface="Times New Roman" pitchFamily="18" charset="0"/>
                <a:cs typeface="Times New Roman" pitchFamily="18" charset="0"/>
              </a:rPr>
              <a:t>on the project side of the MTP you should list all your testers and the dates when they will be available for your project. List holidays, vacations, training and any other activities that may have an impact on the availability of a </a:t>
            </a:r>
            <a:r>
              <a:rPr lang="en-US" sz="2000" dirty="0" smtClean="0">
                <a:latin typeface="Times New Roman" pitchFamily="18" charset="0"/>
                <a:cs typeface="Times New Roman" pitchFamily="18" charset="0"/>
              </a:rPr>
              <a:t>resource.</a:t>
            </a:r>
          </a:p>
          <a:p>
            <a:pPr marL="0" indent="0" algn="just"/>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part of your tester-resources will be new make sure to account for the training and ramp-up time they will require at the start of their work.</a:t>
            </a:r>
          </a:p>
        </p:txBody>
      </p:sp>
    </p:spTree>
    <p:extLst>
      <p:ext uri="{BB962C8B-B14F-4D97-AF65-F5344CB8AC3E}">
        <p14:creationId xmlns:p14="http://schemas.microsoft.com/office/powerpoint/2010/main" xmlns="" val="14311605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8. Risks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sz="2000" dirty="0" smtClean="0">
                <a:latin typeface="Times New Roman" pitchFamily="18" charset="0"/>
                <a:cs typeface="Times New Roman" pitchFamily="18" charset="0"/>
              </a:rPr>
              <a:t>Like </a:t>
            </a:r>
            <a:r>
              <a:rPr lang="en-US" sz="2000" dirty="0">
                <a:latin typeface="Times New Roman" pitchFamily="18" charset="0"/>
                <a:cs typeface="Times New Roman" pitchFamily="18" charset="0"/>
              </a:rPr>
              <a:t>every project you should list the risk you may encounter. Examples of risks are difficulties in recruiting resources, instability of the product that may delay your schedule, high attrition rates, </a:t>
            </a:r>
            <a:r>
              <a:rPr lang="en-US" sz="2000" dirty="0" smtClean="0">
                <a:latin typeface="Times New Roman" pitchFamily="18" charset="0"/>
                <a:cs typeface="Times New Roman" pitchFamily="18" charset="0"/>
              </a:rPr>
              <a:t>etc.</a:t>
            </a:r>
          </a:p>
          <a:p>
            <a:pPr marL="0" indent="0"/>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risk should include the following information: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Person in charge of the risk</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 Severity and likelihood of the risk materializing</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 Dates of relevancy when the risk may materialize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 Consequence of the risk materializing</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 Prevention &amp; contingency plans</a:t>
            </a:r>
          </a:p>
        </p:txBody>
      </p:sp>
    </p:spTree>
    <p:extLst>
      <p:ext uri="{BB962C8B-B14F-4D97-AF65-F5344CB8AC3E}">
        <p14:creationId xmlns:p14="http://schemas.microsoft.com/office/powerpoint/2010/main" xmlns="" val="23216677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itle 2"/>
          <p:cNvSpPr>
            <a:spLocks noGrp="1"/>
          </p:cNvSpPr>
          <p:nvPr>
            <p:ph idx="1"/>
          </p:nvPr>
        </p:nvSpPr>
        <p:spPr/>
        <p:txBody>
          <a:bodyPr>
            <a:normAutofit/>
          </a:bodyPr>
          <a:lstStyle/>
          <a:p>
            <a:pPr algn="ctr">
              <a:buNone/>
            </a:pPr>
            <a:endParaRPr lang="en-US" sz="6000" dirty="0" smtClean="0"/>
          </a:p>
          <a:p>
            <a:pPr algn="ctr">
              <a:buNone/>
            </a:pPr>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89000"/>
            <a:ext cx="8153400" cy="4525963"/>
          </a:xfrm>
        </p:spPr>
        <p:txBody>
          <a:bodyPr>
            <a:noAutofit/>
          </a:bodyPr>
          <a:lstStyle/>
          <a:p>
            <a:pPr marL="0" indent="0">
              <a:buNone/>
            </a:pPr>
            <a:r>
              <a:rPr lang="en-US" sz="2400" dirty="0">
                <a:latin typeface="Times New Roman" pitchFamily="18" charset="0"/>
                <a:cs typeface="Times New Roman" pitchFamily="18" charset="0"/>
              </a:rPr>
              <a:t>The common testing project is composed of 4 phases: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a. Planning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b. Preparation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c. Execution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d. Post-analysis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This section focuses </a:t>
            </a:r>
            <a:r>
              <a:rPr lang="en-US" sz="2400" dirty="0">
                <a:latin typeface="Times New Roman" pitchFamily="18" charset="0"/>
                <a:cs typeface="Times New Roman" pitchFamily="18" charset="0"/>
              </a:rPr>
              <a:t>on the planning stage, </a:t>
            </a:r>
            <a:r>
              <a:rPr lang="en-US" sz="2400" dirty="0" smtClean="0">
                <a:latin typeface="Times New Roman" pitchFamily="18" charset="0"/>
                <a:cs typeface="Times New Roman" pitchFamily="18" charset="0"/>
              </a:rPr>
              <a:t>since this </a:t>
            </a:r>
            <a:r>
              <a:rPr lang="en-US" sz="2400" dirty="0">
                <a:latin typeface="Times New Roman" pitchFamily="18" charset="0"/>
                <a:cs typeface="Times New Roman" pitchFamily="18" charset="0"/>
              </a:rPr>
              <a:t>is the most important phase and the one that we take for granted the most.</a:t>
            </a:r>
          </a:p>
        </p:txBody>
      </p:sp>
    </p:spTree>
    <p:extLst>
      <p:ext uri="{BB962C8B-B14F-4D97-AF65-F5344CB8AC3E}">
        <p14:creationId xmlns:p14="http://schemas.microsoft.com/office/powerpoint/2010/main" xmlns="" val="28134792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Master Test Plan (also known as Software Test Plan, Testing Strategy, etc). </a:t>
            </a:r>
          </a:p>
          <a:p>
            <a:pPr algn="just"/>
            <a:r>
              <a:rPr lang="en-US" sz="2800" dirty="0" smtClean="0">
                <a:latin typeface="Times New Roman" pitchFamily="18" charset="0"/>
                <a:cs typeface="Times New Roman" pitchFamily="18" charset="0"/>
              </a:rPr>
              <a:t>The MTP is </a:t>
            </a:r>
            <a:r>
              <a:rPr lang="en-US" sz="2800" dirty="0" smtClean="0">
                <a:solidFill>
                  <a:srgbClr val="FF0000"/>
                </a:solidFill>
                <a:latin typeface="Times New Roman" pitchFamily="18" charset="0"/>
                <a:cs typeface="Times New Roman" pitchFamily="18" charset="0"/>
              </a:rPr>
              <a:t>both a document and a process</a:t>
            </a:r>
            <a:r>
              <a:rPr lang="en-US" sz="2800" dirty="0" smtClean="0">
                <a:latin typeface="Times New Roman" pitchFamily="18" charset="0"/>
                <a:cs typeface="Times New Roman" pitchFamily="18" charset="0"/>
              </a:rPr>
              <a:t>; which means that at the end of the day you will have a document you can look at and admire, but not less important is the process you need to follow to create the plan for the tests and the testing process.</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1. Objectives of the testing process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objectives of the testing process depend on the nature of the </a:t>
            </a:r>
            <a:r>
              <a:rPr lang="en-US" sz="2400" dirty="0" smtClean="0">
                <a:latin typeface="Times New Roman" pitchFamily="18" charset="0"/>
                <a:cs typeface="Times New Roman" pitchFamily="18" charset="0"/>
              </a:rPr>
              <a:t>  development </a:t>
            </a:r>
            <a:r>
              <a:rPr lang="en-US" sz="2400" dirty="0">
                <a:latin typeface="Times New Roman" pitchFamily="18" charset="0"/>
                <a:cs typeface="Times New Roman" pitchFamily="18" charset="0"/>
              </a:rPr>
              <a:t>project. </a:t>
            </a:r>
            <a:endParaRPr lang="en-US" sz="2400" dirty="0" smtClean="0">
              <a:latin typeface="Times New Roman" pitchFamily="18" charset="0"/>
              <a:cs typeface="Times New Roman" pitchFamily="18" charset="0"/>
            </a:endParaRPr>
          </a:p>
          <a:p>
            <a:pPr marL="0" indent="0" algn="just"/>
            <a:r>
              <a:rPr lang="en-US" sz="2400" dirty="0" smtClean="0">
                <a:latin typeface="Times New Roman" pitchFamily="18" charset="0"/>
                <a:cs typeface="Times New Roman" pitchFamily="18" charset="0"/>
              </a:rPr>
              <a:t>Examples </a:t>
            </a:r>
            <a:r>
              <a:rPr lang="en-US" sz="2400" dirty="0">
                <a:latin typeface="Times New Roman" pitchFamily="18" charset="0"/>
                <a:cs typeface="Times New Roman" pitchFamily="18" charset="0"/>
              </a:rPr>
              <a:t>of testing objectives are: new feature validation, additional configuration certification, translation validations, installation and/or upgrade testing, </a:t>
            </a:r>
            <a:r>
              <a:rPr lang="en-US" sz="2400" dirty="0" smtClean="0">
                <a:latin typeface="Times New Roman" pitchFamily="18" charset="0"/>
                <a:cs typeface="Times New Roman" pitchFamily="18" charset="0"/>
              </a:rPr>
              <a:t>etc.</a:t>
            </a:r>
          </a:p>
          <a:p>
            <a:pPr marL="0" indent="0" algn="just"/>
            <a:r>
              <a:rPr lang="en-US" sz="2400" dirty="0" smtClean="0">
                <a:latin typeface="Times New Roman" pitchFamily="18" charset="0"/>
                <a:cs typeface="Times New Roman" pitchFamily="18" charset="0"/>
              </a:rPr>
              <a:t>Just </a:t>
            </a:r>
            <a:r>
              <a:rPr lang="en-US" sz="2400" dirty="0">
                <a:latin typeface="Times New Roman" pitchFamily="18" charset="0"/>
                <a:cs typeface="Times New Roman" pitchFamily="18" charset="0"/>
              </a:rPr>
              <a:t>make sure you don’t write trivial stuff like: to find all the bugs in the system or to assure we release a quality </a:t>
            </a:r>
            <a:r>
              <a:rPr lang="en-US" sz="2400" dirty="0" smtClean="0">
                <a:latin typeface="Times New Roman" pitchFamily="18" charset="0"/>
                <a:cs typeface="Times New Roman" pitchFamily="18" charset="0"/>
              </a:rPr>
              <a:t>product.</a:t>
            </a:r>
          </a:p>
          <a:p>
            <a:pPr marL="0" indent="0"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section is to communicate what will YOU be thinking when planning and running your tests.</a:t>
            </a:r>
          </a:p>
        </p:txBody>
      </p:sp>
    </p:spTree>
    <p:extLst>
      <p:ext uri="{BB962C8B-B14F-4D97-AF65-F5344CB8AC3E}">
        <p14:creationId xmlns:p14="http://schemas.microsoft.com/office/powerpoint/2010/main" xmlns="" val="24366236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2. Testing scope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fontAlgn="base"/>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many people the testing scope is the heart of the Master Test Plan. It </a:t>
            </a:r>
            <a:r>
              <a:rPr lang="en-US" sz="1800" dirty="0" smtClean="0">
                <a:latin typeface="Times New Roman" pitchFamily="18" charset="0"/>
                <a:cs typeface="Times New Roman" pitchFamily="18" charset="0"/>
              </a:rPr>
              <a:t>  describes </a:t>
            </a:r>
            <a:r>
              <a:rPr lang="en-US" sz="1800" dirty="0">
                <a:latin typeface="Times New Roman" pitchFamily="18" charset="0"/>
                <a:cs typeface="Times New Roman" pitchFamily="18" charset="0"/>
              </a:rPr>
              <a:t>the things you will focus in each of the application areas and/or features to test. </a:t>
            </a:r>
            <a:r>
              <a:rPr lang="en-US" sz="1800" dirty="0" smtClean="0">
                <a:latin typeface="Times New Roman" pitchFamily="18" charset="0"/>
                <a:cs typeface="Times New Roman" pitchFamily="18" charset="0"/>
              </a:rPr>
              <a:t> </a:t>
            </a:r>
          </a:p>
          <a:p>
            <a:pPr marL="0" indent="0" fontAlgn="base"/>
            <a:r>
              <a:rPr lang="en-US" sz="1800" dirty="0" smtClean="0">
                <a:latin typeface="Times New Roman" pitchFamily="18" charset="0"/>
                <a:cs typeface="Times New Roman" pitchFamily="18" charset="0"/>
              </a:rPr>
              <a:t>This  describes:</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The main aspects to tests</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The product risks or potential bugs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Concrete faults or main scenarios to validate</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Assumptions</a:t>
            </a:r>
            <a:r>
              <a:rPr lang="en-US" sz="1800" dirty="0">
                <a:solidFill>
                  <a:srgbClr val="FF0000"/>
                </a:solidFill>
                <a:latin typeface="Times New Roman" pitchFamily="18" charset="0"/>
                <a:cs typeface="Times New Roman" pitchFamily="18" charset="0"/>
              </a:rPr>
              <a:t> </a:t>
            </a:r>
            <a:r>
              <a:rPr lang="en-US" sz="1800" dirty="0">
                <a:latin typeface="Times New Roman" pitchFamily="18" charset="0"/>
                <a:cs typeface="Times New Roman" pitchFamily="18" charset="0"/>
              </a:rPr>
              <a:t>or requirements (documented API, stable GUI, etc)</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And any other aspects worth mentioning regarding the specific area under </a:t>
            </a:r>
            <a:r>
              <a:rPr lang="en-US" sz="1800" dirty="0" smtClean="0">
                <a:latin typeface="Times New Roman" pitchFamily="18" charset="0"/>
                <a:cs typeface="Times New Roman" pitchFamily="18" charset="0"/>
              </a:rPr>
              <a:t>test.</a:t>
            </a:r>
          </a:p>
          <a:p>
            <a:pPr marL="0" indent="0" fontAlgn="base"/>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the place where you provide your stakeholders with the information about what will you be testing on each section of the product, and here is also where you should look for comments and suggestions from developers, product architects, support engineers, fellow testers, etc.</a:t>
            </a:r>
          </a:p>
          <a:p>
            <a:pPr marL="0" indent="0" fontAlgn="base"/>
            <a:r>
              <a:rPr lang="en-US" sz="1800" dirty="0">
                <a:latin typeface="Times New Roman" pitchFamily="18" charset="0"/>
                <a:cs typeface="Times New Roman" pitchFamily="18" charset="0"/>
              </a:rPr>
              <a:t>Some MTPs go the extra mile and provide a list of areas and features that are </a:t>
            </a:r>
            <a:r>
              <a:rPr lang="en-US" sz="1800" b="1" i="1" dirty="0">
                <a:latin typeface="Times New Roman" pitchFamily="18" charset="0"/>
                <a:cs typeface="Times New Roman" pitchFamily="18" charset="0"/>
              </a:rPr>
              <a:t>Out of the Scope</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of the testing process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264637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3. Testing configuration matrix</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r>
              <a:rPr lang="en-US" sz="2000" dirty="0" smtClean="0">
                <a:latin typeface="Times New Roman" pitchFamily="18" charset="0"/>
                <a:cs typeface="Times New Roman" pitchFamily="18" charset="0"/>
              </a:rPr>
              <a:t>Your </a:t>
            </a:r>
            <a:r>
              <a:rPr lang="en-US" sz="2000" dirty="0">
                <a:latin typeface="Times New Roman" pitchFamily="18" charset="0"/>
                <a:cs typeface="Times New Roman" pitchFamily="18" charset="0"/>
              </a:rPr>
              <a:t>application surely needs to support a defined number of configurations and platforms, here is where you should list these configurations together with the testing matrix you will run in order to validate </a:t>
            </a:r>
            <a:r>
              <a:rPr lang="en-US" sz="2000" dirty="0" smtClean="0">
                <a:latin typeface="Times New Roman" pitchFamily="18" charset="0"/>
                <a:cs typeface="Times New Roman" pitchFamily="18" charset="0"/>
              </a:rPr>
              <a:t>it.</a:t>
            </a:r>
          </a:p>
          <a:p>
            <a:pPr marL="0" indent="0" algn="just"/>
            <a:r>
              <a:rPr lang="en-US" sz="2000" dirty="0" smtClean="0">
                <a:latin typeface="Times New Roman" pitchFamily="18" charset="0"/>
                <a:cs typeface="Times New Roman" pitchFamily="18" charset="0"/>
              </a:rPr>
              <a:t>Keep </a:t>
            </a:r>
            <a:r>
              <a:rPr lang="en-US" sz="2000" dirty="0">
                <a:latin typeface="Times New Roman" pitchFamily="18" charset="0"/>
                <a:cs typeface="Times New Roman" pitchFamily="18" charset="0"/>
              </a:rPr>
              <a:t>in mind that by configurations we may refer to different things for different projects; on one project it may be Operating Systems and Browsers, while on another project it is additional product-components and specific versions required by your product to function </a:t>
            </a:r>
            <a:r>
              <a:rPr lang="en-US" sz="2000" dirty="0" smtClean="0">
                <a:latin typeface="Times New Roman" pitchFamily="18" charset="0"/>
                <a:cs typeface="Times New Roman" pitchFamily="18" charset="0"/>
              </a:rPr>
              <a:t>correctly.</a:t>
            </a:r>
          </a:p>
          <a:p>
            <a:pPr marL="0" indent="0"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any case, by configuration we mean the environmental (and thus external) parameters required by our system to work.</a:t>
            </a:r>
          </a:p>
        </p:txBody>
      </p:sp>
    </p:spTree>
    <p:extLst>
      <p:ext uri="{BB962C8B-B14F-4D97-AF65-F5344CB8AC3E}">
        <p14:creationId xmlns:p14="http://schemas.microsoft.com/office/powerpoint/2010/main" xmlns="" val="3277852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4. Required Hardware / Software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sz="1800" dirty="0" smtClean="0">
                <a:latin typeface="Times New Roman" pitchFamily="18" charset="0"/>
                <a:cs typeface="Times New Roman" pitchFamily="18" charset="0"/>
              </a:rPr>
              <a:t>Based </a:t>
            </a:r>
            <a:r>
              <a:rPr lang="en-US" sz="1800" dirty="0">
                <a:latin typeface="Times New Roman" pitchFamily="18" charset="0"/>
                <a:cs typeface="Times New Roman" pitchFamily="18" charset="0"/>
              </a:rPr>
              <a:t>on the testing scope and the required configurations you need to create a list of all the hardware and software resources you will need to complete your </a:t>
            </a:r>
            <a:r>
              <a:rPr lang="en-US" sz="1800" dirty="0" smtClean="0">
                <a:latin typeface="Times New Roman" pitchFamily="18" charset="0"/>
                <a:cs typeface="Times New Roman" pitchFamily="18" charset="0"/>
              </a:rPr>
              <a:t>tests.</a:t>
            </a:r>
          </a:p>
          <a:p>
            <a:pPr marL="0" indent="0"/>
            <a:r>
              <a:rPr lang="en-US" sz="1800" dirty="0" smtClean="0">
                <a:latin typeface="Times New Roman" pitchFamily="18" charset="0"/>
                <a:cs typeface="Times New Roman" pitchFamily="18" charset="0"/>
              </a:rPr>
              <a:t>In </a:t>
            </a:r>
            <a:r>
              <a:rPr lang="en-US" sz="1800" dirty="0">
                <a:latin typeface="Times New Roman" pitchFamily="18" charset="0"/>
                <a:cs typeface="Times New Roman" pitchFamily="18" charset="0"/>
              </a:rPr>
              <a:t>addition to special machinery and/or licenses, this is the place to ask for specific stubs or simulators you may require during your </a:t>
            </a:r>
            <a:r>
              <a:rPr lang="en-US" sz="1800" dirty="0" smtClean="0">
                <a:latin typeface="Times New Roman" pitchFamily="18" charset="0"/>
                <a:cs typeface="Times New Roman" pitchFamily="18" charset="0"/>
              </a:rPr>
              <a:t>tests.</a:t>
            </a:r>
          </a:p>
          <a:p>
            <a:pPr marL="0" indent="0"/>
            <a:r>
              <a:rPr lang="en-US" sz="1800" dirty="0" smtClean="0">
                <a:latin typeface="Times New Roman" pitchFamily="18" charset="0"/>
                <a:cs typeface="Times New Roman" pitchFamily="18" charset="0"/>
              </a:rPr>
              <a:t> If </a:t>
            </a:r>
            <a:r>
              <a:rPr lang="en-US" sz="1800" dirty="0">
                <a:latin typeface="Times New Roman" pitchFamily="18" charset="0"/>
                <a:cs typeface="Times New Roman" pitchFamily="18" charset="0"/>
              </a:rPr>
              <a:t>you plan to use automation of any sort include the number of software licenses as well as the amount of virtual users you will need for load and performance testing.</a:t>
            </a:r>
          </a:p>
        </p:txBody>
      </p:sp>
    </p:spTree>
    <p:extLst>
      <p:ext uri="{BB962C8B-B14F-4D97-AF65-F5344CB8AC3E}">
        <p14:creationId xmlns:p14="http://schemas.microsoft.com/office/powerpoint/2010/main" xmlns="" val="133290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5. Testing preparations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fontAlgn="base"/>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now it should be clear what you want to test, now you need to understand what preparations to do in order to test </a:t>
            </a:r>
            <a:r>
              <a:rPr lang="en-US" sz="2000" dirty="0" smtClean="0">
                <a:latin typeface="Times New Roman" pitchFamily="18" charset="0"/>
                <a:cs typeface="Times New Roman" pitchFamily="18" charset="0"/>
              </a:rPr>
              <a:t>it.</a:t>
            </a:r>
          </a:p>
          <a:p>
            <a:pPr marL="0" indent="0" fontAlgn="base"/>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this point should make a high level review of your test plan inventory and compare it to your testing scope. You should end with </a:t>
            </a:r>
            <a:r>
              <a:rPr lang="en-US" sz="2000" dirty="0" smtClean="0">
                <a:latin typeface="Times New Roman" pitchFamily="18" charset="0"/>
                <a:cs typeface="Times New Roman" pitchFamily="18" charset="0"/>
              </a:rPr>
              <a:t>three </a:t>
            </a:r>
            <a:r>
              <a:rPr lang="en-US" sz="2000" dirty="0">
                <a:latin typeface="Times New Roman" pitchFamily="18" charset="0"/>
                <a:cs typeface="Times New Roman" pitchFamily="18" charset="0"/>
              </a:rPr>
              <a:t>lists of tests:</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 Tests that are ready to be run </a:t>
            </a:r>
            <a:r>
              <a:rPr lang="en-US" sz="2000" i="1" dirty="0">
                <a:latin typeface="Times New Roman" pitchFamily="18" charset="0"/>
                <a:cs typeface="Times New Roman" pitchFamily="18" charset="0"/>
              </a:rPr>
              <a:t>as </a:t>
            </a:r>
            <a:r>
              <a:rPr lang="en-US" sz="2000" i="1" dirty="0" smtClean="0">
                <a:latin typeface="Times New Roman" pitchFamily="18" charset="0"/>
                <a:cs typeface="Times New Roman" pitchFamily="18" charset="0"/>
              </a:rPr>
              <a:t>it is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 Tests that need to be reviewed and/or updated to match the changes to the functionality</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3) Tests you need to write from </a:t>
            </a:r>
            <a:r>
              <a:rPr lang="en-US" sz="2000" dirty="0" smtClean="0">
                <a:latin typeface="Times New Roman" pitchFamily="18" charset="0"/>
                <a:cs typeface="Times New Roman" pitchFamily="18" charset="0"/>
              </a:rPr>
              <a:t>scratch</a:t>
            </a:r>
          </a:p>
          <a:p>
            <a:pPr marL="0" indent="0" fontAlgn="base"/>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each list assign the amount of time you will require to work on the tests; you can also include the information and/or help you will need from other </a:t>
            </a:r>
            <a:r>
              <a:rPr lang="en-US" sz="2000" dirty="0" smtClean="0">
                <a:latin typeface="Times New Roman" pitchFamily="18" charset="0"/>
                <a:cs typeface="Times New Roman" pitchFamily="18" charset="0"/>
              </a:rPr>
              <a:t>teams.</a:t>
            </a:r>
          </a:p>
          <a:p>
            <a:pPr marL="0" indent="0" fontAlgn="base"/>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 also need time to prepare testing environment or create testing data this is the section where to add this additional preparation </a:t>
            </a:r>
            <a:r>
              <a:rPr lang="en-US" sz="2000" dirty="0" smtClean="0">
                <a:latin typeface="Times New Roman" pitchFamily="18" charset="0"/>
                <a:cs typeface="Times New Roman" pitchFamily="18" charset="0"/>
              </a:rPr>
              <a:t>costs.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0023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6. Testing schedule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The favorite section of all our Project Managers!)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Our operations are usually divided into stages and cycles. For example a project may have a preparation stage, an execution stage composed of 3 to 5 testing cycles, and a final product release stage/cycle.</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For each one we should provide at lease the following information: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Expected time lines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 Entry and exit criteria</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 Testing scope &amp; objectives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 Testing resources (</a:t>
            </a:r>
            <a:r>
              <a:rPr lang="en-US" sz="1800" dirty="0" err="1">
                <a:latin typeface="Times New Roman" pitchFamily="18" charset="0"/>
                <a:cs typeface="Times New Roman" pitchFamily="18" charset="0"/>
              </a:rPr>
              <a:t>peopleware</a:t>
            </a:r>
            <a:r>
              <a:rPr lang="en-US" sz="1800" dirty="0">
                <a:latin typeface="Times New Roman" pitchFamily="18" charset="0"/>
                <a:cs typeface="Times New Roman" pitchFamily="18" charset="0"/>
              </a:rPr>
              <a:t>, software and </a:t>
            </a:r>
            <a:r>
              <a:rPr lang="en-US" sz="1800" dirty="0" smtClean="0">
                <a:latin typeface="Times New Roman" pitchFamily="18" charset="0"/>
                <a:cs typeface="Times New Roman" pitchFamily="18" charset="0"/>
              </a:rPr>
              <a:t>hardware) and </a:t>
            </a:r>
            <a:r>
              <a:rPr lang="en-US" sz="1800" dirty="0">
                <a:latin typeface="Times New Roman" pitchFamily="18" charset="0"/>
                <a:cs typeface="Times New Roman" pitchFamily="18" charset="0"/>
              </a:rPr>
              <a:t>any additional information pertaining to the specific cycle.</a:t>
            </a:r>
          </a:p>
        </p:txBody>
      </p:sp>
    </p:spTree>
    <p:extLst>
      <p:ext uri="{BB962C8B-B14F-4D97-AF65-F5344CB8AC3E}">
        <p14:creationId xmlns:p14="http://schemas.microsoft.com/office/powerpoint/2010/main" xmlns="" val="22461417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524</Words>
  <Application>Microsoft Office PowerPoint</Application>
  <PresentationFormat>On-screen Show (4:3)</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MASTER TEST PLAN</vt:lpstr>
      <vt:lpstr>Slide 2</vt:lpstr>
      <vt:lpstr>Slide 3</vt:lpstr>
      <vt:lpstr>1. Objectives of the testing process</vt:lpstr>
      <vt:lpstr>2. Testing scope</vt:lpstr>
      <vt:lpstr>3. Testing configuration matrix</vt:lpstr>
      <vt:lpstr>4. Required Hardware / Software</vt:lpstr>
      <vt:lpstr>5. Testing preparations</vt:lpstr>
      <vt:lpstr>6. Testing schedule</vt:lpstr>
      <vt:lpstr>7. Testers &amp; schedules</vt:lpstr>
      <vt:lpstr>8. Risks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TEST PLAN</dc:title>
  <dc:creator>Windows User</dc:creator>
  <cp:lastModifiedBy>Windows User</cp:lastModifiedBy>
  <cp:revision>16</cp:revision>
  <dcterms:created xsi:type="dcterms:W3CDTF">2017-04-06T15:17:15Z</dcterms:created>
  <dcterms:modified xsi:type="dcterms:W3CDTF">2017-04-21T08:12:14Z</dcterms:modified>
</cp:coreProperties>
</file>