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9" r:id="rId4"/>
    <p:sldId id="258" r:id="rId5"/>
    <p:sldId id="257"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quality</a:t>
            </a:r>
            <a:endParaRPr lang="en-US" dirty="0"/>
          </a:p>
        </p:txBody>
      </p:sp>
      <p:sp>
        <p:nvSpPr>
          <p:cNvPr id="3" name="Content Placeholder 2"/>
          <p:cNvSpPr>
            <a:spLocks noGrp="1"/>
          </p:cNvSpPr>
          <p:nvPr>
            <p:ph idx="1"/>
          </p:nvPr>
        </p:nvSpPr>
        <p:spPr>
          <a:xfrm>
            <a:off x="457200" y="1600200"/>
            <a:ext cx="8305800" cy="4876800"/>
          </a:xfrm>
        </p:spPr>
        <p:txBody>
          <a:bodyPr>
            <a:noAutofit/>
          </a:bodyPr>
          <a:lstStyle/>
          <a:p>
            <a:pPr algn="just"/>
            <a:r>
              <a:rPr lang="en-US" sz="2400" dirty="0" smtClean="0">
                <a:latin typeface="Times New Roman" pitchFamily="18" charset="0"/>
                <a:cs typeface="Times New Roman" pitchFamily="18" charset="0"/>
              </a:rPr>
              <a:t>Quality is the degree to which a commodity meets the requirements of the customer at the start of its </a:t>
            </a:r>
            <a:r>
              <a:rPr lang="en-US" sz="2400" dirty="0" err="1" smtClean="0">
                <a:latin typeface="Times New Roman" pitchFamily="18" charset="0"/>
                <a:cs typeface="Times New Roman" pitchFamily="18" charset="0"/>
              </a:rPr>
              <a:t>life.i.e</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degree of excellence</a:t>
            </a:r>
          </a:p>
          <a:p>
            <a:pPr algn="just"/>
            <a:r>
              <a:rPr lang="en-US" sz="2400" dirty="0" smtClean="0">
                <a:latin typeface="Times New Roman" pitchFamily="18" charset="0"/>
                <a:cs typeface="Times New Roman" pitchFamily="18" charset="0"/>
              </a:rPr>
              <a:t>Conformance to requirements</a:t>
            </a:r>
          </a:p>
          <a:p>
            <a:pPr algn="just"/>
            <a:r>
              <a:rPr lang="en-US" sz="2400" dirty="0" smtClean="0">
                <a:latin typeface="Times New Roman" pitchFamily="18" charset="0"/>
                <a:cs typeface="Times New Roman" pitchFamily="18" charset="0"/>
              </a:rPr>
              <a:t>Totality of characteristics which act to satisfy a need</a:t>
            </a:r>
          </a:p>
          <a:p>
            <a:pPr algn="just"/>
            <a:r>
              <a:rPr lang="en-US" sz="2400" dirty="0" smtClean="0">
                <a:latin typeface="Times New Roman" pitchFamily="18" charset="0"/>
                <a:cs typeface="Times New Roman" pitchFamily="18" charset="0"/>
              </a:rPr>
              <a:t>Fitness for use</a:t>
            </a:r>
          </a:p>
          <a:p>
            <a:pPr algn="just"/>
            <a:r>
              <a:rPr lang="en-US" sz="2400" dirty="0" smtClean="0">
                <a:latin typeface="Times New Roman" pitchFamily="18" charset="0"/>
                <a:cs typeface="Times New Roman" pitchFamily="18" charset="0"/>
              </a:rPr>
              <a:t>Fitness for purpose</a:t>
            </a:r>
          </a:p>
          <a:p>
            <a:pPr algn="just"/>
            <a:r>
              <a:rPr lang="en-US" sz="2400" dirty="0" smtClean="0">
                <a:latin typeface="Times New Roman" pitchFamily="18" charset="0"/>
                <a:cs typeface="Times New Roman" pitchFamily="18" charset="0"/>
              </a:rPr>
              <a:t>Freedom from defects</a:t>
            </a:r>
          </a:p>
          <a:p>
            <a:pPr algn="just"/>
            <a:r>
              <a:rPr lang="en-US" sz="2400" dirty="0" smtClean="0">
                <a:latin typeface="Times New Roman" pitchFamily="18" charset="0"/>
                <a:cs typeface="Times New Roman" pitchFamily="18" charset="0"/>
              </a:rPr>
              <a:t>Delighting customers</a:t>
            </a:r>
          </a:p>
          <a:p>
            <a:pPr algn="just">
              <a:buNone/>
            </a:pPr>
            <a:r>
              <a:rPr lang="en-US" sz="2400" b="1" dirty="0" smtClean="0">
                <a:latin typeface="Times New Roman" pitchFamily="18" charset="0"/>
                <a:cs typeface="Times New Roman" pitchFamily="18" charset="0"/>
              </a:rPr>
              <a:t>”Quality is never an accident; it is always the result of intelligent </a:t>
            </a:r>
            <a:r>
              <a:rPr lang="en-US" sz="2400" b="1" dirty="0" err="1" smtClean="0">
                <a:latin typeface="Times New Roman" pitchFamily="18" charset="0"/>
                <a:cs typeface="Times New Roman" pitchFamily="18" charset="0"/>
              </a:rPr>
              <a:t>eﬀort</a:t>
            </a:r>
            <a:r>
              <a:rPr lang="en-US" sz="2400" b="1" dirty="0" smtClean="0">
                <a:latin typeface="Times New Roman" pitchFamily="18" charset="0"/>
                <a:cs typeface="Times New Roman" pitchFamily="18" charset="0"/>
              </a:rPr>
              <a:t>.- John Ruskin”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of Software Quality</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Transcendental View </a:t>
            </a:r>
          </a:p>
          <a:p>
            <a:pPr algn="just"/>
            <a:r>
              <a:rPr lang="en-US" dirty="0" smtClean="0">
                <a:latin typeface="Times New Roman" pitchFamily="18" charset="0"/>
                <a:cs typeface="Times New Roman" pitchFamily="18" charset="0"/>
              </a:rPr>
              <a:t>User View</a:t>
            </a:r>
          </a:p>
          <a:p>
            <a:pPr algn="just"/>
            <a:r>
              <a:rPr lang="en-US" dirty="0" smtClean="0">
                <a:latin typeface="Times New Roman" pitchFamily="18" charset="0"/>
                <a:cs typeface="Times New Roman" pitchFamily="18" charset="0"/>
              </a:rPr>
              <a:t>Manufacturing View </a:t>
            </a:r>
          </a:p>
          <a:p>
            <a:pPr algn="just"/>
            <a:r>
              <a:rPr lang="en-US" dirty="0" smtClean="0">
                <a:latin typeface="Times New Roman" pitchFamily="18" charset="0"/>
                <a:cs typeface="Times New Roman" pitchFamily="18" charset="0"/>
              </a:rPr>
              <a:t>Product View </a:t>
            </a:r>
          </a:p>
          <a:p>
            <a:pPr algn="just"/>
            <a:r>
              <a:rPr lang="en-US" dirty="0" smtClean="0">
                <a:latin typeface="Times New Roman" pitchFamily="18" charset="0"/>
                <a:cs typeface="Times New Roman" pitchFamily="18" charset="0"/>
              </a:rPr>
              <a:t>Value Based View</a:t>
            </a:r>
          </a:p>
          <a:p>
            <a:pPr algn="just"/>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Transcendental View</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400" dirty="0" smtClean="0">
                <a:latin typeface="Times New Roman" pitchFamily="18" charset="0"/>
                <a:cs typeface="Times New Roman" pitchFamily="18" charset="0"/>
              </a:rPr>
              <a:t>Quality is something we can recognize but not define.</a:t>
            </a:r>
          </a:p>
          <a:p>
            <a:pPr algn="just"/>
            <a:r>
              <a:rPr lang="en-US" sz="2400" dirty="0" smtClean="0">
                <a:latin typeface="Times New Roman" pitchFamily="18" charset="0"/>
                <a:cs typeface="Times New Roman" pitchFamily="18" charset="0"/>
              </a:rPr>
              <a:t> It is said to be philosophical</a:t>
            </a:r>
          </a:p>
          <a:p>
            <a:pPr algn="just"/>
            <a:r>
              <a:rPr lang="en-US" sz="2400" dirty="0" smtClean="0">
                <a:latin typeface="Times New Roman" pitchFamily="18" charset="0"/>
                <a:cs typeface="Times New Roman" pitchFamily="18" charset="0"/>
              </a:rPr>
              <a:t> No Measurement </a:t>
            </a:r>
          </a:p>
          <a:p>
            <a:pPr algn="just"/>
            <a:r>
              <a:rPr lang="en-US" sz="2400" dirty="0" smtClean="0">
                <a:latin typeface="Times New Roman" pitchFamily="18" charset="0"/>
                <a:cs typeface="Times New Roman" pitchFamily="18" charset="0"/>
              </a:rPr>
              <a:t>Only through experience</a:t>
            </a:r>
          </a:p>
          <a:p>
            <a:pPr algn="just"/>
            <a:r>
              <a:rPr lang="en-US" sz="2400" dirty="0" smtClean="0">
                <a:latin typeface="Times New Roman" pitchFamily="18" charset="0"/>
                <a:cs typeface="Times New Roman" pitchFamily="18" charset="0"/>
              </a:rPr>
              <a:t>Those who hold transcendental view would say, “I can’t define it, but I know when I see it.”</a:t>
            </a:r>
          </a:p>
          <a:p>
            <a:pPr algn="just"/>
            <a:r>
              <a:rPr lang="en-US" sz="2400" dirty="0" smtClean="0">
                <a:latin typeface="Times New Roman" pitchFamily="18" charset="0"/>
                <a:cs typeface="Times New Roman" pitchFamily="18" charset="0"/>
              </a:rPr>
              <a:t>Advertisers are fond of promoting products in these terms. “Where shopping is a pleasure” (supermarket), “We love to fly and it shows” (airline), and “It means beautiful eyes” (cosmetics) are example.</a:t>
            </a:r>
          </a:p>
          <a:p>
            <a:pPr algn="just"/>
            <a:r>
              <a:rPr lang="en-US" sz="2400" dirty="0" smtClean="0">
                <a:latin typeface="Times New Roman" pitchFamily="18" charset="0"/>
                <a:cs typeface="Times New Roman" pitchFamily="18" charset="0"/>
              </a:rPr>
              <a:t>In software sometimes We may never be able to implement its ideal functions and characteristics completely, because of imperfect understanding, imperfect technology, or an imperfect manufacturing process. But we still know what we want, and we have a sense of closeness between the actual and ideal products.</a:t>
            </a:r>
          </a:p>
          <a:p>
            <a:pPr algn="just"/>
            <a:endParaRPr lang="en-US" sz="24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View</a:t>
            </a:r>
            <a:endParaRPr lang="en-US" dirty="0"/>
          </a:p>
        </p:txBody>
      </p:sp>
      <p:sp>
        <p:nvSpPr>
          <p:cNvPr id="3" name="Content Placeholder 2"/>
          <p:cNvSpPr>
            <a:spLocks noGrp="1"/>
          </p:cNvSpPr>
          <p:nvPr>
            <p:ph idx="1"/>
          </p:nvPr>
        </p:nvSpPr>
        <p:spPr/>
        <p:txBody>
          <a:bodyPr>
            <a:noAutofit/>
          </a:bodyPr>
          <a:lstStyle/>
          <a:p>
            <a:pPr algn="just"/>
            <a:r>
              <a:rPr lang="en-US" sz="2800" dirty="0" smtClean="0">
                <a:latin typeface="Times New Roman" pitchFamily="18" charset="0"/>
                <a:cs typeface="Times New Roman" pitchFamily="18" charset="0"/>
              </a:rPr>
              <a:t>User based definitions are based on the idea that quality is an individual matter, and products that best satisfy their preferences</a:t>
            </a:r>
          </a:p>
          <a:p>
            <a:pPr algn="just"/>
            <a:r>
              <a:rPr lang="en-US" sz="2800" dirty="0" smtClean="0">
                <a:latin typeface="Times New Roman" pitchFamily="18" charset="0"/>
                <a:cs typeface="Times New Roman" pitchFamily="18" charset="0"/>
              </a:rPr>
              <a:t>Quality is fitness for purpose.</a:t>
            </a:r>
          </a:p>
          <a:p>
            <a:pPr algn="just"/>
            <a:r>
              <a:rPr lang="en-US" sz="2800" dirty="0" smtClean="0">
                <a:latin typeface="Times New Roman" pitchFamily="18" charset="0"/>
                <a:cs typeface="Times New Roman" pitchFamily="18" charset="0"/>
              </a:rPr>
              <a:t>According to this view, while evaluating the quality of the product, one must ask the key question "Does the product satisfy user needs and expectations?“</a:t>
            </a:r>
          </a:p>
          <a:p>
            <a:pPr algn="just"/>
            <a:r>
              <a:rPr lang="en-US" sz="2800" dirty="0" smtClean="0">
                <a:latin typeface="Times New Roman" pitchFamily="18" charset="0"/>
                <a:cs typeface="Times New Roman" pitchFamily="18" charset="0"/>
              </a:rPr>
              <a:t>Apart from doing basic functionalities, the following features are also measured: 1. Usability 2. Testability 3. Reliability 4. </a:t>
            </a:r>
            <a:r>
              <a:rPr lang="en-US" sz="2800" dirty="0" err="1" smtClean="0">
                <a:latin typeface="Times New Roman" pitchFamily="18" charset="0"/>
                <a:cs typeface="Times New Roman" pitchFamily="18" charset="0"/>
              </a:rPr>
              <a:t>Eﬃciency</a:t>
            </a:r>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View</a:t>
            </a:r>
            <a:endParaRPr lang="en-US" dirty="0"/>
          </a:p>
        </p:txBody>
      </p:sp>
      <p:sp>
        <p:nvSpPr>
          <p:cNvPr id="3" name="Content Placeholder 2"/>
          <p:cNvSpPr>
            <a:spLocks noGrp="1"/>
          </p:cNvSpPr>
          <p:nvPr>
            <p:ph idx="1"/>
          </p:nvPr>
        </p:nvSpPr>
        <p:spPr/>
        <p:txBody>
          <a:bodyPr>
            <a:noAutofit/>
          </a:bodyPr>
          <a:lstStyle/>
          <a:p>
            <a:pPr algn="just"/>
            <a:r>
              <a:rPr lang="en-US" sz="2000" dirty="0" smtClean="0">
                <a:latin typeface="Times New Roman" pitchFamily="18" charset="0"/>
                <a:cs typeface="Times New Roman" pitchFamily="18" charset="0"/>
              </a:rPr>
              <a:t>Quality is related to the some property of the product</a:t>
            </a:r>
          </a:p>
          <a:p>
            <a:pPr algn="just"/>
            <a:r>
              <a:rPr lang="en-US" sz="2000" dirty="0" smtClean="0">
                <a:latin typeface="Times New Roman" pitchFamily="18" charset="0"/>
                <a:cs typeface="Times New Roman" pitchFamily="18" charset="0"/>
              </a:rPr>
              <a:t>We cannot assure some characteristics of the system by </a:t>
            </a:r>
            <a:r>
              <a:rPr lang="en-US" sz="2000" dirty="0" smtClean="0">
                <a:latin typeface="Times New Roman" pitchFamily="18" charset="0"/>
                <a:cs typeface="Times New Roman" pitchFamily="18" charset="0"/>
              </a:rPr>
              <a:t>individually assessing </a:t>
            </a:r>
            <a:r>
              <a:rPr lang="en-US" sz="2000" dirty="0" smtClean="0">
                <a:latin typeface="Times New Roman" pitchFamily="18" charset="0"/>
                <a:cs typeface="Times New Roman" pitchFamily="18" charset="0"/>
              </a:rPr>
              <a:t>the various products of the </a:t>
            </a:r>
            <a:r>
              <a:rPr lang="en-US" sz="2000" dirty="0" smtClean="0">
                <a:latin typeface="Times New Roman" pitchFamily="18" charset="0"/>
                <a:cs typeface="Times New Roman" pitchFamily="18" charset="0"/>
              </a:rPr>
              <a:t>system. </a:t>
            </a:r>
            <a:r>
              <a:rPr lang="en-US" sz="2000" dirty="0" smtClean="0">
                <a:latin typeface="Times New Roman" pitchFamily="18" charset="0"/>
                <a:cs typeface="Times New Roman" pitchFamily="18" charset="0"/>
              </a:rPr>
              <a:t>They can assessed only by testing the whole system for example, we know the reliability of a software system only after it has been completed and has run for a while. We cannot assess the reliability of its parts and then assume that the whole has a reliability. The same is true for security: A collection of secure parts is not necessarily itself secure.</a:t>
            </a:r>
          </a:p>
          <a:p>
            <a:pPr algn="just"/>
            <a:r>
              <a:rPr lang="en-US" sz="2000" dirty="0" smtClean="0">
                <a:latin typeface="Times New Roman" pitchFamily="18" charset="0"/>
                <a:cs typeface="Times New Roman" pitchFamily="18" charset="0"/>
              </a:rPr>
              <a:t>Quality is tied to inherent product characteristics.</a:t>
            </a:r>
          </a:p>
          <a:p>
            <a:pPr algn="just"/>
            <a:r>
              <a:rPr lang="en-US" sz="2000" dirty="0" smtClean="0">
                <a:latin typeface="Times New Roman" pitchFamily="18" charset="0"/>
                <a:cs typeface="Times New Roman" pitchFamily="18" charset="0"/>
              </a:rPr>
              <a:t>A product's internal qualities determine its external qualities.</a:t>
            </a:r>
          </a:p>
          <a:p>
            <a:pPr algn="just"/>
            <a:r>
              <a:rPr lang="en-US" sz="2000" dirty="0" smtClean="0">
                <a:latin typeface="Times New Roman" pitchFamily="18" charset="0"/>
                <a:cs typeface="Times New Roman" pitchFamily="18" charset="0"/>
              </a:rPr>
              <a:t>The product view is attractive because it gives rise to an opportunity to explore casual relationships between internal properties and external qualities of a product.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Manufacturing </a:t>
            </a:r>
            <a:r>
              <a:rPr lang="en-US" dirty="0" smtClean="0"/>
              <a:t>View</a:t>
            </a:r>
            <a:endParaRPr lang="en-US" dirty="0"/>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Here quality is understood as conformance to the specifications. The quality level of a product is determined by the extent to which the product meets its specifications.</a:t>
            </a:r>
          </a:p>
          <a:p>
            <a:pPr algn="just"/>
            <a:r>
              <a:rPr lang="en-US" sz="2800" dirty="0" smtClean="0">
                <a:latin typeface="Times New Roman" pitchFamily="18" charset="0"/>
                <a:cs typeface="Times New Roman" pitchFamily="18" charset="0"/>
              </a:rPr>
              <a:t>Any deviation from the stated requirements is seen as reducing the quality of the product</a:t>
            </a:r>
          </a:p>
          <a:p>
            <a:pPr algn="just"/>
            <a:r>
              <a:rPr lang="en-US" sz="2800" dirty="0" smtClean="0">
                <a:latin typeface="Times New Roman" pitchFamily="18" charset="0"/>
                <a:cs typeface="Times New Roman" pitchFamily="18" charset="0"/>
              </a:rPr>
              <a:t>CMM and ISO are developed based on </a:t>
            </a:r>
            <a:r>
              <a:rPr lang="en-US" sz="2800" dirty="0" err="1" smtClean="0">
                <a:latin typeface="Times New Roman" pitchFamily="18" charset="0"/>
                <a:cs typeface="Times New Roman" pitchFamily="18" charset="0"/>
              </a:rPr>
              <a:t>Manfacturing</a:t>
            </a:r>
            <a:r>
              <a:rPr lang="en-US" sz="2800" dirty="0" smtClean="0">
                <a:latin typeface="Times New Roman" pitchFamily="18" charset="0"/>
                <a:cs typeface="Times New Roman" pitchFamily="18" charset="0"/>
              </a:rPr>
              <a:t> view</a:t>
            </a: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Based View</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It relates two terms excellence and worth</a:t>
            </a:r>
          </a:p>
          <a:p>
            <a:pPr algn="just"/>
            <a:r>
              <a:rPr lang="en-US" sz="2400" dirty="0" smtClean="0">
                <a:latin typeface="Times New Roman" pitchFamily="18" charset="0"/>
                <a:cs typeface="Times New Roman" pitchFamily="18" charset="0"/>
              </a:rPr>
              <a:t>How much a customer is willing to pay for a certain level of quality </a:t>
            </a:r>
          </a:p>
          <a:p>
            <a:pPr algn="just"/>
            <a:r>
              <a:rPr lang="en-US" sz="2400" dirty="0" smtClean="0">
                <a:latin typeface="Times New Roman" pitchFamily="18" charset="0"/>
                <a:cs typeface="Times New Roman" pitchFamily="18" charset="0"/>
              </a:rPr>
              <a:t> It is a trade </a:t>
            </a:r>
            <a:r>
              <a:rPr lang="en-US" sz="2400" dirty="0" err="1" smtClean="0">
                <a:latin typeface="Times New Roman" pitchFamily="18" charset="0"/>
                <a:cs typeface="Times New Roman" pitchFamily="18" charset="0"/>
              </a:rPr>
              <a:t>oﬀ</a:t>
            </a:r>
            <a:r>
              <a:rPr lang="en-US" sz="2400" dirty="0" smtClean="0">
                <a:latin typeface="Times New Roman" pitchFamily="18" charset="0"/>
                <a:cs typeface="Times New Roman" pitchFamily="18" charset="0"/>
              </a:rPr>
              <a:t> between cost and quality.</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Quality</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Need to measure quality </a:t>
            </a:r>
          </a:p>
          <a:p>
            <a:pPr algn="just">
              <a:buFont typeface="Wingdings" pitchFamily="2" charset="2"/>
              <a:buChar char="v"/>
            </a:pPr>
            <a:r>
              <a:rPr lang="en-US" dirty="0" smtClean="0">
                <a:latin typeface="Times New Roman" pitchFamily="18" charset="0"/>
                <a:cs typeface="Times New Roman" pitchFamily="18" charset="0"/>
              </a:rPr>
              <a:t> Used to ﬁx a baseline </a:t>
            </a:r>
          </a:p>
          <a:p>
            <a:pPr algn="just">
              <a:buFont typeface="Wingdings" pitchFamily="2" charset="2"/>
              <a:buChar char="v"/>
            </a:pPr>
            <a:r>
              <a:rPr lang="en-US" dirty="0" smtClean="0">
                <a:latin typeface="Times New Roman" pitchFamily="18" charset="0"/>
                <a:cs typeface="Times New Roman" pitchFamily="18" charset="0"/>
              </a:rPr>
              <a:t>Is there a need for process improvements? </a:t>
            </a:r>
          </a:p>
          <a:p>
            <a:pPr algn="just">
              <a:buFont typeface="Wingdings" pitchFamily="2" charset="2"/>
              <a:buChar char="v"/>
            </a:pPr>
            <a:r>
              <a:rPr lang="en-US" dirty="0" smtClean="0">
                <a:latin typeface="Times New Roman" pitchFamily="18" charset="0"/>
                <a:cs typeface="Times New Roman" pitchFamily="18" charset="0"/>
              </a:rPr>
              <a:t>How much to spend on process improvement</a:t>
            </a:r>
          </a:p>
          <a:p>
            <a:pPr algn="just"/>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User view and Manufacturing view looks from outside </a:t>
            </a:r>
          </a:p>
          <a:p>
            <a:pPr algn="just"/>
            <a:r>
              <a:rPr lang="en-US" sz="2800" dirty="0" smtClean="0">
                <a:latin typeface="Times New Roman" pitchFamily="18" charset="0"/>
                <a:cs typeface="Times New Roman" pitchFamily="18" charset="0"/>
              </a:rPr>
              <a:t> User cannot say anything about code structure (Inheritance hierarchy is deep or shallow, Code standards, etc) </a:t>
            </a:r>
          </a:p>
          <a:p>
            <a:pPr algn="just"/>
            <a:r>
              <a:rPr lang="en-US" sz="2800" dirty="0" smtClean="0">
                <a:latin typeface="Times New Roman" pitchFamily="18" charset="0"/>
                <a:cs typeface="Times New Roman" pitchFamily="18" charset="0"/>
              </a:rPr>
              <a:t> Product view looks inside and evaluates each characteristics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610</Words>
  <Application>Microsoft Office PowerPoint</Application>
  <PresentationFormat>On-screen Show (4:3)</PresentationFormat>
  <Paragraphs>51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Introduction to quality</vt:lpstr>
      <vt:lpstr>Views of Software Quality</vt:lpstr>
      <vt:lpstr>Transcendental View</vt:lpstr>
      <vt:lpstr>User View</vt:lpstr>
      <vt:lpstr>Product View</vt:lpstr>
      <vt:lpstr>Manufacturing View</vt:lpstr>
      <vt:lpstr>Value Based View</vt:lpstr>
      <vt:lpstr>Measuring Quality</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veena</dc:creator>
  <cp:lastModifiedBy>Windows User</cp:lastModifiedBy>
  <cp:revision>20</cp:revision>
  <dcterms:created xsi:type="dcterms:W3CDTF">2006-08-16T00:00:00Z</dcterms:created>
  <dcterms:modified xsi:type="dcterms:W3CDTF">2017-02-18T08:05:49Z</dcterms:modified>
</cp:coreProperties>
</file>