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8" r:id="rId5"/>
    <p:sldId id="260" r:id="rId6"/>
    <p:sldId id="261" r:id="rId7"/>
    <p:sldId id="262" r:id="rId8"/>
    <p:sldId id="263" r:id="rId9"/>
    <p:sldId id="264" r:id="rId10"/>
    <p:sldId id="265" r:id="rId11"/>
    <p:sldId id="26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Code coverage</a:t>
            </a:r>
            <a:endParaRPr lang="en-US" dirty="0"/>
          </a:p>
        </p:txBody>
      </p:sp>
      <p:sp>
        <p:nvSpPr>
          <p:cNvPr id="3" name="Content Placeholder 2"/>
          <p:cNvSpPr>
            <a:spLocks noGrp="1"/>
          </p:cNvSpPr>
          <p:nvPr>
            <p:ph idx="1"/>
          </p:nvPr>
        </p:nvSpPr>
        <p:spPr/>
        <p:txBody>
          <a:bodyPr>
            <a:normAutofit/>
          </a:bodyPr>
          <a:lstStyle/>
          <a:p>
            <a:pPr algn="just"/>
            <a:r>
              <a:rPr lang="en-US" sz="2800" b="1" dirty="0" smtClean="0">
                <a:latin typeface="Times New Roman" pitchFamily="18" charset="0"/>
                <a:cs typeface="Times New Roman" pitchFamily="18" charset="0"/>
              </a:rPr>
              <a:t>Code coverage</a:t>
            </a:r>
            <a:r>
              <a:rPr lang="en-US" sz="2800" dirty="0" smtClean="0">
                <a:latin typeface="Times New Roman" pitchFamily="18" charset="0"/>
                <a:cs typeface="Times New Roman" pitchFamily="18" charset="0"/>
              </a:rPr>
              <a:t> is a measure used to describe the degree to which the source </a:t>
            </a:r>
            <a:r>
              <a:rPr lang="en-US" sz="2800" b="1" dirty="0" smtClean="0">
                <a:latin typeface="Times New Roman" pitchFamily="18" charset="0"/>
                <a:cs typeface="Times New Roman" pitchFamily="18" charset="0"/>
              </a:rPr>
              <a:t>code</a:t>
            </a:r>
            <a:r>
              <a:rPr lang="en-US" sz="2800" dirty="0" smtClean="0">
                <a:latin typeface="Times New Roman" pitchFamily="18" charset="0"/>
                <a:cs typeface="Times New Roman" pitchFamily="18" charset="0"/>
              </a:rPr>
              <a:t> of a program is executed when a particular test suite runs.</a:t>
            </a:r>
          </a:p>
          <a:p>
            <a:pPr algn="just"/>
            <a:r>
              <a:rPr lang="en-US" sz="2800" dirty="0" smtClean="0">
                <a:latin typeface="Times New Roman" pitchFamily="18" charset="0"/>
                <a:cs typeface="Times New Roman" pitchFamily="18" charset="0"/>
              </a:rPr>
              <a:t>Code coverage is a way of ensuring that your tests are actually testing your code. When you run your tests you are presumably checking that you are getting the expected results. Code coverage will tell you how much of your code you exercised by running the test.</a:t>
            </a:r>
            <a:endParaRPr lang="en-US" sz="28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To calculate Branch Coverage, one has to find out the minimum number of paths which will ensure that all the edges are covered. In this case there is no single path which will ensure coverage of all the edges at once. </a:t>
            </a:r>
          </a:p>
          <a:p>
            <a:pPr algn="just"/>
            <a:r>
              <a:rPr lang="en-US" sz="2400" dirty="0" smtClean="0">
                <a:latin typeface="Times New Roman" pitchFamily="18" charset="0"/>
                <a:cs typeface="Times New Roman" pitchFamily="18" charset="0"/>
              </a:rPr>
              <a:t>The aim is to cover all possible true/false decisions.</a:t>
            </a:r>
          </a:p>
          <a:p>
            <a:pPr algn="just"/>
            <a:r>
              <a:rPr lang="en-US" sz="2400" dirty="0" smtClean="0">
                <a:latin typeface="Times New Roman" pitchFamily="18" charset="0"/>
                <a:cs typeface="Times New Roman" pitchFamily="18" charset="0"/>
              </a:rPr>
              <a:t> (1) 1A-2C-3D-E-4G-5H  (2) 1A-2B-E-4F </a:t>
            </a:r>
          </a:p>
          <a:p>
            <a:pPr algn="just"/>
            <a:r>
              <a:rPr lang="en-US" sz="2400" dirty="0" smtClean="0">
                <a:latin typeface="Times New Roman" pitchFamily="18" charset="0"/>
                <a:cs typeface="Times New Roman" pitchFamily="18" charset="0"/>
              </a:rPr>
              <a:t>Hence Branch Coverage is 2.</a:t>
            </a:r>
            <a:endParaRPr lang="en-US" sz="2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smtClean="0"/>
          </a:p>
          <a:p>
            <a:pPr>
              <a:buNone/>
            </a:pPr>
            <a:r>
              <a:rPr lang="en-US" smtClean="0"/>
              <a:t>				THANKU</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Statement coverage is the most basic form of code coverage. A statement is covered if it is executed. </a:t>
            </a:r>
          </a:p>
          <a:p>
            <a:r>
              <a:rPr lang="en-US" sz="2400" dirty="0" smtClean="0">
                <a:latin typeface="Times New Roman" pitchFamily="18" charset="0"/>
                <a:cs typeface="Times New Roman" pitchFamily="18" charset="0"/>
              </a:rPr>
              <a:t>Statement coverage is sometimes called line coverage </a:t>
            </a:r>
          </a:p>
          <a:p>
            <a:r>
              <a:rPr lang="en-US" sz="2400" dirty="0" smtClean="0">
                <a:latin typeface="Times New Roman" pitchFamily="18" charset="0"/>
                <a:cs typeface="Times New Roman" pitchFamily="18" charset="0"/>
              </a:rPr>
              <a:t>Covers all executable Statements </a:t>
            </a:r>
          </a:p>
          <a:p>
            <a:pPr algn="just">
              <a:buNone/>
            </a:pPr>
            <a:endParaRPr 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Statement coverage</a:t>
            </a:r>
            <a:endParaRPr lang="en-US" dirty="0"/>
          </a:p>
        </p:txBody>
      </p:sp>
      <p:sp>
        <p:nvSpPr>
          <p:cNvPr id="3" name="Content Placeholder 2"/>
          <p:cNvSpPr>
            <a:spLocks noGrp="1"/>
          </p:cNvSpPr>
          <p:nvPr>
            <p:ph idx="1"/>
          </p:nvPr>
        </p:nvSpPr>
        <p:spPr/>
        <p:txBody>
          <a:bodyPr>
            <a:noAutofit/>
          </a:bodyPr>
          <a:lstStyle/>
          <a:p>
            <a:pPr algn="just"/>
            <a:r>
              <a:rPr lang="en-US" sz="2000" dirty="0" smtClean="0">
                <a:latin typeface="Times New Roman" pitchFamily="18" charset="0"/>
                <a:cs typeface="Times New Roman" pitchFamily="18" charset="0"/>
              </a:rPr>
              <a:t>Statement coverage is a white box testing technique, which involves the execution of all the statements at least once in the source code. It is a metric, which is used to calculate and measure the number of statements in the source code which have been executed</a:t>
            </a:r>
          </a:p>
          <a:p>
            <a:pPr algn="just"/>
            <a:r>
              <a:rPr lang="en-US" sz="2000" dirty="0" smtClean="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statement coverage</a:t>
            </a:r>
            <a:r>
              <a:rPr lang="en-US" sz="2000" dirty="0" smtClean="0">
                <a:latin typeface="Times New Roman" pitchFamily="18" charset="0"/>
                <a:cs typeface="Times New Roman" pitchFamily="18" charset="0"/>
              </a:rPr>
              <a:t> is also known as line coverage or segment coverage. The statement coverage </a:t>
            </a:r>
            <a:r>
              <a:rPr lang="en-US" sz="2000" b="1" dirty="0" smtClean="0">
                <a:latin typeface="Times New Roman" pitchFamily="18" charset="0"/>
                <a:cs typeface="Times New Roman" pitchFamily="18" charset="0"/>
              </a:rPr>
              <a:t>covers only the true conditions.</a:t>
            </a:r>
          </a:p>
          <a:p>
            <a:pPr algn="just"/>
            <a:r>
              <a:rPr lang="en-US" sz="2000" dirty="0" smtClean="0">
                <a:latin typeface="Times New Roman" pitchFamily="18" charset="0"/>
                <a:cs typeface="Times New Roman" pitchFamily="18" charset="0"/>
              </a:rPr>
              <a:t>Through statement coverage we can identify the statements executed and where the code is not executed because of blockage.</a:t>
            </a:r>
          </a:p>
          <a:p>
            <a:pPr algn="just"/>
            <a:r>
              <a:rPr lang="en-US" sz="2000" dirty="0" smtClean="0">
                <a:latin typeface="Times New Roman" pitchFamily="18" charset="0"/>
                <a:cs typeface="Times New Roman" pitchFamily="18" charset="0"/>
              </a:rPr>
              <a:t>In this process each and every line of code needs to be checked and executed</a:t>
            </a:r>
          </a:p>
          <a:p>
            <a:pPr algn="just"/>
            <a:r>
              <a:rPr lang="en-US" sz="2000" dirty="0" smtClean="0">
                <a:latin typeface="Times New Roman" pitchFamily="18" charset="0"/>
                <a:cs typeface="Times New Roman" pitchFamily="18" charset="0"/>
              </a:rPr>
              <a:t>(Statement coverage = No of statements Executed/Total no of statements in the source code * 100)</a:t>
            </a:r>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gn="just">
              <a:buNone/>
            </a:pPr>
            <a:r>
              <a:rPr lang="en-US" b="1" dirty="0" smtClean="0">
                <a:latin typeface="Times New Roman" pitchFamily="18" charset="0"/>
                <a:cs typeface="Times New Roman" pitchFamily="18" charset="0"/>
              </a:rPr>
              <a:t>Advantage of statement coverage:</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It verifies what the written code is expected to do and not to do</a:t>
            </a:r>
          </a:p>
          <a:p>
            <a:pPr algn="just"/>
            <a:r>
              <a:rPr lang="en-US" dirty="0" smtClean="0">
                <a:latin typeface="Times New Roman" pitchFamily="18" charset="0"/>
                <a:cs typeface="Times New Roman" pitchFamily="18" charset="0"/>
              </a:rPr>
              <a:t>It measures the quality of code written</a:t>
            </a:r>
          </a:p>
          <a:p>
            <a:pPr algn="just"/>
            <a:r>
              <a:rPr lang="en-US" dirty="0" smtClean="0">
                <a:latin typeface="Times New Roman" pitchFamily="18" charset="0"/>
                <a:cs typeface="Times New Roman" pitchFamily="18" charset="0"/>
              </a:rPr>
              <a:t>It checks the flow of different paths in the program and it also ensure that whether those path are tested or not.</a:t>
            </a:r>
          </a:p>
          <a:p>
            <a:pPr algn="just">
              <a:buNone/>
            </a:pPr>
            <a:r>
              <a:rPr lang="en-US" b="1" dirty="0" smtClean="0">
                <a:latin typeface="Times New Roman" pitchFamily="18" charset="0"/>
                <a:cs typeface="Times New Roman" pitchFamily="18" charset="0"/>
              </a:rPr>
              <a:t>Disadvantage of statement coverage:</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It cannot test the false conditions.</a:t>
            </a:r>
          </a:p>
          <a:p>
            <a:pPr algn="just"/>
            <a:r>
              <a:rPr lang="en-US" dirty="0" smtClean="0">
                <a:latin typeface="Times New Roman" pitchFamily="18" charset="0"/>
                <a:cs typeface="Times New Roman" pitchFamily="18" charset="0"/>
              </a:rPr>
              <a:t>It does not report that whether the loop reaches its termination condition.</a:t>
            </a:r>
          </a:p>
          <a:p>
            <a:pPr algn="just"/>
            <a:r>
              <a:rPr lang="en-US" dirty="0" smtClean="0">
                <a:latin typeface="Times New Roman" pitchFamily="18" charset="0"/>
                <a:cs typeface="Times New Roman" pitchFamily="18" charset="0"/>
              </a:rPr>
              <a:t>It does not understand the logical operators.</a:t>
            </a:r>
          </a:p>
          <a:p>
            <a:pPr algn="just"/>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latin typeface="Times New Roman" pitchFamily="18" charset="0"/>
                <a:cs typeface="Times New Roman" pitchFamily="18" charset="0"/>
              </a:rPr>
              <a:t>Read A</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Read B</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if A&gt;B</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Print “A is greater than B”</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else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Print "B is greater than A"</a:t>
            </a:r>
            <a:br>
              <a:rPr lang="en-US" dirty="0" smtClean="0">
                <a:latin typeface="Times New Roman" pitchFamily="18" charset="0"/>
                <a:cs typeface="Times New Roman" pitchFamily="18" charset="0"/>
              </a:rPr>
            </a:br>
            <a:r>
              <a:rPr lang="en-US" dirty="0" err="1" smtClean="0">
                <a:latin typeface="Times New Roman" pitchFamily="18" charset="0"/>
                <a:cs typeface="Times New Roman" pitchFamily="18" charset="0"/>
              </a:rPr>
              <a:t>endif</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Set1 :If A =5, B =2</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No of statements Executed: 5</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Total no of statements in the source code: 7</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Statement coverage =5/7*100 = 71.00 %</a:t>
            </a:r>
          </a:p>
          <a:p>
            <a:r>
              <a:rPr lang="en-US" dirty="0" smtClean="0">
                <a:latin typeface="Times New Roman" pitchFamily="18" charset="0"/>
                <a:cs typeface="Times New Roman" pitchFamily="18" charset="0"/>
              </a:rPr>
              <a:t>Set1 :If A =2, B =5</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No of statements Executed: 6</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Total no of statements in the source code: 7</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Statement coverage =6/7*100 = 85.20 %</a:t>
            </a:r>
          </a:p>
          <a:p>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C:\Users\veena\Desktop\white-box-ppt-7-638.jpg"/>
          <p:cNvPicPr>
            <a:picLocks noGrp="1" noChangeAspect="1" noChangeArrowheads="1"/>
          </p:cNvPicPr>
          <p:nvPr>
            <p:ph idx="1"/>
          </p:nvPr>
        </p:nvPicPr>
        <p:blipFill>
          <a:blip r:embed="rId2" cstate="print"/>
          <a:srcRect/>
          <a:stretch>
            <a:fillRect/>
          </a:stretch>
        </p:blipFill>
        <p:spPr bwMode="auto">
          <a:xfrm>
            <a:off x="1066800" y="1600200"/>
            <a:ext cx="6519359" cy="4525963"/>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Branch coverage</a:t>
            </a:r>
            <a:r>
              <a:rPr lang="en-US" dirty="0" smtClean="0"/>
              <a:t> </a:t>
            </a:r>
            <a:endParaRPr lang="en-US" dirty="0"/>
          </a:p>
        </p:txBody>
      </p:sp>
      <p:sp>
        <p:nvSpPr>
          <p:cNvPr id="3" name="Content Placeholder 2"/>
          <p:cNvSpPr>
            <a:spLocks noGrp="1"/>
          </p:cNvSpPr>
          <p:nvPr>
            <p:ph idx="1"/>
          </p:nvPr>
        </p:nvSpPr>
        <p:spPr/>
        <p:txBody>
          <a:bodyPr>
            <a:normAutofit/>
          </a:bodyPr>
          <a:lstStyle/>
          <a:p>
            <a:pPr algn="just"/>
            <a:r>
              <a:rPr lang="en-US" sz="2400" b="1" dirty="0" smtClean="0">
                <a:latin typeface="Times New Roman" pitchFamily="18" charset="0"/>
                <a:cs typeface="Times New Roman" pitchFamily="18" charset="0"/>
              </a:rPr>
              <a:t>Branch coverage</a:t>
            </a:r>
            <a:r>
              <a:rPr lang="en-US" sz="2400" dirty="0" smtClean="0">
                <a:latin typeface="Times New Roman" pitchFamily="18" charset="0"/>
                <a:cs typeface="Times New Roman" pitchFamily="18" charset="0"/>
              </a:rPr>
              <a:t> is a testing method, which aims to ensure that each one of the possible </a:t>
            </a:r>
            <a:r>
              <a:rPr lang="en-US" sz="2400" b="1" dirty="0" smtClean="0">
                <a:latin typeface="Times New Roman" pitchFamily="18" charset="0"/>
                <a:cs typeface="Times New Roman" pitchFamily="18" charset="0"/>
              </a:rPr>
              <a:t>branch</a:t>
            </a:r>
            <a:r>
              <a:rPr lang="en-US" sz="2400" dirty="0" smtClean="0">
                <a:latin typeface="Times New Roman" pitchFamily="18" charset="0"/>
                <a:cs typeface="Times New Roman" pitchFamily="18" charset="0"/>
              </a:rPr>
              <a:t> from each decision point is executed at least once and thereby ensuring that all reachable code is executed. That is, every </a:t>
            </a:r>
            <a:r>
              <a:rPr lang="en-US" sz="2400" b="1" dirty="0" smtClean="0">
                <a:latin typeface="Times New Roman" pitchFamily="18" charset="0"/>
                <a:cs typeface="Times New Roman" pitchFamily="18" charset="0"/>
              </a:rPr>
              <a:t>branch</a:t>
            </a:r>
            <a:r>
              <a:rPr lang="en-US" sz="2400" dirty="0" smtClean="0">
                <a:latin typeface="Times New Roman" pitchFamily="18" charset="0"/>
                <a:cs typeface="Times New Roman" pitchFamily="18" charset="0"/>
              </a:rPr>
              <a:t> taken each way, true and false.</a:t>
            </a:r>
          </a:p>
          <a:p>
            <a:pPr algn="just"/>
            <a:r>
              <a:rPr lang="en-US" sz="2400" b="1" dirty="0" smtClean="0">
                <a:latin typeface="Times New Roman" pitchFamily="18" charset="0"/>
                <a:cs typeface="Times New Roman" pitchFamily="18" charset="0"/>
              </a:rPr>
              <a:t>Branch coverage</a:t>
            </a:r>
            <a:r>
              <a:rPr lang="en-US" sz="2400" dirty="0" smtClean="0">
                <a:latin typeface="Times New Roman" pitchFamily="18" charset="0"/>
                <a:cs typeface="Times New Roman" pitchFamily="18" charset="0"/>
              </a:rPr>
              <a:t> is also known as Decision coverage or all-edges coverage. It </a:t>
            </a:r>
            <a:r>
              <a:rPr lang="en-US" sz="2400" b="1" dirty="0" smtClean="0">
                <a:latin typeface="Times New Roman" pitchFamily="18" charset="0"/>
                <a:cs typeface="Times New Roman" pitchFamily="18" charset="0"/>
              </a:rPr>
              <a:t>covers both the true and false conditions</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Branch Testing = (Number of decisions outcomes tested / Total Number of decision Outcomes) x 100 %</a:t>
            </a:r>
            <a:endParaRPr lang="en-US" sz="24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Read A</a:t>
            </a:r>
          </a:p>
          <a:p>
            <a:r>
              <a:rPr lang="en-US" dirty="0" smtClean="0"/>
              <a:t> Read B </a:t>
            </a:r>
          </a:p>
          <a:p>
            <a:r>
              <a:rPr lang="en-US" dirty="0" smtClean="0"/>
              <a:t>IF A+B &gt; 10 THEN</a:t>
            </a:r>
          </a:p>
          <a:p>
            <a:r>
              <a:rPr lang="en-US" dirty="0" smtClean="0"/>
              <a:t> Print "A+B is Large“</a:t>
            </a:r>
          </a:p>
          <a:p>
            <a:r>
              <a:rPr lang="en-US" dirty="0" smtClean="0"/>
              <a:t> ENDIF</a:t>
            </a:r>
          </a:p>
          <a:p>
            <a:r>
              <a:rPr lang="en-US" dirty="0" smtClean="0"/>
              <a:t> If A &gt; 5 THEN </a:t>
            </a:r>
          </a:p>
          <a:p>
            <a:r>
              <a:rPr lang="en-US" dirty="0" smtClean="0"/>
              <a:t>Print "A Large" ENDIF</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5" name="Picture 1" descr="C:\Users\veena\Desktop\branch_testing.jpg"/>
          <p:cNvPicPr>
            <a:picLocks noGrp="1" noChangeAspect="1" noChangeArrowheads="1"/>
          </p:cNvPicPr>
          <p:nvPr>
            <p:ph idx="1"/>
          </p:nvPr>
        </p:nvPicPr>
        <p:blipFill>
          <a:blip r:embed="rId2" cstate="print"/>
          <a:srcRect/>
          <a:stretch>
            <a:fillRect/>
          </a:stretch>
        </p:blipFill>
        <p:spPr bwMode="auto">
          <a:xfrm>
            <a:off x="2355968" y="1600200"/>
            <a:ext cx="4432063" cy="4525963"/>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267</Words>
  <Application>Microsoft Office PowerPoint</Application>
  <PresentationFormat>On-screen Show (4:3)</PresentationFormat>
  <Paragraphs>43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Code coverage</vt:lpstr>
      <vt:lpstr>Slide 2</vt:lpstr>
      <vt:lpstr>Statement coverage</vt:lpstr>
      <vt:lpstr>Slide 4</vt:lpstr>
      <vt:lpstr>Example: </vt:lpstr>
      <vt:lpstr>Slide 6</vt:lpstr>
      <vt:lpstr>Branch coverage </vt:lpstr>
      <vt:lpstr>Example</vt:lpstr>
      <vt:lpstr>Slide 9</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coverage</dc:title>
  <dc:creator>veena</dc:creator>
  <cp:lastModifiedBy>Windows User</cp:lastModifiedBy>
  <cp:revision>9</cp:revision>
  <dcterms:created xsi:type="dcterms:W3CDTF">2006-08-16T00:00:00Z</dcterms:created>
  <dcterms:modified xsi:type="dcterms:W3CDTF">2017-02-21T10:04:03Z</dcterms:modified>
</cp:coreProperties>
</file>