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7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5" d="100"/>
          <a:sy n="75" d="100"/>
        </p:scale>
        <p:origin x="6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B5C8E1-2D30-46E6-BD29-DF6D8D88AA7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5859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6AA5AD6-ECF9-4C24-A925-3798177E025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6678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821197-1BB5-4FDE-AC85-6433E409287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384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51A56D4-3971-499A-BA74-D0C696403D7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7138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7E5704-4141-4DBF-BC5D-B097C599B9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228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24D45F5-E35F-4085-8D2B-1530E3B756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4813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B77A944-F082-4778-94EA-F430979DBD4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7094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515BB7C-9A87-4884-87CE-559CF71FBEC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7717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0FB715B2-4090-44EB-83D3-3FC4139A7A8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4137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8919850-ABFB-42C3-B817-393B82835CA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7684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58D14D5-3C6E-4D4C-BD6C-BCE8138E707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576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1AD7AEF-1BED-4317-B118-CCDAB4FF96F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020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AC14D83B-55F0-4B43-84E1-9072FA9991A4}"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252973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3417B8-6238-4601-91D8-AB9D07363D4F}" type="slidenum">
              <a:rPr lang="en-US" altLang="en-US" sz="1400">
                <a:solidFill>
                  <a:srgbClr val="000000"/>
                </a:solidFill>
              </a:rPr>
              <a:pPr>
                <a:spcBef>
                  <a:spcPct val="0"/>
                </a:spcBef>
                <a:buFontTx/>
                <a:buNone/>
              </a:pPr>
              <a:t>1</a:t>
            </a:fld>
            <a:endParaRPr lang="en-US" altLang="en-US" sz="1400">
              <a:solidFill>
                <a:srgbClr val="000000"/>
              </a:solidFill>
            </a:endParaRPr>
          </a:p>
        </p:txBody>
      </p:sp>
      <p:sp>
        <p:nvSpPr>
          <p:cNvPr id="30723" name="Text Box 2"/>
          <p:cNvSpPr txBox="1">
            <a:spLocks noChangeArrowheads="1"/>
          </p:cNvSpPr>
          <p:nvPr/>
        </p:nvSpPr>
        <p:spPr bwMode="auto">
          <a:xfrm>
            <a:off x="3810000" y="0"/>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50000"/>
              </a:spcBef>
              <a:spcAft>
                <a:spcPct val="0"/>
              </a:spcAft>
              <a:buFontTx/>
              <a:buNone/>
            </a:pPr>
            <a:r>
              <a:rPr lang="en-US" altLang="en-US" b="1">
                <a:solidFill>
                  <a:srgbClr val="000000"/>
                </a:solidFill>
              </a:rPr>
              <a:t>INHERITANCE </a:t>
            </a:r>
          </a:p>
        </p:txBody>
      </p:sp>
      <p:sp>
        <p:nvSpPr>
          <p:cNvPr id="30724" name="Text Box 3"/>
          <p:cNvSpPr txBox="1">
            <a:spLocks noChangeArrowheads="1"/>
          </p:cNvSpPr>
          <p:nvPr/>
        </p:nvSpPr>
        <p:spPr bwMode="auto">
          <a:xfrm>
            <a:off x="1524000" y="838201"/>
            <a:ext cx="9144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What is Inheritance?</a:t>
            </a:r>
          </a:p>
          <a:p>
            <a:pPr algn="just" fontAlgn="base">
              <a:spcBef>
                <a:spcPct val="50000"/>
              </a:spcBef>
              <a:spcAft>
                <a:spcPct val="0"/>
              </a:spcAft>
              <a:buFontTx/>
              <a:buNone/>
            </a:pPr>
            <a:r>
              <a:rPr lang="en-US" altLang="en-US" sz="1600">
                <a:solidFill>
                  <a:srgbClr val="000000"/>
                </a:solidFill>
              </a:rPr>
              <a:t>	 Inheritance is the mechanism which allows a class B to inherit </a:t>
            </a:r>
            <a:r>
              <a:rPr lang="en-US" altLang="en-US" sz="1600" u="sng">
                <a:solidFill>
                  <a:srgbClr val="000000"/>
                </a:solidFill>
              </a:rPr>
              <a:t>properties/characteristics</a:t>
            </a:r>
            <a:r>
              <a:rPr lang="en-US" altLang="en-US" sz="1600">
                <a:solidFill>
                  <a:srgbClr val="000000"/>
                </a:solidFill>
              </a:rPr>
              <a:t>-</a:t>
            </a:r>
          </a:p>
          <a:p>
            <a:pPr algn="just" fontAlgn="base">
              <a:spcBef>
                <a:spcPct val="50000"/>
              </a:spcBef>
              <a:spcAft>
                <a:spcPct val="0"/>
              </a:spcAft>
              <a:buFontTx/>
              <a:buNone/>
            </a:pPr>
            <a:r>
              <a:rPr lang="en-US" altLang="en-US" sz="1600">
                <a:solidFill>
                  <a:srgbClr val="000000"/>
                </a:solidFill>
              </a:rPr>
              <a:t>attributes and methods of a class A. We say “B inherits from A". </a:t>
            </a:r>
          </a:p>
        </p:txBody>
      </p:sp>
      <p:sp>
        <p:nvSpPr>
          <p:cNvPr id="30725" name="Rectangle 4"/>
          <p:cNvSpPr>
            <a:spLocks noChangeArrowheads="1"/>
          </p:cNvSpPr>
          <p:nvPr/>
        </p:nvSpPr>
        <p:spPr bwMode="auto">
          <a:xfrm>
            <a:off x="4419600" y="24384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a:t>
            </a:r>
          </a:p>
        </p:txBody>
      </p:sp>
      <p:sp>
        <p:nvSpPr>
          <p:cNvPr id="30726" name="Rectangle 5"/>
          <p:cNvSpPr>
            <a:spLocks noChangeArrowheads="1"/>
          </p:cNvSpPr>
          <p:nvPr/>
        </p:nvSpPr>
        <p:spPr bwMode="auto">
          <a:xfrm>
            <a:off x="4419600" y="34290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B</a:t>
            </a:r>
          </a:p>
        </p:txBody>
      </p:sp>
      <p:sp>
        <p:nvSpPr>
          <p:cNvPr id="30727" name="Line 6"/>
          <p:cNvSpPr>
            <a:spLocks noChangeShapeType="1"/>
          </p:cNvSpPr>
          <p:nvPr/>
        </p:nvSpPr>
        <p:spPr bwMode="auto">
          <a:xfrm>
            <a:off x="4953000" y="28956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0728" name="Text Box 7"/>
          <p:cNvSpPr txBox="1">
            <a:spLocks noChangeArrowheads="1"/>
          </p:cNvSpPr>
          <p:nvPr/>
        </p:nvSpPr>
        <p:spPr bwMode="auto">
          <a:xfrm>
            <a:off x="5638800" y="2514600"/>
            <a:ext cx="419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Super Class or Base Class or Parent Class</a:t>
            </a:r>
          </a:p>
        </p:txBody>
      </p:sp>
      <p:sp>
        <p:nvSpPr>
          <p:cNvPr id="30729" name="Text Box 8"/>
          <p:cNvSpPr txBox="1">
            <a:spLocks noChangeArrowheads="1"/>
          </p:cNvSpPr>
          <p:nvPr/>
        </p:nvSpPr>
        <p:spPr bwMode="auto">
          <a:xfrm>
            <a:off x="5715000" y="3429000"/>
            <a:ext cx="419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Sub Class or Derived Class or Child Class</a:t>
            </a:r>
          </a:p>
        </p:txBody>
      </p:sp>
      <p:sp>
        <p:nvSpPr>
          <p:cNvPr id="30730" name="Text Box 9"/>
          <p:cNvSpPr txBox="1">
            <a:spLocks noChangeArrowheads="1"/>
          </p:cNvSpPr>
          <p:nvPr/>
        </p:nvSpPr>
        <p:spPr bwMode="auto">
          <a:xfrm>
            <a:off x="1828800" y="4572000"/>
            <a:ext cx="83820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What are the Advantages of Inheritance</a:t>
            </a:r>
          </a:p>
          <a:p>
            <a:pPr fontAlgn="base">
              <a:spcBef>
                <a:spcPct val="50000"/>
              </a:spcBef>
              <a:spcAft>
                <a:spcPct val="0"/>
              </a:spcAft>
              <a:buFontTx/>
              <a:buNone/>
            </a:pPr>
            <a:r>
              <a:rPr lang="en-US" altLang="en-US" sz="1600">
                <a:solidFill>
                  <a:srgbClr val="000000"/>
                </a:solidFill>
              </a:rPr>
              <a:t>	1. Reusability of the code.</a:t>
            </a:r>
          </a:p>
          <a:p>
            <a:pPr fontAlgn="base">
              <a:spcBef>
                <a:spcPct val="50000"/>
              </a:spcBef>
              <a:spcAft>
                <a:spcPct val="0"/>
              </a:spcAft>
              <a:buFontTx/>
              <a:buNone/>
            </a:pPr>
            <a:r>
              <a:rPr lang="en-US" altLang="en-US" sz="1600">
                <a:solidFill>
                  <a:srgbClr val="000000"/>
                </a:solidFill>
              </a:rPr>
              <a:t>	2. To Increase the reliability of the code.</a:t>
            </a:r>
          </a:p>
          <a:p>
            <a:pPr fontAlgn="base">
              <a:spcBef>
                <a:spcPct val="50000"/>
              </a:spcBef>
              <a:spcAft>
                <a:spcPct val="0"/>
              </a:spcAft>
              <a:buFontTx/>
              <a:buNone/>
            </a:pPr>
            <a:r>
              <a:rPr lang="en-US" altLang="en-US" sz="1600">
                <a:solidFill>
                  <a:srgbClr val="000000"/>
                </a:solidFill>
              </a:rPr>
              <a:t>	3. To add some enhancements to the base class.</a:t>
            </a:r>
          </a:p>
        </p:txBody>
      </p:sp>
    </p:spTree>
    <p:extLst>
      <p:ext uri="{BB962C8B-B14F-4D97-AF65-F5344CB8AC3E}">
        <p14:creationId xmlns:p14="http://schemas.microsoft.com/office/powerpoint/2010/main" val="3823093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EA2BEB-91EF-4C93-801A-1FF0A8E11EF2}" type="slidenum">
              <a:rPr lang="en-US" altLang="en-US" sz="1400">
                <a:solidFill>
                  <a:srgbClr val="000000"/>
                </a:solidFill>
              </a:rPr>
              <a:pPr>
                <a:spcBef>
                  <a:spcPct val="0"/>
                </a:spcBef>
                <a:buFontTx/>
                <a:buNone/>
              </a:pPr>
              <a:t>10</a:t>
            </a:fld>
            <a:endParaRPr lang="en-US" altLang="en-US" sz="1400">
              <a:solidFill>
                <a:srgbClr val="000000"/>
              </a:solidFill>
            </a:endParaRPr>
          </a:p>
        </p:txBody>
      </p:sp>
      <p:sp>
        <p:nvSpPr>
          <p:cNvPr id="39939" name="Rectangle 2"/>
          <p:cNvSpPr>
            <a:spLocks noChangeArrowheads="1"/>
          </p:cNvSpPr>
          <p:nvPr/>
        </p:nvSpPr>
        <p:spPr bwMode="auto">
          <a:xfrm>
            <a:off x="1600200" y="130176"/>
            <a:ext cx="497205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Note:</a:t>
            </a:r>
          </a:p>
          <a:p>
            <a:pPr fontAlgn="base">
              <a:spcBef>
                <a:spcPct val="0"/>
              </a:spcBef>
              <a:spcAft>
                <a:spcPct val="0"/>
              </a:spcAft>
              <a:buFontTx/>
              <a:buNone/>
            </a:pPr>
            <a:r>
              <a:rPr lang="en-US" altLang="en-US" sz="1800">
                <a:solidFill>
                  <a:srgbClr val="000000"/>
                </a:solidFill>
              </a:rPr>
              <a:t>	Inheritance is transitive.</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(i) class A : B</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B : C</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C :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(ii)</a:t>
            </a:r>
          </a:p>
          <a:p>
            <a:pPr fontAlgn="base">
              <a:spcBef>
                <a:spcPct val="0"/>
              </a:spcBef>
              <a:spcAft>
                <a:spcPct val="0"/>
              </a:spcAft>
              <a:buFontTx/>
              <a:buNone/>
            </a:pPr>
            <a:r>
              <a:rPr lang="en-US" altLang="en-US" sz="1800">
                <a:solidFill>
                  <a:srgbClr val="000000"/>
                </a:solidFill>
              </a:rPr>
              <a:t>			class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B :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2108742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C723EA-F0D6-4727-BADC-559AD4187A94}" type="slidenum">
              <a:rPr lang="en-US" altLang="en-US" sz="1400">
                <a:solidFill>
                  <a:srgbClr val="000000"/>
                </a:solidFill>
              </a:rPr>
              <a:pPr>
                <a:spcBef>
                  <a:spcPct val="0"/>
                </a:spcBef>
                <a:buFontTx/>
                <a:buNone/>
              </a:pPr>
              <a:t>11</a:t>
            </a:fld>
            <a:endParaRPr lang="en-US" altLang="en-US" sz="1400">
              <a:solidFill>
                <a:srgbClr val="000000"/>
              </a:solidFill>
            </a:endParaRPr>
          </a:p>
        </p:txBody>
      </p:sp>
      <p:sp>
        <p:nvSpPr>
          <p:cNvPr id="40963" name="Rectangle 2"/>
          <p:cNvSpPr>
            <a:spLocks noChangeArrowheads="1"/>
          </p:cNvSpPr>
          <p:nvPr/>
        </p:nvSpPr>
        <p:spPr bwMode="auto">
          <a:xfrm>
            <a:off x="1600200" y="152400"/>
            <a:ext cx="90678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Some important characteristics of Inheritance are:</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1. A derived class extends its direct base class. It can add new members to those it inherits. However, it cannot change or remove the definition on an inherited member.</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2. Constructor and destructors are not inherited. All other members, regardless of their declared accessibility in base class, are inherited.</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3. All instance of a class contains a copy of all instance fields declared in the class and its base classes.</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4. A derived class can hide an inherited member.</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5. A derived class can override an inherited member.	</a:t>
            </a:r>
          </a:p>
        </p:txBody>
      </p:sp>
    </p:spTree>
    <p:extLst>
      <p:ext uri="{BB962C8B-B14F-4D97-AF65-F5344CB8AC3E}">
        <p14:creationId xmlns:p14="http://schemas.microsoft.com/office/powerpoint/2010/main" val="3204150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15E5DE-F365-44FF-9EC0-BBF179E381B9}" type="slidenum">
              <a:rPr lang="en-US" altLang="en-US" sz="1400">
                <a:solidFill>
                  <a:srgbClr val="000000"/>
                </a:solidFill>
              </a:rPr>
              <a:pPr>
                <a:spcBef>
                  <a:spcPct val="0"/>
                </a:spcBef>
                <a:buFontTx/>
                <a:buNone/>
              </a:pPr>
              <a:t>12</a:t>
            </a:fld>
            <a:endParaRPr lang="en-US" altLang="en-US" sz="1400">
              <a:solidFill>
                <a:srgbClr val="000000"/>
              </a:solidFill>
            </a:endParaRPr>
          </a:p>
        </p:txBody>
      </p:sp>
      <p:sp>
        <p:nvSpPr>
          <p:cNvPr id="41987" name="Rectangle 2"/>
          <p:cNvSpPr>
            <a:spLocks noChangeArrowheads="1"/>
          </p:cNvSpPr>
          <p:nvPr/>
        </p:nvSpPr>
        <p:spPr bwMode="auto">
          <a:xfrm>
            <a:off x="2660650" y="152401"/>
            <a:ext cx="694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CLASS VISIBILTY AND CLASS MEMBER VISIBILTY CONTROL</a:t>
            </a:r>
          </a:p>
        </p:txBody>
      </p:sp>
      <p:graphicFrame>
        <p:nvGraphicFramePr>
          <p:cNvPr id="82118" name="Group 198"/>
          <p:cNvGraphicFramePr>
            <a:graphicFrameLocks noGrp="1"/>
          </p:cNvGraphicFramePr>
          <p:nvPr/>
        </p:nvGraphicFramePr>
        <p:xfrm>
          <a:off x="2362200" y="736600"/>
          <a:ext cx="7543800" cy="2255838"/>
        </p:xfrm>
        <a:graphic>
          <a:graphicData uri="http://schemas.openxmlformats.org/drawingml/2006/table">
            <a:tbl>
              <a:tblPr/>
              <a:tblGrid>
                <a:gridCol w="1371600"/>
                <a:gridCol w="1485900"/>
                <a:gridCol w="1371600"/>
                <a:gridCol w="1371600"/>
                <a:gridCol w="1943100"/>
              </a:tblGrid>
              <a:tr h="518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Keyword</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Containing Classes</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Derived Classes</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Containing Program</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Anywhere outside the containing program</a:t>
                      </a:r>
                      <a:endParaRPr kumimoji="0" lang="en-US" sz="1000" b="1" i="0" u="none" strike="noStrike" cap="none" normalizeH="0" baseline="0" smtClean="0">
                        <a:ln>
                          <a:noFill/>
                        </a:ln>
                        <a:solidFill>
                          <a:schemeClr val="tx1"/>
                        </a:solidFill>
                        <a:effectLst/>
                        <a:latin typeface="Times New Roman" pitchFamily="18" charset="0"/>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private </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Protected</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Internal</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protected internal</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public </a:t>
                      </a:r>
                      <a:endParaRPr kumimoji="0" lang="en-US" sz="1800" b="1"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032" name="Rectangle 199"/>
          <p:cNvSpPr>
            <a:spLocks noChangeArrowheads="1"/>
          </p:cNvSpPr>
          <p:nvPr/>
        </p:nvSpPr>
        <p:spPr bwMode="auto">
          <a:xfrm>
            <a:off x="3457575" y="3595688"/>
            <a:ext cx="5276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b="1">
                <a:solidFill>
                  <a:srgbClr val="000000"/>
                </a:solidFill>
              </a:rPr>
              <a:t>ACCESIIBILITY DOMAIN OF CLASS MEMBERS</a:t>
            </a:r>
          </a:p>
        </p:txBody>
      </p:sp>
      <p:graphicFrame>
        <p:nvGraphicFramePr>
          <p:cNvPr id="82222" name="Group 302"/>
          <p:cNvGraphicFramePr>
            <a:graphicFrameLocks noGrp="1"/>
          </p:cNvGraphicFramePr>
          <p:nvPr/>
        </p:nvGraphicFramePr>
        <p:xfrm>
          <a:off x="3295650" y="4114800"/>
          <a:ext cx="5600700" cy="1511301"/>
        </p:xfrm>
        <a:graphic>
          <a:graphicData uri="http://schemas.openxmlformats.org/drawingml/2006/table">
            <a:tbl>
              <a:tblPr/>
              <a:tblGrid>
                <a:gridCol w="1371600"/>
                <a:gridCol w="1485900"/>
                <a:gridCol w="1371600"/>
                <a:gridCol w="1371600"/>
              </a:tblGrid>
              <a:tr h="548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Member modifier</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Public</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Internal</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Private</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8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public</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Every where</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Program</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class </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8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internal</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program</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program</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class</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08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private</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class</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class</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Only class</a:t>
                      </a:r>
                      <a:endParaRPr kumimoji="0" lang="en-US" sz="1800" b="0" i="0" u="none" strike="noStrike" cap="none" normalizeH="0" baseline="0" smtClean="0">
                        <a:ln>
                          <a:noFill/>
                        </a:ln>
                        <a:solidFill>
                          <a:schemeClr val="tx1"/>
                        </a:solidFill>
                        <a:effectLst/>
                        <a:latin typeface="Arial" charset="0"/>
                      </a:endParaRPr>
                    </a:p>
                  </a:txBody>
                  <a:tcPr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39480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88A8062-ECC3-409C-AD51-6998CA0D5766}" type="slidenum">
              <a:rPr lang="en-US" altLang="en-US" sz="1400">
                <a:solidFill>
                  <a:srgbClr val="000000"/>
                </a:solidFill>
              </a:rPr>
              <a:pPr>
                <a:spcBef>
                  <a:spcPct val="0"/>
                </a:spcBef>
                <a:buFontTx/>
                <a:buNone/>
              </a:pPr>
              <a:t>13</a:t>
            </a:fld>
            <a:endParaRPr lang="en-US" altLang="en-US" sz="1400">
              <a:solidFill>
                <a:srgbClr val="000000"/>
              </a:solidFill>
            </a:endParaRPr>
          </a:p>
        </p:txBody>
      </p:sp>
      <p:sp>
        <p:nvSpPr>
          <p:cNvPr id="43011" name="Rectangle 2"/>
          <p:cNvSpPr>
            <a:spLocks noChangeArrowheads="1"/>
          </p:cNvSpPr>
          <p:nvPr/>
        </p:nvSpPr>
        <p:spPr bwMode="auto">
          <a:xfrm>
            <a:off x="1600200" y="107951"/>
            <a:ext cx="652145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Accessibility of Baseclass Members</a:t>
            </a:r>
          </a:p>
          <a:p>
            <a:pPr fontAlgn="base">
              <a:spcBef>
                <a:spcPct val="0"/>
              </a:spcBef>
              <a:spcAft>
                <a:spcPct val="0"/>
              </a:spcAft>
              <a:buFontTx/>
              <a:buNone/>
            </a:pPr>
            <a:endParaRPr lang="en-US" altLang="en-US" sz="1800" b="1">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class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private int x;</a:t>
            </a:r>
          </a:p>
          <a:p>
            <a:pPr fontAlgn="base">
              <a:spcBef>
                <a:spcPct val="0"/>
              </a:spcBef>
              <a:spcAft>
                <a:spcPct val="0"/>
              </a:spcAft>
              <a:buFontTx/>
              <a:buNone/>
            </a:pPr>
            <a:r>
              <a:rPr lang="en-US" altLang="en-US" sz="1800">
                <a:solidFill>
                  <a:srgbClr val="000000"/>
                </a:solidFill>
              </a:rPr>
              <a:t>		protected int y;</a:t>
            </a:r>
          </a:p>
          <a:p>
            <a:pPr fontAlgn="base">
              <a:spcBef>
                <a:spcPct val="0"/>
              </a:spcBef>
              <a:spcAft>
                <a:spcPct val="0"/>
              </a:spcAft>
              <a:buFontTx/>
              <a:buNone/>
            </a:pPr>
            <a:r>
              <a:rPr lang="en-US" altLang="en-US" sz="1800">
                <a:solidFill>
                  <a:srgbClr val="000000"/>
                </a:solidFill>
              </a:rPr>
              <a:t>		public int z;</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B :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void SetXYZ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X = 10;	// Error; x is not accessible</a:t>
            </a:r>
          </a:p>
          <a:p>
            <a:pPr fontAlgn="base">
              <a:spcBef>
                <a:spcPct val="0"/>
              </a:spcBef>
              <a:spcAft>
                <a:spcPct val="0"/>
              </a:spcAft>
              <a:buFontTx/>
              <a:buNone/>
            </a:pPr>
            <a:r>
              <a:rPr lang="en-US" altLang="en-US" sz="1800">
                <a:solidFill>
                  <a:srgbClr val="000000"/>
                </a:solidFill>
              </a:rPr>
              <a:t>			Y = 20;	//ok</a:t>
            </a:r>
          </a:p>
          <a:p>
            <a:pPr fontAlgn="base">
              <a:spcBef>
                <a:spcPct val="0"/>
              </a:spcBef>
              <a:spcAft>
                <a:spcPct val="0"/>
              </a:spcAft>
              <a:buFontTx/>
              <a:buNone/>
            </a:pPr>
            <a:r>
              <a:rPr lang="en-US" altLang="en-US" sz="1800">
                <a:solidFill>
                  <a:srgbClr val="000000"/>
                </a:solidFill>
              </a:rPr>
              <a:t>			Z = 30;	//ok</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 a = new A ( );	// Object of A</a:t>
            </a:r>
          </a:p>
          <a:p>
            <a:pPr fontAlgn="base">
              <a:spcBef>
                <a:spcPct val="0"/>
              </a:spcBef>
              <a:spcAft>
                <a:spcPct val="0"/>
              </a:spcAft>
              <a:buFontTx/>
              <a:buNone/>
            </a:pPr>
            <a:r>
              <a:rPr lang="en-US" altLang="en-US" sz="1800">
                <a:solidFill>
                  <a:srgbClr val="000000"/>
                </a:solidFill>
              </a:rPr>
              <a:t>a.y = 5;		</a:t>
            </a:r>
          </a:p>
          <a:p>
            <a:pPr fontAlgn="base">
              <a:spcBef>
                <a:spcPct val="0"/>
              </a:spcBef>
              <a:spcAft>
                <a:spcPct val="0"/>
              </a:spcAft>
              <a:buFontTx/>
              <a:buNone/>
            </a:pPr>
            <a:r>
              <a:rPr lang="en-US" altLang="en-US" sz="1800">
                <a:solidFill>
                  <a:srgbClr val="000000"/>
                </a:solidFill>
              </a:rPr>
              <a:t>a.z = 34;</a:t>
            </a:r>
          </a:p>
        </p:txBody>
      </p:sp>
    </p:spTree>
    <p:extLst>
      <p:ext uri="{BB962C8B-B14F-4D97-AF65-F5344CB8AC3E}">
        <p14:creationId xmlns:p14="http://schemas.microsoft.com/office/powerpoint/2010/main" val="2877340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28A5B65-3310-477F-AB22-298A3926797A}" type="slidenum">
              <a:rPr lang="en-US" altLang="en-US" sz="1400">
                <a:solidFill>
                  <a:srgbClr val="000000"/>
                </a:solidFill>
              </a:rPr>
              <a:pPr>
                <a:spcBef>
                  <a:spcPct val="0"/>
                </a:spcBef>
                <a:buFontTx/>
                <a:buNone/>
              </a:pPr>
              <a:t>14</a:t>
            </a:fld>
            <a:endParaRPr lang="en-US" altLang="en-US" sz="1400">
              <a:solidFill>
                <a:srgbClr val="000000"/>
              </a:solidFill>
            </a:endParaRPr>
          </a:p>
        </p:txBody>
      </p:sp>
      <p:sp>
        <p:nvSpPr>
          <p:cNvPr id="44035" name="Rectangle 2"/>
          <p:cNvSpPr>
            <a:spLocks noChangeArrowheads="1"/>
          </p:cNvSpPr>
          <p:nvPr/>
        </p:nvSpPr>
        <p:spPr bwMode="auto">
          <a:xfrm>
            <a:off x="1600200" y="305336"/>
            <a:ext cx="90678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2000" b="1">
                <a:solidFill>
                  <a:srgbClr val="000000"/>
                </a:solidFill>
              </a:rPr>
              <a:t>Accessibility Constraints</a:t>
            </a:r>
          </a:p>
          <a:p>
            <a:pPr fontAlgn="base">
              <a:spcBef>
                <a:spcPct val="0"/>
              </a:spcBef>
              <a:spcAft>
                <a:spcPct val="0"/>
              </a:spcAft>
              <a:buFontTx/>
              <a:buNone/>
            </a:pPr>
            <a:endParaRPr lang="en-US" altLang="en-US" sz="2000" b="1">
              <a:solidFill>
                <a:srgbClr val="000000"/>
              </a:solidFill>
            </a:endParaRPr>
          </a:p>
          <a:p>
            <a:pPr algn="just" fontAlgn="base">
              <a:spcBef>
                <a:spcPct val="0"/>
              </a:spcBef>
              <a:spcAft>
                <a:spcPct val="0"/>
              </a:spcAft>
              <a:buFontTx/>
              <a:buNone/>
            </a:pPr>
            <a:r>
              <a:rPr lang="en-US" altLang="en-US" sz="1800">
                <a:solidFill>
                  <a:srgbClr val="000000"/>
                </a:solidFill>
              </a:rPr>
              <a:t>	1. The direct base class of a derived class must be at least as accessible as the derived class itself.</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2. Accessibility domain of a member is never larger than that of the class containing it.</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3. The return type of method must be atleast as accessible as the method itself</a:t>
            </a:r>
          </a:p>
        </p:txBody>
      </p:sp>
      <p:sp>
        <p:nvSpPr>
          <p:cNvPr id="44036" name="Rectangle 4"/>
          <p:cNvSpPr>
            <a:spLocks noChangeArrowheads="1"/>
          </p:cNvSpPr>
          <p:nvPr/>
        </p:nvSpPr>
        <p:spPr bwMode="auto">
          <a:xfrm>
            <a:off x="1524000" y="3429000"/>
            <a:ext cx="30480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endParaRPr lang="en-US" altLang="en-US" sz="1800">
              <a:solidFill>
                <a:srgbClr val="000000"/>
              </a:solidFill>
            </a:endParaRPr>
          </a:p>
        </p:txBody>
      </p:sp>
      <p:sp>
        <p:nvSpPr>
          <p:cNvPr id="44037" name="Rectangle 5"/>
          <p:cNvSpPr>
            <a:spLocks noChangeArrowheads="1"/>
          </p:cNvSpPr>
          <p:nvPr/>
        </p:nvSpPr>
        <p:spPr bwMode="auto">
          <a:xfrm>
            <a:off x="1600200" y="3592514"/>
            <a:ext cx="283845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Case 1</a:t>
            </a:r>
          </a:p>
          <a:p>
            <a:pPr fontAlgn="base">
              <a:spcBef>
                <a:spcPct val="0"/>
              </a:spcBef>
              <a:spcAft>
                <a:spcPct val="0"/>
              </a:spcAft>
              <a:buFontTx/>
              <a:buNone/>
            </a:pPr>
            <a:r>
              <a:rPr lang="en-US" altLang="en-US" sz="1800">
                <a:solidFill>
                  <a:srgbClr val="000000"/>
                </a:solidFill>
              </a:rPr>
              <a:t>	class  A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class B :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a:t>
            </a:r>
          </a:p>
        </p:txBody>
      </p:sp>
      <p:sp>
        <p:nvSpPr>
          <p:cNvPr id="44038" name="Rectangle 6"/>
          <p:cNvSpPr>
            <a:spLocks noChangeArrowheads="1"/>
          </p:cNvSpPr>
          <p:nvPr/>
        </p:nvSpPr>
        <p:spPr bwMode="auto">
          <a:xfrm>
            <a:off x="4724400" y="3429000"/>
            <a:ext cx="27432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endParaRPr lang="en-US" altLang="en-US" sz="1800">
              <a:solidFill>
                <a:srgbClr val="000000"/>
              </a:solidFill>
            </a:endParaRPr>
          </a:p>
        </p:txBody>
      </p:sp>
      <p:sp>
        <p:nvSpPr>
          <p:cNvPr id="44039" name="Rectangle 7"/>
          <p:cNvSpPr>
            <a:spLocks noChangeArrowheads="1"/>
          </p:cNvSpPr>
          <p:nvPr/>
        </p:nvSpPr>
        <p:spPr bwMode="auto">
          <a:xfrm>
            <a:off x="4870450" y="3657601"/>
            <a:ext cx="24447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Case 2</a:t>
            </a:r>
          </a:p>
          <a:p>
            <a:pPr fontAlgn="base">
              <a:spcBef>
                <a:spcPct val="0"/>
              </a:spcBef>
              <a:spcAft>
                <a:spcPct val="0"/>
              </a:spcAft>
              <a:buFontTx/>
              <a:buNone/>
            </a:pPr>
            <a:r>
              <a:rPr lang="en-US" altLang="en-US" sz="1800" b="1">
                <a:solidFill>
                  <a:srgbClr val="000000"/>
                </a:solidFill>
              </a:rPr>
              <a:t>        </a:t>
            </a:r>
          </a:p>
          <a:p>
            <a:pPr fontAlgn="base">
              <a:spcBef>
                <a:spcPct val="0"/>
              </a:spcBef>
              <a:spcAft>
                <a:spcPct val="0"/>
              </a:spcAft>
              <a:buFontTx/>
              <a:buNone/>
            </a:pPr>
            <a:r>
              <a:rPr lang="en-US" altLang="en-US" sz="1800" b="1">
                <a:solidFill>
                  <a:srgbClr val="000000"/>
                </a:solidFill>
              </a:rPr>
              <a:t>     Class A </a:t>
            </a:r>
          </a:p>
          <a:p>
            <a:pPr fontAlgn="base">
              <a:spcBef>
                <a:spcPct val="0"/>
              </a:spcBef>
              <a:spcAft>
                <a:spcPct val="0"/>
              </a:spcAft>
              <a:buFontTx/>
              <a:buNone/>
            </a:pPr>
            <a:r>
              <a:rPr lang="en-US" altLang="en-US" sz="1800" b="1">
                <a:solidFill>
                  <a:srgbClr val="000000"/>
                </a:solidFill>
              </a:rPr>
              <a:t>     {</a:t>
            </a:r>
          </a:p>
          <a:p>
            <a:pPr fontAlgn="base">
              <a:spcBef>
                <a:spcPct val="0"/>
              </a:spcBef>
              <a:spcAft>
                <a:spcPct val="0"/>
              </a:spcAft>
              <a:buFontTx/>
              <a:buNone/>
            </a:pPr>
            <a:r>
              <a:rPr lang="en-US" altLang="en-US" sz="1800" b="1">
                <a:solidFill>
                  <a:srgbClr val="000000"/>
                </a:solidFill>
              </a:rPr>
              <a:t>          Private class B</a:t>
            </a:r>
          </a:p>
          <a:p>
            <a:pPr fontAlgn="base">
              <a:spcBef>
                <a:spcPct val="0"/>
              </a:spcBef>
              <a:spcAft>
                <a:spcPct val="0"/>
              </a:spcAft>
              <a:buFontTx/>
              <a:buNone/>
            </a:pPr>
            <a:r>
              <a:rPr lang="en-US" altLang="en-US" sz="1800" b="1">
                <a:solidFill>
                  <a:srgbClr val="000000"/>
                </a:solidFill>
              </a:rPr>
              <a:t>          {</a:t>
            </a:r>
          </a:p>
          <a:p>
            <a:pPr fontAlgn="base">
              <a:spcBef>
                <a:spcPct val="0"/>
              </a:spcBef>
              <a:spcAft>
                <a:spcPct val="0"/>
              </a:spcAft>
              <a:buFontTx/>
              <a:buNone/>
            </a:pPr>
            <a:r>
              <a:rPr lang="en-US" altLang="en-US" sz="1800" b="1">
                <a:solidFill>
                  <a:srgbClr val="000000"/>
                </a:solidFill>
              </a:rPr>
              <a:t>	Public int x;</a:t>
            </a:r>
          </a:p>
          <a:p>
            <a:pPr fontAlgn="base">
              <a:spcBef>
                <a:spcPct val="0"/>
              </a:spcBef>
              <a:spcAft>
                <a:spcPct val="0"/>
              </a:spcAft>
              <a:buFontTx/>
              <a:buNone/>
            </a:pPr>
            <a:r>
              <a:rPr lang="en-US" altLang="en-US" sz="1800" b="1">
                <a:solidFill>
                  <a:srgbClr val="000000"/>
                </a:solidFill>
              </a:rPr>
              <a:t>          }</a:t>
            </a:r>
          </a:p>
          <a:p>
            <a:pPr fontAlgn="base">
              <a:spcBef>
                <a:spcPct val="0"/>
              </a:spcBef>
              <a:spcAft>
                <a:spcPct val="0"/>
              </a:spcAft>
              <a:buFontTx/>
              <a:buNone/>
            </a:pPr>
            <a:r>
              <a:rPr lang="en-US" altLang="en-US" sz="1800" b="1">
                <a:solidFill>
                  <a:srgbClr val="000000"/>
                </a:solidFill>
              </a:rPr>
              <a:t>     } </a:t>
            </a:r>
          </a:p>
        </p:txBody>
      </p:sp>
      <p:sp>
        <p:nvSpPr>
          <p:cNvPr id="44040" name="Rectangle 8"/>
          <p:cNvSpPr>
            <a:spLocks noChangeArrowheads="1"/>
          </p:cNvSpPr>
          <p:nvPr/>
        </p:nvSpPr>
        <p:spPr bwMode="auto">
          <a:xfrm>
            <a:off x="7620000" y="3429000"/>
            <a:ext cx="3048000" cy="3429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Case 3</a:t>
            </a:r>
          </a:p>
          <a:p>
            <a:pPr fontAlgn="base">
              <a:spcBef>
                <a:spcPct val="0"/>
              </a:spcBef>
              <a:spcAft>
                <a:spcPct val="0"/>
              </a:spcAft>
              <a:buFontTx/>
              <a:buNone/>
            </a:pPr>
            <a:r>
              <a:rPr lang="en-US" altLang="en-US" sz="1800">
                <a:solidFill>
                  <a:srgbClr val="000000"/>
                </a:solidFill>
              </a:rPr>
              <a:t>   Class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class B</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 method1() { }</a:t>
            </a:r>
          </a:p>
          <a:p>
            <a:pPr fontAlgn="base">
              <a:spcBef>
                <a:spcPct val="0"/>
              </a:spcBef>
              <a:spcAft>
                <a:spcPct val="0"/>
              </a:spcAft>
              <a:buFontTx/>
              <a:buNone/>
            </a:pPr>
            <a:r>
              <a:rPr lang="en-US" altLang="en-US" sz="1800">
                <a:solidFill>
                  <a:srgbClr val="000000"/>
                </a:solidFill>
              </a:rPr>
              <a:t>      Internal A Method2 ( ) { }</a:t>
            </a:r>
          </a:p>
          <a:p>
            <a:pPr fontAlgn="base">
              <a:spcBef>
                <a:spcPct val="0"/>
              </a:spcBef>
              <a:spcAft>
                <a:spcPct val="0"/>
              </a:spcAft>
              <a:buFontTx/>
              <a:buNone/>
            </a:pPr>
            <a:r>
              <a:rPr lang="en-US" altLang="en-US" sz="1800">
                <a:solidFill>
                  <a:srgbClr val="000000"/>
                </a:solidFill>
              </a:rPr>
              <a:t>       Public A Method3 ( ) {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138536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E2B5750-0FBD-454E-A727-7ED597401173}" type="slidenum">
              <a:rPr lang="en-US" altLang="en-US" sz="1400">
                <a:solidFill>
                  <a:srgbClr val="000000"/>
                </a:solidFill>
              </a:rPr>
              <a:pPr>
                <a:spcBef>
                  <a:spcPct val="0"/>
                </a:spcBef>
                <a:buFontTx/>
                <a:buNone/>
              </a:pPr>
              <a:t>15</a:t>
            </a:fld>
            <a:endParaRPr lang="en-US" altLang="en-US" sz="1400">
              <a:solidFill>
                <a:srgbClr val="000000"/>
              </a:solidFill>
            </a:endParaRPr>
          </a:p>
        </p:txBody>
      </p:sp>
      <p:sp>
        <p:nvSpPr>
          <p:cNvPr id="45059" name="Rectangle 2"/>
          <p:cNvSpPr>
            <a:spLocks noChangeArrowheads="1"/>
          </p:cNvSpPr>
          <p:nvPr/>
        </p:nvSpPr>
        <p:spPr bwMode="auto">
          <a:xfrm>
            <a:off x="1600200" y="100013"/>
            <a:ext cx="7620000" cy="665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100" b="1">
                <a:solidFill>
                  <a:srgbClr val="000000"/>
                </a:solidFill>
              </a:rPr>
              <a:t>// APPLICATION OF SINGLE INHERITANCE</a:t>
            </a:r>
          </a:p>
          <a:p>
            <a:pPr fontAlgn="base">
              <a:spcBef>
                <a:spcPct val="0"/>
              </a:spcBef>
              <a:spcAft>
                <a:spcPct val="0"/>
              </a:spcAft>
              <a:buFontTx/>
              <a:buNone/>
            </a:pPr>
            <a:r>
              <a:rPr lang="en-US" altLang="en-US" sz="1100" b="1">
                <a:solidFill>
                  <a:srgbClr val="000000"/>
                </a:solidFill>
              </a:rPr>
              <a:t>using System;</a:t>
            </a:r>
          </a:p>
          <a:p>
            <a:pPr fontAlgn="base">
              <a:spcBef>
                <a:spcPct val="0"/>
              </a:spcBef>
              <a:spcAft>
                <a:spcPct val="0"/>
              </a:spcAft>
              <a:buFontTx/>
              <a:buNone/>
            </a:pPr>
            <a:r>
              <a:rPr lang="en-US" altLang="en-US" sz="1100" b="1">
                <a:solidFill>
                  <a:srgbClr val="000000"/>
                </a:solidFill>
              </a:rPr>
              <a:t>class Room1</a:t>
            </a:r>
          </a:p>
          <a:p>
            <a:pPr fontAlgn="base">
              <a:spcBef>
                <a:spcPct val="0"/>
              </a:spcBef>
              <a:spcAft>
                <a:spcPct val="0"/>
              </a:spcAft>
              <a:buFontTx/>
              <a:buNone/>
            </a:pPr>
            <a:r>
              <a:rPr lang="en-US" altLang="en-US" sz="1100" b="1">
                <a:solidFill>
                  <a:srgbClr val="000000"/>
                </a:solidFill>
              </a:rPr>
              <a:t>{</a:t>
            </a:r>
          </a:p>
          <a:p>
            <a:pPr fontAlgn="base">
              <a:spcBef>
                <a:spcPct val="0"/>
              </a:spcBef>
              <a:spcAft>
                <a:spcPct val="0"/>
              </a:spcAft>
              <a:buFontTx/>
              <a:buNone/>
            </a:pPr>
            <a:r>
              <a:rPr lang="en-US" altLang="en-US" sz="1100" b="1">
                <a:solidFill>
                  <a:srgbClr val="000000"/>
                </a:solidFill>
              </a:rPr>
              <a:t>	public int length;</a:t>
            </a:r>
          </a:p>
          <a:p>
            <a:pPr fontAlgn="base">
              <a:spcBef>
                <a:spcPct val="0"/>
              </a:spcBef>
              <a:spcAft>
                <a:spcPct val="0"/>
              </a:spcAft>
              <a:buFontTx/>
              <a:buNone/>
            </a:pPr>
            <a:r>
              <a:rPr lang="en-US" altLang="en-US" sz="1100" b="1">
                <a:solidFill>
                  <a:srgbClr val="000000"/>
                </a:solidFill>
              </a:rPr>
              <a:t>	public int breadth;</a:t>
            </a:r>
          </a:p>
          <a:p>
            <a:pPr fontAlgn="base">
              <a:spcBef>
                <a:spcPct val="0"/>
              </a:spcBef>
              <a:spcAft>
                <a:spcPct val="0"/>
              </a:spcAft>
              <a:buFontTx/>
              <a:buNone/>
            </a:pPr>
            <a:r>
              <a:rPr lang="en-US" altLang="en-US" sz="1100" b="1">
                <a:solidFill>
                  <a:srgbClr val="000000"/>
                </a:solidFill>
              </a:rPr>
              <a:t>	public Room1(int x,int y)</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length = x;</a:t>
            </a:r>
          </a:p>
          <a:p>
            <a:pPr fontAlgn="base">
              <a:spcBef>
                <a:spcPct val="0"/>
              </a:spcBef>
              <a:spcAft>
                <a:spcPct val="0"/>
              </a:spcAft>
              <a:buFontTx/>
              <a:buNone/>
            </a:pPr>
            <a:r>
              <a:rPr lang="en-US" altLang="en-US" sz="1100" b="1">
                <a:solidFill>
                  <a:srgbClr val="000000"/>
                </a:solidFill>
              </a:rPr>
              <a:t>		breadth = y;</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public int Area ()</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return (length * breadth);</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a:t>
            </a:r>
          </a:p>
          <a:p>
            <a:pPr fontAlgn="base">
              <a:spcBef>
                <a:spcPct val="0"/>
              </a:spcBef>
              <a:spcAft>
                <a:spcPct val="0"/>
              </a:spcAft>
              <a:buFontTx/>
              <a:buNone/>
            </a:pPr>
            <a:r>
              <a:rPr lang="en-US" altLang="en-US" sz="1100" b="1">
                <a:solidFill>
                  <a:srgbClr val="000000"/>
                </a:solidFill>
              </a:rPr>
              <a:t>class Room2 : Room1</a:t>
            </a:r>
          </a:p>
          <a:p>
            <a:pPr fontAlgn="base">
              <a:spcBef>
                <a:spcPct val="0"/>
              </a:spcBef>
              <a:spcAft>
                <a:spcPct val="0"/>
              </a:spcAft>
              <a:buFontTx/>
              <a:buNone/>
            </a:pPr>
            <a:r>
              <a:rPr lang="en-US" altLang="en-US" sz="1100" b="1">
                <a:solidFill>
                  <a:srgbClr val="000000"/>
                </a:solidFill>
              </a:rPr>
              <a:t>{</a:t>
            </a:r>
          </a:p>
          <a:p>
            <a:pPr fontAlgn="base">
              <a:spcBef>
                <a:spcPct val="0"/>
              </a:spcBef>
              <a:spcAft>
                <a:spcPct val="0"/>
              </a:spcAft>
              <a:buFontTx/>
              <a:buNone/>
            </a:pPr>
            <a:r>
              <a:rPr lang="en-US" altLang="en-US" sz="1100" b="1">
                <a:solidFill>
                  <a:srgbClr val="000000"/>
                </a:solidFill>
              </a:rPr>
              <a:t>	int height;</a:t>
            </a:r>
          </a:p>
          <a:p>
            <a:pPr fontAlgn="base">
              <a:spcBef>
                <a:spcPct val="0"/>
              </a:spcBef>
              <a:spcAft>
                <a:spcPct val="0"/>
              </a:spcAft>
              <a:buFontTx/>
              <a:buNone/>
            </a:pPr>
            <a:r>
              <a:rPr lang="en-US" altLang="en-US" sz="1100" b="1">
                <a:solidFill>
                  <a:srgbClr val="000000"/>
                </a:solidFill>
              </a:rPr>
              <a:t>	public Room2 (int x,int y,int z) : base (x,y)</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height = z;</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public int Volume()</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return (length * breadth * height);</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a:t>
            </a:r>
          </a:p>
          <a:p>
            <a:pPr fontAlgn="base">
              <a:spcBef>
                <a:spcPct val="0"/>
              </a:spcBef>
              <a:spcAft>
                <a:spcPct val="0"/>
              </a:spcAft>
              <a:buFontTx/>
              <a:buNone/>
            </a:pPr>
            <a:r>
              <a:rPr lang="en-US" altLang="en-US" sz="1100" b="1">
                <a:solidFill>
                  <a:srgbClr val="000000"/>
                </a:solidFill>
              </a:rPr>
              <a:t>class InherTest</a:t>
            </a:r>
          </a:p>
          <a:p>
            <a:pPr fontAlgn="base">
              <a:spcBef>
                <a:spcPct val="0"/>
              </a:spcBef>
              <a:spcAft>
                <a:spcPct val="0"/>
              </a:spcAft>
              <a:buFontTx/>
              <a:buNone/>
            </a:pPr>
            <a:r>
              <a:rPr lang="en-US" altLang="en-US" sz="1100" b="1">
                <a:solidFill>
                  <a:srgbClr val="000000"/>
                </a:solidFill>
              </a:rPr>
              <a:t>{</a:t>
            </a:r>
          </a:p>
          <a:p>
            <a:pPr fontAlgn="base">
              <a:spcBef>
                <a:spcPct val="0"/>
              </a:spcBef>
              <a:spcAft>
                <a:spcPct val="0"/>
              </a:spcAft>
              <a:buFontTx/>
              <a:buNone/>
            </a:pPr>
            <a:r>
              <a:rPr lang="en-US" altLang="en-US" sz="1100" b="1">
                <a:solidFill>
                  <a:srgbClr val="000000"/>
                </a:solidFill>
              </a:rPr>
              <a:t>	public static void Main()</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		Room2 room2 = new Room2 (14,12,10);</a:t>
            </a:r>
          </a:p>
          <a:p>
            <a:pPr fontAlgn="base">
              <a:spcBef>
                <a:spcPct val="0"/>
              </a:spcBef>
              <a:spcAft>
                <a:spcPct val="0"/>
              </a:spcAft>
              <a:buFontTx/>
              <a:buNone/>
            </a:pPr>
            <a:r>
              <a:rPr lang="en-US" altLang="en-US" sz="1100" b="1">
                <a:solidFill>
                  <a:srgbClr val="000000"/>
                </a:solidFill>
              </a:rPr>
              <a:t>		int area1 = room2.Area ();</a:t>
            </a:r>
          </a:p>
          <a:p>
            <a:pPr fontAlgn="base">
              <a:spcBef>
                <a:spcPct val="0"/>
              </a:spcBef>
              <a:spcAft>
                <a:spcPct val="0"/>
              </a:spcAft>
              <a:buFontTx/>
              <a:buNone/>
            </a:pPr>
            <a:r>
              <a:rPr lang="en-US" altLang="en-US" sz="1100" b="1">
                <a:solidFill>
                  <a:srgbClr val="000000"/>
                </a:solidFill>
              </a:rPr>
              <a:t>		int volume1 = room2.Volume ();</a:t>
            </a:r>
          </a:p>
          <a:p>
            <a:pPr fontAlgn="base">
              <a:spcBef>
                <a:spcPct val="0"/>
              </a:spcBef>
              <a:spcAft>
                <a:spcPct val="0"/>
              </a:spcAft>
              <a:buFontTx/>
              <a:buNone/>
            </a:pPr>
            <a:r>
              <a:rPr lang="en-US" altLang="en-US" sz="1100" b="1">
                <a:solidFill>
                  <a:srgbClr val="000000"/>
                </a:solidFill>
              </a:rPr>
              <a:t>		Console.WriteLine ("Area = " + area1);</a:t>
            </a:r>
          </a:p>
          <a:p>
            <a:pPr fontAlgn="base">
              <a:spcBef>
                <a:spcPct val="0"/>
              </a:spcBef>
              <a:spcAft>
                <a:spcPct val="0"/>
              </a:spcAft>
              <a:buFontTx/>
              <a:buNone/>
            </a:pPr>
            <a:r>
              <a:rPr lang="en-US" altLang="en-US" sz="1100" b="1">
                <a:solidFill>
                  <a:srgbClr val="000000"/>
                </a:solidFill>
              </a:rPr>
              <a:t>		Console.WriteLine ("Volume = " + volume1);</a:t>
            </a:r>
          </a:p>
          <a:p>
            <a:pPr fontAlgn="base">
              <a:spcBef>
                <a:spcPct val="0"/>
              </a:spcBef>
              <a:spcAft>
                <a:spcPct val="0"/>
              </a:spcAft>
              <a:buFontTx/>
              <a:buNone/>
            </a:pPr>
            <a:r>
              <a:rPr lang="en-US" altLang="en-US" sz="1100" b="1">
                <a:solidFill>
                  <a:srgbClr val="000000"/>
                </a:solidFill>
              </a:rPr>
              <a:t>	}</a:t>
            </a:r>
          </a:p>
          <a:p>
            <a:pPr fontAlgn="base">
              <a:spcBef>
                <a:spcPct val="0"/>
              </a:spcBef>
              <a:spcAft>
                <a:spcPct val="0"/>
              </a:spcAft>
              <a:buFontTx/>
              <a:buNone/>
            </a:pPr>
            <a:r>
              <a:rPr lang="en-US" altLang="en-US" sz="1100" b="1">
                <a:solidFill>
                  <a:srgbClr val="000000"/>
                </a:solidFill>
              </a:rPr>
              <a:t>}</a:t>
            </a:r>
          </a:p>
        </p:txBody>
      </p:sp>
    </p:spTree>
    <p:extLst>
      <p:ext uri="{BB962C8B-B14F-4D97-AF65-F5344CB8AC3E}">
        <p14:creationId xmlns:p14="http://schemas.microsoft.com/office/powerpoint/2010/main" val="70557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3B142E-7482-4E78-A2A2-0B63BCA005F2}" type="slidenum">
              <a:rPr lang="en-US" altLang="en-US" sz="1400">
                <a:solidFill>
                  <a:srgbClr val="000000"/>
                </a:solidFill>
              </a:rPr>
              <a:pPr>
                <a:spcBef>
                  <a:spcPct val="0"/>
                </a:spcBef>
                <a:buFontTx/>
                <a:buNone/>
              </a:pPr>
              <a:t>16</a:t>
            </a:fld>
            <a:endParaRPr lang="en-US" altLang="en-US" sz="1400">
              <a:solidFill>
                <a:srgbClr val="000000"/>
              </a:solidFill>
            </a:endParaRPr>
          </a:p>
        </p:txBody>
      </p:sp>
      <p:sp>
        <p:nvSpPr>
          <p:cNvPr id="46083" name="Rectangle 2"/>
          <p:cNvSpPr>
            <a:spLocks noChangeArrowheads="1"/>
          </p:cNvSpPr>
          <p:nvPr/>
        </p:nvSpPr>
        <p:spPr bwMode="auto">
          <a:xfrm>
            <a:off x="1600200" y="-39688"/>
            <a:ext cx="9067800" cy="693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MULTILEVEL INHERITENCE</a:t>
            </a:r>
          </a:p>
          <a:p>
            <a:pPr fontAlgn="base">
              <a:spcBef>
                <a:spcPct val="0"/>
              </a:spcBef>
              <a:spcAft>
                <a:spcPct val="0"/>
              </a:spcAft>
              <a:buFontTx/>
              <a:buNone/>
            </a:pPr>
            <a:r>
              <a:rPr lang="en-US" altLang="en-US" sz="1600" b="1">
                <a:solidFill>
                  <a:srgbClr val="000000"/>
                </a:solidFill>
              </a:rPr>
              <a:t>// APPLICATION OF MULTILEVEL INHERITANCE</a:t>
            </a:r>
          </a:p>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class A</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protected int a;</a:t>
            </a:r>
          </a:p>
          <a:p>
            <a:pPr fontAlgn="base">
              <a:spcBef>
                <a:spcPct val="0"/>
              </a:spcBef>
              <a:spcAft>
                <a:spcPct val="0"/>
              </a:spcAft>
              <a:buFontTx/>
              <a:buNone/>
            </a:pPr>
            <a:r>
              <a:rPr lang="en-US" altLang="en-US" sz="1600" b="1">
                <a:solidFill>
                  <a:srgbClr val="000000"/>
                </a:solidFill>
              </a:rPr>
              <a:t>	public A (int x)</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 = x;</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void display_one()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("The A Value is: " + a);</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B:A</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protected int b;</a:t>
            </a:r>
          </a:p>
          <a:p>
            <a:pPr fontAlgn="base">
              <a:spcBef>
                <a:spcPct val="0"/>
              </a:spcBef>
              <a:spcAft>
                <a:spcPct val="0"/>
              </a:spcAft>
              <a:buFontTx/>
              <a:buNone/>
            </a:pPr>
            <a:r>
              <a:rPr lang="en-US" altLang="en-US" sz="1600" b="1">
                <a:solidFill>
                  <a:srgbClr val="000000"/>
                </a:solidFill>
              </a:rPr>
              <a:t>	public B (int x,int y):base(x)</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b = 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void display_two()</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("The A Value is: " + a);</a:t>
            </a:r>
          </a:p>
          <a:p>
            <a:pPr fontAlgn="base">
              <a:spcBef>
                <a:spcPct val="0"/>
              </a:spcBef>
              <a:spcAft>
                <a:spcPct val="0"/>
              </a:spcAft>
              <a:buFontTx/>
              <a:buNone/>
            </a:pPr>
            <a:r>
              <a:rPr lang="en-US" altLang="en-US" sz="1600" b="1">
                <a:solidFill>
                  <a:srgbClr val="000000"/>
                </a:solidFill>
              </a:rPr>
              <a:t>		Console.WriteLine ("The B Value is: " + b);</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829269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6F1D61-662C-4496-9AB5-D36418DC13B3}" type="slidenum">
              <a:rPr lang="en-US" altLang="en-US" sz="1400">
                <a:solidFill>
                  <a:srgbClr val="000000"/>
                </a:solidFill>
              </a:rPr>
              <a:pPr>
                <a:spcBef>
                  <a:spcPct val="0"/>
                </a:spcBef>
                <a:buFontTx/>
                <a:buNone/>
              </a:pPr>
              <a:t>17</a:t>
            </a:fld>
            <a:endParaRPr lang="en-US" altLang="en-US" sz="1400">
              <a:solidFill>
                <a:srgbClr val="000000"/>
              </a:solidFill>
            </a:endParaRPr>
          </a:p>
        </p:txBody>
      </p:sp>
      <p:sp>
        <p:nvSpPr>
          <p:cNvPr id="47107" name="Rectangle 2"/>
          <p:cNvSpPr>
            <a:spLocks noChangeArrowheads="1"/>
          </p:cNvSpPr>
          <p:nvPr/>
        </p:nvSpPr>
        <p:spPr bwMode="auto">
          <a:xfrm>
            <a:off x="1600201" y="87314"/>
            <a:ext cx="6321425"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class C:B</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int c;</a:t>
            </a:r>
          </a:p>
          <a:p>
            <a:pPr fontAlgn="base">
              <a:spcBef>
                <a:spcPct val="0"/>
              </a:spcBef>
              <a:spcAft>
                <a:spcPct val="0"/>
              </a:spcAft>
              <a:buFontTx/>
              <a:buNone/>
            </a:pPr>
            <a:r>
              <a:rPr lang="en-US" altLang="en-US" sz="1800">
                <a:solidFill>
                  <a:srgbClr val="000000"/>
                </a:solidFill>
              </a:rPr>
              <a:t>	public C (int x,int y,int z):base(x,y)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 = z;</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void display_three()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("The A Value is: " + a);</a:t>
            </a:r>
          </a:p>
          <a:p>
            <a:pPr fontAlgn="base">
              <a:spcBef>
                <a:spcPct val="0"/>
              </a:spcBef>
              <a:spcAft>
                <a:spcPct val="0"/>
              </a:spcAft>
              <a:buFontTx/>
              <a:buNone/>
            </a:pPr>
            <a:r>
              <a:rPr lang="en-US" altLang="en-US" sz="1800">
                <a:solidFill>
                  <a:srgbClr val="000000"/>
                </a:solidFill>
              </a:rPr>
              <a:t>		Console.WriteLine ("The B Value is: " + b);</a:t>
            </a:r>
          </a:p>
          <a:p>
            <a:pPr fontAlgn="base">
              <a:spcBef>
                <a:spcPct val="0"/>
              </a:spcBef>
              <a:spcAft>
                <a:spcPct val="0"/>
              </a:spcAft>
              <a:buFontTx/>
              <a:buNone/>
            </a:pPr>
            <a:r>
              <a:rPr lang="en-US" altLang="en-US" sz="1800">
                <a:solidFill>
                  <a:srgbClr val="000000"/>
                </a:solidFill>
              </a:rPr>
              <a:t>		Console.WriteLine ("The C Value is: " + c);</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MultiLevel</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 c = new C (10,20,30);</a:t>
            </a:r>
          </a:p>
          <a:p>
            <a:pPr fontAlgn="base">
              <a:spcBef>
                <a:spcPct val="0"/>
              </a:spcBef>
              <a:spcAft>
                <a:spcPct val="0"/>
              </a:spcAft>
              <a:buFontTx/>
              <a:buNone/>
            </a:pPr>
            <a:r>
              <a:rPr lang="en-US" altLang="en-US" sz="1800">
                <a:solidFill>
                  <a:srgbClr val="000000"/>
                </a:solidFill>
              </a:rPr>
              <a:t>		c.display_one ();</a:t>
            </a:r>
          </a:p>
          <a:p>
            <a:pPr fontAlgn="base">
              <a:spcBef>
                <a:spcPct val="0"/>
              </a:spcBef>
              <a:spcAft>
                <a:spcPct val="0"/>
              </a:spcAft>
              <a:buFontTx/>
              <a:buNone/>
            </a:pPr>
            <a:r>
              <a:rPr lang="en-US" altLang="en-US" sz="1800">
                <a:solidFill>
                  <a:srgbClr val="000000"/>
                </a:solidFill>
              </a:rPr>
              <a:t>		c.display_two ();</a:t>
            </a:r>
          </a:p>
          <a:p>
            <a:pPr fontAlgn="base">
              <a:spcBef>
                <a:spcPct val="0"/>
              </a:spcBef>
              <a:spcAft>
                <a:spcPct val="0"/>
              </a:spcAft>
              <a:buFontTx/>
              <a:buNone/>
            </a:pPr>
            <a:r>
              <a:rPr lang="en-US" altLang="en-US" sz="1800">
                <a:solidFill>
                  <a:srgbClr val="000000"/>
                </a:solidFill>
              </a:rPr>
              <a:t>		c.display_three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1216880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8CA3C9-5DA7-4199-B08C-3FF88BE88669}" type="slidenum">
              <a:rPr lang="en-US" altLang="en-US" sz="1400">
                <a:solidFill>
                  <a:srgbClr val="000000"/>
                </a:solidFill>
              </a:rPr>
              <a:pPr>
                <a:spcBef>
                  <a:spcPct val="0"/>
                </a:spcBef>
                <a:buFontTx/>
                <a:buNone/>
              </a:pPr>
              <a:t>18</a:t>
            </a:fld>
            <a:endParaRPr lang="en-US" altLang="en-US" sz="1400">
              <a:solidFill>
                <a:srgbClr val="000000"/>
              </a:solidFill>
            </a:endParaRPr>
          </a:p>
        </p:txBody>
      </p:sp>
      <p:sp>
        <p:nvSpPr>
          <p:cNvPr id="48131" name="Rectangle 2"/>
          <p:cNvSpPr>
            <a:spLocks noChangeArrowheads="1"/>
          </p:cNvSpPr>
          <p:nvPr/>
        </p:nvSpPr>
        <p:spPr bwMode="auto">
          <a:xfrm>
            <a:off x="1524001" y="112714"/>
            <a:ext cx="8882063" cy="640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APPLICATION OF HIERARCHICAL INHERITANCE</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Super</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protected int x;</a:t>
            </a:r>
          </a:p>
          <a:p>
            <a:pPr fontAlgn="base">
              <a:spcBef>
                <a:spcPct val="0"/>
              </a:spcBef>
              <a:spcAft>
                <a:spcPct val="0"/>
              </a:spcAft>
              <a:buFontTx/>
              <a:buNone/>
            </a:pPr>
            <a:r>
              <a:rPr lang="en-US" altLang="en-US" sz="1800">
                <a:solidFill>
                  <a:srgbClr val="000000"/>
                </a:solidFill>
              </a:rPr>
              <a:t>	public Super(int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this.x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Sub_One:Super</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protected int y,y1;</a:t>
            </a:r>
          </a:p>
          <a:p>
            <a:pPr fontAlgn="base">
              <a:spcBef>
                <a:spcPct val="0"/>
              </a:spcBef>
              <a:spcAft>
                <a:spcPct val="0"/>
              </a:spcAft>
              <a:buFontTx/>
              <a:buNone/>
            </a:pPr>
            <a:r>
              <a:rPr lang="en-US" altLang="en-US" sz="1800">
                <a:solidFill>
                  <a:srgbClr val="000000"/>
                </a:solidFill>
              </a:rPr>
              <a:t>	public Sub_One(int x,int y):base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this.y = 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void display_sub_one()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y1 = x - y;</a:t>
            </a:r>
          </a:p>
          <a:p>
            <a:pPr fontAlgn="base">
              <a:spcBef>
                <a:spcPct val="0"/>
              </a:spcBef>
              <a:spcAft>
                <a:spcPct val="0"/>
              </a:spcAft>
              <a:buFontTx/>
              <a:buNone/>
            </a:pPr>
            <a:r>
              <a:rPr lang="en-US" altLang="en-US" sz="1800">
                <a:solidFill>
                  <a:srgbClr val="000000"/>
                </a:solidFill>
              </a:rPr>
              <a:t>		Console.WriteLine ("The Subtraction of the Two Numbers:" + y1);</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892637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6E4F54-EAF1-440F-8D1B-78D277DCAE90}" type="slidenum">
              <a:rPr lang="en-US" altLang="en-US" sz="1400">
                <a:solidFill>
                  <a:srgbClr val="000000"/>
                </a:solidFill>
              </a:rPr>
              <a:pPr>
                <a:spcBef>
                  <a:spcPct val="0"/>
                </a:spcBef>
                <a:buFontTx/>
                <a:buNone/>
              </a:pPr>
              <a:t>19</a:t>
            </a:fld>
            <a:endParaRPr lang="en-US" altLang="en-US" sz="1400">
              <a:solidFill>
                <a:srgbClr val="000000"/>
              </a:solidFill>
            </a:endParaRPr>
          </a:p>
        </p:txBody>
      </p:sp>
      <p:sp>
        <p:nvSpPr>
          <p:cNvPr id="49155" name="Rectangle 2"/>
          <p:cNvSpPr>
            <a:spLocks noChangeArrowheads="1"/>
          </p:cNvSpPr>
          <p:nvPr/>
        </p:nvSpPr>
        <p:spPr bwMode="auto">
          <a:xfrm>
            <a:off x="1600201" y="76200"/>
            <a:ext cx="8289925" cy="640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class Sub_Two:Super</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protected int z,z1;</a:t>
            </a:r>
          </a:p>
          <a:p>
            <a:pPr fontAlgn="base">
              <a:spcBef>
                <a:spcPct val="0"/>
              </a:spcBef>
              <a:spcAft>
                <a:spcPct val="0"/>
              </a:spcAft>
              <a:buFontTx/>
              <a:buNone/>
            </a:pPr>
            <a:r>
              <a:rPr lang="en-US" altLang="en-US" sz="1800">
                <a:solidFill>
                  <a:srgbClr val="000000"/>
                </a:solidFill>
              </a:rPr>
              <a:t>	public Sub_Two(int x,int z):base(x)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this.z = z;</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public void display_sub_two()</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z1 = x + z;</a:t>
            </a:r>
          </a:p>
          <a:p>
            <a:pPr fontAlgn="base">
              <a:spcBef>
                <a:spcPct val="0"/>
              </a:spcBef>
              <a:spcAft>
                <a:spcPct val="0"/>
              </a:spcAft>
              <a:buFontTx/>
              <a:buNone/>
            </a:pPr>
            <a:r>
              <a:rPr lang="en-US" altLang="en-US" sz="1800">
                <a:solidFill>
                  <a:srgbClr val="000000"/>
                </a:solidFill>
              </a:rPr>
              <a:t>		Console.WriteLine ("The Addition of the Two Numbers:" + z1);</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MainSuper</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Sub_One so = new Sub_One (15,12);</a:t>
            </a:r>
          </a:p>
          <a:p>
            <a:pPr fontAlgn="base">
              <a:spcBef>
                <a:spcPct val="0"/>
              </a:spcBef>
              <a:spcAft>
                <a:spcPct val="0"/>
              </a:spcAft>
              <a:buFontTx/>
              <a:buNone/>
            </a:pPr>
            <a:r>
              <a:rPr lang="en-US" altLang="en-US" sz="1800">
                <a:solidFill>
                  <a:srgbClr val="000000"/>
                </a:solidFill>
              </a:rPr>
              <a:t>		Sub_Two st = new Sub_Two (45,23);</a:t>
            </a:r>
          </a:p>
          <a:p>
            <a:pPr fontAlgn="base">
              <a:spcBef>
                <a:spcPct val="0"/>
              </a:spcBef>
              <a:spcAft>
                <a:spcPct val="0"/>
              </a:spcAft>
              <a:buFontTx/>
              <a:buNone/>
            </a:pPr>
            <a:r>
              <a:rPr lang="en-US" altLang="en-US" sz="1800">
                <a:solidFill>
                  <a:srgbClr val="000000"/>
                </a:solidFill>
              </a:rPr>
              <a:t>		so.display_sub_one ();</a:t>
            </a:r>
          </a:p>
          <a:p>
            <a:pPr fontAlgn="base">
              <a:spcBef>
                <a:spcPct val="0"/>
              </a:spcBef>
              <a:spcAft>
                <a:spcPct val="0"/>
              </a:spcAft>
              <a:buFontTx/>
              <a:buNone/>
            </a:pPr>
            <a:r>
              <a:rPr lang="en-US" altLang="en-US" sz="1800">
                <a:solidFill>
                  <a:srgbClr val="000000"/>
                </a:solidFill>
              </a:rPr>
              <a:t>		st.display_sub_two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280912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E7C913-7500-47B1-A5DB-3C5DF1ED70D4}" type="slidenum">
              <a:rPr lang="en-US" altLang="en-US" sz="1400">
                <a:solidFill>
                  <a:srgbClr val="000000"/>
                </a:solidFill>
              </a:rPr>
              <a:pPr>
                <a:spcBef>
                  <a:spcPct val="0"/>
                </a:spcBef>
                <a:buFontTx/>
                <a:buNone/>
              </a:pPr>
              <a:t>2</a:t>
            </a:fld>
            <a:endParaRPr lang="en-US" altLang="en-US" sz="1400">
              <a:solidFill>
                <a:srgbClr val="000000"/>
              </a:solidFill>
            </a:endParaRPr>
          </a:p>
        </p:txBody>
      </p:sp>
      <p:sp>
        <p:nvSpPr>
          <p:cNvPr id="31747" name="Text Box 2"/>
          <p:cNvSpPr txBox="1">
            <a:spLocks noChangeArrowheads="1"/>
          </p:cNvSpPr>
          <p:nvPr/>
        </p:nvSpPr>
        <p:spPr bwMode="auto">
          <a:xfrm>
            <a:off x="1676400" y="152401"/>
            <a:ext cx="8763000" cy="614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Inheritance achieved in two different forms</a:t>
            </a:r>
          </a:p>
          <a:p>
            <a:pPr fontAlgn="base">
              <a:spcBef>
                <a:spcPct val="50000"/>
              </a:spcBef>
              <a:spcAft>
                <a:spcPct val="0"/>
              </a:spcAft>
              <a:buFontTx/>
              <a:buNone/>
            </a:pPr>
            <a:r>
              <a:rPr lang="en-US" altLang="en-US" sz="1800">
                <a:solidFill>
                  <a:srgbClr val="000000"/>
                </a:solidFill>
              </a:rPr>
              <a:t>		1. Classical form of Inheritance</a:t>
            </a:r>
          </a:p>
          <a:p>
            <a:pPr fontAlgn="base">
              <a:spcBef>
                <a:spcPct val="50000"/>
              </a:spcBef>
              <a:spcAft>
                <a:spcPct val="0"/>
              </a:spcAft>
              <a:buFontTx/>
              <a:buNone/>
            </a:pPr>
            <a:r>
              <a:rPr lang="en-US" altLang="en-US" sz="1800">
                <a:solidFill>
                  <a:srgbClr val="000000"/>
                </a:solidFill>
              </a:rPr>
              <a:t>		2. Containment form of Inheritance</a:t>
            </a:r>
          </a:p>
          <a:p>
            <a:pPr fontAlgn="base">
              <a:spcBef>
                <a:spcPct val="50000"/>
              </a:spcBef>
              <a:spcAft>
                <a:spcPct val="0"/>
              </a:spcAft>
              <a:buFontTx/>
              <a:buNone/>
            </a:pPr>
            <a:endParaRPr lang="en-US" altLang="en-US" sz="1800">
              <a:solidFill>
                <a:srgbClr val="000000"/>
              </a:solidFill>
            </a:endParaRPr>
          </a:p>
          <a:p>
            <a:pPr fontAlgn="base">
              <a:spcBef>
                <a:spcPct val="50000"/>
              </a:spcBef>
              <a:spcAft>
                <a:spcPct val="0"/>
              </a:spcAft>
              <a:buFontTx/>
              <a:buNone/>
            </a:pPr>
            <a:r>
              <a:rPr lang="en-US" altLang="en-US" sz="1800">
                <a:solidFill>
                  <a:srgbClr val="000000"/>
                </a:solidFill>
              </a:rPr>
              <a:t>Classical form of Inheritance</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endParaRPr lang="en-US" altLang="en-US" sz="1800">
              <a:solidFill>
                <a:srgbClr val="000000"/>
              </a:solidFill>
            </a:endParaRPr>
          </a:p>
          <a:p>
            <a:pPr fontAlgn="base">
              <a:spcBef>
                <a:spcPct val="50000"/>
              </a:spcBef>
              <a:spcAft>
                <a:spcPct val="0"/>
              </a:spcAft>
              <a:buFontTx/>
              <a:buNone/>
            </a:pPr>
            <a:endParaRPr lang="en-US" altLang="en-US" sz="1800">
              <a:solidFill>
                <a:srgbClr val="000000"/>
              </a:solidFill>
            </a:endParaRPr>
          </a:p>
          <a:p>
            <a:pPr fontAlgn="base">
              <a:spcBef>
                <a:spcPct val="50000"/>
              </a:spcBef>
              <a:spcAft>
                <a:spcPct val="0"/>
              </a:spcAft>
              <a:buFontTx/>
              <a:buNone/>
            </a:pPr>
            <a:endParaRPr lang="en-US" altLang="en-US" sz="1800">
              <a:solidFill>
                <a:srgbClr val="000000"/>
              </a:solidFill>
            </a:endParaRPr>
          </a:p>
          <a:p>
            <a:pPr fontAlgn="base">
              <a:spcBef>
                <a:spcPct val="50000"/>
              </a:spcBef>
              <a:spcAft>
                <a:spcPct val="0"/>
              </a:spcAft>
              <a:buFontTx/>
              <a:buNone/>
            </a:pPr>
            <a:endParaRPr lang="en-US" altLang="en-US" sz="1800">
              <a:solidFill>
                <a:srgbClr val="000000"/>
              </a:solidFill>
            </a:endParaRPr>
          </a:p>
          <a:p>
            <a:pPr fontAlgn="base">
              <a:spcBef>
                <a:spcPct val="50000"/>
              </a:spcBef>
              <a:spcAft>
                <a:spcPct val="0"/>
              </a:spcAft>
              <a:buFontTx/>
              <a:buNone/>
            </a:pPr>
            <a:r>
              <a:rPr lang="en-US" altLang="en-US" sz="1800">
                <a:solidFill>
                  <a:srgbClr val="000000"/>
                </a:solidFill>
              </a:rPr>
              <a:t>	We can now create objects of classes A and B independently.</a:t>
            </a:r>
          </a:p>
          <a:p>
            <a:pPr fontAlgn="base">
              <a:spcBef>
                <a:spcPct val="50000"/>
              </a:spcBef>
              <a:spcAft>
                <a:spcPct val="0"/>
              </a:spcAft>
              <a:buFontTx/>
              <a:buNone/>
            </a:pPr>
            <a:r>
              <a:rPr lang="en-US" altLang="en-US" sz="1800">
                <a:solidFill>
                  <a:srgbClr val="000000"/>
                </a:solidFill>
              </a:rPr>
              <a:t>Example:</a:t>
            </a:r>
          </a:p>
          <a:p>
            <a:pPr fontAlgn="base">
              <a:spcBef>
                <a:spcPct val="50000"/>
              </a:spcBef>
              <a:spcAft>
                <a:spcPct val="0"/>
              </a:spcAft>
              <a:buFontTx/>
              <a:buNone/>
            </a:pPr>
            <a:r>
              <a:rPr lang="en-US" altLang="en-US" sz="1800">
                <a:solidFill>
                  <a:srgbClr val="000000"/>
                </a:solidFill>
              </a:rPr>
              <a:t>		A a; 	//a is object of A</a:t>
            </a:r>
          </a:p>
          <a:p>
            <a:pPr fontAlgn="base">
              <a:spcBef>
                <a:spcPct val="50000"/>
              </a:spcBef>
              <a:spcAft>
                <a:spcPct val="0"/>
              </a:spcAft>
              <a:buFontTx/>
              <a:buNone/>
            </a:pPr>
            <a:r>
              <a:rPr lang="en-US" altLang="en-US" sz="1800">
                <a:solidFill>
                  <a:srgbClr val="000000"/>
                </a:solidFill>
              </a:rPr>
              <a:t>		B b; 	//b is object of B</a:t>
            </a:r>
          </a:p>
          <a:p>
            <a:pPr fontAlgn="base">
              <a:spcBef>
                <a:spcPct val="50000"/>
              </a:spcBef>
              <a:spcAft>
                <a:spcPct val="0"/>
              </a:spcAft>
              <a:buFontTx/>
              <a:buNone/>
            </a:pPr>
            <a:endParaRPr lang="en-US" altLang="en-US" sz="1800">
              <a:solidFill>
                <a:srgbClr val="000000"/>
              </a:solidFill>
            </a:endParaRPr>
          </a:p>
        </p:txBody>
      </p:sp>
      <p:sp>
        <p:nvSpPr>
          <p:cNvPr id="31748" name="Rectangle 3"/>
          <p:cNvSpPr>
            <a:spLocks noChangeArrowheads="1"/>
          </p:cNvSpPr>
          <p:nvPr/>
        </p:nvSpPr>
        <p:spPr bwMode="auto">
          <a:xfrm>
            <a:off x="4419600" y="24384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a:t>
            </a:r>
          </a:p>
        </p:txBody>
      </p:sp>
      <p:sp>
        <p:nvSpPr>
          <p:cNvPr id="31749" name="Rectangle 4"/>
          <p:cNvSpPr>
            <a:spLocks noChangeArrowheads="1"/>
          </p:cNvSpPr>
          <p:nvPr/>
        </p:nvSpPr>
        <p:spPr bwMode="auto">
          <a:xfrm>
            <a:off x="4419600" y="3429000"/>
            <a:ext cx="990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B</a:t>
            </a:r>
          </a:p>
        </p:txBody>
      </p:sp>
      <p:sp>
        <p:nvSpPr>
          <p:cNvPr id="31750" name="Line 5"/>
          <p:cNvSpPr>
            <a:spLocks noChangeShapeType="1"/>
          </p:cNvSpPr>
          <p:nvPr/>
        </p:nvSpPr>
        <p:spPr bwMode="auto">
          <a:xfrm>
            <a:off x="4953000" y="28956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1751" name="Text Box 6"/>
          <p:cNvSpPr txBox="1">
            <a:spLocks noChangeArrowheads="1"/>
          </p:cNvSpPr>
          <p:nvPr/>
        </p:nvSpPr>
        <p:spPr bwMode="auto">
          <a:xfrm>
            <a:off x="5638800" y="2514600"/>
            <a:ext cx="419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Super Class or Base Class or Parent Class</a:t>
            </a:r>
          </a:p>
        </p:txBody>
      </p:sp>
      <p:sp>
        <p:nvSpPr>
          <p:cNvPr id="31752" name="Text Box 7"/>
          <p:cNvSpPr txBox="1">
            <a:spLocks noChangeArrowheads="1"/>
          </p:cNvSpPr>
          <p:nvPr/>
        </p:nvSpPr>
        <p:spPr bwMode="auto">
          <a:xfrm>
            <a:off x="5715000" y="3429000"/>
            <a:ext cx="419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600">
                <a:solidFill>
                  <a:srgbClr val="000000"/>
                </a:solidFill>
              </a:rPr>
              <a:t>Sub Class or Derived Class or Child Class</a:t>
            </a:r>
          </a:p>
        </p:txBody>
      </p:sp>
    </p:spTree>
    <p:extLst>
      <p:ext uri="{BB962C8B-B14F-4D97-AF65-F5344CB8AC3E}">
        <p14:creationId xmlns:p14="http://schemas.microsoft.com/office/powerpoint/2010/main" val="420464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C9F31A-C09E-4590-B008-9B56B290B589}" type="slidenum">
              <a:rPr lang="en-US" altLang="en-US" sz="1400">
                <a:solidFill>
                  <a:srgbClr val="000000"/>
                </a:solidFill>
              </a:rPr>
              <a:pPr>
                <a:spcBef>
                  <a:spcPct val="0"/>
                </a:spcBef>
                <a:buFontTx/>
                <a:buNone/>
              </a:pPr>
              <a:t>20</a:t>
            </a:fld>
            <a:endParaRPr lang="en-US" altLang="en-US" sz="1400">
              <a:solidFill>
                <a:srgbClr val="000000"/>
              </a:solidFill>
            </a:endParaRPr>
          </a:p>
        </p:txBody>
      </p:sp>
      <p:sp>
        <p:nvSpPr>
          <p:cNvPr id="50179" name="Rectangle 2"/>
          <p:cNvSpPr>
            <a:spLocks noChangeArrowheads="1"/>
          </p:cNvSpPr>
          <p:nvPr/>
        </p:nvSpPr>
        <p:spPr bwMode="auto">
          <a:xfrm>
            <a:off x="1600200" y="84139"/>
            <a:ext cx="8947150"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OVERRIDING METHODS</a:t>
            </a:r>
            <a:endParaRPr lang="en-US" altLang="en-US" sz="1800">
              <a:solidFill>
                <a:srgbClr val="000000"/>
              </a:solidFill>
            </a:endParaRP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We have seen that a method defined in a super class is inherited by its subclass and is used by the objects created by the subclass. Method inheritance enables us to define and use methods repeatedly in sub classes. </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However, there may be occasions when we want an object to respond to the same method but behave differently when that method is called. That means, we should override the method defined in the super class. This is possible by defining a method in the subclass that has the same name, same arguments and same return type as a method in the super class. Then, when that method is called, the method defined in the subclass is invoked and executed instead of the one in the super class, provided that </a:t>
            </a:r>
          </a:p>
          <a:p>
            <a:pPr algn="just" fontAlgn="base">
              <a:spcBef>
                <a:spcPct val="0"/>
              </a:spcBef>
              <a:spcAft>
                <a:spcPct val="0"/>
              </a:spcAft>
              <a:buFontTx/>
              <a:buNone/>
            </a:pPr>
            <a:r>
              <a:rPr lang="en-US" altLang="en-US" sz="1800">
                <a:solidFill>
                  <a:srgbClr val="000000"/>
                </a:solidFill>
              </a:rPr>
              <a:t>			1. We specify the method in base class as </a:t>
            </a:r>
            <a:r>
              <a:rPr lang="en-US" altLang="en-US" sz="1800" b="1">
                <a:solidFill>
                  <a:srgbClr val="000000"/>
                </a:solidFill>
              </a:rPr>
              <a:t>virtual</a:t>
            </a: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2. Implement the method in subclass using the keyword </a:t>
            </a:r>
            <a:r>
              <a:rPr lang="en-US" altLang="en-US" sz="1800" b="1">
                <a:solidFill>
                  <a:srgbClr val="000000"/>
                </a:solidFill>
              </a:rPr>
              <a:t>override</a:t>
            </a:r>
            <a:endParaRPr lang="en-US" altLang="en-US" sz="1800">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This is known as overriding </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Note:</a:t>
            </a:r>
          </a:p>
          <a:p>
            <a:pPr fontAlgn="base">
              <a:spcBef>
                <a:spcPct val="0"/>
              </a:spcBef>
              <a:spcAft>
                <a:spcPct val="0"/>
              </a:spcAft>
              <a:buFontTx/>
              <a:buNone/>
            </a:pPr>
            <a:r>
              <a:rPr lang="en-US" altLang="en-US" sz="1800">
                <a:solidFill>
                  <a:srgbClr val="000000"/>
                </a:solidFill>
              </a:rPr>
              <a:t>	1. An override declaration may include the </a:t>
            </a:r>
            <a:r>
              <a:rPr lang="en-US" altLang="en-US" sz="1800" b="1">
                <a:solidFill>
                  <a:srgbClr val="000000"/>
                </a:solidFill>
              </a:rPr>
              <a:t>abstract</a:t>
            </a:r>
            <a:r>
              <a:rPr lang="en-US" altLang="en-US" sz="1800">
                <a:solidFill>
                  <a:srgbClr val="000000"/>
                </a:solidFill>
              </a:rPr>
              <a:t> modifier.</a:t>
            </a:r>
          </a:p>
          <a:p>
            <a:pPr fontAlgn="base">
              <a:spcBef>
                <a:spcPct val="0"/>
              </a:spcBef>
              <a:spcAft>
                <a:spcPct val="0"/>
              </a:spcAft>
              <a:buFontTx/>
              <a:buNone/>
            </a:pPr>
            <a:r>
              <a:rPr lang="en-US" altLang="en-US" sz="1800">
                <a:solidFill>
                  <a:srgbClr val="000000"/>
                </a:solidFill>
              </a:rPr>
              <a:t>	2. It is an error for an override declaration to include </a:t>
            </a:r>
            <a:r>
              <a:rPr lang="en-US" altLang="en-US" sz="1800" b="1">
                <a:solidFill>
                  <a:srgbClr val="000000"/>
                </a:solidFill>
              </a:rPr>
              <a:t>new</a:t>
            </a:r>
            <a:r>
              <a:rPr lang="en-US" altLang="en-US" sz="1800">
                <a:solidFill>
                  <a:srgbClr val="000000"/>
                </a:solidFill>
              </a:rPr>
              <a:t> or </a:t>
            </a:r>
            <a:r>
              <a:rPr lang="en-US" altLang="en-US" sz="1800" b="1">
                <a:solidFill>
                  <a:srgbClr val="000000"/>
                </a:solidFill>
              </a:rPr>
              <a:t>static</a:t>
            </a:r>
            <a:r>
              <a:rPr lang="en-US" altLang="en-US" sz="1800">
                <a:solidFill>
                  <a:srgbClr val="000000"/>
                </a:solidFill>
              </a:rPr>
              <a:t> or </a:t>
            </a:r>
            <a:r>
              <a:rPr lang="en-US" altLang="en-US" sz="1800" b="1">
                <a:solidFill>
                  <a:srgbClr val="000000"/>
                </a:solidFill>
              </a:rPr>
              <a:t>virtual</a:t>
            </a:r>
            <a:r>
              <a:rPr lang="en-US" altLang="en-US" sz="1800">
                <a:solidFill>
                  <a:srgbClr val="000000"/>
                </a:solidFill>
              </a:rPr>
              <a:t> 	    modifier.</a:t>
            </a:r>
          </a:p>
          <a:p>
            <a:pPr fontAlgn="base">
              <a:spcBef>
                <a:spcPct val="0"/>
              </a:spcBef>
              <a:spcAft>
                <a:spcPct val="0"/>
              </a:spcAft>
              <a:buFontTx/>
              <a:buNone/>
            </a:pPr>
            <a:r>
              <a:rPr lang="en-US" altLang="en-US" sz="1800">
                <a:solidFill>
                  <a:srgbClr val="000000"/>
                </a:solidFill>
              </a:rPr>
              <a:t>	3. The overridden base method cannot be </a:t>
            </a:r>
            <a:r>
              <a:rPr lang="en-US" altLang="en-US" sz="1800" b="1">
                <a:solidFill>
                  <a:srgbClr val="000000"/>
                </a:solidFill>
              </a:rPr>
              <a:t>static</a:t>
            </a:r>
            <a:r>
              <a:rPr lang="en-US" altLang="en-US" sz="1800">
                <a:solidFill>
                  <a:srgbClr val="000000"/>
                </a:solidFill>
              </a:rPr>
              <a:t> or </a:t>
            </a:r>
            <a:r>
              <a:rPr lang="en-US" altLang="en-US" sz="1800" b="1">
                <a:solidFill>
                  <a:srgbClr val="000000"/>
                </a:solidFill>
              </a:rPr>
              <a:t>nonvirtual.</a:t>
            </a:r>
          </a:p>
          <a:p>
            <a:pPr fontAlgn="base">
              <a:spcBef>
                <a:spcPct val="0"/>
              </a:spcBef>
              <a:spcAft>
                <a:spcPct val="0"/>
              </a:spcAft>
              <a:buFontTx/>
              <a:buNone/>
            </a:pPr>
            <a:r>
              <a:rPr lang="en-US" altLang="en-US" sz="1800">
                <a:solidFill>
                  <a:srgbClr val="000000"/>
                </a:solidFill>
              </a:rPr>
              <a:t>	4. The overridden base method cannot be a </a:t>
            </a:r>
            <a:r>
              <a:rPr lang="en-US" altLang="en-US" sz="1800" b="1">
                <a:solidFill>
                  <a:srgbClr val="000000"/>
                </a:solidFill>
              </a:rPr>
              <a:t>sealed</a:t>
            </a:r>
            <a:r>
              <a:rPr lang="en-US" altLang="en-US" sz="1800">
                <a:solidFill>
                  <a:srgbClr val="000000"/>
                </a:solidFill>
              </a:rPr>
              <a:t> method.</a:t>
            </a:r>
          </a:p>
        </p:txBody>
      </p:sp>
    </p:spTree>
    <p:extLst>
      <p:ext uri="{BB962C8B-B14F-4D97-AF65-F5344CB8AC3E}">
        <p14:creationId xmlns:p14="http://schemas.microsoft.com/office/powerpoint/2010/main" val="4177074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A70739-4A9C-4204-A724-B2D5BB22FD83}" type="slidenum">
              <a:rPr lang="en-US" altLang="en-US" sz="1400">
                <a:solidFill>
                  <a:srgbClr val="000000"/>
                </a:solidFill>
              </a:rPr>
              <a:pPr>
                <a:spcBef>
                  <a:spcPct val="0"/>
                </a:spcBef>
                <a:buFontTx/>
                <a:buNone/>
              </a:pPr>
              <a:t>21</a:t>
            </a:fld>
            <a:endParaRPr lang="en-US" altLang="en-US" sz="1400">
              <a:solidFill>
                <a:srgbClr val="000000"/>
              </a:solidFill>
            </a:endParaRPr>
          </a:p>
        </p:txBody>
      </p:sp>
      <p:sp>
        <p:nvSpPr>
          <p:cNvPr id="51203" name="Rectangle 2"/>
          <p:cNvSpPr>
            <a:spLocks noChangeArrowheads="1"/>
          </p:cNvSpPr>
          <p:nvPr/>
        </p:nvSpPr>
        <p:spPr bwMode="auto">
          <a:xfrm>
            <a:off x="1600201" y="-90488"/>
            <a:ext cx="4911725" cy="703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300" b="1">
                <a:solidFill>
                  <a:srgbClr val="000000"/>
                </a:solidFill>
              </a:rPr>
              <a:t>// APPLICATION OF METHOD OVERRIDING</a:t>
            </a:r>
          </a:p>
          <a:p>
            <a:pPr fontAlgn="base">
              <a:spcBef>
                <a:spcPct val="0"/>
              </a:spcBef>
              <a:spcAft>
                <a:spcPct val="0"/>
              </a:spcAft>
              <a:buFontTx/>
              <a:buNone/>
            </a:pPr>
            <a:r>
              <a:rPr lang="en-US" altLang="en-US" sz="1300" b="1">
                <a:solidFill>
                  <a:srgbClr val="000000"/>
                </a:solidFill>
              </a:rPr>
              <a:t>using System;</a:t>
            </a:r>
          </a:p>
          <a:p>
            <a:pPr fontAlgn="base">
              <a:spcBef>
                <a:spcPct val="0"/>
              </a:spcBef>
              <a:spcAft>
                <a:spcPct val="0"/>
              </a:spcAft>
              <a:buFontTx/>
              <a:buNone/>
            </a:pPr>
            <a:r>
              <a:rPr lang="en-US" altLang="en-US" sz="1300" b="1">
                <a:solidFill>
                  <a:srgbClr val="000000"/>
                </a:solidFill>
              </a:rPr>
              <a:t>class Super</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	protected int x;</a:t>
            </a:r>
          </a:p>
          <a:p>
            <a:pPr fontAlgn="base">
              <a:spcBef>
                <a:spcPct val="0"/>
              </a:spcBef>
              <a:spcAft>
                <a:spcPct val="0"/>
              </a:spcAft>
              <a:buFontTx/>
              <a:buNone/>
            </a:pPr>
            <a:r>
              <a:rPr lang="en-US" altLang="en-US" sz="1300" b="1">
                <a:solidFill>
                  <a:srgbClr val="000000"/>
                </a:solidFill>
              </a:rPr>
              <a:t>	public Super (int x)</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this.x = x;</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public virtual void Display()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Console.WriteLine ("Super x = " + x);</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class Sub:Super</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	int y;</a:t>
            </a:r>
          </a:p>
          <a:p>
            <a:pPr fontAlgn="base">
              <a:spcBef>
                <a:spcPct val="0"/>
              </a:spcBef>
              <a:spcAft>
                <a:spcPct val="0"/>
              </a:spcAft>
              <a:buFontTx/>
              <a:buNone/>
            </a:pPr>
            <a:r>
              <a:rPr lang="en-US" altLang="en-US" sz="1300" b="1">
                <a:solidFill>
                  <a:srgbClr val="000000"/>
                </a:solidFill>
              </a:rPr>
              <a:t>	public Sub(int x,int y):base(x)</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this.y = 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public override void Display()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Console.WriteLine ("Super x = " + x);</a:t>
            </a:r>
          </a:p>
          <a:p>
            <a:pPr fontAlgn="base">
              <a:spcBef>
                <a:spcPct val="0"/>
              </a:spcBef>
              <a:spcAft>
                <a:spcPct val="0"/>
              </a:spcAft>
              <a:buFontTx/>
              <a:buNone/>
            </a:pPr>
            <a:r>
              <a:rPr lang="en-US" altLang="en-US" sz="1300" b="1">
                <a:solidFill>
                  <a:srgbClr val="000000"/>
                </a:solidFill>
              </a:rPr>
              <a:t>		Console.WriteLine ("Sub y = " + 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class OverrideTest</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	public static void Main()</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Sub s1 = new Sub (100,200);</a:t>
            </a:r>
          </a:p>
          <a:p>
            <a:pPr fontAlgn="base">
              <a:spcBef>
                <a:spcPct val="0"/>
              </a:spcBef>
              <a:spcAft>
                <a:spcPct val="0"/>
              </a:spcAft>
              <a:buFontTx/>
              <a:buNone/>
            </a:pPr>
            <a:r>
              <a:rPr lang="en-US" altLang="en-US" sz="1300" b="1">
                <a:solidFill>
                  <a:srgbClr val="000000"/>
                </a:solidFill>
              </a:rPr>
              <a:t>		s1.Display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a:t>
            </a:r>
          </a:p>
        </p:txBody>
      </p:sp>
    </p:spTree>
    <p:extLst>
      <p:ext uri="{BB962C8B-B14F-4D97-AF65-F5344CB8AC3E}">
        <p14:creationId xmlns:p14="http://schemas.microsoft.com/office/powerpoint/2010/main" val="923632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DC1FBC-7905-41F8-AC3E-F598F4B4A1E3}" type="slidenum">
              <a:rPr lang="en-US" altLang="en-US" sz="1400">
                <a:solidFill>
                  <a:srgbClr val="000000"/>
                </a:solidFill>
              </a:rPr>
              <a:pPr>
                <a:spcBef>
                  <a:spcPct val="0"/>
                </a:spcBef>
                <a:buFontTx/>
                <a:buNone/>
              </a:pPr>
              <a:t>22</a:t>
            </a:fld>
            <a:endParaRPr lang="en-US" altLang="en-US" sz="1400">
              <a:solidFill>
                <a:srgbClr val="000000"/>
              </a:solidFill>
            </a:endParaRPr>
          </a:p>
        </p:txBody>
      </p:sp>
      <p:sp>
        <p:nvSpPr>
          <p:cNvPr id="52227" name="Rectangle 2"/>
          <p:cNvSpPr>
            <a:spLocks noChangeArrowheads="1"/>
          </p:cNvSpPr>
          <p:nvPr/>
        </p:nvSpPr>
        <p:spPr bwMode="auto">
          <a:xfrm>
            <a:off x="1600200" y="136525"/>
            <a:ext cx="9067800"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HIDING METHODS</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a:t>
            </a:r>
            <a:r>
              <a:rPr lang="en-US" altLang="en-US" sz="1600" b="1">
                <a:solidFill>
                  <a:srgbClr val="000000"/>
                </a:solidFill>
              </a:rPr>
              <a:t>Now, let us assume that we wish to derive from a class provided by someone else and we also want to redefine some methods contained in it. Here, we cannot declare the base class methods as virtual. Then, how do we override a method without declaring it virtual? This is possible in C#. We can use the modifier new to tell the compiler that the derived class method “hides” the base class method.</a:t>
            </a:r>
          </a:p>
        </p:txBody>
      </p:sp>
      <p:sp>
        <p:nvSpPr>
          <p:cNvPr id="52228" name="Rectangle 3"/>
          <p:cNvSpPr>
            <a:spLocks noChangeArrowheads="1"/>
          </p:cNvSpPr>
          <p:nvPr/>
        </p:nvSpPr>
        <p:spPr bwMode="auto">
          <a:xfrm>
            <a:off x="1676400" y="2079755"/>
            <a:ext cx="71628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b="1">
                <a:solidFill>
                  <a:srgbClr val="000000"/>
                </a:solidFill>
              </a:rPr>
              <a:t>using System;</a:t>
            </a:r>
          </a:p>
          <a:p>
            <a:pPr fontAlgn="base">
              <a:spcBef>
                <a:spcPct val="0"/>
              </a:spcBef>
              <a:spcAft>
                <a:spcPct val="0"/>
              </a:spcAft>
              <a:buFontTx/>
              <a:buNone/>
            </a:pPr>
            <a:r>
              <a:rPr lang="en-US" altLang="en-US" sz="1400" b="1">
                <a:solidFill>
                  <a:srgbClr val="000000"/>
                </a:solidFill>
              </a:rPr>
              <a:t>class Base</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void Display()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Console.WriteLine ("Base Method");</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class Derived:Base</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new void Display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Console.WriteLine ("Derived Method");</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class HideTest</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static void Main()</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Derived d = new Derived ();</a:t>
            </a:r>
          </a:p>
          <a:p>
            <a:pPr fontAlgn="base">
              <a:spcBef>
                <a:spcPct val="0"/>
              </a:spcBef>
              <a:spcAft>
                <a:spcPct val="0"/>
              </a:spcAft>
              <a:buFontTx/>
              <a:buNone/>
            </a:pPr>
            <a:r>
              <a:rPr lang="en-US" altLang="en-US" sz="1400" b="1">
                <a:solidFill>
                  <a:srgbClr val="000000"/>
                </a:solidFill>
              </a:rPr>
              <a:t>		d.Display ();</a:t>
            </a:r>
          </a:p>
          <a:p>
            <a:pPr fontAlgn="base">
              <a:spcBef>
                <a:spcPct val="0"/>
              </a:spcBef>
              <a:spcAft>
                <a:spcPct val="0"/>
              </a:spcAft>
              <a:buFontTx/>
              <a:buNone/>
            </a:pPr>
            <a:r>
              <a:rPr lang="en-US" altLang="en-US" sz="1400" b="1">
                <a:solidFill>
                  <a:srgbClr val="000000"/>
                </a:solidFill>
              </a:rPr>
              <a:t>	}	}	</a:t>
            </a:r>
          </a:p>
        </p:txBody>
      </p:sp>
    </p:spTree>
    <p:extLst>
      <p:ext uri="{BB962C8B-B14F-4D97-AF65-F5344CB8AC3E}">
        <p14:creationId xmlns:p14="http://schemas.microsoft.com/office/powerpoint/2010/main" val="3740137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5DE40E-4DBD-436C-9670-82B62523A652}" type="slidenum">
              <a:rPr lang="en-US" altLang="en-US" sz="1400">
                <a:solidFill>
                  <a:srgbClr val="000000"/>
                </a:solidFill>
              </a:rPr>
              <a:pPr>
                <a:spcBef>
                  <a:spcPct val="0"/>
                </a:spcBef>
                <a:buFontTx/>
                <a:buNone/>
              </a:pPr>
              <a:t>23</a:t>
            </a:fld>
            <a:endParaRPr lang="en-US" altLang="en-US" sz="1400">
              <a:solidFill>
                <a:srgbClr val="000000"/>
              </a:solidFill>
            </a:endParaRPr>
          </a:p>
        </p:txBody>
      </p:sp>
      <p:sp>
        <p:nvSpPr>
          <p:cNvPr id="53251" name="Rectangle 2"/>
          <p:cNvSpPr>
            <a:spLocks noChangeArrowheads="1"/>
          </p:cNvSpPr>
          <p:nvPr/>
        </p:nvSpPr>
        <p:spPr bwMode="auto">
          <a:xfrm>
            <a:off x="1600200" y="-1588"/>
            <a:ext cx="9067800" cy="338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ABSTRACT CLASSES</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In a number of hierarchical applications, we would have one base class and a number of different derived classes. The top – most base class simply acts as a base for others and is not useful on its own. In such situations, we might not want any one to create its objects. E can do this by making the base class </a:t>
            </a:r>
            <a:r>
              <a:rPr lang="en-US" altLang="en-US" sz="1800" b="1">
                <a:solidFill>
                  <a:srgbClr val="000000"/>
                </a:solidFill>
              </a:rPr>
              <a:t>abstract</a:t>
            </a:r>
          </a:p>
          <a:p>
            <a:pPr algn="just"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Some Characteristics of an abstract class are:</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1. It cannot be instantiated directly.</a:t>
            </a:r>
          </a:p>
          <a:p>
            <a:pPr fontAlgn="base">
              <a:spcBef>
                <a:spcPct val="0"/>
              </a:spcBef>
              <a:spcAft>
                <a:spcPct val="0"/>
              </a:spcAft>
              <a:buFontTx/>
              <a:buNone/>
            </a:pPr>
            <a:r>
              <a:rPr lang="en-US" altLang="en-US" sz="1800">
                <a:solidFill>
                  <a:srgbClr val="000000"/>
                </a:solidFill>
              </a:rPr>
              <a:t>		2. It can have abstract members.</a:t>
            </a:r>
          </a:p>
          <a:p>
            <a:pPr fontAlgn="base">
              <a:spcBef>
                <a:spcPct val="0"/>
              </a:spcBef>
              <a:spcAft>
                <a:spcPct val="0"/>
              </a:spcAft>
              <a:buFontTx/>
              <a:buNone/>
            </a:pPr>
            <a:r>
              <a:rPr lang="en-US" altLang="en-US" sz="1800">
                <a:solidFill>
                  <a:srgbClr val="000000"/>
                </a:solidFill>
              </a:rPr>
              <a:t>		3. We cannot apply a sealed modifier to it.</a:t>
            </a:r>
          </a:p>
        </p:txBody>
      </p:sp>
    </p:spTree>
    <p:extLst>
      <p:ext uri="{BB962C8B-B14F-4D97-AF65-F5344CB8AC3E}">
        <p14:creationId xmlns:p14="http://schemas.microsoft.com/office/powerpoint/2010/main" val="925919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79DF38-85BC-4E8B-8EF8-2F8F546A0153}" type="slidenum">
              <a:rPr lang="en-US" altLang="en-US" sz="1400">
                <a:solidFill>
                  <a:srgbClr val="000000"/>
                </a:solidFill>
              </a:rPr>
              <a:pPr>
                <a:spcBef>
                  <a:spcPct val="0"/>
                </a:spcBef>
                <a:buFontTx/>
                <a:buNone/>
              </a:pPr>
              <a:t>24</a:t>
            </a:fld>
            <a:endParaRPr lang="en-US" altLang="en-US" sz="1400">
              <a:solidFill>
                <a:srgbClr val="000000"/>
              </a:solidFill>
            </a:endParaRPr>
          </a:p>
        </p:txBody>
      </p:sp>
      <p:sp>
        <p:nvSpPr>
          <p:cNvPr id="54275" name="Rectangle 2"/>
          <p:cNvSpPr>
            <a:spLocks noChangeArrowheads="1"/>
          </p:cNvSpPr>
          <p:nvPr/>
        </p:nvSpPr>
        <p:spPr bwMode="auto">
          <a:xfrm>
            <a:off x="1600200" y="87314"/>
            <a:ext cx="9067800"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ABSTRACT CLASSES</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abstract /*sealed*/ class Base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protected int x = 23;</a:t>
            </a:r>
          </a:p>
          <a:p>
            <a:pPr fontAlgn="base">
              <a:spcBef>
                <a:spcPct val="0"/>
              </a:spcBef>
              <a:spcAft>
                <a:spcPct val="0"/>
              </a:spcAft>
              <a:buFontTx/>
              <a:buNone/>
            </a:pPr>
            <a:r>
              <a:rPr lang="en-US" altLang="en-US" sz="1800">
                <a:solidFill>
                  <a:srgbClr val="000000"/>
                </a:solidFill>
              </a:rPr>
              <a:t>	//Console.WriteLine ("The X Value is: " + x);</a:t>
            </a:r>
          </a:p>
          <a:p>
            <a:pPr fontAlgn="base">
              <a:spcBef>
                <a:spcPct val="0"/>
              </a:spcBef>
              <a:spcAft>
                <a:spcPct val="0"/>
              </a:spcAft>
              <a:buFontTx/>
              <a:buNone/>
            </a:pPr>
            <a:r>
              <a:rPr lang="en-US" altLang="en-US" sz="1800">
                <a:solidFill>
                  <a:srgbClr val="000000"/>
                </a:solidFill>
              </a:rPr>
              <a:t>	public void Display();</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Derived:Base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void Display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("The X Value is: "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HideTest</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//Base b = new Base ();</a:t>
            </a:r>
          </a:p>
          <a:p>
            <a:pPr fontAlgn="base">
              <a:spcBef>
                <a:spcPct val="0"/>
              </a:spcBef>
              <a:spcAft>
                <a:spcPct val="0"/>
              </a:spcAft>
              <a:buFontTx/>
              <a:buNone/>
            </a:pPr>
            <a:r>
              <a:rPr lang="en-US" altLang="en-US" sz="1800">
                <a:solidFill>
                  <a:srgbClr val="000000"/>
                </a:solidFill>
              </a:rPr>
              <a:t>		Derived d = new Derived ();</a:t>
            </a:r>
          </a:p>
          <a:p>
            <a:pPr fontAlgn="base">
              <a:spcBef>
                <a:spcPct val="0"/>
              </a:spcBef>
              <a:spcAft>
                <a:spcPct val="0"/>
              </a:spcAft>
              <a:buFontTx/>
              <a:buNone/>
            </a:pPr>
            <a:r>
              <a:rPr lang="en-US" altLang="en-US" sz="1800">
                <a:solidFill>
                  <a:srgbClr val="000000"/>
                </a:solidFill>
              </a:rPr>
              <a:t>		d.Display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3139428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4CF3864-C910-4C08-AF79-64D6FD9F7291}" type="slidenum">
              <a:rPr lang="en-US" altLang="en-US" sz="1400">
                <a:solidFill>
                  <a:srgbClr val="000000"/>
                </a:solidFill>
              </a:rPr>
              <a:pPr>
                <a:spcBef>
                  <a:spcPct val="0"/>
                </a:spcBef>
                <a:buFontTx/>
                <a:buNone/>
              </a:pPr>
              <a:t>25</a:t>
            </a:fld>
            <a:endParaRPr lang="en-US" altLang="en-US" sz="1400">
              <a:solidFill>
                <a:srgbClr val="000000"/>
              </a:solidFill>
            </a:endParaRPr>
          </a:p>
        </p:txBody>
      </p:sp>
      <p:sp>
        <p:nvSpPr>
          <p:cNvPr id="55299" name="Rectangle 2"/>
          <p:cNvSpPr>
            <a:spLocks noChangeArrowheads="1"/>
          </p:cNvSpPr>
          <p:nvPr/>
        </p:nvSpPr>
        <p:spPr bwMode="auto">
          <a:xfrm>
            <a:off x="1600200" y="152400"/>
            <a:ext cx="90678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ABSTRACT METHODS</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Similar to abstract classes, we can also create abstract methods. When an instance method declaration includes the modifier abstract, the method is said to be an abstract method. An abstract method is implicitly a virtual method and does not provide any implementation.</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Some Characteristics of an abstract method are:</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1.  It cannot have implementation.</a:t>
            </a:r>
          </a:p>
          <a:p>
            <a:pPr algn="just" fontAlgn="base">
              <a:spcBef>
                <a:spcPct val="0"/>
              </a:spcBef>
              <a:spcAft>
                <a:spcPct val="0"/>
              </a:spcAft>
              <a:buFontTx/>
              <a:buNone/>
            </a:pPr>
            <a:r>
              <a:rPr lang="en-US" altLang="en-US" sz="1800">
                <a:solidFill>
                  <a:srgbClr val="000000"/>
                </a:solidFill>
              </a:rPr>
              <a:t>		2. Its implementation must be provided in non – abstract derived 		     classes by overriding the method.</a:t>
            </a:r>
          </a:p>
          <a:p>
            <a:pPr algn="just" fontAlgn="base">
              <a:spcBef>
                <a:spcPct val="0"/>
              </a:spcBef>
              <a:spcAft>
                <a:spcPct val="0"/>
              </a:spcAft>
              <a:buFontTx/>
              <a:buNone/>
            </a:pPr>
            <a:r>
              <a:rPr lang="en-US" altLang="en-US" sz="1800">
                <a:solidFill>
                  <a:srgbClr val="000000"/>
                </a:solidFill>
              </a:rPr>
              <a:t>		3. It can be declared only in abstract classes.</a:t>
            </a:r>
          </a:p>
          <a:p>
            <a:pPr algn="just" fontAlgn="base">
              <a:spcBef>
                <a:spcPct val="0"/>
              </a:spcBef>
              <a:spcAft>
                <a:spcPct val="0"/>
              </a:spcAft>
              <a:buFontTx/>
              <a:buNone/>
            </a:pPr>
            <a:r>
              <a:rPr lang="en-US" altLang="en-US" sz="1800">
                <a:solidFill>
                  <a:srgbClr val="000000"/>
                </a:solidFill>
              </a:rPr>
              <a:t>		4. It cannot take either </a:t>
            </a:r>
            <a:r>
              <a:rPr lang="en-US" altLang="en-US" sz="1800" b="1">
                <a:solidFill>
                  <a:srgbClr val="000000"/>
                </a:solidFill>
              </a:rPr>
              <a:t>static</a:t>
            </a:r>
            <a:r>
              <a:rPr lang="en-US" altLang="en-US" sz="1800">
                <a:solidFill>
                  <a:srgbClr val="000000"/>
                </a:solidFill>
              </a:rPr>
              <a:t> or </a:t>
            </a:r>
            <a:r>
              <a:rPr lang="en-US" altLang="en-US" sz="1800" b="1">
                <a:solidFill>
                  <a:srgbClr val="000000"/>
                </a:solidFill>
              </a:rPr>
              <a:t>virtual</a:t>
            </a:r>
            <a:r>
              <a:rPr lang="en-US" altLang="en-US" sz="1800">
                <a:solidFill>
                  <a:srgbClr val="000000"/>
                </a:solidFill>
              </a:rPr>
              <a:t> modifiers</a:t>
            </a:r>
          </a:p>
          <a:p>
            <a:pPr algn="just" fontAlgn="base">
              <a:spcBef>
                <a:spcPct val="0"/>
              </a:spcBef>
              <a:spcAft>
                <a:spcPct val="0"/>
              </a:spcAft>
              <a:buFontTx/>
              <a:buNone/>
            </a:pPr>
            <a:r>
              <a:rPr lang="en-US" altLang="en-US" sz="1800">
                <a:solidFill>
                  <a:srgbClr val="000000"/>
                </a:solidFill>
              </a:rPr>
              <a:t>		5. An abstract declaration is permitted to override a virtual method.</a:t>
            </a:r>
          </a:p>
        </p:txBody>
      </p:sp>
    </p:spTree>
    <p:extLst>
      <p:ext uri="{BB962C8B-B14F-4D97-AF65-F5344CB8AC3E}">
        <p14:creationId xmlns:p14="http://schemas.microsoft.com/office/powerpoint/2010/main" val="109047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98B2C3-277A-4A23-946B-CAE0D7DC652F}" type="slidenum">
              <a:rPr lang="en-US" altLang="en-US" sz="1400">
                <a:solidFill>
                  <a:srgbClr val="000000"/>
                </a:solidFill>
              </a:rPr>
              <a:pPr>
                <a:spcBef>
                  <a:spcPct val="0"/>
                </a:spcBef>
                <a:buFontTx/>
                <a:buNone/>
              </a:pPr>
              <a:t>26</a:t>
            </a:fld>
            <a:endParaRPr lang="en-US" altLang="en-US" sz="1400">
              <a:solidFill>
                <a:srgbClr val="000000"/>
              </a:solidFill>
            </a:endParaRPr>
          </a:p>
        </p:txBody>
      </p:sp>
      <p:sp>
        <p:nvSpPr>
          <p:cNvPr id="56323" name="Rectangle 2"/>
          <p:cNvSpPr>
            <a:spLocks noChangeArrowheads="1"/>
          </p:cNvSpPr>
          <p:nvPr/>
        </p:nvSpPr>
        <p:spPr bwMode="auto">
          <a:xfrm>
            <a:off x="1524000" y="76200"/>
            <a:ext cx="9144000" cy="640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ABSTRACT CLASSES AND ABSTRACT METHODS</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abstract class Base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abstract void Draw ();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class Derived:Base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override void Draw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("This is Draw");  </a:t>
            </a:r>
          </a:p>
          <a:p>
            <a:pPr fontAlgn="base">
              <a:spcBef>
                <a:spcPct val="0"/>
              </a:spcBef>
              <a:spcAft>
                <a:spcPct val="0"/>
              </a:spcAft>
              <a:buFontTx/>
              <a:buNone/>
            </a:pPr>
            <a:r>
              <a:rPr lang="en-US" altLang="en-US" sz="1800">
                <a:solidFill>
                  <a:srgbClr val="000000"/>
                </a:solidFill>
              </a:rPr>
              <a:t>	}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HideTest</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Derived d = new Derived ();</a:t>
            </a:r>
          </a:p>
          <a:p>
            <a:pPr fontAlgn="base">
              <a:spcBef>
                <a:spcPct val="0"/>
              </a:spcBef>
              <a:spcAft>
                <a:spcPct val="0"/>
              </a:spcAft>
              <a:buFontTx/>
              <a:buNone/>
            </a:pPr>
            <a:r>
              <a:rPr lang="en-US" altLang="en-US" sz="1800">
                <a:solidFill>
                  <a:srgbClr val="000000"/>
                </a:solidFill>
              </a:rPr>
              <a:t>		d.Draw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1824455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98CF64-8AFB-4420-83F9-B95E42B8EE5F}" type="slidenum">
              <a:rPr lang="en-US" altLang="en-US" sz="1400">
                <a:solidFill>
                  <a:srgbClr val="000000"/>
                </a:solidFill>
              </a:rPr>
              <a:pPr>
                <a:spcBef>
                  <a:spcPct val="0"/>
                </a:spcBef>
                <a:buFontTx/>
                <a:buNone/>
              </a:pPr>
              <a:t>27</a:t>
            </a:fld>
            <a:endParaRPr lang="en-US" altLang="en-US" sz="1400">
              <a:solidFill>
                <a:srgbClr val="000000"/>
              </a:solidFill>
            </a:endParaRPr>
          </a:p>
        </p:txBody>
      </p:sp>
      <p:sp>
        <p:nvSpPr>
          <p:cNvPr id="57347" name="Rectangle 2"/>
          <p:cNvSpPr>
            <a:spLocks noChangeArrowheads="1"/>
          </p:cNvSpPr>
          <p:nvPr/>
        </p:nvSpPr>
        <p:spPr bwMode="auto">
          <a:xfrm>
            <a:off x="1600201" y="76200"/>
            <a:ext cx="630872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SEALED CLASSES: PREVENTING INHERITANCE</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sealed class A</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protected int x;</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sealed class B:A</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void display()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x = 34;</a:t>
            </a:r>
          </a:p>
          <a:p>
            <a:pPr fontAlgn="base">
              <a:spcBef>
                <a:spcPct val="0"/>
              </a:spcBef>
              <a:spcAft>
                <a:spcPct val="0"/>
              </a:spcAft>
              <a:buFontTx/>
              <a:buNone/>
            </a:pPr>
            <a:r>
              <a:rPr lang="en-US" altLang="en-US" sz="1800">
                <a:solidFill>
                  <a:srgbClr val="000000"/>
                </a:solidFill>
              </a:rPr>
              <a:t>		Console.WriteLine ("The X Value is :"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MainSealed</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B b = new B ();</a:t>
            </a:r>
          </a:p>
          <a:p>
            <a:pPr fontAlgn="base">
              <a:spcBef>
                <a:spcPct val="0"/>
              </a:spcBef>
              <a:spcAft>
                <a:spcPct val="0"/>
              </a:spcAft>
              <a:buFontTx/>
              <a:buNone/>
            </a:pPr>
            <a:r>
              <a:rPr lang="en-US" altLang="en-US" sz="1800">
                <a:solidFill>
                  <a:srgbClr val="000000"/>
                </a:solidFill>
              </a:rPr>
              <a:t>		b.display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1547190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16D525-A282-4EE1-AD1C-C64EAD138E78}" type="slidenum">
              <a:rPr lang="en-US" altLang="en-US" sz="1400">
                <a:solidFill>
                  <a:srgbClr val="000000"/>
                </a:solidFill>
              </a:rPr>
              <a:pPr>
                <a:spcBef>
                  <a:spcPct val="0"/>
                </a:spcBef>
                <a:buFontTx/>
                <a:buNone/>
              </a:pPr>
              <a:t>28</a:t>
            </a:fld>
            <a:endParaRPr lang="en-US" altLang="en-US" sz="1400">
              <a:solidFill>
                <a:srgbClr val="000000"/>
              </a:solidFill>
            </a:endParaRPr>
          </a:p>
        </p:txBody>
      </p:sp>
      <p:sp>
        <p:nvSpPr>
          <p:cNvPr id="58371" name="Rectangle 2"/>
          <p:cNvSpPr>
            <a:spLocks noChangeArrowheads="1"/>
          </p:cNvSpPr>
          <p:nvPr/>
        </p:nvSpPr>
        <p:spPr bwMode="auto">
          <a:xfrm>
            <a:off x="1600201" y="43458"/>
            <a:ext cx="5367047"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b="1">
                <a:solidFill>
                  <a:srgbClr val="000000"/>
                </a:solidFill>
              </a:rPr>
              <a:t>// SEALED METHOD</a:t>
            </a:r>
          </a:p>
          <a:p>
            <a:pPr fontAlgn="base">
              <a:spcBef>
                <a:spcPct val="0"/>
              </a:spcBef>
              <a:spcAft>
                <a:spcPct val="0"/>
              </a:spcAft>
              <a:buFontTx/>
              <a:buNone/>
            </a:pPr>
            <a:r>
              <a:rPr lang="en-US" altLang="en-US" sz="1400" b="1">
                <a:solidFill>
                  <a:srgbClr val="000000"/>
                </a:solidFill>
              </a:rPr>
              <a:t>using System;</a:t>
            </a:r>
          </a:p>
          <a:p>
            <a:pPr fontAlgn="base">
              <a:spcBef>
                <a:spcPct val="0"/>
              </a:spcBef>
              <a:spcAft>
                <a:spcPct val="0"/>
              </a:spcAft>
              <a:buFontTx/>
              <a:buNone/>
            </a:pPr>
            <a:r>
              <a:rPr lang="en-US" altLang="en-US" sz="1400" b="1">
                <a:solidFill>
                  <a:srgbClr val="000000"/>
                </a:solidFill>
              </a:rPr>
              <a:t>class A</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virtual void display()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Console.WriteLine ("Welcome_One");</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class B:A</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sealed override void display()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Console.WriteLine ("Welcome_Two");</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class C:B</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override void display()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Console.WriteLine ("Welcome_Three");</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class MainSealed</a:t>
            </a:r>
          </a:p>
          <a:p>
            <a:pPr fontAlgn="base">
              <a:spcBef>
                <a:spcPct val="0"/>
              </a:spcBef>
              <a:spcAft>
                <a:spcPct val="0"/>
              </a:spcAft>
              <a:buFontTx/>
              <a:buNone/>
            </a:pPr>
            <a:r>
              <a:rPr lang="en-US" altLang="en-US" sz="1400" b="1">
                <a:solidFill>
                  <a:srgbClr val="000000"/>
                </a:solidFill>
              </a:rPr>
              <a:t>{</a:t>
            </a:r>
          </a:p>
          <a:p>
            <a:pPr fontAlgn="base">
              <a:spcBef>
                <a:spcPct val="0"/>
              </a:spcBef>
              <a:spcAft>
                <a:spcPct val="0"/>
              </a:spcAft>
              <a:buFontTx/>
              <a:buNone/>
            </a:pPr>
            <a:r>
              <a:rPr lang="en-US" altLang="en-US" sz="1400" b="1">
                <a:solidFill>
                  <a:srgbClr val="000000"/>
                </a:solidFill>
              </a:rPr>
              <a:t>	public static void Main()</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C c = new C ();</a:t>
            </a:r>
          </a:p>
          <a:p>
            <a:pPr fontAlgn="base">
              <a:spcBef>
                <a:spcPct val="0"/>
              </a:spcBef>
              <a:spcAft>
                <a:spcPct val="0"/>
              </a:spcAft>
              <a:buFontTx/>
              <a:buNone/>
            </a:pPr>
            <a:r>
              <a:rPr lang="en-US" altLang="en-US" sz="1400" b="1">
                <a:solidFill>
                  <a:srgbClr val="000000"/>
                </a:solidFill>
              </a:rPr>
              <a:t>		c.display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a:t>
            </a:r>
          </a:p>
        </p:txBody>
      </p:sp>
    </p:spTree>
    <p:extLst>
      <p:ext uri="{BB962C8B-B14F-4D97-AF65-F5344CB8AC3E}">
        <p14:creationId xmlns:p14="http://schemas.microsoft.com/office/powerpoint/2010/main" val="368961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5246856-46AF-4E14-9049-861C8548A6AD}" type="slidenum">
              <a:rPr lang="en-US" altLang="en-US" sz="1400">
                <a:solidFill>
                  <a:srgbClr val="000000"/>
                </a:solidFill>
              </a:rPr>
              <a:pPr>
                <a:spcBef>
                  <a:spcPct val="0"/>
                </a:spcBef>
                <a:buFontTx/>
                <a:buNone/>
              </a:pPr>
              <a:t>29</a:t>
            </a:fld>
            <a:endParaRPr lang="en-US" altLang="en-US" sz="1400">
              <a:solidFill>
                <a:srgbClr val="000000"/>
              </a:solidFill>
            </a:endParaRPr>
          </a:p>
        </p:txBody>
      </p:sp>
      <p:sp>
        <p:nvSpPr>
          <p:cNvPr id="59395" name="Text Box 7"/>
          <p:cNvSpPr txBox="1">
            <a:spLocks noChangeArrowheads="1"/>
          </p:cNvSpPr>
          <p:nvPr/>
        </p:nvSpPr>
        <p:spPr bwMode="auto">
          <a:xfrm>
            <a:off x="1905000" y="2773364"/>
            <a:ext cx="8458200"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50000"/>
              </a:spcBef>
              <a:spcAft>
                <a:spcPct val="0"/>
              </a:spcAft>
              <a:buFontTx/>
              <a:buNone/>
            </a:pPr>
            <a:r>
              <a:rPr lang="en-US" altLang="en-US" sz="7200" b="1">
                <a:solidFill>
                  <a:srgbClr val="000000"/>
                </a:solidFill>
              </a:rPr>
              <a:t>POLYMORPHISM</a:t>
            </a:r>
          </a:p>
        </p:txBody>
      </p:sp>
    </p:spTree>
    <p:extLst>
      <p:ext uri="{BB962C8B-B14F-4D97-AF65-F5344CB8AC3E}">
        <p14:creationId xmlns:p14="http://schemas.microsoft.com/office/powerpoint/2010/main" val="178352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5C43D4-31FB-4F94-B031-836FA4309798}" type="slidenum">
              <a:rPr lang="en-US" altLang="en-US" sz="1400">
                <a:solidFill>
                  <a:srgbClr val="000000"/>
                </a:solidFill>
              </a:rPr>
              <a:pPr>
                <a:spcBef>
                  <a:spcPct val="0"/>
                </a:spcBef>
                <a:buFontTx/>
                <a:buNone/>
              </a:pPr>
              <a:t>3</a:t>
            </a:fld>
            <a:endParaRPr lang="en-US" altLang="en-US" sz="1400">
              <a:solidFill>
                <a:srgbClr val="000000"/>
              </a:solidFill>
            </a:endParaRPr>
          </a:p>
        </p:txBody>
      </p:sp>
      <p:sp>
        <p:nvSpPr>
          <p:cNvPr id="32771" name="Text Box 2"/>
          <p:cNvSpPr txBox="1">
            <a:spLocks noChangeArrowheads="1"/>
          </p:cNvSpPr>
          <p:nvPr/>
        </p:nvSpPr>
        <p:spPr bwMode="auto">
          <a:xfrm>
            <a:off x="1676400" y="152401"/>
            <a:ext cx="883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endParaRPr lang="en-US" altLang="en-US" sz="1800">
              <a:solidFill>
                <a:srgbClr val="000000"/>
              </a:solidFill>
            </a:endParaRPr>
          </a:p>
        </p:txBody>
      </p:sp>
      <p:sp>
        <p:nvSpPr>
          <p:cNvPr id="32772" name="Text Box 3"/>
          <p:cNvSpPr txBox="1">
            <a:spLocks noChangeArrowheads="1"/>
          </p:cNvSpPr>
          <p:nvPr/>
        </p:nvSpPr>
        <p:spPr bwMode="auto">
          <a:xfrm>
            <a:off x="1524000" y="0"/>
            <a:ext cx="91440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In Such cases, we say that the object b is a type of a. Such relationship between a and b is referred to as ‘is – a’ relationship</a:t>
            </a:r>
          </a:p>
          <a:p>
            <a:pPr fontAlgn="base">
              <a:spcBef>
                <a:spcPct val="50000"/>
              </a:spcBef>
              <a:spcAft>
                <a:spcPct val="0"/>
              </a:spcAft>
              <a:buFontTx/>
              <a:buNone/>
            </a:pPr>
            <a:r>
              <a:rPr lang="en-US" altLang="en-US" sz="1800">
                <a:solidFill>
                  <a:srgbClr val="000000"/>
                </a:solidFill>
              </a:rPr>
              <a:t>Example</a:t>
            </a:r>
          </a:p>
          <a:p>
            <a:pPr fontAlgn="base">
              <a:spcBef>
                <a:spcPct val="50000"/>
              </a:spcBef>
              <a:spcAft>
                <a:spcPct val="0"/>
              </a:spcAft>
              <a:buFontTx/>
              <a:buNone/>
            </a:pPr>
            <a:r>
              <a:rPr lang="en-US" altLang="en-US" sz="1800">
                <a:solidFill>
                  <a:srgbClr val="000000"/>
                </a:solidFill>
              </a:rPr>
              <a:t>	1. Dog is – a type of animal</a:t>
            </a:r>
          </a:p>
          <a:p>
            <a:pPr fontAlgn="base">
              <a:spcBef>
                <a:spcPct val="50000"/>
              </a:spcBef>
              <a:spcAft>
                <a:spcPct val="0"/>
              </a:spcAft>
              <a:buFontTx/>
              <a:buNone/>
            </a:pPr>
            <a:r>
              <a:rPr lang="en-US" altLang="en-US" sz="1800">
                <a:solidFill>
                  <a:srgbClr val="000000"/>
                </a:solidFill>
              </a:rPr>
              <a:t>	2. Manager is – a type of employee</a:t>
            </a:r>
          </a:p>
          <a:p>
            <a:pPr fontAlgn="base">
              <a:spcBef>
                <a:spcPct val="50000"/>
              </a:spcBef>
              <a:spcAft>
                <a:spcPct val="0"/>
              </a:spcAft>
              <a:buFontTx/>
              <a:buNone/>
            </a:pPr>
            <a:r>
              <a:rPr lang="en-US" altLang="en-US" sz="1800">
                <a:solidFill>
                  <a:srgbClr val="000000"/>
                </a:solidFill>
              </a:rPr>
              <a:t>	3. Ford is – a type of car</a:t>
            </a:r>
          </a:p>
        </p:txBody>
      </p:sp>
      <p:sp>
        <p:nvSpPr>
          <p:cNvPr id="32773" name="Rectangle 4"/>
          <p:cNvSpPr>
            <a:spLocks noChangeArrowheads="1"/>
          </p:cNvSpPr>
          <p:nvPr/>
        </p:nvSpPr>
        <p:spPr bwMode="auto">
          <a:xfrm>
            <a:off x="5562600" y="3200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Animal</a:t>
            </a:r>
          </a:p>
        </p:txBody>
      </p:sp>
      <p:sp>
        <p:nvSpPr>
          <p:cNvPr id="32774" name="Rectangle 5"/>
          <p:cNvSpPr>
            <a:spLocks noChangeArrowheads="1"/>
          </p:cNvSpPr>
          <p:nvPr/>
        </p:nvSpPr>
        <p:spPr bwMode="auto">
          <a:xfrm>
            <a:off x="2514600" y="5486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Horse</a:t>
            </a:r>
          </a:p>
        </p:txBody>
      </p:sp>
      <p:sp>
        <p:nvSpPr>
          <p:cNvPr id="32775" name="Rectangle 6"/>
          <p:cNvSpPr>
            <a:spLocks noChangeArrowheads="1"/>
          </p:cNvSpPr>
          <p:nvPr/>
        </p:nvSpPr>
        <p:spPr bwMode="auto">
          <a:xfrm>
            <a:off x="8686800" y="5562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Lion</a:t>
            </a:r>
          </a:p>
        </p:txBody>
      </p:sp>
      <p:sp>
        <p:nvSpPr>
          <p:cNvPr id="32776" name="Rectangle 7"/>
          <p:cNvSpPr>
            <a:spLocks noChangeArrowheads="1"/>
          </p:cNvSpPr>
          <p:nvPr/>
        </p:nvSpPr>
        <p:spPr bwMode="auto">
          <a:xfrm>
            <a:off x="5562600" y="5562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Dog</a:t>
            </a:r>
          </a:p>
        </p:txBody>
      </p:sp>
      <p:sp>
        <p:nvSpPr>
          <p:cNvPr id="32777" name="Line 8"/>
          <p:cNvSpPr>
            <a:spLocks noChangeShapeType="1"/>
          </p:cNvSpPr>
          <p:nvPr/>
        </p:nvSpPr>
        <p:spPr bwMode="auto">
          <a:xfrm>
            <a:off x="6248400" y="36576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2778" name="Line 9"/>
          <p:cNvSpPr>
            <a:spLocks noChangeShapeType="1"/>
          </p:cNvSpPr>
          <p:nvPr/>
        </p:nvSpPr>
        <p:spPr bwMode="auto">
          <a:xfrm flipH="1">
            <a:off x="3200400" y="3657600"/>
            <a:ext cx="30480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2779" name="Line 10"/>
          <p:cNvSpPr>
            <a:spLocks noChangeShapeType="1"/>
          </p:cNvSpPr>
          <p:nvPr/>
        </p:nvSpPr>
        <p:spPr bwMode="auto">
          <a:xfrm>
            <a:off x="6248400" y="3657600"/>
            <a:ext cx="32004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Tree>
    <p:extLst>
      <p:ext uri="{BB962C8B-B14F-4D97-AF65-F5344CB8AC3E}">
        <p14:creationId xmlns:p14="http://schemas.microsoft.com/office/powerpoint/2010/main" val="1912739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196E95-052B-4D07-8C90-744625D1CD26}" type="slidenum">
              <a:rPr lang="en-US" altLang="en-US" sz="1400">
                <a:solidFill>
                  <a:srgbClr val="000000"/>
                </a:solidFill>
              </a:rPr>
              <a:pPr>
                <a:spcBef>
                  <a:spcPct val="0"/>
                </a:spcBef>
                <a:buFontTx/>
                <a:buNone/>
              </a:pPr>
              <a:t>30</a:t>
            </a:fld>
            <a:endParaRPr lang="en-US" altLang="en-US" sz="1400">
              <a:solidFill>
                <a:srgbClr val="000000"/>
              </a:solidFill>
            </a:endParaRPr>
          </a:p>
        </p:txBody>
      </p:sp>
      <p:sp>
        <p:nvSpPr>
          <p:cNvPr id="60419" name="Rectangle 2"/>
          <p:cNvSpPr>
            <a:spLocks noChangeArrowheads="1"/>
          </p:cNvSpPr>
          <p:nvPr/>
        </p:nvSpPr>
        <p:spPr bwMode="auto">
          <a:xfrm>
            <a:off x="1524000" y="90489"/>
            <a:ext cx="9144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POLYMORPHISM</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Polymorphism mean ‘one name, many forms’, essentially, polymorphism is the capability of one object to behave in multiple ways.</a:t>
            </a:r>
          </a:p>
        </p:txBody>
      </p:sp>
      <p:grpSp>
        <p:nvGrpSpPr>
          <p:cNvPr id="60420" name="Group 3"/>
          <p:cNvGrpSpPr>
            <a:grpSpLocks noChangeAspect="1"/>
          </p:cNvGrpSpPr>
          <p:nvPr/>
        </p:nvGrpSpPr>
        <p:grpSpPr bwMode="auto">
          <a:xfrm>
            <a:off x="3505200" y="1371600"/>
            <a:ext cx="5486400" cy="2819400"/>
            <a:chOff x="1800" y="2935"/>
            <a:chExt cx="8640" cy="5040"/>
          </a:xfrm>
        </p:grpSpPr>
        <p:sp>
          <p:nvSpPr>
            <p:cNvPr id="60422" name="AutoShape 4"/>
            <p:cNvSpPr>
              <a:spLocks noChangeAspect="1" noChangeArrowheads="1"/>
            </p:cNvSpPr>
            <p:nvPr/>
          </p:nvSpPr>
          <p:spPr bwMode="auto">
            <a:xfrm>
              <a:off x="1800" y="2935"/>
              <a:ext cx="8640" cy="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60423" name="Text Box 5"/>
            <p:cNvSpPr txBox="1">
              <a:spLocks noChangeArrowheads="1"/>
            </p:cNvSpPr>
            <p:nvPr/>
          </p:nvSpPr>
          <p:spPr bwMode="auto">
            <a:xfrm>
              <a:off x="5040" y="3296"/>
              <a:ext cx="252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Polymorphism</a:t>
              </a:r>
              <a:endParaRPr lang="en-US" altLang="en-US" sz="1800">
                <a:solidFill>
                  <a:srgbClr val="000000"/>
                </a:solidFill>
              </a:endParaRPr>
            </a:p>
          </p:txBody>
        </p:sp>
        <p:sp>
          <p:nvSpPr>
            <p:cNvPr id="60424" name="Text Box 6"/>
            <p:cNvSpPr txBox="1">
              <a:spLocks noChangeArrowheads="1"/>
            </p:cNvSpPr>
            <p:nvPr/>
          </p:nvSpPr>
          <p:spPr bwMode="auto">
            <a:xfrm>
              <a:off x="7560" y="5456"/>
              <a:ext cx="252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Inclusion Polymorphism</a:t>
              </a:r>
              <a:endParaRPr lang="en-US" altLang="en-US" sz="1800">
                <a:solidFill>
                  <a:srgbClr val="000000"/>
                </a:solidFill>
              </a:endParaRPr>
            </a:p>
          </p:txBody>
        </p:sp>
        <p:sp>
          <p:nvSpPr>
            <p:cNvPr id="60425" name="Text Box 7"/>
            <p:cNvSpPr txBox="1">
              <a:spLocks noChangeArrowheads="1"/>
            </p:cNvSpPr>
            <p:nvPr/>
          </p:nvSpPr>
          <p:spPr bwMode="auto">
            <a:xfrm>
              <a:off x="1980" y="5455"/>
              <a:ext cx="252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Operation Polymorphism</a:t>
              </a:r>
              <a:endParaRPr lang="en-US" altLang="en-US" sz="1800">
                <a:solidFill>
                  <a:srgbClr val="000000"/>
                </a:solidFill>
              </a:endParaRPr>
            </a:p>
          </p:txBody>
        </p:sp>
        <p:sp>
          <p:nvSpPr>
            <p:cNvPr id="60426" name="Text Box 8"/>
            <p:cNvSpPr txBox="1">
              <a:spLocks noChangeArrowheads="1"/>
            </p:cNvSpPr>
            <p:nvPr/>
          </p:nvSpPr>
          <p:spPr bwMode="auto">
            <a:xfrm>
              <a:off x="1980" y="6535"/>
              <a:ext cx="252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Using overloaded methods</a:t>
              </a:r>
              <a:endParaRPr lang="en-US" altLang="en-US" sz="1800">
                <a:solidFill>
                  <a:srgbClr val="000000"/>
                </a:solidFill>
              </a:endParaRPr>
            </a:p>
          </p:txBody>
        </p:sp>
        <p:sp>
          <p:nvSpPr>
            <p:cNvPr id="60427" name="Text Box 9"/>
            <p:cNvSpPr txBox="1">
              <a:spLocks noChangeArrowheads="1"/>
            </p:cNvSpPr>
            <p:nvPr/>
          </p:nvSpPr>
          <p:spPr bwMode="auto">
            <a:xfrm>
              <a:off x="7560" y="6536"/>
              <a:ext cx="252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Using virtual method</a:t>
              </a:r>
              <a:endParaRPr lang="en-US" altLang="en-US" sz="1800">
                <a:solidFill>
                  <a:srgbClr val="000000"/>
                </a:solidFill>
              </a:endParaRPr>
            </a:p>
          </p:txBody>
        </p:sp>
        <p:sp>
          <p:nvSpPr>
            <p:cNvPr id="60428" name="Line 10"/>
            <p:cNvSpPr>
              <a:spLocks noChangeShapeType="1"/>
            </p:cNvSpPr>
            <p:nvPr/>
          </p:nvSpPr>
          <p:spPr bwMode="auto">
            <a:xfrm flipH="1">
              <a:off x="3240" y="4015"/>
              <a:ext cx="306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0429" name="Line 11"/>
            <p:cNvSpPr>
              <a:spLocks noChangeShapeType="1"/>
            </p:cNvSpPr>
            <p:nvPr/>
          </p:nvSpPr>
          <p:spPr bwMode="auto">
            <a:xfrm>
              <a:off x="6300" y="4015"/>
              <a:ext cx="2700" cy="14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0430" name="Line 12"/>
            <p:cNvSpPr>
              <a:spLocks noChangeShapeType="1"/>
            </p:cNvSpPr>
            <p:nvPr/>
          </p:nvSpPr>
          <p:spPr bwMode="auto">
            <a:xfrm flipV="1">
              <a:off x="3240" y="6175"/>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0431" name="Line 13"/>
            <p:cNvSpPr>
              <a:spLocks noChangeShapeType="1"/>
            </p:cNvSpPr>
            <p:nvPr/>
          </p:nvSpPr>
          <p:spPr bwMode="auto">
            <a:xfrm flipV="1">
              <a:off x="8820" y="6175"/>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grpSp>
      <p:sp>
        <p:nvSpPr>
          <p:cNvPr id="60421" name="Rectangle 14"/>
          <p:cNvSpPr>
            <a:spLocks noChangeArrowheads="1"/>
          </p:cNvSpPr>
          <p:nvPr/>
        </p:nvSpPr>
        <p:spPr bwMode="auto">
          <a:xfrm>
            <a:off x="1524000" y="4294188"/>
            <a:ext cx="91440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OPERATION POLYMORPHISM</a:t>
            </a: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The overloaded methods are ‘selected’ for invoking by matching arguments, in terms of number, type and order. This information is known to the compiler at the time of compilation and, therefore, the compiler is able to select and bind the appropriate method to the object for a particular call at compile time itself. This process is called early binding, or static binding, or static linking. It is also known as compiling time polymorphism.</a:t>
            </a:r>
          </a:p>
          <a:p>
            <a:pPr algn="just" fontAlgn="base">
              <a:spcBef>
                <a:spcPct val="0"/>
              </a:spcBef>
              <a:spcAft>
                <a:spcPct val="0"/>
              </a:spcAft>
              <a:buFontTx/>
              <a:buNone/>
            </a:pPr>
            <a:r>
              <a:rPr lang="en-US" altLang="en-US" sz="1800">
                <a:solidFill>
                  <a:srgbClr val="000000"/>
                </a:solidFill>
              </a:rPr>
              <a:t>	Early binding simply means that an object is bound to its method call at compile time.</a:t>
            </a:r>
          </a:p>
        </p:txBody>
      </p:sp>
    </p:spTree>
    <p:extLst>
      <p:ext uri="{BB962C8B-B14F-4D97-AF65-F5344CB8AC3E}">
        <p14:creationId xmlns:p14="http://schemas.microsoft.com/office/powerpoint/2010/main" val="3181169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6DF629-3248-40D0-B330-0200845E73A8}" type="slidenum">
              <a:rPr lang="en-US" altLang="en-US" sz="1400">
                <a:solidFill>
                  <a:srgbClr val="000000"/>
                </a:solidFill>
              </a:rPr>
              <a:pPr>
                <a:spcBef>
                  <a:spcPct val="0"/>
                </a:spcBef>
                <a:buFontTx/>
                <a:buNone/>
              </a:pPr>
              <a:t>31</a:t>
            </a:fld>
            <a:endParaRPr lang="en-US" altLang="en-US" sz="1400">
              <a:solidFill>
                <a:srgbClr val="000000"/>
              </a:solidFill>
            </a:endParaRPr>
          </a:p>
        </p:txBody>
      </p:sp>
      <p:sp>
        <p:nvSpPr>
          <p:cNvPr id="61443" name="Rectangle 2"/>
          <p:cNvSpPr>
            <a:spLocks noChangeArrowheads="1"/>
          </p:cNvSpPr>
          <p:nvPr/>
        </p:nvSpPr>
        <p:spPr bwMode="auto">
          <a:xfrm>
            <a:off x="1600201" y="-39688"/>
            <a:ext cx="5540375" cy="693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 OPERATION POLYMORPHISM</a:t>
            </a:r>
          </a:p>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class Dog</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Cat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Operation</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static void Call (Dog d)</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("Dog is Called");</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static void Call (Cat c)</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("Cat is Called");</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Dog dog = new Dog ();</a:t>
            </a:r>
          </a:p>
          <a:p>
            <a:pPr fontAlgn="base">
              <a:spcBef>
                <a:spcPct val="0"/>
              </a:spcBef>
              <a:spcAft>
                <a:spcPct val="0"/>
              </a:spcAft>
              <a:buFontTx/>
              <a:buNone/>
            </a:pPr>
            <a:r>
              <a:rPr lang="en-US" altLang="en-US" sz="1600" b="1">
                <a:solidFill>
                  <a:srgbClr val="000000"/>
                </a:solidFill>
              </a:rPr>
              <a:t>		Cat cat = new Cat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Call(dog);</a:t>
            </a:r>
          </a:p>
          <a:p>
            <a:pPr fontAlgn="base">
              <a:spcBef>
                <a:spcPct val="0"/>
              </a:spcBef>
              <a:spcAft>
                <a:spcPct val="0"/>
              </a:spcAft>
              <a:buFontTx/>
              <a:buNone/>
            </a:pPr>
            <a:r>
              <a:rPr lang="en-US" altLang="en-US" sz="1600" b="1">
                <a:solidFill>
                  <a:srgbClr val="000000"/>
                </a:solidFill>
              </a:rPr>
              <a:t>		Call(cat);</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1134762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F31391-A322-47F9-90B5-C8D3C88B7EFA}" type="slidenum">
              <a:rPr lang="en-US" altLang="en-US" sz="1400">
                <a:solidFill>
                  <a:srgbClr val="000000"/>
                </a:solidFill>
              </a:rPr>
              <a:pPr>
                <a:spcBef>
                  <a:spcPct val="0"/>
                </a:spcBef>
                <a:buFontTx/>
                <a:buNone/>
              </a:pPr>
              <a:t>32</a:t>
            </a:fld>
            <a:endParaRPr lang="en-US" altLang="en-US" sz="1400">
              <a:solidFill>
                <a:srgbClr val="000000"/>
              </a:solidFill>
            </a:endParaRPr>
          </a:p>
        </p:txBody>
      </p:sp>
      <p:sp>
        <p:nvSpPr>
          <p:cNvPr id="62467" name="Rectangle 2"/>
          <p:cNvSpPr>
            <a:spLocks noChangeArrowheads="1"/>
          </p:cNvSpPr>
          <p:nvPr/>
        </p:nvSpPr>
        <p:spPr bwMode="auto">
          <a:xfrm>
            <a:off x="1524000" y="71439"/>
            <a:ext cx="9144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CASTING BETWEEN TYPES</a:t>
            </a: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One of the important aspects in the application of inheritance, namely, type casting between classes. There are a number of situations where we need to apply casting between the objects of base and derived classes. C# permits upcasting of an object of a derived class to an object of its base class. However, we cannot downcast implicitly an object of a base class to an object of the derived classes.</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class Base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Derived:Base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Base b = new Derived ( );	// Upcasting</a:t>
            </a:r>
          </a:p>
          <a:p>
            <a:pPr fontAlgn="base">
              <a:spcBef>
                <a:spcPct val="0"/>
              </a:spcBef>
              <a:spcAft>
                <a:spcPct val="0"/>
              </a:spcAft>
              <a:buFontTx/>
              <a:buNone/>
            </a:pPr>
            <a:r>
              <a:rPr lang="en-US" altLang="en-US" sz="1800">
                <a:solidFill>
                  <a:srgbClr val="000000"/>
                </a:solidFill>
              </a:rPr>
              <a:t>		Derived d = new Base ( ); //Downcasting, Error.</a:t>
            </a:r>
          </a:p>
        </p:txBody>
      </p:sp>
    </p:spTree>
    <p:extLst>
      <p:ext uri="{BB962C8B-B14F-4D97-AF65-F5344CB8AC3E}">
        <p14:creationId xmlns:p14="http://schemas.microsoft.com/office/powerpoint/2010/main" val="1300353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5E862DF-C0B8-4908-B238-54D537DC67E9}" type="slidenum">
              <a:rPr lang="en-US" altLang="en-US" sz="1400">
                <a:solidFill>
                  <a:srgbClr val="000000"/>
                </a:solidFill>
              </a:rPr>
              <a:pPr>
                <a:spcBef>
                  <a:spcPct val="0"/>
                </a:spcBef>
                <a:buFontTx/>
                <a:buNone/>
              </a:pPr>
              <a:t>33</a:t>
            </a:fld>
            <a:endParaRPr lang="en-US" altLang="en-US" sz="1400">
              <a:solidFill>
                <a:srgbClr val="000000"/>
              </a:solidFill>
            </a:endParaRPr>
          </a:p>
        </p:txBody>
      </p:sp>
      <p:sp>
        <p:nvSpPr>
          <p:cNvPr id="63491" name="Rectangle 2"/>
          <p:cNvSpPr>
            <a:spLocks noChangeArrowheads="1"/>
          </p:cNvSpPr>
          <p:nvPr/>
        </p:nvSpPr>
        <p:spPr bwMode="auto">
          <a:xfrm>
            <a:off x="1555750" y="87314"/>
            <a:ext cx="911225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INCLUSION POLYMORPHISM</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Inclusion polymorphism is achieved through the use of virtual functions. Assume that the class A implements a virtual method M and classes B and C that are derived from A override the virtual method M. When B is cast to A, a call to the method M from A is dispatched to B. Similarly, when C is cast to A, a call to M is dispatched to C. The decision on exactly which method to call is delayed until runtime and, therefore, it is also known as runtime polymorphism. Since the method is linked with a particular class much later after compilation, this process is termed late binding. It is also known as dynamic binding, because the selection of the appropriate method is done dynamically at runtime. </a:t>
            </a:r>
          </a:p>
        </p:txBody>
      </p:sp>
      <p:grpSp>
        <p:nvGrpSpPr>
          <p:cNvPr id="63492" name="Group 3"/>
          <p:cNvGrpSpPr>
            <a:grpSpLocks noChangeAspect="1"/>
          </p:cNvGrpSpPr>
          <p:nvPr/>
        </p:nvGrpSpPr>
        <p:grpSpPr bwMode="auto">
          <a:xfrm>
            <a:off x="3581400" y="3505200"/>
            <a:ext cx="5486400" cy="3200400"/>
            <a:chOff x="1800" y="1785"/>
            <a:chExt cx="8640" cy="5040"/>
          </a:xfrm>
        </p:grpSpPr>
        <p:sp>
          <p:nvSpPr>
            <p:cNvPr id="63493" name="AutoShape 4"/>
            <p:cNvSpPr>
              <a:spLocks noChangeAspect="1" noChangeArrowheads="1"/>
            </p:cNvSpPr>
            <p:nvPr/>
          </p:nvSpPr>
          <p:spPr bwMode="auto">
            <a:xfrm>
              <a:off x="1800" y="1785"/>
              <a:ext cx="8640" cy="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63494" name="Text Box 5"/>
            <p:cNvSpPr txBox="1">
              <a:spLocks noChangeArrowheads="1"/>
            </p:cNvSpPr>
            <p:nvPr/>
          </p:nvSpPr>
          <p:spPr bwMode="auto">
            <a:xfrm>
              <a:off x="5580" y="2146"/>
              <a:ext cx="90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2000" b="1">
                  <a:solidFill>
                    <a:srgbClr val="000000"/>
                  </a:solidFill>
                </a:rPr>
                <a:t>A</a:t>
              </a:r>
              <a:endParaRPr lang="en-US" altLang="en-US" sz="1800">
                <a:solidFill>
                  <a:srgbClr val="000000"/>
                </a:solidFill>
              </a:endParaRPr>
            </a:p>
          </p:txBody>
        </p:sp>
        <p:sp>
          <p:nvSpPr>
            <p:cNvPr id="63495" name="Text Box 6"/>
            <p:cNvSpPr txBox="1">
              <a:spLocks noChangeArrowheads="1"/>
            </p:cNvSpPr>
            <p:nvPr/>
          </p:nvSpPr>
          <p:spPr bwMode="auto">
            <a:xfrm>
              <a:off x="9000" y="4845"/>
              <a:ext cx="90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2000" b="1">
                  <a:solidFill>
                    <a:srgbClr val="000000"/>
                  </a:solidFill>
                </a:rPr>
                <a:t>C</a:t>
              </a:r>
            </a:p>
            <a:p>
              <a:pPr fontAlgn="base">
                <a:spcBef>
                  <a:spcPct val="0"/>
                </a:spcBef>
                <a:spcAft>
                  <a:spcPct val="0"/>
                </a:spcAft>
                <a:buFontTx/>
                <a:buNone/>
              </a:pPr>
              <a:endParaRPr lang="en-US" altLang="en-US" sz="1800">
                <a:solidFill>
                  <a:srgbClr val="000000"/>
                </a:solidFill>
              </a:endParaRPr>
            </a:p>
          </p:txBody>
        </p:sp>
        <p:sp>
          <p:nvSpPr>
            <p:cNvPr id="63496" name="Text Box 7"/>
            <p:cNvSpPr txBox="1">
              <a:spLocks noChangeArrowheads="1"/>
            </p:cNvSpPr>
            <p:nvPr/>
          </p:nvSpPr>
          <p:spPr bwMode="auto">
            <a:xfrm>
              <a:off x="2700" y="4845"/>
              <a:ext cx="900" cy="71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2000" b="1">
                  <a:solidFill>
                    <a:srgbClr val="000000"/>
                  </a:solidFill>
                </a:rPr>
                <a:t>B</a:t>
              </a:r>
            </a:p>
            <a:p>
              <a:pPr fontAlgn="base">
                <a:spcBef>
                  <a:spcPct val="0"/>
                </a:spcBef>
                <a:spcAft>
                  <a:spcPct val="0"/>
                </a:spcAft>
                <a:buFontTx/>
                <a:buNone/>
              </a:pPr>
              <a:endParaRPr lang="en-US" altLang="en-US" sz="1800">
                <a:solidFill>
                  <a:srgbClr val="000000"/>
                </a:solidFill>
              </a:endParaRPr>
            </a:p>
          </p:txBody>
        </p:sp>
        <p:sp>
          <p:nvSpPr>
            <p:cNvPr id="63497" name="Line 8"/>
            <p:cNvSpPr>
              <a:spLocks noChangeShapeType="1"/>
            </p:cNvSpPr>
            <p:nvPr/>
          </p:nvSpPr>
          <p:spPr bwMode="auto">
            <a:xfrm>
              <a:off x="3060" y="2505"/>
              <a:ext cx="25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3498" name="Line 9"/>
            <p:cNvSpPr>
              <a:spLocks noChangeShapeType="1"/>
            </p:cNvSpPr>
            <p:nvPr/>
          </p:nvSpPr>
          <p:spPr bwMode="auto">
            <a:xfrm>
              <a:off x="3060" y="2505"/>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3499" name="Line 10"/>
            <p:cNvSpPr>
              <a:spLocks noChangeShapeType="1"/>
            </p:cNvSpPr>
            <p:nvPr/>
          </p:nvSpPr>
          <p:spPr bwMode="auto">
            <a:xfrm>
              <a:off x="6480" y="2505"/>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3500" name="Line 11"/>
            <p:cNvSpPr>
              <a:spLocks noChangeShapeType="1"/>
            </p:cNvSpPr>
            <p:nvPr/>
          </p:nvSpPr>
          <p:spPr bwMode="auto">
            <a:xfrm>
              <a:off x="9360" y="2505"/>
              <a:ext cx="0" cy="2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63501" name="Text Box 12"/>
            <p:cNvSpPr txBox="1">
              <a:spLocks noChangeArrowheads="1"/>
            </p:cNvSpPr>
            <p:nvPr/>
          </p:nvSpPr>
          <p:spPr bwMode="auto">
            <a:xfrm>
              <a:off x="4680" y="2685"/>
              <a:ext cx="540" cy="54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2000" b="1">
                  <a:solidFill>
                    <a:srgbClr val="000000"/>
                  </a:solidFill>
                </a:rPr>
                <a:t>M</a:t>
              </a:r>
              <a:endParaRPr lang="en-US" altLang="en-US" sz="1800">
                <a:solidFill>
                  <a:srgbClr val="000000"/>
                </a:solidFill>
              </a:endParaRPr>
            </a:p>
          </p:txBody>
        </p:sp>
      </p:grpSp>
    </p:spTree>
    <p:extLst>
      <p:ext uri="{BB962C8B-B14F-4D97-AF65-F5344CB8AC3E}">
        <p14:creationId xmlns:p14="http://schemas.microsoft.com/office/powerpoint/2010/main" val="2176661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F24C0B-9D27-4DE9-8FF9-EAAF300EE54F}" type="slidenum">
              <a:rPr lang="en-US" altLang="en-US" sz="1400">
                <a:solidFill>
                  <a:srgbClr val="000000"/>
                </a:solidFill>
              </a:rPr>
              <a:pPr>
                <a:spcBef>
                  <a:spcPct val="0"/>
                </a:spcBef>
                <a:buFontTx/>
                <a:buNone/>
              </a:pPr>
              <a:t>34</a:t>
            </a:fld>
            <a:endParaRPr lang="en-US" altLang="en-US" sz="1400">
              <a:solidFill>
                <a:srgbClr val="000000"/>
              </a:solidFill>
            </a:endParaRPr>
          </a:p>
        </p:txBody>
      </p:sp>
      <p:sp>
        <p:nvSpPr>
          <p:cNvPr id="64515" name="Rectangle 2"/>
          <p:cNvSpPr>
            <a:spLocks noChangeArrowheads="1"/>
          </p:cNvSpPr>
          <p:nvPr/>
        </p:nvSpPr>
        <p:spPr bwMode="auto">
          <a:xfrm>
            <a:off x="1600201" y="144464"/>
            <a:ext cx="5921375" cy="640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INCLUSION POLYMORPHISM</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Maruthi</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virtual void Display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("Maruthi Car");</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Esteem:Maruthi</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override void Display()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("Maruthi Esteem");</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Zen:Maruthi</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override void Display()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("Maruthi Zen");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2982785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CB6F4D-10AF-487C-8FF7-E4856C2669BF}" type="slidenum">
              <a:rPr lang="en-US" altLang="en-US" sz="1400">
                <a:solidFill>
                  <a:srgbClr val="000000"/>
                </a:solidFill>
              </a:rPr>
              <a:pPr>
                <a:spcBef>
                  <a:spcPct val="0"/>
                </a:spcBef>
                <a:buFontTx/>
                <a:buNone/>
              </a:pPr>
              <a:t>35</a:t>
            </a:fld>
            <a:endParaRPr lang="en-US" altLang="en-US" sz="1400">
              <a:solidFill>
                <a:srgbClr val="000000"/>
              </a:solidFill>
            </a:endParaRPr>
          </a:p>
        </p:txBody>
      </p:sp>
      <p:sp>
        <p:nvSpPr>
          <p:cNvPr id="65539" name="Rectangle 2"/>
          <p:cNvSpPr>
            <a:spLocks noChangeArrowheads="1"/>
          </p:cNvSpPr>
          <p:nvPr/>
        </p:nvSpPr>
        <p:spPr bwMode="auto">
          <a:xfrm>
            <a:off x="1600200" y="76200"/>
            <a:ext cx="594995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class Inclusion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Maruthi m = new Maruthi ();</a:t>
            </a:r>
          </a:p>
          <a:p>
            <a:pPr fontAlgn="base">
              <a:spcBef>
                <a:spcPct val="0"/>
              </a:spcBef>
              <a:spcAft>
                <a:spcPct val="0"/>
              </a:spcAft>
              <a:buFontTx/>
              <a:buNone/>
            </a:pPr>
            <a:r>
              <a:rPr lang="en-US" altLang="en-US" sz="1800">
                <a:solidFill>
                  <a:srgbClr val="000000"/>
                </a:solidFill>
              </a:rPr>
              <a:t>		m = new Esteem ();	//Upcasting</a:t>
            </a:r>
          </a:p>
          <a:p>
            <a:pPr fontAlgn="base">
              <a:spcBef>
                <a:spcPct val="0"/>
              </a:spcBef>
              <a:spcAft>
                <a:spcPct val="0"/>
              </a:spcAft>
              <a:buFontTx/>
              <a:buNone/>
            </a:pPr>
            <a:r>
              <a:rPr lang="en-US" altLang="en-US" sz="1800">
                <a:solidFill>
                  <a:srgbClr val="000000"/>
                </a:solidFill>
              </a:rPr>
              <a:t>		m.Display ();</a:t>
            </a:r>
          </a:p>
          <a:p>
            <a:pPr fontAlgn="base">
              <a:spcBef>
                <a:spcPct val="0"/>
              </a:spcBef>
              <a:spcAft>
                <a:spcPct val="0"/>
              </a:spcAft>
              <a:buFontTx/>
              <a:buNone/>
            </a:pPr>
            <a:r>
              <a:rPr lang="en-US" altLang="en-US" sz="1800">
                <a:solidFill>
                  <a:srgbClr val="000000"/>
                </a:solidFill>
              </a:rPr>
              <a:t>		m = new Zen ();		//UpCasting</a:t>
            </a:r>
          </a:p>
          <a:p>
            <a:pPr fontAlgn="base">
              <a:spcBef>
                <a:spcPct val="0"/>
              </a:spcBef>
              <a:spcAft>
                <a:spcPct val="0"/>
              </a:spcAft>
              <a:buFontTx/>
              <a:buNone/>
            </a:pPr>
            <a:r>
              <a:rPr lang="en-US" altLang="en-US" sz="1800">
                <a:solidFill>
                  <a:srgbClr val="000000"/>
                </a:solidFill>
              </a:rPr>
              <a:t>		m.Display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949256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234A0C-5537-49FC-8C4D-90045969B090}" type="slidenum">
              <a:rPr lang="en-US" altLang="en-US" sz="1400">
                <a:solidFill>
                  <a:srgbClr val="000000"/>
                </a:solidFill>
              </a:rPr>
              <a:pPr>
                <a:spcBef>
                  <a:spcPct val="0"/>
                </a:spcBef>
                <a:buFontTx/>
                <a:buNone/>
              </a:pPr>
              <a:t>36</a:t>
            </a:fld>
            <a:endParaRPr lang="en-US" altLang="en-US" sz="1400">
              <a:solidFill>
                <a:srgbClr val="000000"/>
              </a:solidFill>
            </a:endParaRPr>
          </a:p>
        </p:txBody>
      </p:sp>
      <p:sp>
        <p:nvSpPr>
          <p:cNvPr id="66563" name="Text Box 2"/>
          <p:cNvSpPr txBox="1">
            <a:spLocks noChangeArrowheads="1"/>
          </p:cNvSpPr>
          <p:nvPr/>
        </p:nvSpPr>
        <p:spPr bwMode="auto">
          <a:xfrm>
            <a:off x="2286000" y="2362200"/>
            <a:ext cx="7848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50000"/>
              </a:spcBef>
              <a:spcAft>
                <a:spcPct val="0"/>
              </a:spcAft>
              <a:buFontTx/>
              <a:buNone/>
            </a:pPr>
            <a:r>
              <a:rPr lang="en-US" altLang="en-US" sz="9600" b="1">
                <a:solidFill>
                  <a:srgbClr val="000000"/>
                </a:solidFill>
              </a:rPr>
              <a:t>INTERFACE</a:t>
            </a:r>
          </a:p>
        </p:txBody>
      </p:sp>
    </p:spTree>
    <p:extLst>
      <p:ext uri="{BB962C8B-B14F-4D97-AF65-F5344CB8AC3E}">
        <p14:creationId xmlns:p14="http://schemas.microsoft.com/office/powerpoint/2010/main" val="29741201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402592A-07AB-4EA6-9A79-9FB238F5FB70}" type="slidenum">
              <a:rPr lang="en-US" altLang="en-US" sz="1400">
                <a:solidFill>
                  <a:srgbClr val="000000"/>
                </a:solidFill>
              </a:rPr>
              <a:pPr>
                <a:spcBef>
                  <a:spcPct val="0"/>
                </a:spcBef>
                <a:buFontTx/>
                <a:buNone/>
              </a:pPr>
              <a:t>37</a:t>
            </a:fld>
            <a:endParaRPr lang="en-US" altLang="en-US" sz="1400">
              <a:solidFill>
                <a:srgbClr val="000000"/>
              </a:solidFill>
            </a:endParaRPr>
          </a:p>
        </p:txBody>
      </p:sp>
      <p:sp>
        <p:nvSpPr>
          <p:cNvPr id="67587" name="Rectangle 2"/>
          <p:cNvSpPr>
            <a:spLocks noChangeArrowheads="1"/>
          </p:cNvSpPr>
          <p:nvPr/>
        </p:nvSpPr>
        <p:spPr bwMode="auto">
          <a:xfrm>
            <a:off x="1600200" y="76200"/>
            <a:ext cx="9067800" cy="604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2400" b="1">
                <a:solidFill>
                  <a:srgbClr val="000000"/>
                </a:solidFill>
              </a:rPr>
              <a:t>INTERFACES: MULTIPLE INHERITANCE</a:t>
            </a:r>
          </a:p>
          <a:p>
            <a:pPr fontAlgn="base">
              <a:spcBef>
                <a:spcPct val="0"/>
              </a:spcBef>
              <a:spcAft>
                <a:spcPct val="0"/>
              </a:spcAft>
              <a:buFontTx/>
              <a:buNone/>
            </a:pPr>
            <a:endParaRPr lang="en-US" altLang="en-US" sz="2400">
              <a:solidFill>
                <a:srgbClr val="000000"/>
              </a:solidFill>
            </a:endParaRPr>
          </a:p>
          <a:p>
            <a:pPr fontAlgn="base">
              <a:spcBef>
                <a:spcPct val="0"/>
              </a:spcBef>
              <a:spcAft>
                <a:spcPct val="0"/>
              </a:spcAft>
              <a:buFontTx/>
              <a:buNone/>
            </a:pPr>
            <a:r>
              <a:rPr lang="en-US" altLang="en-US" sz="1800" b="1">
                <a:solidFill>
                  <a:srgbClr val="000000"/>
                </a:solidFill>
              </a:rPr>
              <a:t>DEFINING AN INTERFACE</a:t>
            </a:r>
          </a:p>
          <a:p>
            <a:pPr fontAlgn="base">
              <a:spcBef>
                <a:spcPct val="0"/>
              </a:spcBef>
              <a:spcAft>
                <a:spcPct val="0"/>
              </a:spcAft>
              <a:buFontTx/>
              <a:buNone/>
            </a:pPr>
            <a:endParaRPr lang="en-US" altLang="en-US" sz="1800" b="1">
              <a:solidFill>
                <a:srgbClr val="000000"/>
              </a:solidFill>
            </a:endParaRPr>
          </a:p>
          <a:p>
            <a:pPr algn="just" fontAlgn="base">
              <a:spcBef>
                <a:spcPct val="0"/>
              </a:spcBef>
              <a:spcAft>
                <a:spcPct val="0"/>
              </a:spcAft>
              <a:buFontTx/>
              <a:buNone/>
            </a:pPr>
            <a:r>
              <a:rPr lang="en-US" altLang="en-US" sz="1800">
                <a:solidFill>
                  <a:srgbClr val="000000"/>
                </a:solidFill>
              </a:rPr>
              <a:t>	An interface can contain one or more methods, properties, indexers and events but none of them are implemented in the interface itself. It is the responsibility of the class that implements the interface to define the code for implementation of these members.</a:t>
            </a:r>
          </a:p>
          <a:p>
            <a:pPr algn="just"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Syntax:</a:t>
            </a:r>
          </a:p>
          <a:p>
            <a:pPr fontAlgn="base">
              <a:spcBef>
                <a:spcPct val="0"/>
              </a:spcBef>
              <a:spcAft>
                <a:spcPct val="0"/>
              </a:spcAft>
              <a:buFontTx/>
              <a:buNone/>
            </a:pPr>
            <a:r>
              <a:rPr lang="en-US" altLang="en-US" sz="1800">
                <a:solidFill>
                  <a:srgbClr val="000000"/>
                </a:solidFill>
              </a:rPr>
              <a:t>		 interface Interfacename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Member declarations;</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Ex:</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interface Show</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void Display (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21367726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08E9AA-89D1-4BBF-97C0-43354B82A91F}" type="slidenum">
              <a:rPr lang="en-US" altLang="en-US" sz="1400">
                <a:solidFill>
                  <a:srgbClr val="000000"/>
                </a:solidFill>
              </a:rPr>
              <a:pPr>
                <a:spcBef>
                  <a:spcPct val="0"/>
                </a:spcBef>
                <a:buFontTx/>
                <a:buNone/>
              </a:pPr>
              <a:t>38</a:t>
            </a:fld>
            <a:endParaRPr lang="en-US" altLang="en-US" sz="1400">
              <a:solidFill>
                <a:srgbClr val="000000"/>
              </a:solidFill>
            </a:endParaRPr>
          </a:p>
        </p:txBody>
      </p:sp>
      <p:sp>
        <p:nvSpPr>
          <p:cNvPr id="68611" name="Rectangle 2"/>
          <p:cNvSpPr>
            <a:spLocks noChangeArrowheads="1"/>
          </p:cNvSpPr>
          <p:nvPr/>
        </p:nvSpPr>
        <p:spPr bwMode="auto">
          <a:xfrm>
            <a:off x="1524000" y="101600"/>
            <a:ext cx="9144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800">
                <a:solidFill>
                  <a:srgbClr val="000000"/>
                </a:solidFill>
              </a:rPr>
              <a:t>	Ex:</a:t>
            </a:r>
          </a:p>
          <a:p>
            <a:pPr algn="just" fontAlgn="base">
              <a:spcBef>
                <a:spcPct val="0"/>
              </a:spcBef>
              <a:spcAft>
                <a:spcPct val="0"/>
              </a:spcAft>
              <a:buFontTx/>
              <a:buNone/>
            </a:pPr>
            <a:r>
              <a:rPr lang="en-US" altLang="en-US" sz="1800">
                <a:solidFill>
                  <a:srgbClr val="000000"/>
                </a:solidFill>
              </a:rPr>
              <a:t>		interface Example</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int Aproperty</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get;</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event someEvent Changed;</a:t>
            </a:r>
          </a:p>
          <a:p>
            <a:pPr algn="just" fontAlgn="base">
              <a:spcBef>
                <a:spcPct val="0"/>
              </a:spcBef>
              <a:spcAft>
                <a:spcPct val="0"/>
              </a:spcAft>
              <a:buFontTx/>
              <a:buNone/>
            </a:pPr>
            <a:r>
              <a:rPr lang="en-US" altLang="en-US" sz="1800">
                <a:solidFill>
                  <a:srgbClr val="000000"/>
                </a:solidFill>
              </a:rPr>
              <a:t>			void Display( );</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The accessibility of an interface can be controlled by using the modifiers </a:t>
            </a:r>
            <a:r>
              <a:rPr lang="en-US" altLang="en-US" sz="1800" b="1">
                <a:solidFill>
                  <a:srgbClr val="000000"/>
                </a:solidFill>
              </a:rPr>
              <a:t>public, protected, internal</a:t>
            </a:r>
            <a:r>
              <a:rPr lang="en-US" altLang="en-US" sz="1800">
                <a:solidFill>
                  <a:srgbClr val="000000"/>
                </a:solidFill>
              </a:rPr>
              <a:t> and </a:t>
            </a:r>
            <a:r>
              <a:rPr lang="en-US" altLang="en-US" sz="1800" b="1">
                <a:solidFill>
                  <a:srgbClr val="000000"/>
                </a:solidFill>
              </a:rPr>
              <a:t>private</a:t>
            </a:r>
            <a:r>
              <a:rPr lang="en-US" altLang="en-US" sz="1800">
                <a:solidFill>
                  <a:srgbClr val="000000"/>
                </a:solidFill>
              </a:rPr>
              <a:t>.</a:t>
            </a:r>
          </a:p>
          <a:p>
            <a:pPr algn="just" fontAlgn="base">
              <a:spcBef>
                <a:spcPct val="0"/>
              </a:spcBef>
              <a:spcAft>
                <a:spcPct val="0"/>
              </a:spcAft>
              <a:buFontTx/>
              <a:buNone/>
            </a:pPr>
            <a:r>
              <a:rPr lang="en-US" altLang="en-US" sz="1800">
                <a:solidFill>
                  <a:srgbClr val="000000"/>
                </a:solidFill>
              </a:rPr>
              <a:t>	We may also apply the modifier </a:t>
            </a:r>
            <a:r>
              <a:rPr lang="en-US" altLang="en-US" sz="1800" b="1">
                <a:solidFill>
                  <a:srgbClr val="000000"/>
                </a:solidFill>
              </a:rPr>
              <a:t>new</a:t>
            </a:r>
            <a:r>
              <a:rPr lang="en-US" altLang="en-US" sz="1800">
                <a:solidFill>
                  <a:srgbClr val="000000"/>
                </a:solidFill>
              </a:rPr>
              <a:t> on nested interfaces. It specifies that the interface hides an inherited member by the same name.</a:t>
            </a:r>
          </a:p>
        </p:txBody>
      </p:sp>
      <p:sp>
        <p:nvSpPr>
          <p:cNvPr id="68612" name="Rectangle 3"/>
          <p:cNvSpPr>
            <a:spLocks noChangeArrowheads="1"/>
          </p:cNvSpPr>
          <p:nvPr/>
        </p:nvSpPr>
        <p:spPr bwMode="auto">
          <a:xfrm>
            <a:off x="1533526" y="4492626"/>
            <a:ext cx="91344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800" b="1">
                <a:solidFill>
                  <a:srgbClr val="000000"/>
                </a:solidFill>
              </a:rPr>
              <a:t>DIFFERENCE BETWEEN CLASSES AND INTERFACES</a:t>
            </a:r>
          </a:p>
          <a:p>
            <a:pPr algn="just" fontAlgn="base">
              <a:spcBef>
                <a:spcPct val="0"/>
              </a:spcBef>
              <a:spcAft>
                <a:spcPct val="0"/>
              </a:spcAft>
              <a:buFontTx/>
              <a:buNone/>
            </a:pPr>
            <a:endParaRPr lang="en-US" altLang="en-US" sz="1800" b="1">
              <a:solidFill>
                <a:srgbClr val="000000"/>
              </a:solidFill>
            </a:endParaRPr>
          </a:p>
          <a:p>
            <a:pPr algn="just" fontAlgn="base">
              <a:spcBef>
                <a:spcPct val="0"/>
              </a:spcBef>
              <a:spcAft>
                <a:spcPct val="0"/>
              </a:spcAft>
              <a:buFontTx/>
              <a:buNone/>
            </a:pPr>
            <a:r>
              <a:rPr lang="en-US" altLang="en-US" sz="1800">
                <a:solidFill>
                  <a:srgbClr val="000000"/>
                </a:solidFill>
              </a:rPr>
              <a:t>	1. All the members of an interface are implicitly </a:t>
            </a:r>
            <a:r>
              <a:rPr lang="en-US" altLang="en-US" sz="1800" b="1">
                <a:solidFill>
                  <a:srgbClr val="000000"/>
                </a:solidFill>
              </a:rPr>
              <a:t>public</a:t>
            </a:r>
            <a:r>
              <a:rPr lang="en-US" altLang="en-US" sz="1800">
                <a:solidFill>
                  <a:srgbClr val="000000"/>
                </a:solidFill>
              </a:rPr>
              <a:t> and </a:t>
            </a:r>
            <a:r>
              <a:rPr lang="en-US" altLang="en-US" sz="1800" b="1">
                <a:solidFill>
                  <a:srgbClr val="000000"/>
                </a:solidFill>
              </a:rPr>
              <a:t>abstract</a:t>
            </a:r>
            <a:r>
              <a:rPr lang="en-US" altLang="en-US" sz="1800">
                <a:solidFill>
                  <a:srgbClr val="000000"/>
                </a:solidFill>
              </a:rPr>
              <a:t>.</a:t>
            </a:r>
          </a:p>
          <a:p>
            <a:pPr algn="just" fontAlgn="base">
              <a:spcBef>
                <a:spcPct val="0"/>
              </a:spcBef>
              <a:spcAft>
                <a:spcPct val="0"/>
              </a:spcAft>
              <a:buFontTx/>
              <a:buNone/>
            </a:pPr>
            <a:r>
              <a:rPr lang="en-US" altLang="en-US" sz="1800">
                <a:solidFill>
                  <a:srgbClr val="000000"/>
                </a:solidFill>
              </a:rPr>
              <a:t>	2. An interface cannot contain fields, constructors and destructors.</a:t>
            </a:r>
          </a:p>
          <a:p>
            <a:pPr algn="just" fontAlgn="base">
              <a:spcBef>
                <a:spcPct val="0"/>
              </a:spcBef>
              <a:spcAft>
                <a:spcPct val="0"/>
              </a:spcAft>
              <a:buFontTx/>
              <a:buNone/>
            </a:pPr>
            <a:r>
              <a:rPr lang="en-US" altLang="en-US" sz="1800">
                <a:solidFill>
                  <a:srgbClr val="000000"/>
                </a:solidFill>
              </a:rPr>
              <a:t>	3. Its members cannot be declared </a:t>
            </a:r>
            <a:r>
              <a:rPr lang="en-US" altLang="en-US" sz="1800" b="1">
                <a:solidFill>
                  <a:srgbClr val="000000"/>
                </a:solidFill>
              </a:rPr>
              <a:t>static</a:t>
            </a:r>
            <a:r>
              <a:rPr lang="en-US" altLang="en-US" sz="1800">
                <a:solidFill>
                  <a:srgbClr val="000000"/>
                </a:solidFill>
              </a:rPr>
              <a:t>.</a:t>
            </a:r>
          </a:p>
          <a:p>
            <a:pPr algn="just" fontAlgn="base">
              <a:spcBef>
                <a:spcPct val="0"/>
              </a:spcBef>
              <a:spcAft>
                <a:spcPct val="0"/>
              </a:spcAft>
              <a:buFontTx/>
              <a:buNone/>
            </a:pPr>
            <a:r>
              <a:rPr lang="en-US" altLang="en-US" sz="1800">
                <a:solidFill>
                  <a:srgbClr val="000000"/>
                </a:solidFill>
              </a:rPr>
              <a:t>	4. Since the methods in an interface are abstract, they do not include </a:t>
            </a:r>
          </a:p>
          <a:p>
            <a:pPr algn="just" fontAlgn="base">
              <a:spcBef>
                <a:spcPct val="0"/>
              </a:spcBef>
              <a:spcAft>
                <a:spcPct val="0"/>
              </a:spcAft>
              <a:buFontTx/>
              <a:buNone/>
            </a:pPr>
            <a:r>
              <a:rPr lang="en-US" altLang="en-US" sz="1800">
                <a:solidFill>
                  <a:srgbClr val="000000"/>
                </a:solidFill>
              </a:rPr>
              <a:t>	    implementation code.</a:t>
            </a:r>
          </a:p>
          <a:p>
            <a:pPr algn="just" fontAlgn="base">
              <a:spcBef>
                <a:spcPct val="0"/>
              </a:spcBef>
              <a:spcAft>
                <a:spcPct val="0"/>
              </a:spcAft>
              <a:buFontTx/>
              <a:buNone/>
            </a:pPr>
            <a:r>
              <a:rPr lang="en-US" altLang="en-US" sz="1800">
                <a:solidFill>
                  <a:srgbClr val="000000"/>
                </a:solidFill>
              </a:rPr>
              <a:t>	5. An Interface can inherit multiple interfaces.</a:t>
            </a:r>
          </a:p>
        </p:txBody>
      </p:sp>
    </p:spTree>
    <p:extLst>
      <p:ext uri="{BB962C8B-B14F-4D97-AF65-F5344CB8AC3E}">
        <p14:creationId xmlns:p14="http://schemas.microsoft.com/office/powerpoint/2010/main" val="3809151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0BB7628-D419-4489-A3F3-DBE21CC6B613}" type="slidenum">
              <a:rPr lang="en-US" altLang="en-US" sz="1400">
                <a:solidFill>
                  <a:srgbClr val="000000"/>
                </a:solidFill>
              </a:rPr>
              <a:pPr>
                <a:spcBef>
                  <a:spcPct val="0"/>
                </a:spcBef>
                <a:buFontTx/>
                <a:buNone/>
              </a:pPr>
              <a:t>39</a:t>
            </a:fld>
            <a:endParaRPr lang="en-US" altLang="en-US" sz="1400">
              <a:solidFill>
                <a:srgbClr val="000000"/>
              </a:solidFill>
            </a:endParaRPr>
          </a:p>
        </p:txBody>
      </p:sp>
      <p:sp>
        <p:nvSpPr>
          <p:cNvPr id="69635" name="Rectangle 2"/>
          <p:cNvSpPr>
            <a:spLocks noChangeArrowheads="1"/>
          </p:cNvSpPr>
          <p:nvPr/>
        </p:nvSpPr>
        <p:spPr bwMode="auto">
          <a:xfrm>
            <a:off x="1600200" y="43458"/>
            <a:ext cx="4576894"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b="1">
                <a:solidFill>
                  <a:srgbClr val="000000"/>
                </a:solidFill>
              </a:rPr>
              <a:t>EXTENDING INTERFACES</a:t>
            </a:r>
          </a:p>
          <a:p>
            <a:pPr fontAlgn="base">
              <a:spcBef>
                <a:spcPct val="0"/>
              </a:spcBef>
              <a:spcAft>
                <a:spcPct val="0"/>
              </a:spcAft>
              <a:buFontTx/>
              <a:buNone/>
            </a:pPr>
            <a:r>
              <a:rPr lang="en-US" altLang="en-US" sz="1400" b="1">
                <a:solidFill>
                  <a:srgbClr val="000000"/>
                </a:solidFill>
              </a:rPr>
              <a:t>	Syntax:</a:t>
            </a:r>
          </a:p>
          <a:p>
            <a:pPr fontAlgn="base">
              <a:spcBef>
                <a:spcPct val="0"/>
              </a:spcBef>
              <a:spcAft>
                <a:spcPct val="0"/>
              </a:spcAft>
              <a:buFontTx/>
              <a:buNone/>
            </a:pPr>
            <a:r>
              <a:rPr lang="en-US" altLang="en-US" sz="1400" b="1">
                <a:solidFill>
                  <a:srgbClr val="000000"/>
                </a:solidFill>
              </a:rPr>
              <a:t>		interface name2 : name1</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Members of name2</a:t>
            </a:r>
          </a:p>
          <a:p>
            <a:pPr fontAlgn="base">
              <a:spcBef>
                <a:spcPct val="0"/>
              </a:spcBef>
              <a:spcAft>
                <a:spcPct val="0"/>
              </a:spcAft>
              <a:buFontTx/>
              <a:buNone/>
            </a:pPr>
            <a:r>
              <a:rPr lang="en-US" altLang="en-US" sz="1400" b="1">
                <a:solidFill>
                  <a:srgbClr val="000000"/>
                </a:solidFill>
              </a:rPr>
              <a:t>		}	</a:t>
            </a:r>
          </a:p>
          <a:p>
            <a:pPr fontAlgn="base">
              <a:spcBef>
                <a:spcPct val="0"/>
              </a:spcBef>
              <a:spcAft>
                <a:spcPct val="0"/>
              </a:spcAft>
              <a:buFontTx/>
              <a:buNone/>
            </a:pPr>
            <a:r>
              <a:rPr lang="en-US" altLang="en-US" sz="1400" b="1">
                <a:solidFill>
                  <a:srgbClr val="000000"/>
                </a:solidFill>
              </a:rPr>
              <a:t>	Ex:</a:t>
            </a:r>
          </a:p>
          <a:p>
            <a:pPr fontAlgn="base">
              <a:spcBef>
                <a:spcPct val="0"/>
              </a:spcBef>
              <a:spcAft>
                <a:spcPct val="0"/>
              </a:spcAft>
              <a:buFontTx/>
              <a:buNone/>
            </a:pPr>
            <a:r>
              <a:rPr lang="en-US" altLang="en-US" sz="1400" b="1">
                <a:solidFill>
                  <a:srgbClr val="000000"/>
                </a:solidFill>
              </a:rPr>
              <a:t>		interface Addition</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int Add (int x,int 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interface Compute : Addition</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int Sub(int x, int y);</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Ex:</a:t>
            </a:r>
          </a:p>
          <a:p>
            <a:pPr fontAlgn="base">
              <a:spcBef>
                <a:spcPct val="0"/>
              </a:spcBef>
              <a:spcAft>
                <a:spcPct val="0"/>
              </a:spcAft>
              <a:buFontTx/>
              <a:buNone/>
            </a:pPr>
            <a:r>
              <a:rPr lang="en-US" altLang="en-US" sz="1400" b="1">
                <a:solidFill>
                  <a:srgbClr val="000000"/>
                </a:solidFill>
              </a:rPr>
              <a:t>		interface I1</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interface I2</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interface I3 : I1, I2</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a:t>
            </a:r>
          </a:p>
          <a:p>
            <a:pPr fontAlgn="base">
              <a:spcBef>
                <a:spcPct val="0"/>
              </a:spcBef>
              <a:spcAft>
                <a:spcPct val="0"/>
              </a:spcAft>
              <a:buFontTx/>
              <a:buNone/>
            </a:pPr>
            <a:r>
              <a:rPr lang="en-US" altLang="en-US" sz="1400" b="1">
                <a:solidFill>
                  <a:srgbClr val="000000"/>
                </a:solidFill>
              </a:rPr>
              <a:t>		}</a:t>
            </a:r>
          </a:p>
        </p:txBody>
      </p:sp>
    </p:spTree>
    <p:extLst>
      <p:ext uri="{BB962C8B-B14F-4D97-AF65-F5344CB8AC3E}">
        <p14:creationId xmlns:p14="http://schemas.microsoft.com/office/powerpoint/2010/main" val="3798147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8FF7123-8AC6-45A8-8CCC-45EAB7716122}" type="slidenum">
              <a:rPr lang="en-US" altLang="en-US" sz="1400">
                <a:solidFill>
                  <a:srgbClr val="000000"/>
                </a:solidFill>
              </a:rPr>
              <a:pPr>
                <a:spcBef>
                  <a:spcPct val="0"/>
                </a:spcBef>
                <a:buFontTx/>
                <a:buNone/>
              </a:pPr>
              <a:t>4</a:t>
            </a:fld>
            <a:endParaRPr lang="en-US" altLang="en-US" sz="1400">
              <a:solidFill>
                <a:srgbClr val="000000"/>
              </a:solidFill>
            </a:endParaRPr>
          </a:p>
        </p:txBody>
      </p:sp>
      <p:sp>
        <p:nvSpPr>
          <p:cNvPr id="33795" name="Text Box 2"/>
          <p:cNvSpPr txBox="1">
            <a:spLocks noChangeArrowheads="1"/>
          </p:cNvSpPr>
          <p:nvPr/>
        </p:nvSpPr>
        <p:spPr bwMode="auto">
          <a:xfrm>
            <a:off x="1676400" y="152400"/>
            <a:ext cx="8763000" cy="600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Containment Inheritance</a:t>
            </a:r>
          </a:p>
          <a:p>
            <a:pPr fontAlgn="base">
              <a:spcBef>
                <a:spcPct val="50000"/>
              </a:spcBef>
              <a:spcAft>
                <a:spcPct val="0"/>
              </a:spcAft>
              <a:buFontTx/>
              <a:buNone/>
            </a:pPr>
            <a:r>
              <a:rPr lang="en-US" altLang="en-US" sz="1800">
                <a:solidFill>
                  <a:srgbClr val="000000"/>
                </a:solidFill>
              </a:rPr>
              <a:t>	We can also define another form of inheritance relationship known as containership between class A and B.</a:t>
            </a:r>
          </a:p>
          <a:p>
            <a:pPr fontAlgn="base">
              <a:spcBef>
                <a:spcPct val="50000"/>
              </a:spcBef>
              <a:spcAft>
                <a:spcPct val="0"/>
              </a:spcAft>
              <a:buFontTx/>
              <a:buNone/>
            </a:pPr>
            <a:r>
              <a:rPr lang="en-US" altLang="en-US" sz="1800">
                <a:solidFill>
                  <a:srgbClr val="000000"/>
                </a:solidFill>
              </a:rPr>
              <a:t>Example:</a:t>
            </a:r>
          </a:p>
          <a:p>
            <a:pPr fontAlgn="base">
              <a:spcBef>
                <a:spcPct val="50000"/>
              </a:spcBef>
              <a:spcAft>
                <a:spcPct val="0"/>
              </a:spcAft>
              <a:buFontTx/>
              <a:buNone/>
            </a:pPr>
            <a:r>
              <a:rPr lang="en-US" altLang="en-US" sz="1800">
                <a:solidFill>
                  <a:srgbClr val="000000"/>
                </a:solidFill>
              </a:rPr>
              <a:t>	class A</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class B</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A a;	// a is contained in b</a:t>
            </a:r>
          </a:p>
          <a:p>
            <a:pPr fontAlgn="base">
              <a:spcBef>
                <a:spcPct val="50000"/>
              </a:spcBef>
              <a:spcAft>
                <a:spcPct val="0"/>
              </a:spcAft>
              <a:buFontTx/>
              <a:buNone/>
            </a:pPr>
            <a:r>
              <a:rPr lang="en-US" altLang="en-US" sz="1800">
                <a:solidFill>
                  <a:srgbClr val="000000"/>
                </a:solidFill>
              </a:rPr>
              <a:t>	}</a:t>
            </a:r>
          </a:p>
          <a:p>
            <a:pPr fontAlgn="base">
              <a:spcBef>
                <a:spcPct val="50000"/>
              </a:spcBef>
              <a:spcAft>
                <a:spcPct val="0"/>
              </a:spcAft>
              <a:buFontTx/>
              <a:buNone/>
            </a:pPr>
            <a:r>
              <a:rPr lang="en-US" altLang="en-US" sz="1800">
                <a:solidFill>
                  <a:srgbClr val="000000"/>
                </a:solidFill>
              </a:rPr>
              <a:t>	B b;</a:t>
            </a:r>
          </a:p>
          <a:p>
            <a:pPr fontAlgn="base">
              <a:spcBef>
                <a:spcPct val="5000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26747717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9EF4A64-D070-41D6-AF37-8920AB04DA4B}" type="slidenum">
              <a:rPr lang="en-US" altLang="en-US" sz="1400">
                <a:solidFill>
                  <a:srgbClr val="000000"/>
                </a:solidFill>
              </a:rPr>
              <a:pPr>
                <a:spcBef>
                  <a:spcPct val="0"/>
                </a:spcBef>
                <a:buFontTx/>
                <a:buNone/>
              </a:pPr>
              <a:t>40</a:t>
            </a:fld>
            <a:endParaRPr lang="en-US" altLang="en-US" sz="1400">
              <a:solidFill>
                <a:srgbClr val="000000"/>
              </a:solidFill>
            </a:endParaRPr>
          </a:p>
        </p:txBody>
      </p:sp>
      <p:sp>
        <p:nvSpPr>
          <p:cNvPr id="70659" name="Rectangle 2"/>
          <p:cNvSpPr>
            <a:spLocks noChangeArrowheads="1"/>
          </p:cNvSpPr>
          <p:nvPr/>
        </p:nvSpPr>
        <p:spPr bwMode="auto">
          <a:xfrm>
            <a:off x="1600200" y="-6350"/>
            <a:ext cx="7232650"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IMPLEMENTING INTERFACES</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Syntax: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classname : interfacename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Body of classname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classname : superclass, interface1, interface2</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Body of classname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Ex:</a:t>
            </a:r>
          </a:p>
          <a:p>
            <a:pPr fontAlgn="base">
              <a:spcBef>
                <a:spcPct val="0"/>
              </a:spcBef>
              <a:spcAft>
                <a:spcPct val="0"/>
              </a:spcAft>
              <a:buFontTx/>
              <a:buNone/>
            </a:pPr>
            <a:r>
              <a:rPr lang="en-US" altLang="en-US" sz="1800">
                <a:solidFill>
                  <a:srgbClr val="000000"/>
                </a:solidFill>
              </a:rPr>
              <a:t>		class A : I</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class B : A, I1, I2</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41260706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784F6F7-A0AB-4DB8-8A1D-45603DE48DE9}" type="slidenum">
              <a:rPr lang="en-US" altLang="en-US" sz="1400">
                <a:solidFill>
                  <a:srgbClr val="000000"/>
                </a:solidFill>
              </a:rPr>
              <a:pPr>
                <a:spcBef>
                  <a:spcPct val="0"/>
                </a:spcBef>
                <a:buFontTx/>
                <a:buNone/>
              </a:pPr>
              <a:t>41</a:t>
            </a:fld>
            <a:endParaRPr lang="en-US" altLang="en-US" sz="1400">
              <a:solidFill>
                <a:srgbClr val="000000"/>
              </a:solidFill>
            </a:endParaRPr>
          </a:p>
        </p:txBody>
      </p:sp>
      <p:sp>
        <p:nvSpPr>
          <p:cNvPr id="71683" name="Rectangle 2"/>
          <p:cNvSpPr>
            <a:spLocks noChangeArrowheads="1"/>
          </p:cNvSpPr>
          <p:nvPr/>
        </p:nvSpPr>
        <p:spPr bwMode="auto">
          <a:xfrm>
            <a:off x="1600201" y="82550"/>
            <a:ext cx="4773613"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IMPLEMENTATION OF MULTIPLE INTERFACES</a:t>
            </a:r>
          </a:p>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interface Addition</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int Add();</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interface Multiplication</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int Mul();</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Computation:Addition,Multiplication</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int x,y;</a:t>
            </a:r>
          </a:p>
          <a:p>
            <a:pPr fontAlgn="base">
              <a:spcBef>
                <a:spcPct val="0"/>
              </a:spcBef>
              <a:spcAft>
                <a:spcPct val="0"/>
              </a:spcAft>
              <a:buFontTx/>
              <a:buNone/>
            </a:pPr>
            <a:r>
              <a:rPr lang="en-US" altLang="en-US" sz="1600" b="1">
                <a:solidFill>
                  <a:srgbClr val="000000"/>
                </a:solidFill>
              </a:rPr>
              <a:t>	public Computation(int x,int 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this.x = x;</a:t>
            </a:r>
          </a:p>
          <a:p>
            <a:pPr fontAlgn="base">
              <a:spcBef>
                <a:spcPct val="0"/>
              </a:spcBef>
              <a:spcAft>
                <a:spcPct val="0"/>
              </a:spcAft>
              <a:buFontTx/>
              <a:buNone/>
            </a:pPr>
            <a:r>
              <a:rPr lang="en-US" altLang="en-US" sz="1600" b="1">
                <a:solidFill>
                  <a:srgbClr val="000000"/>
                </a:solidFill>
              </a:rPr>
              <a:t>		this.y = 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int Add()</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return(x+y);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int Mul()</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return (x*y);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p:txBody>
      </p:sp>
    </p:spTree>
    <p:extLst>
      <p:ext uri="{BB962C8B-B14F-4D97-AF65-F5344CB8AC3E}">
        <p14:creationId xmlns:p14="http://schemas.microsoft.com/office/powerpoint/2010/main" val="106602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6F7FAA-4B02-4F90-9EE6-38662B14B77D}" type="slidenum">
              <a:rPr lang="en-US" altLang="en-US" sz="1400">
                <a:solidFill>
                  <a:srgbClr val="000000"/>
                </a:solidFill>
              </a:rPr>
              <a:pPr>
                <a:spcBef>
                  <a:spcPct val="0"/>
                </a:spcBef>
                <a:buFontTx/>
                <a:buNone/>
              </a:pPr>
              <a:t>42</a:t>
            </a:fld>
            <a:endParaRPr lang="en-US" altLang="en-US" sz="1400">
              <a:solidFill>
                <a:srgbClr val="000000"/>
              </a:solidFill>
            </a:endParaRPr>
          </a:p>
        </p:txBody>
      </p:sp>
      <p:sp>
        <p:nvSpPr>
          <p:cNvPr id="72707" name="Rectangle 2"/>
          <p:cNvSpPr>
            <a:spLocks noChangeArrowheads="1"/>
          </p:cNvSpPr>
          <p:nvPr/>
        </p:nvSpPr>
        <p:spPr bwMode="auto">
          <a:xfrm>
            <a:off x="1600200" y="76201"/>
            <a:ext cx="66929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800">
                <a:solidFill>
                  <a:srgbClr val="000000"/>
                </a:solidFill>
              </a:rPr>
              <a:t>class InterfaceTest</a:t>
            </a:r>
          </a:p>
          <a:p>
            <a:pPr algn="just" fontAlgn="base">
              <a:spcBef>
                <a:spcPct val="0"/>
              </a:spcBef>
              <a:spcAft>
                <a:spcPct val="0"/>
              </a:spcAft>
              <a:buFontTx/>
              <a:buNone/>
            </a:pPr>
            <a:r>
              <a:rPr lang="en-US" altLang="en-US" sz="1800">
                <a:solidFill>
                  <a:srgbClr val="000000"/>
                </a:solidFill>
              </a:rPr>
              <a:t>{</a:t>
            </a:r>
          </a:p>
          <a:p>
            <a:pPr algn="just" fontAlgn="base">
              <a:spcBef>
                <a:spcPct val="0"/>
              </a:spcBef>
              <a:spcAft>
                <a:spcPct val="0"/>
              </a:spcAft>
              <a:buFontTx/>
              <a:buNone/>
            </a:pPr>
            <a:r>
              <a:rPr lang="en-US" altLang="en-US" sz="1800">
                <a:solidFill>
                  <a:srgbClr val="000000"/>
                </a:solidFill>
              </a:rPr>
              <a:t>	public static void Main()</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Computation com = new Computation (10,20);</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Addition add = (Addition) com;</a:t>
            </a:r>
          </a:p>
          <a:p>
            <a:pPr algn="just" fontAlgn="base">
              <a:spcBef>
                <a:spcPct val="0"/>
              </a:spcBef>
              <a:spcAft>
                <a:spcPct val="0"/>
              </a:spcAft>
              <a:buFontTx/>
              <a:buNone/>
            </a:pPr>
            <a:r>
              <a:rPr lang="en-US" altLang="en-US" sz="1800">
                <a:solidFill>
                  <a:srgbClr val="000000"/>
                </a:solidFill>
              </a:rPr>
              <a:t>		Console.WriteLine ("Sum = " + add.Add ());</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Multiplication mul = (Multiplication) com;</a:t>
            </a:r>
          </a:p>
          <a:p>
            <a:pPr algn="just" fontAlgn="base">
              <a:spcBef>
                <a:spcPct val="0"/>
              </a:spcBef>
              <a:spcAft>
                <a:spcPct val="0"/>
              </a:spcAft>
              <a:buFontTx/>
              <a:buNone/>
            </a:pPr>
            <a:r>
              <a:rPr lang="en-US" altLang="en-US" sz="1800">
                <a:solidFill>
                  <a:srgbClr val="000000"/>
                </a:solidFill>
              </a:rPr>
              <a:t>		Console.WriteLine ("Product = " + mul.Mul ());</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10662844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2E05A2-5C43-4876-B000-B723749A82C9}" type="slidenum">
              <a:rPr lang="en-US" altLang="en-US" sz="1400">
                <a:solidFill>
                  <a:srgbClr val="000000"/>
                </a:solidFill>
              </a:rPr>
              <a:pPr>
                <a:spcBef>
                  <a:spcPct val="0"/>
                </a:spcBef>
                <a:buFontTx/>
                <a:buNone/>
              </a:pPr>
              <a:t>43</a:t>
            </a:fld>
            <a:endParaRPr lang="en-US" altLang="en-US" sz="1400">
              <a:solidFill>
                <a:srgbClr val="000000"/>
              </a:solidFill>
            </a:endParaRPr>
          </a:p>
        </p:txBody>
      </p:sp>
      <p:sp>
        <p:nvSpPr>
          <p:cNvPr id="73731" name="Rectangle 2"/>
          <p:cNvSpPr>
            <a:spLocks noChangeArrowheads="1"/>
          </p:cNvSpPr>
          <p:nvPr/>
        </p:nvSpPr>
        <p:spPr bwMode="auto">
          <a:xfrm>
            <a:off x="1600200" y="160338"/>
            <a:ext cx="5594350" cy="585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MULTIPLE IMPLEMENTATION OF AN INTERFACE</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interface Area</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double Compute(double x);</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Square : Area</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double Compute(double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return(x*x);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Circle : Area</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double Compute(double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return (Math.PI * x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9825927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CBD56C-4573-44BB-B8BD-416A034E108E}" type="slidenum">
              <a:rPr lang="en-US" altLang="en-US" sz="1400">
                <a:solidFill>
                  <a:srgbClr val="000000"/>
                </a:solidFill>
              </a:rPr>
              <a:pPr>
                <a:spcBef>
                  <a:spcPct val="0"/>
                </a:spcBef>
                <a:buFontTx/>
                <a:buNone/>
              </a:pPr>
              <a:t>44</a:t>
            </a:fld>
            <a:endParaRPr lang="en-US" altLang="en-US" sz="1400">
              <a:solidFill>
                <a:srgbClr val="000000"/>
              </a:solidFill>
            </a:endParaRPr>
          </a:p>
        </p:txBody>
      </p:sp>
      <p:sp>
        <p:nvSpPr>
          <p:cNvPr id="74755" name="Rectangle 2"/>
          <p:cNvSpPr>
            <a:spLocks noChangeArrowheads="1"/>
          </p:cNvSpPr>
          <p:nvPr/>
        </p:nvSpPr>
        <p:spPr bwMode="auto">
          <a:xfrm>
            <a:off x="1600201" y="76201"/>
            <a:ext cx="84867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class InterfaceTest</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Square sqr = new Square ();</a:t>
            </a:r>
          </a:p>
          <a:p>
            <a:pPr fontAlgn="base">
              <a:spcBef>
                <a:spcPct val="0"/>
              </a:spcBef>
              <a:spcAft>
                <a:spcPct val="0"/>
              </a:spcAft>
              <a:buFontTx/>
              <a:buNone/>
            </a:pPr>
            <a:r>
              <a:rPr lang="en-US" altLang="en-US" sz="1800">
                <a:solidFill>
                  <a:srgbClr val="000000"/>
                </a:solidFill>
              </a:rPr>
              <a:t>		Circle cir = new Circle ();</a:t>
            </a:r>
          </a:p>
          <a:p>
            <a:pPr fontAlgn="base">
              <a:spcBef>
                <a:spcPct val="0"/>
              </a:spcBef>
              <a:spcAft>
                <a:spcPct val="0"/>
              </a:spcAft>
              <a:buFontTx/>
              <a:buNone/>
            </a:pPr>
            <a:r>
              <a:rPr lang="en-US" altLang="en-US" sz="1800">
                <a:solidFill>
                  <a:srgbClr val="000000"/>
                </a:solidFill>
              </a:rPr>
              <a:t>		Area area;</a:t>
            </a:r>
          </a:p>
          <a:p>
            <a:pPr fontAlgn="base">
              <a:spcBef>
                <a:spcPct val="0"/>
              </a:spcBef>
              <a:spcAft>
                <a:spcPct val="0"/>
              </a:spcAft>
              <a:buFontTx/>
              <a:buNone/>
            </a:pPr>
            <a:r>
              <a:rPr lang="en-US" altLang="en-US" sz="1800">
                <a:solidFill>
                  <a:srgbClr val="000000"/>
                </a:solidFill>
              </a:rPr>
              <a:t>		area = sqr as Area ;</a:t>
            </a:r>
          </a:p>
          <a:p>
            <a:pPr fontAlgn="base">
              <a:spcBef>
                <a:spcPct val="0"/>
              </a:spcBef>
              <a:spcAft>
                <a:spcPct val="0"/>
              </a:spcAft>
              <a:buFontTx/>
              <a:buNone/>
            </a:pPr>
            <a:r>
              <a:rPr lang="en-US" altLang="en-US" sz="1800">
                <a:solidFill>
                  <a:srgbClr val="000000"/>
                </a:solidFill>
              </a:rPr>
              <a:t>		Console.WriteLine ("Area of Square = " + area.Compute (10.0));</a:t>
            </a:r>
          </a:p>
          <a:p>
            <a:pPr fontAlgn="base">
              <a:spcBef>
                <a:spcPct val="0"/>
              </a:spcBef>
              <a:spcAft>
                <a:spcPct val="0"/>
              </a:spcAft>
              <a:buFontTx/>
              <a:buNone/>
            </a:pPr>
            <a:r>
              <a:rPr lang="en-US" altLang="en-US" sz="1800">
                <a:solidFill>
                  <a:srgbClr val="000000"/>
                </a:solidFill>
              </a:rPr>
              <a:t>		area = cir as Area ;</a:t>
            </a:r>
          </a:p>
          <a:p>
            <a:pPr fontAlgn="base">
              <a:spcBef>
                <a:spcPct val="0"/>
              </a:spcBef>
              <a:spcAft>
                <a:spcPct val="0"/>
              </a:spcAft>
              <a:buFontTx/>
              <a:buNone/>
            </a:pPr>
            <a:r>
              <a:rPr lang="en-US" altLang="en-US" sz="1800">
                <a:solidFill>
                  <a:srgbClr val="000000"/>
                </a:solidFill>
              </a:rPr>
              <a:t>		Console.WriteLine ("Area of Circle = " + area.Compute (10.0));</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36566353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4016A1C-C115-42FF-AE11-9916A708A7F4}" type="slidenum">
              <a:rPr lang="en-US" altLang="en-US" sz="1400">
                <a:solidFill>
                  <a:srgbClr val="000000"/>
                </a:solidFill>
              </a:rPr>
              <a:pPr>
                <a:spcBef>
                  <a:spcPct val="0"/>
                </a:spcBef>
                <a:buFontTx/>
                <a:buNone/>
              </a:pPr>
              <a:t>45</a:t>
            </a:fld>
            <a:endParaRPr lang="en-US" altLang="en-US" sz="1400">
              <a:solidFill>
                <a:srgbClr val="000000"/>
              </a:solidFill>
            </a:endParaRPr>
          </a:p>
        </p:txBody>
      </p:sp>
      <p:sp>
        <p:nvSpPr>
          <p:cNvPr id="88067" name="Rectangle 2"/>
          <p:cNvSpPr>
            <a:spLocks noChangeArrowheads="1"/>
          </p:cNvSpPr>
          <p:nvPr/>
        </p:nvSpPr>
        <p:spPr bwMode="auto">
          <a:xfrm>
            <a:off x="2209800" y="1600201"/>
            <a:ext cx="78486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8000" b="1">
                <a:solidFill>
                  <a:srgbClr val="000000"/>
                </a:solidFill>
              </a:rPr>
              <a:t>MANAGING ERRORS AND EXCEPTIONS</a:t>
            </a:r>
          </a:p>
        </p:txBody>
      </p:sp>
    </p:spTree>
    <p:extLst>
      <p:ext uri="{BB962C8B-B14F-4D97-AF65-F5344CB8AC3E}">
        <p14:creationId xmlns:p14="http://schemas.microsoft.com/office/powerpoint/2010/main" val="21447594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3C9C2E-4C0E-4C69-872D-9F582F19279E}" type="slidenum">
              <a:rPr lang="en-US" altLang="en-US" sz="1400">
                <a:solidFill>
                  <a:srgbClr val="000000"/>
                </a:solidFill>
              </a:rPr>
              <a:pPr>
                <a:spcBef>
                  <a:spcPct val="0"/>
                </a:spcBef>
                <a:buFontTx/>
                <a:buNone/>
              </a:pPr>
              <a:t>46</a:t>
            </a:fld>
            <a:endParaRPr lang="en-US" altLang="en-US" sz="1400">
              <a:solidFill>
                <a:srgbClr val="000000"/>
              </a:solidFill>
            </a:endParaRPr>
          </a:p>
        </p:txBody>
      </p:sp>
      <p:sp>
        <p:nvSpPr>
          <p:cNvPr id="89091" name="Rectangle 2"/>
          <p:cNvSpPr>
            <a:spLocks noChangeArrowheads="1"/>
          </p:cNvSpPr>
          <p:nvPr/>
        </p:nvSpPr>
        <p:spPr bwMode="auto">
          <a:xfrm>
            <a:off x="1600200" y="76200"/>
            <a:ext cx="90678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ERROR</a:t>
            </a:r>
          </a:p>
          <a:p>
            <a:pPr fontAlgn="base">
              <a:spcBef>
                <a:spcPct val="0"/>
              </a:spcBef>
              <a:spcAft>
                <a:spcPct val="0"/>
              </a:spcAft>
              <a:buFontTx/>
              <a:buNone/>
            </a:pPr>
            <a:r>
              <a:rPr lang="en-US" altLang="en-US" sz="1800">
                <a:solidFill>
                  <a:srgbClr val="000000"/>
                </a:solidFill>
              </a:rPr>
              <a:t>	Errors are mistakes that can make a program go wrong. An error may produce an incorrect output or may terminate the execution of the program abruptly or even may cause the system to crash.</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TYPES OF ERROR</a:t>
            </a:r>
          </a:p>
          <a:p>
            <a:pPr fontAlgn="base">
              <a:spcBef>
                <a:spcPct val="0"/>
              </a:spcBef>
              <a:spcAft>
                <a:spcPct val="0"/>
              </a:spcAft>
              <a:buFontTx/>
              <a:buNone/>
            </a:pPr>
            <a:r>
              <a:rPr lang="en-US" altLang="en-US" sz="1800">
                <a:solidFill>
                  <a:srgbClr val="000000"/>
                </a:solidFill>
              </a:rPr>
              <a:t>	1. Compile Time Error</a:t>
            </a:r>
          </a:p>
          <a:p>
            <a:pPr fontAlgn="base">
              <a:spcBef>
                <a:spcPct val="0"/>
              </a:spcBef>
              <a:spcAft>
                <a:spcPct val="0"/>
              </a:spcAft>
              <a:buFontTx/>
              <a:buNone/>
            </a:pPr>
            <a:r>
              <a:rPr lang="en-US" altLang="en-US" sz="1800">
                <a:solidFill>
                  <a:srgbClr val="000000"/>
                </a:solidFill>
              </a:rPr>
              <a:t>	2. Run Time Error</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1. Compile Time Errors</a:t>
            </a:r>
          </a:p>
          <a:p>
            <a:pPr fontAlgn="base">
              <a:spcBef>
                <a:spcPct val="0"/>
              </a:spcBef>
              <a:spcAft>
                <a:spcPct val="0"/>
              </a:spcAft>
              <a:buFontTx/>
              <a:buNone/>
            </a:pPr>
            <a:r>
              <a:rPr lang="en-US" altLang="en-US" sz="1800">
                <a:solidFill>
                  <a:srgbClr val="000000"/>
                </a:solidFill>
              </a:rPr>
              <a:t>		Missing Semicolon.</a:t>
            </a:r>
          </a:p>
          <a:p>
            <a:pPr fontAlgn="base">
              <a:spcBef>
                <a:spcPct val="0"/>
              </a:spcBef>
              <a:spcAft>
                <a:spcPct val="0"/>
              </a:spcAft>
              <a:buFontTx/>
              <a:buNone/>
            </a:pPr>
            <a:r>
              <a:rPr lang="en-US" altLang="en-US" sz="1800">
                <a:solidFill>
                  <a:srgbClr val="000000"/>
                </a:solidFill>
              </a:rPr>
              <a:t>		Missing brackets in classes and methods</a:t>
            </a:r>
          </a:p>
          <a:p>
            <a:pPr fontAlgn="base">
              <a:spcBef>
                <a:spcPct val="0"/>
              </a:spcBef>
              <a:spcAft>
                <a:spcPct val="0"/>
              </a:spcAft>
              <a:buFontTx/>
              <a:buNone/>
            </a:pPr>
            <a:r>
              <a:rPr lang="en-US" altLang="en-US" sz="1800">
                <a:solidFill>
                  <a:srgbClr val="000000"/>
                </a:solidFill>
              </a:rPr>
              <a:t>		Misspelling of identifiers and keywords</a:t>
            </a:r>
          </a:p>
          <a:p>
            <a:pPr fontAlgn="base">
              <a:spcBef>
                <a:spcPct val="0"/>
              </a:spcBef>
              <a:spcAft>
                <a:spcPct val="0"/>
              </a:spcAft>
              <a:buFontTx/>
              <a:buNone/>
            </a:pPr>
            <a:r>
              <a:rPr lang="en-US" altLang="en-US" sz="1800">
                <a:solidFill>
                  <a:srgbClr val="000000"/>
                </a:solidFill>
              </a:rPr>
              <a:t>		Use of = in place of == operator, etc.</a:t>
            </a:r>
          </a:p>
          <a:p>
            <a:pPr fontAlgn="base">
              <a:spcBef>
                <a:spcPct val="0"/>
              </a:spcBef>
              <a:spcAft>
                <a:spcPct val="0"/>
              </a:spcAft>
              <a:buFontTx/>
              <a:buNone/>
            </a:pPr>
            <a:r>
              <a:rPr lang="en-US" altLang="en-US" sz="1800">
                <a:solidFill>
                  <a:srgbClr val="000000"/>
                </a:solidFill>
              </a:rPr>
              <a:t>	2. Run Time Errors</a:t>
            </a:r>
          </a:p>
          <a:p>
            <a:pPr fontAlgn="base">
              <a:spcBef>
                <a:spcPct val="0"/>
              </a:spcBef>
              <a:spcAft>
                <a:spcPct val="0"/>
              </a:spcAft>
              <a:buFontTx/>
              <a:buNone/>
            </a:pPr>
            <a:r>
              <a:rPr lang="en-US" altLang="en-US" sz="1800">
                <a:solidFill>
                  <a:srgbClr val="000000"/>
                </a:solidFill>
              </a:rPr>
              <a:t>		Dividing an integer by zero</a:t>
            </a:r>
          </a:p>
          <a:p>
            <a:pPr fontAlgn="base">
              <a:spcBef>
                <a:spcPct val="0"/>
              </a:spcBef>
              <a:spcAft>
                <a:spcPct val="0"/>
              </a:spcAft>
              <a:buFontTx/>
              <a:buNone/>
            </a:pPr>
            <a:r>
              <a:rPr lang="en-US" altLang="en-US" sz="1800">
                <a:solidFill>
                  <a:srgbClr val="000000"/>
                </a:solidFill>
              </a:rPr>
              <a:t>		Accessing an element that is out of the bounds of an array</a:t>
            </a:r>
          </a:p>
          <a:p>
            <a:pPr fontAlgn="base">
              <a:spcBef>
                <a:spcPct val="0"/>
              </a:spcBef>
              <a:spcAft>
                <a:spcPct val="0"/>
              </a:spcAft>
              <a:buFontTx/>
              <a:buNone/>
            </a:pPr>
            <a:r>
              <a:rPr lang="en-US" altLang="en-US" sz="1800">
                <a:solidFill>
                  <a:srgbClr val="000000"/>
                </a:solidFill>
              </a:rPr>
              <a:t>		Converting an invalid string to a number or vice versa.</a:t>
            </a:r>
          </a:p>
          <a:p>
            <a:pPr fontAlgn="base">
              <a:spcBef>
                <a:spcPct val="0"/>
              </a:spcBef>
              <a:spcAft>
                <a:spcPct val="0"/>
              </a:spcAft>
              <a:buFontTx/>
              <a:buNone/>
            </a:pPr>
            <a:r>
              <a:rPr lang="en-US" altLang="en-US" sz="1800">
                <a:solidFill>
                  <a:srgbClr val="000000"/>
                </a:solidFill>
              </a:rPr>
              <a:t>		Attempting to use a negative size for an array.</a:t>
            </a:r>
          </a:p>
        </p:txBody>
      </p:sp>
    </p:spTree>
    <p:extLst>
      <p:ext uri="{BB962C8B-B14F-4D97-AF65-F5344CB8AC3E}">
        <p14:creationId xmlns:p14="http://schemas.microsoft.com/office/powerpoint/2010/main" val="25427459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60FA80-B29D-47E5-92E3-6047A40117A9}" type="slidenum">
              <a:rPr lang="en-US" altLang="en-US" sz="1400">
                <a:solidFill>
                  <a:srgbClr val="000000"/>
                </a:solidFill>
              </a:rPr>
              <a:pPr>
                <a:spcBef>
                  <a:spcPct val="0"/>
                </a:spcBef>
                <a:buFontTx/>
                <a:buNone/>
              </a:pPr>
              <a:t>47</a:t>
            </a:fld>
            <a:endParaRPr lang="en-US" altLang="en-US" sz="1400">
              <a:solidFill>
                <a:srgbClr val="000000"/>
              </a:solidFill>
            </a:endParaRPr>
          </a:p>
        </p:txBody>
      </p:sp>
      <p:sp>
        <p:nvSpPr>
          <p:cNvPr id="90115" name="Rectangle 2"/>
          <p:cNvSpPr>
            <a:spLocks noChangeArrowheads="1"/>
          </p:cNvSpPr>
          <p:nvPr/>
        </p:nvSpPr>
        <p:spPr bwMode="auto">
          <a:xfrm>
            <a:off x="1600201" y="76201"/>
            <a:ext cx="51085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class Exception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a = 10;</a:t>
            </a:r>
          </a:p>
          <a:p>
            <a:pPr fontAlgn="base">
              <a:spcBef>
                <a:spcPct val="0"/>
              </a:spcBef>
              <a:spcAft>
                <a:spcPct val="0"/>
              </a:spcAft>
              <a:buFontTx/>
              <a:buNone/>
            </a:pPr>
            <a:r>
              <a:rPr lang="en-US" altLang="en-US" sz="1800">
                <a:solidFill>
                  <a:srgbClr val="000000"/>
                </a:solidFill>
              </a:rPr>
              <a:t>		int b = 5;</a:t>
            </a:r>
          </a:p>
          <a:p>
            <a:pPr fontAlgn="base">
              <a:spcBef>
                <a:spcPct val="0"/>
              </a:spcBef>
              <a:spcAft>
                <a:spcPct val="0"/>
              </a:spcAft>
              <a:buFontTx/>
              <a:buNone/>
            </a:pPr>
            <a:r>
              <a:rPr lang="en-US" altLang="en-US" sz="1800">
                <a:solidFill>
                  <a:srgbClr val="000000"/>
                </a:solidFill>
              </a:rPr>
              <a:t>		int c = 5;</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int x = a / (b - c);</a:t>
            </a:r>
          </a:p>
          <a:p>
            <a:pPr fontAlgn="base">
              <a:spcBef>
                <a:spcPct val="0"/>
              </a:spcBef>
              <a:spcAft>
                <a:spcPct val="0"/>
              </a:spcAft>
              <a:buFontTx/>
              <a:buNone/>
            </a:pPr>
            <a:r>
              <a:rPr lang="en-US" altLang="en-US" sz="1800">
                <a:solidFill>
                  <a:srgbClr val="000000"/>
                </a:solidFill>
              </a:rPr>
              <a:t>		Console.WriteLine ("X = "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y = a / (b + c);</a:t>
            </a:r>
          </a:p>
          <a:p>
            <a:pPr fontAlgn="base">
              <a:spcBef>
                <a:spcPct val="0"/>
              </a:spcBef>
              <a:spcAft>
                <a:spcPct val="0"/>
              </a:spcAft>
              <a:buFontTx/>
              <a:buNone/>
            </a:pPr>
            <a:r>
              <a:rPr lang="en-US" altLang="en-US" sz="1800">
                <a:solidFill>
                  <a:srgbClr val="000000"/>
                </a:solidFill>
              </a:rPr>
              <a:t>		Console.WriteLine ("Y = "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2513961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EB1568-DAFC-45AA-B8EC-D272BB931F4A}" type="slidenum">
              <a:rPr lang="en-US" altLang="en-US" sz="1400">
                <a:solidFill>
                  <a:srgbClr val="000000"/>
                </a:solidFill>
              </a:rPr>
              <a:pPr>
                <a:spcBef>
                  <a:spcPct val="0"/>
                </a:spcBef>
                <a:buFontTx/>
                <a:buNone/>
              </a:pPr>
              <a:t>48</a:t>
            </a:fld>
            <a:endParaRPr lang="en-US" altLang="en-US" sz="1400">
              <a:solidFill>
                <a:srgbClr val="000000"/>
              </a:solidFill>
            </a:endParaRPr>
          </a:p>
        </p:txBody>
      </p:sp>
      <p:sp>
        <p:nvSpPr>
          <p:cNvPr id="91139" name="Rectangle 2"/>
          <p:cNvSpPr>
            <a:spLocks noChangeArrowheads="1"/>
          </p:cNvSpPr>
          <p:nvPr/>
        </p:nvSpPr>
        <p:spPr bwMode="auto">
          <a:xfrm>
            <a:off x="1600200" y="103188"/>
            <a:ext cx="90678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EXCEPTION</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An Exception is a condition that is caused by a run-time error in the program.</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If the exception object is not caught and handled properly, the compiler will display an error message and will terminate the program If we want the program to continue with the execution of the remaining code, then we should try to catch the exception object thrown by the error condition and then display an appropriate message for taking corrective actions. This task is known as exception handling.</a:t>
            </a:r>
          </a:p>
        </p:txBody>
      </p:sp>
      <p:sp>
        <p:nvSpPr>
          <p:cNvPr id="91140" name="Rectangle 3"/>
          <p:cNvSpPr>
            <a:spLocks noChangeArrowheads="1"/>
          </p:cNvSpPr>
          <p:nvPr/>
        </p:nvSpPr>
        <p:spPr bwMode="auto">
          <a:xfrm>
            <a:off x="1606550" y="3441700"/>
            <a:ext cx="70802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800" b="1">
                <a:solidFill>
                  <a:srgbClr val="000000"/>
                </a:solidFill>
              </a:rPr>
              <a:t>EXCEPTION HANDLING MECHANISM</a:t>
            </a:r>
          </a:p>
          <a:p>
            <a:pPr algn="just" fontAlgn="base">
              <a:spcBef>
                <a:spcPct val="0"/>
              </a:spcBef>
              <a:spcAft>
                <a:spcPct val="0"/>
              </a:spcAft>
              <a:buFontTx/>
              <a:buNone/>
            </a:pPr>
            <a:endParaRPr lang="en-US" altLang="en-US" sz="1800" b="1">
              <a:solidFill>
                <a:srgbClr val="000000"/>
              </a:solidFill>
            </a:endParaRPr>
          </a:p>
          <a:p>
            <a:pPr algn="just" fontAlgn="base">
              <a:spcBef>
                <a:spcPct val="0"/>
              </a:spcBef>
              <a:spcAft>
                <a:spcPct val="0"/>
              </a:spcAft>
              <a:buFontTx/>
              <a:buNone/>
            </a:pPr>
            <a:r>
              <a:rPr lang="en-US" altLang="en-US" sz="1800">
                <a:solidFill>
                  <a:srgbClr val="000000"/>
                </a:solidFill>
              </a:rPr>
              <a:t>	1. Find the problem  (</a:t>
            </a:r>
            <a:r>
              <a:rPr lang="en-US" altLang="en-US" sz="1800" b="1">
                <a:solidFill>
                  <a:srgbClr val="000000"/>
                </a:solidFill>
              </a:rPr>
              <a:t>Hit</a:t>
            </a:r>
            <a:r>
              <a:rPr lang="en-US" altLang="en-US" sz="1800">
                <a:solidFill>
                  <a:srgbClr val="000000"/>
                </a:solidFill>
              </a:rPr>
              <a:t> the exception)</a:t>
            </a:r>
          </a:p>
          <a:p>
            <a:pPr algn="just" fontAlgn="base">
              <a:spcBef>
                <a:spcPct val="0"/>
              </a:spcBef>
              <a:spcAft>
                <a:spcPct val="0"/>
              </a:spcAft>
              <a:buFontTx/>
              <a:buNone/>
            </a:pPr>
            <a:r>
              <a:rPr lang="en-US" altLang="en-US" sz="1800">
                <a:solidFill>
                  <a:srgbClr val="000000"/>
                </a:solidFill>
              </a:rPr>
              <a:t>	2. Inform that an error has occurred  (</a:t>
            </a:r>
            <a:r>
              <a:rPr lang="en-US" altLang="en-US" sz="1800" b="1">
                <a:solidFill>
                  <a:srgbClr val="000000"/>
                </a:solidFill>
              </a:rPr>
              <a:t>Throw</a:t>
            </a:r>
            <a:r>
              <a:rPr lang="en-US" altLang="en-US" sz="1800">
                <a:solidFill>
                  <a:srgbClr val="000000"/>
                </a:solidFill>
              </a:rPr>
              <a:t> the exception)</a:t>
            </a:r>
          </a:p>
          <a:p>
            <a:pPr algn="just" fontAlgn="base">
              <a:spcBef>
                <a:spcPct val="0"/>
              </a:spcBef>
              <a:spcAft>
                <a:spcPct val="0"/>
              </a:spcAft>
              <a:buFontTx/>
              <a:buNone/>
            </a:pPr>
            <a:r>
              <a:rPr lang="en-US" altLang="en-US" sz="1800">
                <a:solidFill>
                  <a:srgbClr val="000000"/>
                </a:solidFill>
              </a:rPr>
              <a:t>	3. Receive the error information  (</a:t>
            </a:r>
            <a:r>
              <a:rPr lang="en-US" altLang="en-US" sz="1800" b="1">
                <a:solidFill>
                  <a:srgbClr val="000000"/>
                </a:solidFill>
              </a:rPr>
              <a:t>Catch</a:t>
            </a:r>
            <a:r>
              <a:rPr lang="en-US" altLang="en-US" sz="1800">
                <a:solidFill>
                  <a:srgbClr val="000000"/>
                </a:solidFill>
              </a:rPr>
              <a:t> the exception)</a:t>
            </a:r>
          </a:p>
          <a:p>
            <a:pPr algn="just" fontAlgn="base">
              <a:spcBef>
                <a:spcPct val="0"/>
              </a:spcBef>
              <a:spcAft>
                <a:spcPct val="0"/>
              </a:spcAft>
              <a:buFontTx/>
              <a:buNone/>
            </a:pPr>
            <a:r>
              <a:rPr lang="en-US" altLang="en-US" sz="1800">
                <a:solidFill>
                  <a:srgbClr val="000000"/>
                </a:solidFill>
              </a:rPr>
              <a:t>	4. Take corrective actions ( </a:t>
            </a:r>
            <a:r>
              <a:rPr lang="en-US" altLang="en-US" sz="1800" b="1">
                <a:solidFill>
                  <a:srgbClr val="000000"/>
                </a:solidFill>
              </a:rPr>
              <a:t>Handle</a:t>
            </a:r>
            <a:r>
              <a:rPr lang="en-US" altLang="en-US" sz="1800">
                <a:solidFill>
                  <a:srgbClr val="000000"/>
                </a:solidFill>
              </a:rPr>
              <a:t> the exception)</a:t>
            </a:r>
          </a:p>
        </p:txBody>
      </p:sp>
    </p:spTree>
    <p:extLst>
      <p:ext uri="{BB962C8B-B14F-4D97-AF65-F5344CB8AC3E}">
        <p14:creationId xmlns:p14="http://schemas.microsoft.com/office/powerpoint/2010/main" val="3544654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4BABF5-51E0-487E-BE0D-8435E8973BEA}" type="slidenum">
              <a:rPr lang="en-US" altLang="en-US" sz="1400">
                <a:solidFill>
                  <a:srgbClr val="000000"/>
                </a:solidFill>
              </a:rPr>
              <a:pPr>
                <a:spcBef>
                  <a:spcPct val="0"/>
                </a:spcBef>
                <a:buFontTx/>
                <a:buNone/>
              </a:pPr>
              <a:t>49</a:t>
            </a:fld>
            <a:endParaRPr lang="en-US" altLang="en-US" sz="1400">
              <a:solidFill>
                <a:srgbClr val="000000"/>
              </a:solidFill>
            </a:endParaRPr>
          </a:p>
        </p:txBody>
      </p:sp>
      <p:grpSp>
        <p:nvGrpSpPr>
          <p:cNvPr id="92163" name="Group 2"/>
          <p:cNvGrpSpPr>
            <a:grpSpLocks noChangeAspect="1"/>
          </p:cNvGrpSpPr>
          <p:nvPr/>
        </p:nvGrpSpPr>
        <p:grpSpPr bwMode="auto">
          <a:xfrm>
            <a:off x="3352800" y="228600"/>
            <a:ext cx="5486400" cy="3200400"/>
            <a:chOff x="1800" y="7121"/>
            <a:chExt cx="8640" cy="5040"/>
          </a:xfrm>
        </p:grpSpPr>
        <p:sp>
          <p:nvSpPr>
            <p:cNvPr id="92165" name="AutoShape 3"/>
            <p:cNvSpPr>
              <a:spLocks noChangeArrowheads="1"/>
            </p:cNvSpPr>
            <p:nvPr/>
          </p:nvSpPr>
          <p:spPr bwMode="auto">
            <a:xfrm>
              <a:off x="1800" y="7121"/>
              <a:ext cx="8640" cy="5040"/>
            </a:xfrm>
            <a:prstGeom prst="curvedRightArrow">
              <a:avLst>
                <a:gd name="adj1" fmla="val 20000"/>
                <a:gd name="adj2" fmla="val 40000"/>
                <a:gd name="adj3" fmla="val 5714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92166" name="Text Box 4"/>
            <p:cNvSpPr txBox="1">
              <a:spLocks noChangeArrowheads="1"/>
            </p:cNvSpPr>
            <p:nvPr/>
          </p:nvSpPr>
          <p:spPr bwMode="auto">
            <a:xfrm>
              <a:off x="6120" y="7661"/>
              <a:ext cx="2160" cy="14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b="1">
                  <a:solidFill>
                    <a:srgbClr val="000000"/>
                  </a:solidFill>
                </a:rPr>
                <a:t>try</a:t>
              </a:r>
              <a:r>
                <a:rPr lang="en-US" altLang="en-US" sz="1200">
                  <a:solidFill>
                    <a:srgbClr val="000000"/>
                  </a:solidFill>
                </a:rPr>
                <a:t> Block            </a:t>
              </a:r>
            </a:p>
            <a:p>
              <a:pPr algn="ctr" fontAlgn="base">
                <a:spcBef>
                  <a:spcPct val="0"/>
                </a:spcBef>
                <a:spcAft>
                  <a:spcPct val="0"/>
                </a:spcAft>
                <a:buFontTx/>
                <a:buNone/>
              </a:pPr>
              <a:r>
                <a:rPr lang="en-US" altLang="en-US" sz="1200">
                  <a:solidFill>
                    <a:srgbClr val="000000"/>
                  </a:solidFill>
                </a:rPr>
                <a:t>Statement that caused an exception</a:t>
              </a:r>
              <a:endParaRPr lang="en-US" altLang="en-US" sz="1800">
                <a:solidFill>
                  <a:srgbClr val="000000"/>
                </a:solidFill>
              </a:endParaRPr>
            </a:p>
          </p:txBody>
        </p:sp>
        <p:sp>
          <p:nvSpPr>
            <p:cNvPr id="92167" name="Text Box 5"/>
            <p:cNvSpPr txBox="1">
              <a:spLocks noChangeArrowheads="1"/>
            </p:cNvSpPr>
            <p:nvPr/>
          </p:nvSpPr>
          <p:spPr bwMode="auto">
            <a:xfrm>
              <a:off x="6120" y="10002"/>
              <a:ext cx="2160" cy="143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b="1">
                  <a:solidFill>
                    <a:srgbClr val="000000"/>
                  </a:solidFill>
                </a:rPr>
                <a:t>catch</a:t>
              </a:r>
              <a:r>
                <a:rPr lang="en-US" altLang="en-US" sz="1200">
                  <a:solidFill>
                    <a:srgbClr val="000000"/>
                  </a:solidFill>
                </a:rPr>
                <a:t> Block</a:t>
              </a:r>
            </a:p>
            <a:p>
              <a:pPr algn="ctr" fontAlgn="base">
                <a:spcBef>
                  <a:spcPct val="0"/>
                </a:spcBef>
                <a:spcAft>
                  <a:spcPct val="0"/>
                </a:spcAft>
                <a:buFontTx/>
                <a:buNone/>
              </a:pPr>
              <a:r>
                <a:rPr lang="en-US" altLang="en-US" sz="1200">
                  <a:solidFill>
                    <a:srgbClr val="000000"/>
                  </a:solidFill>
                </a:rPr>
                <a:t>Statements that handle the exception</a:t>
              </a:r>
              <a:endParaRPr lang="en-US" altLang="en-US" sz="1800">
                <a:solidFill>
                  <a:srgbClr val="000000"/>
                </a:solidFill>
              </a:endParaRPr>
            </a:p>
          </p:txBody>
        </p:sp>
        <p:sp>
          <p:nvSpPr>
            <p:cNvPr id="92168" name="Line 6"/>
            <p:cNvSpPr>
              <a:spLocks noChangeShapeType="1"/>
            </p:cNvSpPr>
            <p:nvPr/>
          </p:nvSpPr>
          <p:spPr bwMode="auto">
            <a:xfrm>
              <a:off x="6120" y="8021"/>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92169" name="Line 7"/>
            <p:cNvSpPr>
              <a:spLocks noChangeShapeType="1"/>
            </p:cNvSpPr>
            <p:nvPr/>
          </p:nvSpPr>
          <p:spPr bwMode="auto">
            <a:xfrm>
              <a:off x="6120" y="10361"/>
              <a:ext cx="21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92170" name="AutoShape 8"/>
            <p:cNvSpPr>
              <a:spLocks noChangeArrowheads="1"/>
            </p:cNvSpPr>
            <p:nvPr/>
          </p:nvSpPr>
          <p:spPr bwMode="auto">
            <a:xfrm>
              <a:off x="4500" y="8021"/>
              <a:ext cx="1440" cy="2880"/>
            </a:xfrm>
            <a:prstGeom prst="curvedRightArrow">
              <a:avLst>
                <a:gd name="adj1" fmla="val 40000"/>
                <a:gd name="adj2" fmla="val 80000"/>
                <a:gd name="adj3" fmla="val 33333"/>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92171" name="Text Box 9"/>
            <p:cNvSpPr txBox="1">
              <a:spLocks noChangeArrowheads="1"/>
            </p:cNvSpPr>
            <p:nvPr/>
          </p:nvSpPr>
          <p:spPr bwMode="auto">
            <a:xfrm>
              <a:off x="2340" y="8921"/>
              <a:ext cx="1980" cy="72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Throws Exception object</a:t>
              </a:r>
              <a:endParaRPr lang="en-US" altLang="en-US" sz="1800">
                <a:solidFill>
                  <a:srgbClr val="000000"/>
                </a:solidFill>
              </a:endParaRPr>
            </a:p>
          </p:txBody>
        </p:sp>
        <p:sp>
          <p:nvSpPr>
            <p:cNvPr id="92172" name="Text Box 10"/>
            <p:cNvSpPr txBox="1">
              <a:spLocks noChangeArrowheads="1"/>
            </p:cNvSpPr>
            <p:nvPr/>
          </p:nvSpPr>
          <p:spPr bwMode="auto">
            <a:xfrm>
              <a:off x="8460" y="8021"/>
              <a:ext cx="1800" cy="659"/>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Exception object creator</a:t>
              </a:r>
              <a:endParaRPr lang="en-US" altLang="en-US" sz="1800">
                <a:solidFill>
                  <a:srgbClr val="000000"/>
                </a:solidFill>
              </a:endParaRPr>
            </a:p>
          </p:txBody>
        </p:sp>
        <p:sp>
          <p:nvSpPr>
            <p:cNvPr id="92173" name="Text Box 11"/>
            <p:cNvSpPr txBox="1">
              <a:spLocks noChangeArrowheads="1"/>
            </p:cNvSpPr>
            <p:nvPr/>
          </p:nvSpPr>
          <p:spPr bwMode="auto">
            <a:xfrm>
              <a:off x="8460" y="10181"/>
              <a:ext cx="1800" cy="659"/>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Exception handler</a:t>
              </a:r>
              <a:endParaRPr lang="en-US" altLang="en-US" sz="1800">
                <a:solidFill>
                  <a:srgbClr val="000000"/>
                </a:solidFill>
              </a:endParaRPr>
            </a:p>
          </p:txBody>
        </p:sp>
      </p:grpSp>
      <p:sp>
        <p:nvSpPr>
          <p:cNvPr id="92164" name="Rectangle 12"/>
          <p:cNvSpPr>
            <a:spLocks noChangeArrowheads="1"/>
          </p:cNvSpPr>
          <p:nvPr/>
        </p:nvSpPr>
        <p:spPr bwMode="auto">
          <a:xfrm>
            <a:off x="1600200" y="3868738"/>
            <a:ext cx="9067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Throw Point</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Exceptions are thrown by methods that are invoked from within the try blocks. The point at which an exception is thrown is called the throw point. Once an exception is thrown to the catch block, control cannot return to the throw point. </a:t>
            </a:r>
          </a:p>
        </p:txBody>
      </p:sp>
    </p:spTree>
    <p:extLst>
      <p:ext uri="{BB962C8B-B14F-4D97-AF65-F5344CB8AC3E}">
        <p14:creationId xmlns:p14="http://schemas.microsoft.com/office/powerpoint/2010/main" val="3113625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CFAA95E-5D96-46EF-A750-0A729D1185C6}" type="slidenum">
              <a:rPr lang="en-US" altLang="en-US" sz="1400">
                <a:solidFill>
                  <a:srgbClr val="000000"/>
                </a:solidFill>
              </a:rPr>
              <a:pPr>
                <a:spcBef>
                  <a:spcPct val="0"/>
                </a:spcBef>
                <a:buFontTx/>
                <a:buNone/>
              </a:pPr>
              <a:t>5</a:t>
            </a:fld>
            <a:endParaRPr lang="en-US" altLang="en-US" sz="1400">
              <a:solidFill>
                <a:srgbClr val="000000"/>
              </a:solidFill>
            </a:endParaRPr>
          </a:p>
        </p:txBody>
      </p:sp>
      <p:sp>
        <p:nvSpPr>
          <p:cNvPr id="34819" name="Text Box 2"/>
          <p:cNvSpPr txBox="1">
            <a:spLocks noChangeArrowheads="1"/>
          </p:cNvSpPr>
          <p:nvPr/>
        </p:nvSpPr>
        <p:spPr bwMode="auto">
          <a:xfrm>
            <a:off x="1524000" y="1"/>
            <a:ext cx="9144000" cy="325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fontAlgn="base">
              <a:spcBef>
                <a:spcPct val="50000"/>
              </a:spcBef>
              <a:spcAft>
                <a:spcPct val="0"/>
              </a:spcAft>
              <a:buFontTx/>
              <a:buNone/>
            </a:pPr>
            <a:r>
              <a:rPr lang="en-US" altLang="en-US" sz="1800">
                <a:solidFill>
                  <a:srgbClr val="000000"/>
                </a:solidFill>
              </a:rPr>
              <a:t>In such cases, we say that the object a is contained in the object b. This relationship between a and b is referred to as ‘has – a’ relationship. The outer class B which contains the inner class A is termed the ‘parent’ class and the contained class A is termed a ‘child’ class.</a:t>
            </a:r>
          </a:p>
          <a:p>
            <a:pPr algn="just" fontAlgn="base">
              <a:spcBef>
                <a:spcPct val="50000"/>
              </a:spcBef>
              <a:spcAft>
                <a:spcPct val="0"/>
              </a:spcAft>
              <a:buFontTx/>
              <a:buNone/>
            </a:pPr>
            <a:endParaRPr lang="en-US" altLang="en-US" sz="1800">
              <a:solidFill>
                <a:srgbClr val="000000"/>
              </a:solidFill>
            </a:endParaRPr>
          </a:p>
          <a:p>
            <a:pPr algn="just" fontAlgn="base">
              <a:spcBef>
                <a:spcPct val="50000"/>
              </a:spcBef>
              <a:spcAft>
                <a:spcPct val="0"/>
              </a:spcAft>
              <a:buFontTx/>
              <a:buNone/>
            </a:pPr>
            <a:r>
              <a:rPr lang="en-US" altLang="en-US" sz="1800">
                <a:solidFill>
                  <a:srgbClr val="000000"/>
                </a:solidFill>
              </a:rPr>
              <a:t>Example:</a:t>
            </a:r>
          </a:p>
          <a:p>
            <a:pPr algn="just" fontAlgn="base">
              <a:spcBef>
                <a:spcPct val="50000"/>
              </a:spcBef>
              <a:spcAft>
                <a:spcPct val="0"/>
              </a:spcAft>
              <a:buFontTx/>
              <a:buNone/>
            </a:pPr>
            <a:r>
              <a:rPr lang="en-US" altLang="en-US" sz="1800">
                <a:solidFill>
                  <a:srgbClr val="000000"/>
                </a:solidFill>
              </a:rPr>
              <a:t>	1. car has – a radio.</a:t>
            </a:r>
          </a:p>
          <a:p>
            <a:pPr algn="just" fontAlgn="base">
              <a:spcBef>
                <a:spcPct val="50000"/>
              </a:spcBef>
              <a:spcAft>
                <a:spcPct val="0"/>
              </a:spcAft>
              <a:buFontTx/>
              <a:buNone/>
            </a:pPr>
            <a:r>
              <a:rPr lang="en-US" altLang="en-US" sz="1800">
                <a:solidFill>
                  <a:srgbClr val="000000"/>
                </a:solidFill>
              </a:rPr>
              <a:t>	2. House has – a store room.</a:t>
            </a:r>
          </a:p>
          <a:p>
            <a:pPr algn="just" fontAlgn="base">
              <a:spcBef>
                <a:spcPct val="50000"/>
              </a:spcBef>
              <a:spcAft>
                <a:spcPct val="0"/>
              </a:spcAft>
              <a:buFontTx/>
              <a:buNone/>
            </a:pPr>
            <a:r>
              <a:rPr lang="en-US" altLang="en-US" sz="1800">
                <a:solidFill>
                  <a:srgbClr val="000000"/>
                </a:solidFill>
              </a:rPr>
              <a:t>	3. City has – a road.</a:t>
            </a:r>
          </a:p>
        </p:txBody>
      </p:sp>
      <p:sp>
        <p:nvSpPr>
          <p:cNvPr id="34820" name="Rectangle 3"/>
          <p:cNvSpPr>
            <a:spLocks noChangeArrowheads="1"/>
          </p:cNvSpPr>
          <p:nvPr/>
        </p:nvSpPr>
        <p:spPr bwMode="auto">
          <a:xfrm>
            <a:off x="3810000" y="3886200"/>
            <a:ext cx="4953000" cy="2362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34821" name="Text Box 4"/>
          <p:cNvSpPr txBox="1">
            <a:spLocks noChangeArrowheads="1"/>
          </p:cNvSpPr>
          <p:nvPr/>
        </p:nvSpPr>
        <p:spPr bwMode="auto">
          <a:xfrm>
            <a:off x="4495800" y="4038601"/>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Car object</a:t>
            </a:r>
          </a:p>
        </p:txBody>
      </p:sp>
      <p:sp>
        <p:nvSpPr>
          <p:cNvPr id="34822" name="Rectangle 5"/>
          <p:cNvSpPr>
            <a:spLocks noChangeArrowheads="1"/>
          </p:cNvSpPr>
          <p:nvPr/>
        </p:nvSpPr>
        <p:spPr bwMode="auto">
          <a:xfrm>
            <a:off x="6324600" y="5181600"/>
            <a:ext cx="2057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34823" name="Text Box 6"/>
          <p:cNvSpPr txBox="1">
            <a:spLocks noChangeArrowheads="1"/>
          </p:cNvSpPr>
          <p:nvPr/>
        </p:nvSpPr>
        <p:spPr bwMode="auto">
          <a:xfrm>
            <a:off x="6629400" y="53340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Radio object</a:t>
            </a:r>
          </a:p>
        </p:txBody>
      </p:sp>
    </p:spTree>
    <p:extLst>
      <p:ext uri="{BB962C8B-B14F-4D97-AF65-F5344CB8AC3E}">
        <p14:creationId xmlns:p14="http://schemas.microsoft.com/office/powerpoint/2010/main" val="40948573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EFC5D31-C1CA-4804-A1D6-1B879A5E8F3D}" type="slidenum">
              <a:rPr lang="en-US" altLang="en-US" sz="1400">
                <a:solidFill>
                  <a:srgbClr val="000000"/>
                </a:solidFill>
              </a:rPr>
              <a:pPr>
                <a:spcBef>
                  <a:spcPct val="0"/>
                </a:spcBef>
                <a:buFontTx/>
                <a:buNone/>
              </a:pPr>
              <a:t>50</a:t>
            </a:fld>
            <a:endParaRPr lang="en-US" altLang="en-US" sz="1400">
              <a:solidFill>
                <a:srgbClr val="000000"/>
              </a:solidFill>
            </a:endParaRPr>
          </a:p>
        </p:txBody>
      </p:sp>
      <p:sp>
        <p:nvSpPr>
          <p:cNvPr id="93187" name="Rectangle 2"/>
          <p:cNvSpPr>
            <a:spLocks noChangeArrowheads="1"/>
          </p:cNvSpPr>
          <p:nvPr/>
        </p:nvSpPr>
        <p:spPr bwMode="auto">
          <a:xfrm>
            <a:off x="1600201" y="171451"/>
            <a:ext cx="771842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2000" b="1">
                <a:solidFill>
                  <a:srgbClr val="000000"/>
                </a:solidFill>
              </a:rPr>
              <a:t>SYNTAX OF EXCEPTION HANDLING CODE</a:t>
            </a:r>
          </a:p>
          <a:p>
            <a:pPr fontAlgn="base">
              <a:spcBef>
                <a:spcPct val="0"/>
              </a:spcBef>
              <a:spcAft>
                <a:spcPct val="0"/>
              </a:spcAft>
              <a:buFontTx/>
              <a:buNone/>
            </a:pPr>
            <a:endParaRPr lang="en-US" altLang="en-US" sz="2000" b="1">
              <a:solidFill>
                <a:srgbClr val="000000"/>
              </a:solidFill>
            </a:endParaRP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try</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Statement;		//generates an exception</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catch(Exception e)</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Statement;		//process the exception</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a:t>
            </a:r>
          </a:p>
          <a:p>
            <a:pPr fontAlgn="base">
              <a:spcBef>
                <a:spcPct val="0"/>
              </a:spcBef>
              <a:spcAft>
                <a:spcPct val="0"/>
              </a:spcAft>
              <a:buFontTx/>
              <a:buNone/>
            </a:pPr>
            <a:r>
              <a:rPr lang="en-US" altLang="en-US" sz="2000" b="1">
                <a:solidFill>
                  <a:srgbClr val="000000"/>
                </a:solidFill>
              </a:rPr>
              <a:t>	----------- </a:t>
            </a:r>
          </a:p>
        </p:txBody>
      </p:sp>
    </p:spTree>
    <p:extLst>
      <p:ext uri="{BB962C8B-B14F-4D97-AF65-F5344CB8AC3E}">
        <p14:creationId xmlns:p14="http://schemas.microsoft.com/office/powerpoint/2010/main" val="3930173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1EC767-0E38-48A4-9081-693D21EFA6FD}" type="slidenum">
              <a:rPr lang="en-US" altLang="en-US" sz="1400">
                <a:solidFill>
                  <a:srgbClr val="000000"/>
                </a:solidFill>
              </a:rPr>
              <a:pPr>
                <a:spcBef>
                  <a:spcPct val="0"/>
                </a:spcBef>
                <a:buFontTx/>
                <a:buNone/>
              </a:pPr>
              <a:t>51</a:t>
            </a:fld>
            <a:endParaRPr lang="en-US" altLang="en-US" sz="1400">
              <a:solidFill>
                <a:srgbClr val="000000"/>
              </a:solidFill>
            </a:endParaRPr>
          </a:p>
        </p:txBody>
      </p:sp>
      <p:sp>
        <p:nvSpPr>
          <p:cNvPr id="94211" name="Rectangle 2"/>
          <p:cNvSpPr>
            <a:spLocks noChangeArrowheads="1"/>
          </p:cNvSpPr>
          <p:nvPr/>
        </p:nvSpPr>
        <p:spPr bwMode="auto">
          <a:xfrm>
            <a:off x="1600201" y="87314"/>
            <a:ext cx="6873875"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USING TRY AND CATCH FOR EXCEPTION HANDLING</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Ex</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a = 10;</a:t>
            </a:r>
          </a:p>
          <a:p>
            <a:pPr fontAlgn="base">
              <a:spcBef>
                <a:spcPct val="0"/>
              </a:spcBef>
              <a:spcAft>
                <a:spcPct val="0"/>
              </a:spcAft>
              <a:buFontTx/>
              <a:buNone/>
            </a:pPr>
            <a:r>
              <a:rPr lang="en-US" altLang="en-US" sz="1800">
                <a:solidFill>
                  <a:srgbClr val="000000"/>
                </a:solidFill>
              </a:rPr>
              <a:t>		int b = 5;</a:t>
            </a:r>
          </a:p>
          <a:p>
            <a:pPr fontAlgn="base">
              <a:spcBef>
                <a:spcPct val="0"/>
              </a:spcBef>
              <a:spcAft>
                <a:spcPct val="0"/>
              </a:spcAft>
              <a:buFontTx/>
              <a:buNone/>
            </a:pPr>
            <a:r>
              <a:rPr lang="en-US" altLang="en-US" sz="1800">
                <a:solidFill>
                  <a:srgbClr val="000000"/>
                </a:solidFill>
              </a:rPr>
              <a:t>		int c = 5;</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x = a / (b - c);</a:t>
            </a:r>
          </a:p>
          <a:p>
            <a:pPr fontAlgn="base">
              <a:spcBef>
                <a:spcPct val="0"/>
              </a:spcBef>
              <a:spcAft>
                <a:spcPct val="0"/>
              </a:spcAft>
              <a:buFontTx/>
              <a:buNone/>
            </a:pPr>
            <a:r>
              <a:rPr lang="en-US" altLang="en-US" sz="1800">
                <a:solidFill>
                  <a:srgbClr val="000000"/>
                </a:solidFill>
              </a:rPr>
              <a:t>			Console.WriteLine ("X = " + x);</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catch (Exception 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("Division by Zero");</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y = a / (b + c);</a:t>
            </a:r>
          </a:p>
          <a:p>
            <a:pPr fontAlgn="base">
              <a:spcBef>
                <a:spcPct val="0"/>
              </a:spcBef>
              <a:spcAft>
                <a:spcPct val="0"/>
              </a:spcAft>
              <a:buFontTx/>
              <a:buNone/>
            </a:pPr>
            <a:r>
              <a:rPr lang="en-US" altLang="en-US" sz="1800">
                <a:solidFill>
                  <a:srgbClr val="000000"/>
                </a:solidFill>
              </a:rPr>
              <a:t>		Console.WriteLine ("Y = " + 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1900676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FE7BA55-6532-42B1-B1F6-C4FDA2BFA594}" type="slidenum">
              <a:rPr lang="en-US" altLang="en-US" sz="1400">
                <a:solidFill>
                  <a:srgbClr val="000000"/>
                </a:solidFill>
              </a:rPr>
              <a:pPr>
                <a:spcBef>
                  <a:spcPct val="0"/>
                </a:spcBef>
                <a:buFontTx/>
                <a:buNone/>
              </a:pPr>
              <a:t>52</a:t>
            </a:fld>
            <a:endParaRPr lang="en-US" altLang="en-US" sz="1400">
              <a:solidFill>
                <a:srgbClr val="000000"/>
              </a:solidFill>
            </a:endParaRPr>
          </a:p>
        </p:txBody>
      </p:sp>
      <p:graphicFrame>
        <p:nvGraphicFramePr>
          <p:cNvPr id="133180" name="Group 60"/>
          <p:cNvGraphicFramePr>
            <a:graphicFrameLocks noGrp="1"/>
          </p:cNvGraphicFramePr>
          <p:nvPr>
            <p:ph/>
          </p:nvPr>
        </p:nvGraphicFramePr>
        <p:xfrm>
          <a:off x="2362200" y="762001"/>
          <a:ext cx="7639050" cy="4237039"/>
        </p:xfrm>
        <a:graphic>
          <a:graphicData uri="http://schemas.openxmlformats.org/drawingml/2006/table">
            <a:tbl>
              <a:tblPr/>
              <a:tblGrid>
                <a:gridCol w="3219450"/>
                <a:gridCol w="4419600"/>
              </a:tblGrid>
              <a:tr h="4874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Exception Class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Cause of Exception</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SystemException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 failed run – time check; used as a base class for other exceptions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ArgumentException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An argument to a method was invalid</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DivideByZeroException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An attempt was made to divide by zero</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FormatException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The format of an argument is wrong</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IndexOutofRangeException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An array index is out of bounds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StackOverflowException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 stack has overflowed</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ArrayTypeMismatchException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Attempt to store the wrong type of object in an array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ArithmeticException</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Arithmetic over – or  underflow has occurred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267" name="Text Box 58"/>
          <p:cNvSpPr txBox="1">
            <a:spLocks noChangeArrowheads="1"/>
          </p:cNvSpPr>
          <p:nvPr/>
        </p:nvSpPr>
        <p:spPr bwMode="auto">
          <a:xfrm>
            <a:off x="2209800" y="7620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50000"/>
              </a:spcBef>
              <a:spcAft>
                <a:spcPct val="0"/>
              </a:spcAft>
              <a:buFontTx/>
              <a:buNone/>
            </a:pPr>
            <a:r>
              <a:rPr lang="en-US" altLang="en-US" b="1">
                <a:solidFill>
                  <a:srgbClr val="000000"/>
                </a:solidFill>
              </a:rPr>
              <a:t>COMMON C# EXCEPTIONS</a:t>
            </a:r>
          </a:p>
        </p:txBody>
      </p:sp>
    </p:spTree>
    <p:extLst>
      <p:ext uri="{BB962C8B-B14F-4D97-AF65-F5344CB8AC3E}">
        <p14:creationId xmlns:p14="http://schemas.microsoft.com/office/powerpoint/2010/main" val="2375892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3D8217-382A-4809-8B0B-D9141BE803EF}" type="slidenum">
              <a:rPr lang="en-US" altLang="en-US" sz="1400">
                <a:solidFill>
                  <a:srgbClr val="000000"/>
                </a:solidFill>
              </a:rPr>
              <a:pPr>
                <a:spcBef>
                  <a:spcPct val="0"/>
                </a:spcBef>
                <a:buFontTx/>
                <a:buNone/>
              </a:pPr>
              <a:t>53</a:t>
            </a:fld>
            <a:endParaRPr lang="en-US" altLang="en-US" sz="1400">
              <a:solidFill>
                <a:srgbClr val="000000"/>
              </a:solidFill>
            </a:endParaRPr>
          </a:p>
        </p:txBody>
      </p:sp>
      <p:sp>
        <p:nvSpPr>
          <p:cNvPr id="96259" name="Rectangle 2"/>
          <p:cNvSpPr>
            <a:spLocks noChangeArrowheads="1"/>
          </p:cNvSpPr>
          <p:nvPr/>
        </p:nvSpPr>
        <p:spPr bwMode="auto">
          <a:xfrm>
            <a:off x="1543050" y="76201"/>
            <a:ext cx="761365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MULTIPLE CATCH STATEMENTS</a:t>
            </a:r>
          </a:p>
          <a:p>
            <a:pPr fontAlgn="base">
              <a:spcBef>
                <a:spcPct val="0"/>
              </a:spcBef>
              <a:spcAft>
                <a:spcPct val="0"/>
              </a:spcAft>
              <a:buFontTx/>
              <a:buNone/>
            </a:pPr>
            <a:r>
              <a:rPr lang="en-US" altLang="en-US" sz="1600" b="1">
                <a:solidFill>
                  <a:srgbClr val="000000"/>
                </a:solidFill>
              </a:rPr>
              <a:t>	Syntax:</a:t>
            </a:r>
          </a:p>
          <a:p>
            <a:pPr fontAlgn="base">
              <a:spcBef>
                <a:spcPct val="0"/>
              </a:spcBef>
              <a:spcAft>
                <a:spcPct val="0"/>
              </a:spcAft>
              <a:buFontTx/>
              <a:buNone/>
            </a:pPr>
            <a:r>
              <a:rPr lang="en-US" altLang="en-US" sz="1600" b="1">
                <a:solidFill>
                  <a:srgbClr val="000000"/>
                </a:solidFill>
              </a:rPr>
              <a:t>		try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Statement;	// generates an exception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catch(Exception – Type – 1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Statement;	// processes exception type 1</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catch(Exception – Type – 2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Statement;	// processes exception type 2</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catch(Exception – Type – N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Statement;	// processes exception type 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p:txBody>
      </p:sp>
      <p:sp>
        <p:nvSpPr>
          <p:cNvPr id="96260" name="Rectangle 3"/>
          <p:cNvSpPr>
            <a:spLocks noChangeArrowheads="1"/>
          </p:cNvSpPr>
          <p:nvPr/>
        </p:nvSpPr>
        <p:spPr bwMode="auto">
          <a:xfrm>
            <a:off x="1600200" y="5164019"/>
            <a:ext cx="90678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400" b="1">
                <a:solidFill>
                  <a:srgbClr val="000000"/>
                </a:solidFill>
              </a:rPr>
              <a:t>Note:</a:t>
            </a:r>
          </a:p>
          <a:p>
            <a:pPr algn="just" fontAlgn="base">
              <a:spcBef>
                <a:spcPct val="0"/>
              </a:spcBef>
              <a:spcAft>
                <a:spcPct val="0"/>
              </a:spcAft>
              <a:buFontTx/>
              <a:buNone/>
            </a:pPr>
            <a:r>
              <a:rPr lang="en-US" altLang="en-US" sz="1400" b="1">
                <a:solidFill>
                  <a:srgbClr val="000000"/>
                </a:solidFill>
              </a:rPr>
              <a:t>C# does not require any processing of the exception at all. We can simply have a catch statement with an empty block to avoid program abortion.</a:t>
            </a:r>
          </a:p>
          <a:p>
            <a:pPr algn="just" fontAlgn="base">
              <a:spcBef>
                <a:spcPct val="0"/>
              </a:spcBef>
              <a:spcAft>
                <a:spcPct val="0"/>
              </a:spcAft>
              <a:buFontTx/>
              <a:buNone/>
            </a:pPr>
            <a:r>
              <a:rPr lang="en-US" altLang="en-US" sz="1400" b="1">
                <a:solidFill>
                  <a:srgbClr val="000000"/>
                </a:solidFill>
              </a:rPr>
              <a:t>			Ex:</a:t>
            </a:r>
          </a:p>
          <a:p>
            <a:pPr algn="just" fontAlgn="base">
              <a:spcBef>
                <a:spcPct val="0"/>
              </a:spcBef>
              <a:spcAft>
                <a:spcPct val="0"/>
              </a:spcAft>
              <a:buFontTx/>
              <a:buNone/>
            </a:pPr>
            <a:r>
              <a:rPr lang="en-US" altLang="en-US" sz="1400" b="1">
                <a:solidFill>
                  <a:srgbClr val="000000"/>
                </a:solidFill>
              </a:rPr>
              <a:t>				catch (Exception e)</a:t>
            </a:r>
          </a:p>
          <a:p>
            <a:pPr algn="just" fontAlgn="base">
              <a:spcBef>
                <a:spcPct val="0"/>
              </a:spcBef>
              <a:spcAft>
                <a:spcPct val="0"/>
              </a:spcAft>
              <a:buFontTx/>
              <a:buNone/>
            </a:pPr>
            <a:r>
              <a:rPr lang="en-US" altLang="en-US" sz="1400" b="1">
                <a:solidFill>
                  <a:srgbClr val="000000"/>
                </a:solidFill>
              </a:rPr>
              <a:t>				{</a:t>
            </a:r>
          </a:p>
          <a:p>
            <a:pPr algn="just" fontAlgn="base">
              <a:spcBef>
                <a:spcPct val="0"/>
              </a:spcBef>
              <a:spcAft>
                <a:spcPct val="0"/>
              </a:spcAft>
              <a:buFontTx/>
              <a:buNone/>
            </a:pPr>
            <a:r>
              <a:rPr lang="en-US" altLang="en-US" sz="1400" b="1">
                <a:solidFill>
                  <a:srgbClr val="000000"/>
                </a:solidFill>
              </a:rPr>
              <a:t>				}</a:t>
            </a:r>
          </a:p>
        </p:txBody>
      </p:sp>
    </p:spTree>
    <p:extLst>
      <p:ext uri="{BB962C8B-B14F-4D97-AF65-F5344CB8AC3E}">
        <p14:creationId xmlns:p14="http://schemas.microsoft.com/office/powerpoint/2010/main" val="4261042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E9016E-3EDC-47BF-830F-490F986E8F67}" type="slidenum">
              <a:rPr lang="en-US" altLang="en-US" sz="1400">
                <a:solidFill>
                  <a:srgbClr val="000000"/>
                </a:solidFill>
              </a:rPr>
              <a:pPr>
                <a:spcBef>
                  <a:spcPct val="0"/>
                </a:spcBef>
                <a:buFontTx/>
                <a:buNone/>
              </a:pPr>
              <a:t>54</a:t>
            </a:fld>
            <a:endParaRPr lang="en-US" altLang="en-US" sz="1400">
              <a:solidFill>
                <a:srgbClr val="000000"/>
              </a:solidFill>
            </a:endParaRPr>
          </a:p>
        </p:txBody>
      </p:sp>
      <p:sp>
        <p:nvSpPr>
          <p:cNvPr id="97283" name="Rectangle 2"/>
          <p:cNvSpPr>
            <a:spLocks noChangeArrowheads="1"/>
          </p:cNvSpPr>
          <p:nvPr/>
        </p:nvSpPr>
        <p:spPr bwMode="auto">
          <a:xfrm>
            <a:off x="1600201" y="-39688"/>
            <a:ext cx="6816725" cy="693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USING MULTIPLE CATCH BLOCKS</a:t>
            </a:r>
          </a:p>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class Multiple</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int [] a = {5,10};</a:t>
            </a:r>
          </a:p>
          <a:p>
            <a:pPr fontAlgn="base">
              <a:spcBef>
                <a:spcPct val="0"/>
              </a:spcBef>
              <a:spcAft>
                <a:spcPct val="0"/>
              </a:spcAft>
              <a:buFontTx/>
              <a:buNone/>
            </a:pPr>
            <a:r>
              <a:rPr lang="en-US" altLang="en-US" sz="1600" b="1">
                <a:solidFill>
                  <a:srgbClr val="000000"/>
                </a:solidFill>
              </a:rPr>
              <a:t>		int b = 5;</a:t>
            </a:r>
          </a:p>
          <a:p>
            <a:pPr fontAlgn="base">
              <a:spcBef>
                <a:spcPct val="0"/>
              </a:spcBef>
              <a:spcAft>
                <a:spcPct val="0"/>
              </a:spcAft>
              <a:buFontTx/>
              <a:buNone/>
            </a:pPr>
            <a:r>
              <a:rPr lang="en-US" altLang="en-US" sz="1600" b="1">
                <a:solidFill>
                  <a:srgbClr val="000000"/>
                </a:solidFill>
              </a:rPr>
              <a:t>		try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int x = a[2] / b - a[1];</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catch(ArithmeticException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("Division By Zero");</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catch(IndexOutOfRangeException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("Array index error");</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catch(ArrayTypeMismatchException 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("Wrong data type");</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int y = a[1] / a[0];</a:t>
            </a:r>
          </a:p>
          <a:p>
            <a:pPr fontAlgn="base">
              <a:spcBef>
                <a:spcPct val="0"/>
              </a:spcBef>
              <a:spcAft>
                <a:spcPct val="0"/>
              </a:spcAft>
              <a:buFontTx/>
              <a:buNone/>
            </a:pPr>
            <a:r>
              <a:rPr lang="en-US" altLang="en-US" sz="1600" b="1">
                <a:solidFill>
                  <a:srgbClr val="000000"/>
                </a:solidFill>
              </a:rPr>
              <a:t>		Console.WriteLine ("Y =" + 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1698848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BD7AC-3428-4007-BA71-1D00E8A0D5C1}" type="slidenum">
              <a:rPr lang="en-US" altLang="en-US" sz="1400">
                <a:solidFill>
                  <a:srgbClr val="000000"/>
                </a:solidFill>
              </a:rPr>
              <a:pPr>
                <a:spcBef>
                  <a:spcPct val="0"/>
                </a:spcBef>
                <a:buFontTx/>
                <a:buNone/>
              </a:pPr>
              <a:t>55</a:t>
            </a:fld>
            <a:endParaRPr lang="en-US" altLang="en-US" sz="1400">
              <a:solidFill>
                <a:srgbClr val="000000"/>
              </a:solidFill>
            </a:endParaRPr>
          </a:p>
        </p:txBody>
      </p:sp>
      <p:sp>
        <p:nvSpPr>
          <p:cNvPr id="98307" name="Rectangle 2"/>
          <p:cNvSpPr>
            <a:spLocks noChangeArrowheads="1"/>
          </p:cNvSpPr>
          <p:nvPr/>
        </p:nvSpPr>
        <p:spPr bwMode="auto">
          <a:xfrm>
            <a:off x="1600200" y="76200"/>
            <a:ext cx="534035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THE EXCEPTION HIERARCHY</a:t>
            </a:r>
          </a:p>
          <a:p>
            <a:pPr fontAlgn="base">
              <a:spcBef>
                <a:spcPct val="0"/>
              </a:spcBef>
              <a:spcAft>
                <a:spcPct val="0"/>
              </a:spcAft>
              <a:buFontTx/>
              <a:buNone/>
            </a:pPr>
            <a:endParaRPr lang="en-US" altLang="en-US" sz="1800" b="1">
              <a:solidFill>
                <a:srgbClr val="000000"/>
              </a:solidFill>
            </a:endParaRPr>
          </a:p>
          <a:p>
            <a:pPr fontAlgn="base">
              <a:spcBef>
                <a:spcPct val="0"/>
              </a:spcBef>
              <a:spcAft>
                <a:spcPct val="0"/>
              </a:spcAft>
              <a:buFontTx/>
              <a:buNone/>
            </a:pPr>
            <a:r>
              <a:rPr lang="en-US" altLang="en-US" sz="1800" b="1">
                <a:solidFill>
                  <a:srgbClr val="000000"/>
                </a:solidFill>
              </a:rPr>
              <a:t>CASE ONE</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try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//Throw divide by Zero Exception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catch(Exception 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catch(DivideByZeroException 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3825914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5D95BA-AF27-479D-A137-A79196016CA6}" type="slidenum">
              <a:rPr lang="en-US" altLang="en-US" sz="1400">
                <a:solidFill>
                  <a:srgbClr val="000000"/>
                </a:solidFill>
              </a:rPr>
              <a:pPr>
                <a:spcBef>
                  <a:spcPct val="0"/>
                </a:spcBef>
                <a:buFontTx/>
                <a:buNone/>
              </a:pPr>
              <a:t>56</a:t>
            </a:fld>
            <a:endParaRPr lang="en-US" altLang="en-US" sz="1400">
              <a:solidFill>
                <a:srgbClr val="000000"/>
              </a:solidFill>
            </a:endParaRPr>
          </a:p>
        </p:txBody>
      </p:sp>
      <p:sp>
        <p:nvSpPr>
          <p:cNvPr id="99331" name="Rectangle 2"/>
          <p:cNvSpPr>
            <a:spLocks noChangeArrowheads="1"/>
          </p:cNvSpPr>
          <p:nvPr/>
        </p:nvSpPr>
        <p:spPr bwMode="auto">
          <a:xfrm>
            <a:off x="1600200" y="107950"/>
            <a:ext cx="534035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CASE TWO</a:t>
            </a:r>
            <a:endParaRPr lang="en-US" altLang="en-US" sz="1800">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try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//Throw divide by Zero Exception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catch(DivideByZeroException 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catch(Exception e)</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29158754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C11C5C-A3C6-4A9F-B370-08185A4F38C1}" type="slidenum">
              <a:rPr lang="en-US" altLang="en-US" sz="1400">
                <a:solidFill>
                  <a:srgbClr val="000000"/>
                </a:solidFill>
              </a:rPr>
              <a:pPr>
                <a:spcBef>
                  <a:spcPct val="0"/>
                </a:spcBef>
                <a:buFontTx/>
                <a:buNone/>
              </a:pPr>
              <a:t>57</a:t>
            </a:fld>
            <a:endParaRPr lang="en-US" altLang="en-US" sz="1400">
              <a:solidFill>
                <a:srgbClr val="000000"/>
              </a:solidFill>
            </a:endParaRPr>
          </a:p>
        </p:txBody>
      </p:sp>
      <p:sp>
        <p:nvSpPr>
          <p:cNvPr id="100355" name="Rectangle 2"/>
          <p:cNvSpPr>
            <a:spLocks noChangeArrowheads="1"/>
          </p:cNvSpPr>
          <p:nvPr/>
        </p:nvSpPr>
        <p:spPr bwMode="auto">
          <a:xfrm>
            <a:off x="1600200" y="77788"/>
            <a:ext cx="90678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GENERAL CATCH HANDLER</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A catch block which will catch any exception is called a general catch handler. A general catch handler does not specify any parameter and can be written as:</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 causes an exception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catch 			// no parameters</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 handles error</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350905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A673DA7-7D8C-445C-AC79-E051D665D01E}" type="slidenum">
              <a:rPr lang="en-US" altLang="en-US" sz="1400">
                <a:solidFill>
                  <a:srgbClr val="000000"/>
                </a:solidFill>
              </a:rPr>
              <a:pPr>
                <a:spcBef>
                  <a:spcPct val="0"/>
                </a:spcBef>
                <a:buFontTx/>
                <a:buNone/>
              </a:pPr>
              <a:t>58</a:t>
            </a:fld>
            <a:endParaRPr lang="en-US" altLang="en-US" sz="1400">
              <a:solidFill>
                <a:srgbClr val="000000"/>
              </a:solidFill>
            </a:endParaRPr>
          </a:p>
        </p:txBody>
      </p:sp>
      <p:sp>
        <p:nvSpPr>
          <p:cNvPr id="101379" name="Rectangle 2"/>
          <p:cNvSpPr>
            <a:spLocks noChangeArrowheads="1"/>
          </p:cNvSpPr>
          <p:nvPr/>
        </p:nvSpPr>
        <p:spPr bwMode="auto">
          <a:xfrm>
            <a:off x="1616076" y="204789"/>
            <a:ext cx="9051925"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USING FINALLY STATEMENT</a:t>
            </a:r>
          </a:p>
          <a:p>
            <a:pPr fontAlgn="base">
              <a:spcBef>
                <a:spcPct val="0"/>
              </a:spcBef>
              <a:spcAft>
                <a:spcPct val="0"/>
              </a:spcAft>
              <a:buFontTx/>
              <a:buNone/>
            </a:pPr>
            <a:endParaRPr lang="en-US" altLang="en-US" sz="1600" b="1">
              <a:solidFill>
                <a:srgbClr val="000000"/>
              </a:solidFill>
            </a:endParaRPr>
          </a:p>
          <a:p>
            <a:pPr fontAlgn="base">
              <a:spcBef>
                <a:spcPct val="0"/>
              </a:spcBef>
              <a:spcAft>
                <a:spcPct val="0"/>
              </a:spcAft>
              <a:buFontTx/>
              <a:buNone/>
            </a:pPr>
            <a:r>
              <a:rPr lang="en-US" altLang="en-US" sz="1600" b="1">
                <a:solidFill>
                  <a:srgbClr val="000000"/>
                </a:solidFill>
              </a:rPr>
              <a:t>	C# supports another statement known as a finally statement that can be used to handle an exception that is not caught by any of the previous catch statements. A finally block can be used to handle any exception generated within a try block. It may be added immediately after the try block or after the last catch</a:t>
            </a:r>
          </a:p>
          <a:p>
            <a:pPr fontAlgn="base">
              <a:spcBef>
                <a:spcPct val="0"/>
              </a:spcBef>
              <a:spcAft>
                <a:spcPct val="0"/>
              </a:spcAft>
              <a:buFontTx/>
              <a:buNone/>
            </a:pPr>
            <a:endParaRPr lang="en-US" altLang="en-US" sz="1600" b="1">
              <a:solidFill>
                <a:srgbClr val="000000"/>
              </a:solidFill>
            </a:endParaRPr>
          </a:p>
          <a:p>
            <a:pPr fontAlgn="base">
              <a:spcBef>
                <a:spcPct val="0"/>
              </a:spcBef>
              <a:spcAft>
                <a:spcPct val="0"/>
              </a:spcAft>
              <a:buFontTx/>
              <a:buNone/>
            </a:pPr>
            <a:r>
              <a:rPr lang="en-US" altLang="en-US" sz="1600" b="1">
                <a:solidFill>
                  <a:srgbClr val="000000"/>
                </a:solidFill>
              </a:rPr>
              <a:t>	try 					try</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finally 				                catch (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					}</a:t>
            </a:r>
          </a:p>
          <a:p>
            <a:pPr fontAlgn="base">
              <a:spcBef>
                <a:spcPct val="0"/>
              </a:spcBef>
              <a:spcAft>
                <a:spcPct val="0"/>
              </a:spcAft>
              <a:buFontTx/>
              <a:buNone/>
            </a:pPr>
            <a:r>
              <a:rPr lang="en-US" altLang="en-US" sz="1600" b="1">
                <a:solidFill>
                  <a:srgbClr val="000000"/>
                </a:solidFill>
              </a:rPr>
              <a:t>						catch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finally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t>
            </a:r>
          </a:p>
        </p:txBody>
      </p:sp>
    </p:spTree>
    <p:extLst>
      <p:ext uri="{BB962C8B-B14F-4D97-AF65-F5344CB8AC3E}">
        <p14:creationId xmlns:p14="http://schemas.microsoft.com/office/powerpoint/2010/main" val="326877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698003-2BD9-4E9C-8EB3-386303DABA9A}" type="slidenum">
              <a:rPr lang="en-US" altLang="en-US" sz="1400">
                <a:solidFill>
                  <a:srgbClr val="000000"/>
                </a:solidFill>
              </a:rPr>
              <a:pPr>
                <a:spcBef>
                  <a:spcPct val="0"/>
                </a:spcBef>
                <a:buFontTx/>
                <a:buNone/>
              </a:pPr>
              <a:t>59</a:t>
            </a:fld>
            <a:endParaRPr lang="en-US" altLang="en-US" sz="1400">
              <a:solidFill>
                <a:srgbClr val="000000"/>
              </a:solidFill>
            </a:endParaRPr>
          </a:p>
        </p:txBody>
      </p:sp>
      <p:grpSp>
        <p:nvGrpSpPr>
          <p:cNvPr id="102403" name="Group 2"/>
          <p:cNvGrpSpPr>
            <a:grpSpLocks noChangeAspect="1"/>
          </p:cNvGrpSpPr>
          <p:nvPr/>
        </p:nvGrpSpPr>
        <p:grpSpPr bwMode="auto">
          <a:xfrm>
            <a:off x="3429000" y="304800"/>
            <a:ext cx="5486400" cy="4229100"/>
            <a:chOff x="1800" y="2038"/>
            <a:chExt cx="8640" cy="6660"/>
          </a:xfrm>
        </p:grpSpPr>
        <p:sp>
          <p:nvSpPr>
            <p:cNvPr id="102404" name="AutoShape 3"/>
            <p:cNvSpPr>
              <a:spLocks noChangeAspect="1" noChangeArrowheads="1"/>
            </p:cNvSpPr>
            <p:nvPr/>
          </p:nvSpPr>
          <p:spPr bwMode="auto">
            <a:xfrm>
              <a:off x="1800" y="2038"/>
              <a:ext cx="8640" cy="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endParaRPr lang="en-US" altLang="en-US" sz="1800">
                <a:solidFill>
                  <a:srgbClr val="000000"/>
                </a:solidFill>
              </a:endParaRPr>
            </a:p>
          </p:txBody>
        </p:sp>
        <p:sp>
          <p:nvSpPr>
            <p:cNvPr id="102405" name="Text Box 4"/>
            <p:cNvSpPr txBox="1">
              <a:spLocks noChangeArrowheads="1"/>
            </p:cNvSpPr>
            <p:nvPr/>
          </p:nvSpPr>
          <p:spPr bwMode="auto">
            <a:xfrm>
              <a:off x="5220" y="2218"/>
              <a:ext cx="2340" cy="10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Try Block</a:t>
              </a:r>
              <a:endParaRPr lang="en-US" altLang="en-US" sz="1800">
                <a:solidFill>
                  <a:srgbClr val="000000"/>
                </a:solidFill>
              </a:endParaRPr>
            </a:p>
          </p:txBody>
        </p:sp>
        <p:sp>
          <p:nvSpPr>
            <p:cNvPr id="102406" name="Text Box 5"/>
            <p:cNvSpPr txBox="1">
              <a:spLocks noChangeArrowheads="1"/>
            </p:cNvSpPr>
            <p:nvPr/>
          </p:nvSpPr>
          <p:spPr bwMode="auto">
            <a:xfrm>
              <a:off x="2340" y="4558"/>
              <a:ext cx="1740" cy="1081"/>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Catch Block 1</a:t>
              </a:r>
              <a:endParaRPr lang="en-US" altLang="en-US" sz="1800">
                <a:solidFill>
                  <a:srgbClr val="000000"/>
                </a:solidFill>
              </a:endParaRPr>
            </a:p>
          </p:txBody>
        </p:sp>
        <p:sp>
          <p:nvSpPr>
            <p:cNvPr id="102407" name="Text Box 6"/>
            <p:cNvSpPr txBox="1">
              <a:spLocks noChangeArrowheads="1"/>
            </p:cNvSpPr>
            <p:nvPr/>
          </p:nvSpPr>
          <p:spPr bwMode="auto">
            <a:xfrm>
              <a:off x="8460" y="4558"/>
              <a:ext cx="1740" cy="1081"/>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Catch Block 2</a:t>
              </a:r>
              <a:endParaRPr lang="en-US" altLang="en-US" sz="1800">
                <a:solidFill>
                  <a:srgbClr val="000000"/>
                </a:solidFill>
              </a:endParaRPr>
            </a:p>
          </p:txBody>
        </p:sp>
        <p:sp>
          <p:nvSpPr>
            <p:cNvPr id="102408" name="Text Box 7"/>
            <p:cNvSpPr txBox="1">
              <a:spLocks noChangeArrowheads="1"/>
            </p:cNvSpPr>
            <p:nvPr/>
          </p:nvSpPr>
          <p:spPr bwMode="auto">
            <a:xfrm>
              <a:off x="5580" y="5998"/>
              <a:ext cx="1740" cy="1079"/>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Finally Block</a:t>
              </a:r>
              <a:endParaRPr lang="en-US" altLang="en-US" sz="1800">
                <a:solidFill>
                  <a:srgbClr val="000000"/>
                </a:solidFill>
              </a:endParaRPr>
            </a:p>
          </p:txBody>
        </p:sp>
        <p:sp>
          <p:nvSpPr>
            <p:cNvPr id="102409" name="Line 8"/>
            <p:cNvSpPr>
              <a:spLocks noChangeShapeType="1"/>
            </p:cNvSpPr>
            <p:nvPr/>
          </p:nvSpPr>
          <p:spPr bwMode="auto">
            <a:xfrm>
              <a:off x="6480" y="3298"/>
              <a:ext cx="0" cy="2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0" name="Line 9"/>
            <p:cNvSpPr>
              <a:spLocks noChangeShapeType="1"/>
            </p:cNvSpPr>
            <p:nvPr/>
          </p:nvSpPr>
          <p:spPr bwMode="auto">
            <a:xfrm>
              <a:off x="3240" y="2758"/>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1" name="Line 10"/>
            <p:cNvSpPr>
              <a:spLocks noChangeShapeType="1"/>
            </p:cNvSpPr>
            <p:nvPr/>
          </p:nvSpPr>
          <p:spPr bwMode="auto">
            <a:xfrm>
              <a:off x="7560" y="2758"/>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2" name="Line 11"/>
            <p:cNvSpPr>
              <a:spLocks noChangeShapeType="1"/>
            </p:cNvSpPr>
            <p:nvPr/>
          </p:nvSpPr>
          <p:spPr bwMode="auto">
            <a:xfrm>
              <a:off x="3240" y="2758"/>
              <a:ext cx="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3" name="Line 12"/>
            <p:cNvSpPr>
              <a:spLocks noChangeShapeType="1"/>
            </p:cNvSpPr>
            <p:nvPr/>
          </p:nvSpPr>
          <p:spPr bwMode="auto">
            <a:xfrm>
              <a:off x="9360" y="2758"/>
              <a:ext cx="0" cy="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4" name="Line 13"/>
            <p:cNvSpPr>
              <a:spLocks noChangeShapeType="1"/>
            </p:cNvSpPr>
            <p:nvPr/>
          </p:nvSpPr>
          <p:spPr bwMode="auto">
            <a:xfrm>
              <a:off x="3240" y="5639"/>
              <a:ext cx="0" cy="8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5" name="Line 14"/>
            <p:cNvSpPr>
              <a:spLocks noChangeShapeType="1"/>
            </p:cNvSpPr>
            <p:nvPr/>
          </p:nvSpPr>
          <p:spPr bwMode="auto">
            <a:xfrm>
              <a:off x="9360" y="5639"/>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6" name="Line 15"/>
            <p:cNvSpPr>
              <a:spLocks noChangeShapeType="1"/>
            </p:cNvSpPr>
            <p:nvPr/>
          </p:nvSpPr>
          <p:spPr bwMode="auto">
            <a:xfrm flipH="1">
              <a:off x="7380" y="6359"/>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7" name="Line 16"/>
            <p:cNvSpPr>
              <a:spLocks noChangeShapeType="1"/>
            </p:cNvSpPr>
            <p:nvPr/>
          </p:nvSpPr>
          <p:spPr bwMode="auto">
            <a:xfrm>
              <a:off x="3240" y="6538"/>
              <a:ext cx="23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18" name="Text Box 17"/>
            <p:cNvSpPr txBox="1">
              <a:spLocks noChangeArrowheads="1"/>
            </p:cNvSpPr>
            <p:nvPr/>
          </p:nvSpPr>
          <p:spPr bwMode="auto">
            <a:xfrm>
              <a:off x="5580" y="7798"/>
              <a:ext cx="1620" cy="719"/>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Leaving Try Block</a:t>
              </a:r>
              <a:endParaRPr lang="en-US" altLang="en-US" sz="1800">
                <a:solidFill>
                  <a:srgbClr val="000000"/>
                </a:solidFill>
              </a:endParaRPr>
            </a:p>
          </p:txBody>
        </p:sp>
        <p:sp>
          <p:nvSpPr>
            <p:cNvPr id="102419" name="Line 18"/>
            <p:cNvSpPr>
              <a:spLocks noChangeShapeType="1"/>
            </p:cNvSpPr>
            <p:nvPr/>
          </p:nvSpPr>
          <p:spPr bwMode="auto">
            <a:xfrm>
              <a:off x="6480" y="7078"/>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a:solidFill>
                  <a:srgbClr val="000000"/>
                </a:solidFill>
              </a:endParaRPr>
            </a:p>
          </p:txBody>
        </p:sp>
        <p:sp>
          <p:nvSpPr>
            <p:cNvPr id="102420" name="Text Box 19"/>
            <p:cNvSpPr txBox="1">
              <a:spLocks noChangeArrowheads="1"/>
            </p:cNvSpPr>
            <p:nvPr/>
          </p:nvSpPr>
          <p:spPr bwMode="auto">
            <a:xfrm>
              <a:off x="7920" y="3478"/>
              <a:ext cx="1260" cy="36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Error 2</a:t>
              </a:r>
              <a:endParaRPr lang="en-US" altLang="en-US" sz="1800">
                <a:solidFill>
                  <a:srgbClr val="000000"/>
                </a:solidFill>
              </a:endParaRPr>
            </a:p>
          </p:txBody>
        </p:sp>
        <p:sp>
          <p:nvSpPr>
            <p:cNvPr id="102421" name="Text Box 20"/>
            <p:cNvSpPr txBox="1">
              <a:spLocks noChangeArrowheads="1"/>
            </p:cNvSpPr>
            <p:nvPr/>
          </p:nvSpPr>
          <p:spPr bwMode="auto">
            <a:xfrm>
              <a:off x="3420" y="3658"/>
              <a:ext cx="1260" cy="36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200">
                  <a:solidFill>
                    <a:srgbClr val="000000"/>
                  </a:solidFill>
                </a:rPr>
                <a:t>Error 1</a:t>
              </a:r>
              <a:endParaRPr lang="en-US" altLang="en-US" sz="1800">
                <a:solidFill>
                  <a:srgbClr val="000000"/>
                </a:solidFill>
              </a:endParaRPr>
            </a:p>
          </p:txBody>
        </p:sp>
        <p:sp>
          <p:nvSpPr>
            <p:cNvPr id="102422" name="Text Box 21"/>
            <p:cNvSpPr txBox="1">
              <a:spLocks noChangeArrowheads="1"/>
            </p:cNvSpPr>
            <p:nvPr/>
          </p:nvSpPr>
          <p:spPr bwMode="auto">
            <a:xfrm>
              <a:off x="5040" y="3838"/>
              <a:ext cx="1260" cy="36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200">
                  <a:solidFill>
                    <a:srgbClr val="000000"/>
                  </a:solidFill>
                </a:rPr>
                <a:t>No Error</a:t>
              </a:r>
              <a:endParaRPr lang="en-US" altLang="en-US" sz="1800">
                <a:solidFill>
                  <a:srgbClr val="000000"/>
                </a:solidFill>
              </a:endParaRPr>
            </a:p>
          </p:txBody>
        </p:sp>
      </p:grpSp>
    </p:spTree>
    <p:extLst>
      <p:ext uri="{BB962C8B-B14F-4D97-AF65-F5344CB8AC3E}">
        <p14:creationId xmlns:p14="http://schemas.microsoft.com/office/powerpoint/2010/main" val="632943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AF01C5-9721-4233-B7D9-EABECB2423AA}" type="slidenum">
              <a:rPr lang="en-US" altLang="en-US" sz="1400">
                <a:solidFill>
                  <a:srgbClr val="000000"/>
                </a:solidFill>
              </a:rPr>
              <a:pPr>
                <a:spcBef>
                  <a:spcPct val="0"/>
                </a:spcBef>
                <a:buFontTx/>
                <a:buNone/>
              </a:pPr>
              <a:t>6</a:t>
            </a:fld>
            <a:endParaRPr lang="en-US" altLang="en-US" sz="1400">
              <a:solidFill>
                <a:srgbClr val="000000"/>
              </a:solidFill>
            </a:endParaRPr>
          </a:p>
        </p:txBody>
      </p:sp>
      <p:sp>
        <p:nvSpPr>
          <p:cNvPr id="35843" name="Text Box 2"/>
          <p:cNvSpPr txBox="1">
            <a:spLocks noChangeArrowheads="1"/>
          </p:cNvSpPr>
          <p:nvPr/>
        </p:nvSpPr>
        <p:spPr bwMode="auto">
          <a:xfrm>
            <a:off x="1524000" y="152400"/>
            <a:ext cx="9144000"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2400" b="1">
                <a:solidFill>
                  <a:srgbClr val="000000"/>
                </a:solidFill>
              </a:rPr>
              <a:t>Types of Inheritance</a:t>
            </a:r>
          </a:p>
          <a:p>
            <a:pPr fontAlgn="base">
              <a:spcBef>
                <a:spcPct val="50000"/>
              </a:spcBef>
              <a:spcAft>
                <a:spcPct val="0"/>
              </a:spcAft>
              <a:buFontTx/>
              <a:buNone/>
            </a:pPr>
            <a:r>
              <a:rPr lang="en-US" altLang="en-US" sz="2400" b="1">
                <a:solidFill>
                  <a:srgbClr val="000000"/>
                </a:solidFill>
              </a:rPr>
              <a:t>	</a:t>
            </a:r>
            <a:r>
              <a:rPr lang="en-US" altLang="en-US" sz="1800">
                <a:solidFill>
                  <a:srgbClr val="000000"/>
                </a:solidFill>
              </a:rPr>
              <a:t>1. Single Inheritance (Only one Super Class and One Only Sub Class)</a:t>
            </a:r>
          </a:p>
          <a:p>
            <a:pPr fontAlgn="base">
              <a:spcBef>
                <a:spcPct val="50000"/>
              </a:spcBef>
              <a:spcAft>
                <a:spcPct val="0"/>
              </a:spcAft>
              <a:buFontTx/>
              <a:buNone/>
            </a:pPr>
            <a:r>
              <a:rPr lang="en-US" altLang="en-US" sz="1800">
                <a:solidFill>
                  <a:srgbClr val="000000"/>
                </a:solidFill>
              </a:rPr>
              <a:t>	2. Multilevel Inheritance (Derived from a Derived Class)</a:t>
            </a:r>
          </a:p>
          <a:p>
            <a:pPr fontAlgn="base">
              <a:spcBef>
                <a:spcPct val="50000"/>
              </a:spcBef>
              <a:spcAft>
                <a:spcPct val="0"/>
              </a:spcAft>
              <a:buFontTx/>
              <a:buNone/>
            </a:pPr>
            <a:r>
              <a:rPr lang="en-US" altLang="en-US" sz="1800">
                <a:solidFill>
                  <a:srgbClr val="000000"/>
                </a:solidFill>
              </a:rPr>
              <a:t>	3. Hierarchical Inheritance (One Super Class, Many Subclasses)</a:t>
            </a:r>
          </a:p>
          <a:p>
            <a:pPr fontAlgn="base">
              <a:spcBef>
                <a:spcPct val="50000"/>
              </a:spcBef>
              <a:spcAft>
                <a:spcPct val="0"/>
              </a:spcAft>
              <a:buFontTx/>
              <a:buNone/>
            </a:pPr>
            <a:r>
              <a:rPr lang="en-US" altLang="en-US" sz="1800">
                <a:solidFill>
                  <a:srgbClr val="000000"/>
                </a:solidFill>
              </a:rPr>
              <a:t>	</a:t>
            </a:r>
            <a:endParaRPr lang="en-US" altLang="en-US" sz="2400" b="1">
              <a:solidFill>
                <a:srgbClr val="000000"/>
              </a:solidFill>
            </a:endParaRPr>
          </a:p>
        </p:txBody>
      </p:sp>
      <p:sp>
        <p:nvSpPr>
          <p:cNvPr id="35844" name="Text Box 3"/>
          <p:cNvSpPr txBox="1">
            <a:spLocks noChangeArrowheads="1"/>
          </p:cNvSpPr>
          <p:nvPr/>
        </p:nvSpPr>
        <p:spPr bwMode="auto">
          <a:xfrm>
            <a:off x="1676400" y="3505201"/>
            <a:ext cx="861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1. Single Inheritance (Only one Super Class and Only one Sub Class)</a:t>
            </a:r>
          </a:p>
        </p:txBody>
      </p:sp>
      <p:sp>
        <p:nvSpPr>
          <p:cNvPr id="35845" name="Rectangle 4"/>
          <p:cNvSpPr>
            <a:spLocks noChangeArrowheads="1"/>
          </p:cNvSpPr>
          <p:nvPr/>
        </p:nvSpPr>
        <p:spPr bwMode="auto">
          <a:xfrm>
            <a:off x="5334000" y="42672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a:t>
            </a:r>
          </a:p>
        </p:txBody>
      </p:sp>
      <p:sp>
        <p:nvSpPr>
          <p:cNvPr id="35846" name="Rectangle 5"/>
          <p:cNvSpPr>
            <a:spLocks noChangeArrowheads="1"/>
          </p:cNvSpPr>
          <p:nvPr/>
        </p:nvSpPr>
        <p:spPr bwMode="auto">
          <a:xfrm>
            <a:off x="5334000" y="56388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B</a:t>
            </a:r>
          </a:p>
        </p:txBody>
      </p:sp>
      <p:sp>
        <p:nvSpPr>
          <p:cNvPr id="35847" name="Line 6"/>
          <p:cNvSpPr>
            <a:spLocks noChangeShapeType="1"/>
          </p:cNvSpPr>
          <p:nvPr/>
        </p:nvSpPr>
        <p:spPr bwMode="auto">
          <a:xfrm>
            <a:off x="6019800" y="47244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Tree>
    <p:extLst>
      <p:ext uri="{BB962C8B-B14F-4D97-AF65-F5344CB8AC3E}">
        <p14:creationId xmlns:p14="http://schemas.microsoft.com/office/powerpoint/2010/main" val="2136678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F94292-730D-4F6A-BBCA-4561376611FD}" type="slidenum">
              <a:rPr lang="en-US" altLang="en-US" sz="1400">
                <a:solidFill>
                  <a:srgbClr val="000000"/>
                </a:solidFill>
              </a:rPr>
              <a:pPr>
                <a:spcBef>
                  <a:spcPct val="0"/>
                </a:spcBef>
                <a:buFontTx/>
                <a:buNone/>
              </a:pPr>
              <a:t>60</a:t>
            </a:fld>
            <a:endParaRPr lang="en-US" altLang="en-US" sz="1400">
              <a:solidFill>
                <a:srgbClr val="000000"/>
              </a:solidFill>
            </a:endParaRPr>
          </a:p>
        </p:txBody>
      </p:sp>
      <p:sp>
        <p:nvSpPr>
          <p:cNvPr id="103427" name="Rectangle 2"/>
          <p:cNvSpPr>
            <a:spLocks noChangeArrowheads="1"/>
          </p:cNvSpPr>
          <p:nvPr/>
        </p:nvSpPr>
        <p:spPr bwMode="auto">
          <a:xfrm>
            <a:off x="1676400" y="9525"/>
            <a:ext cx="4756150"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300" b="1">
                <a:solidFill>
                  <a:srgbClr val="000000"/>
                </a:solidFill>
              </a:rPr>
              <a:t>NESTED TRY BLOCKS</a:t>
            </a:r>
          </a:p>
          <a:p>
            <a:pPr fontAlgn="base">
              <a:spcBef>
                <a:spcPct val="0"/>
              </a:spcBef>
              <a:spcAft>
                <a:spcPct val="0"/>
              </a:spcAft>
              <a:buFontTx/>
              <a:buNone/>
            </a:pPr>
            <a:r>
              <a:rPr lang="en-US" altLang="en-US" sz="1300" b="1">
                <a:solidFill>
                  <a:srgbClr val="000000"/>
                </a:solidFill>
              </a:rPr>
              <a:t>try</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	----------			(Point 1)</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try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		(Point 2)</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catch</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			</a:t>
            </a:r>
          </a:p>
          <a:p>
            <a:pPr fontAlgn="base">
              <a:spcBef>
                <a:spcPct val="0"/>
              </a:spcBef>
              <a:spcAft>
                <a:spcPct val="0"/>
              </a:spcAft>
              <a:buFontTx/>
              <a:buNone/>
            </a:pPr>
            <a:r>
              <a:rPr lang="en-US" altLang="en-US" sz="1300" b="1">
                <a:solidFill>
                  <a:srgbClr val="000000"/>
                </a:solidFill>
              </a:rPr>
              <a:t>		--------		(Point 3)</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finally</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	(Point 4)</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catch</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finally</a:t>
            </a:r>
          </a:p>
          <a:p>
            <a:pPr fontAlgn="base">
              <a:spcBef>
                <a:spcPct val="0"/>
              </a:spcBef>
              <a:spcAft>
                <a:spcPct val="0"/>
              </a:spcAft>
              <a:buFontTx/>
              <a:buNone/>
            </a:pPr>
            <a:r>
              <a:rPr lang="en-US" altLang="en-US" sz="1300" b="1">
                <a:solidFill>
                  <a:srgbClr val="000000"/>
                </a:solidFill>
              </a:rPr>
              <a:t>{</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	------------</a:t>
            </a:r>
          </a:p>
          <a:p>
            <a:pPr fontAlgn="base">
              <a:spcBef>
                <a:spcPct val="0"/>
              </a:spcBef>
              <a:spcAft>
                <a:spcPct val="0"/>
              </a:spcAft>
              <a:buFontTx/>
              <a:buNone/>
            </a:pPr>
            <a:r>
              <a:rPr lang="en-US" altLang="en-US" sz="1300" b="1">
                <a:solidFill>
                  <a:srgbClr val="000000"/>
                </a:solidFill>
              </a:rPr>
              <a:t>}</a:t>
            </a:r>
          </a:p>
        </p:txBody>
      </p:sp>
    </p:spTree>
    <p:extLst>
      <p:ext uri="{BB962C8B-B14F-4D97-AF65-F5344CB8AC3E}">
        <p14:creationId xmlns:p14="http://schemas.microsoft.com/office/powerpoint/2010/main" val="19155588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F0A293F-A2D7-40EB-B54A-3BB401A83785}" type="slidenum">
              <a:rPr lang="en-US" altLang="en-US" sz="1400">
                <a:solidFill>
                  <a:srgbClr val="000000"/>
                </a:solidFill>
              </a:rPr>
              <a:pPr>
                <a:spcBef>
                  <a:spcPct val="0"/>
                </a:spcBef>
                <a:buFontTx/>
                <a:buNone/>
              </a:pPr>
              <a:t>61</a:t>
            </a:fld>
            <a:endParaRPr lang="en-US" altLang="en-US" sz="1400">
              <a:solidFill>
                <a:srgbClr val="000000"/>
              </a:solidFill>
            </a:endParaRPr>
          </a:p>
        </p:txBody>
      </p:sp>
      <p:sp>
        <p:nvSpPr>
          <p:cNvPr id="104451" name="Rectangle 2"/>
          <p:cNvSpPr>
            <a:spLocks noChangeArrowheads="1"/>
          </p:cNvSpPr>
          <p:nvPr/>
        </p:nvSpPr>
        <p:spPr bwMode="auto">
          <a:xfrm>
            <a:off x="1524001" y="44749"/>
            <a:ext cx="9123363"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700" b="1">
                <a:solidFill>
                  <a:srgbClr val="000000"/>
                </a:solidFill>
              </a:rPr>
              <a:t>When nested try blocks are executed, the exceptions that are thrown at various points</a:t>
            </a:r>
          </a:p>
          <a:p>
            <a:pPr algn="just" fontAlgn="base">
              <a:spcBef>
                <a:spcPct val="0"/>
              </a:spcBef>
              <a:spcAft>
                <a:spcPct val="0"/>
              </a:spcAft>
              <a:buFontTx/>
              <a:buNone/>
            </a:pPr>
            <a:r>
              <a:rPr lang="en-US" altLang="en-US" sz="1700" b="1">
                <a:solidFill>
                  <a:srgbClr val="000000"/>
                </a:solidFill>
              </a:rPr>
              <a:t>are handled as follows:</a:t>
            </a:r>
          </a:p>
          <a:p>
            <a:pPr algn="just" fontAlgn="base">
              <a:spcBef>
                <a:spcPct val="0"/>
              </a:spcBef>
              <a:spcAft>
                <a:spcPct val="0"/>
              </a:spcAft>
              <a:buFontTx/>
              <a:buNone/>
            </a:pPr>
            <a:endParaRPr lang="en-US" altLang="en-US" sz="1700" b="1">
              <a:solidFill>
                <a:srgbClr val="000000"/>
              </a:solidFill>
            </a:endParaRPr>
          </a:p>
          <a:p>
            <a:pPr algn="just" fontAlgn="base">
              <a:spcBef>
                <a:spcPct val="0"/>
              </a:spcBef>
              <a:spcAft>
                <a:spcPct val="0"/>
              </a:spcAft>
              <a:buFontTx/>
              <a:buNone/>
            </a:pPr>
            <a:endParaRPr lang="en-US" altLang="en-US" sz="1700" b="1">
              <a:solidFill>
                <a:srgbClr val="000000"/>
              </a:solidFill>
            </a:endParaRPr>
          </a:p>
          <a:p>
            <a:pPr algn="just" fontAlgn="base">
              <a:spcBef>
                <a:spcPct val="0"/>
              </a:spcBef>
              <a:spcAft>
                <a:spcPct val="0"/>
              </a:spcAft>
              <a:buFontTx/>
              <a:buAutoNum type="arabicPeriod"/>
            </a:pPr>
            <a:r>
              <a:rPr lang="en-US" altLang="en-US" sz="1700" b="1">
                <a:solidFill>
                  <a:srgbClr val="000000"/>
                </a:solidFill>
              </a:rPr>
              <a:t>The Points P1 and P4 are outside the inner try block and therefore any exceptions thrown at these points will be handled by the catch in the outer block. The inner block is simply ignored.</a:t>
            </a:r>
          </a:p>
          <a:p>
            <a:pPr algn="just" fontAlgn="base">
              <a:spcBef>
                <a:spcPct val="0"/>
              </a:spcBef>
              <a:spcAft>
                <a:spcPct val="0"/>
              </a:spcAft>
              <a:buFontTx/>
              <a:buAutoNum type="arabicPeriod"/>
            </a:pPr>
            <a:endParaRPr lang="en-US" altLang="en-US" sz="1700" b="1">
              <a:solidFill>
                <a:srgbClr val="000000"/>
              </a:solidFill>
            </a:endParaRPr>
          </a:p>
          <a:p>
            <a:pPr algn="just" fontAlgn="base">
              <a:spcBef>
                <a:spcPct val="0"/>
              </a:spcBef>
              <a:spcAft>
                <a:spcPct val="0"/>
              </a:spcAft>
              <a:buFontTx/>
              <a:buAutoNum type="arabicPeriod"/>
            </a:pPr>
            <a:r>
              <a:rPr lang="en-US" altLang="en-US" sz="1700" b="1">
                <a:solidFill>
                  <a:srgbClr val="000000"/>
                </a:solidFill>
              </a:rPr>
              <a:t>Any exception thrown at point P2 will be handled by the inner catch handler and the inner finally will be executed. The execution will continue at point P4 in the program.</a:t>
            </a:r>
          </a:p>
          <a:p>
            <a:pPr algn="just" fontAlgn="base">
              <a:spcBef>
                <a:spcPct val="0"/>
              </a:spcBef>
              <a:spcAft>
                <a:spcPct val="0"/>
              </a:spcAft>
              <a:buFontTx/>
              <a:buAutoNum type="arabicPeriod"/>
            </a:pPr>
            <a:endParaRPr lang="en-US" altLang="en-US" sz="1700" b="1">
              <a:solidFill>
                <a:srgbClr val="000000"/>
              </a:solidFill>
            </a:endParaRPr>
          </a:p>
          <a:p>
            <a:pPr algn="just" fontAlgn="base">
              <a:spcBef>
                <a:spcPct val="0"/>
              </a:spcBef>
              <a:spcAft>
                <a:spcPct val="0"/>
              </a:spcAft>
              <a:buFontTx/>
              <a:buAutoNum type="arabicPeriod"/>
            </a:pPr>
            <a:r>
              <a:rPr lang="en-US" altLang="en-US" sz="1700" b="1">
                <a:solidFill>
                  <a:srgbClr val="000000"/>
                </a:solidFill>
              </a:rPr>
              <a:t>If there is not suitable catch handler to catch an exception thrown at P2, the control will leave the inner block (after executing the inner finally) and look after a suitable catch handler in the outer block. If a suitable one is found, then that handler is executed followed by the outer finally code. Remember, the code at Point 4 will be skipped.</a:t>
            </a:r>
          </a:p>
          <a:p>
            <a:pPr algn="just" fontAlgn="base">
              <a:spcBef>
                <a:spcPct val="0"/>
              </a:spcBef>
              <a:spcAft>
                <a:spcPct val="0"/>
              </a:spcAft>
              <a:buFontTx/>
              <a:buAutoNum type="arabicPeriod"/>
            </a:pPr>
            <a:endParaRPr lang="en-US" altLang="en-US" sz="1700" b="1">
              <a:solidFill>
                <a:srgbClr val="000000"/>
              </a:solidFill>
            </a:endParaRPr>
          </a:p>
          <a:p>
            <a:pPr algn="just" fontAlgn="base">
              <a:spcBef>
                <a:spcPct val="0"/>
              </a:spcBef>
              <a:spcAft>
                <a:spcPct val="0"/>
              </a:spcAft>
              <a:buFontTx/>
              <a:buAutoNum type="arabicPeriod"/>
            </a:pPr>
            <a:r>
              <a:rPr lang="en-US" altLang="en-US" sz="1700" b="1">
                <a:solidFill>
                  <a:srgbClr val="000000"/>
                </a:solidFill>
              </a:rPr>
              <a:t>If an exception is thrown at point P3, it is treated as if it had been thrown by the outer try block and, therefore, the control will immediately leave the inner block (after executing the inner finally) and search for a suitable catch handler in the outer block.</a:t>
            </a:r>
          </a:p>
        </p:txBody>
      </p:sp>
    </p:spTree>
    <p:extLst>
      <p:ext uri="{BB962C8B-B14F-4D97-AF65-F5344CB8AC3E}">
        <p14:creationId xmlns:p14="http://schemas.microsoft.com/office/powerpoint/2010/main" val="6688010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619E2D8-FC33-4E60-8831-84B8E28AF240}" type="slidenum">
              <a:rPr lang="en-US" altLang="en-US" sz="1400">
                <a:solidFill>
                  <a:srgbClr val="000000"/>
                </a:solidFill>
              </a:rPr>
              <a:pPr>
                <a:spcBef>
                  <a:spcPct val="0"/>
                </a:spcBef>
                <a:buFontTx/>
                <a:buNone/>
              </a:pPr>
              <a:t>62</a:t>
            </a:fld>
            <a:endParaRPr lang="en-US" altLang="en-US" sz="1400">
              <a:solidFill>
                <a:srgbClr val="000000"/>
              </a:solidFill>
            </a:endParaRPr>
          </a:p>
        </p:txBody>
      </p:sp>
      <p:sp>
        <p:nvSpPr>
          <p:cNvPr id="105475" name="Rectangle 2"/>
          <p:cNvSpPr>
            <a:spLocks noChangeArrowheads="1"/>
          </p:cNvSpPr>
          <p:nvPr/>
        </p:nvSpPr>
        <p:spPr bwMode="auto">
          <a:xfrm>
            <a:off x="1600201" y="76200"/>
            <a:ext cx="753427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IMPLEMENTING NESTED TRY BLOCKS</a:t>
            </a: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NestedTry</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static int m = 10;</a:t>
            </a:r>
          </a:p>
          <a:p>
            <a:pPr fontAlgn="base">
              <a:spcBef>
                <a:spcPct val="0"/>
              </a:spcBef>
              <a:spcAft>
                <a:spcPct val="0"/>
              </a:spcAft>
              <a:buFontTx/>
              <a:buNone/>
            </a:pPr>
            <a:r>
              <a:rPr lang="en-US" altLang="en-US" sz="1800">
                <a:solidFill>
                  <a:srgbClr val="000000"/>
                </a:solidFill>
              </a:rPr>
              <a:t>	static int n = 0;</a:t>
            </a:r>
          </a:p>
          <a:p>
            <a:pPr fontAlgn="base">
              <a:spcBef>
                <a:spcPct val="0"/>
              </a:spcBef>
              <a:spcAft>
                <a:spcPct val="0"/>
              </a:spcAft>
              <a:buFontTx/>
              <a:buNone/>
            </a:pPr>
            <a:r>
              <a:rPr lang="en-US" altLang="en-US" sz="1800">
                <a:solidFill>
                  <a:srgbClr val="000000"/>
                </a:solidFill>
              </a:rPr>
              <a:t>	static void Division()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k = m / 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catch (ArgumentException 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("Caught an Exception");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finally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("Inside Division Method");</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p:txBody>
      </p:sp>
    </p:spTree>
    <p:extLst>
      <p:ext uri="{BB962C8B-B14F-4D97-AF65-F5344CB8AC3E}">
        <p14:creationId xmlns:p14="http://schemas.microsoft.com/office/powerpoint/2010/main" val="626982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0C3107-B090-4BA9-BD93-EBED9A6E44A5}" type="slidenum">
              <a:rPr lang="en-US" altLang="en-US" sz="1400">
                <a:solidFill>
                  <a:srgbClr val="000000"/>
                </a:solidFill>
              </a:rPr>
              <a:pPr>
                <a:spcBef>
                  <a:spcPct val="0"/>
                </a:spcBef>
                <a:buFontTx/>
                <a:buNone/>
              </a:pPr>
              <a:t>63</a:t>
            </a:fld>
            <a:endParaRPr lang="en-US" altLang="en-US" sz="1400">
              <a:solidFill>
                <a:srgbClr val="000000"/>
              </a:solidFill>
            </a:endParaRPr>
          </a:p>
        </p:txBody>
      </p:sp>
      <p:sp>
        <p:nvSpPr>
          <p:cNvPr id="106499" name="Rectangle 2"/>
          <p:cNvSpPr>
            <a:spLocks noChangeArrowheads="1"/>
          </p:cNvSpPr>
          <p:nvPr/>
        </p:nvSpPr>
        <p:spPr bwMode="auto">
          <a:xfrm>
            <a:off x="1600201" y="-60325"/>
            <a:ext cx="73564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Division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catch(DivideByZeroException 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("Caught an Exception");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finally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("Inside Main Method");</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endParaRPr lang="en-US" altLang="en-US" sz="1800">
              <a:solidFill>
                <a:srgbClr val="000000"/>
              </a:solidFill>
            </a:endParaRPr>
          </a:p>
        </p:txBody>
      </p:sp>
    </p:spTree>
    <p:extLst>
      <p:ext uri="{BB962C8B-B14F-4D97-AF65-F5344CB8AC3E}">
        <p14:creationId xmlns:p14="http://schemas.microsoft.com/office/powerpoint/2010/main" val="30620146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DF43E23-610F-461C-A81D-048DFBE2DE21}" type="slidenum">
              <a:rPr lang="en-US" altLang="en-US" sz="1400">
                <a:solidFill>
                  <a:srgbClr val="000000"/>
                </a:solidFill>
              </a:rPr>
              <a:pPr>
                <a:spcBef>
                  <a:spcPct val="0"/>
                </a:spcBef>
                <a:buFontTx/>
                <a:buNone/>
              </a:pPr>
              <a:t>64</a:t>
            </a:fld>
            <a:endParaRPr lang="en-US" altLang="en-US" sz="1400">
              <a:solidFill>
                <a:srgbClr val="000000"/>
              </a:solidFill>
            </a:endParaRPr>
          </a:p>
        </p:txBody>
      </p:sp>
      <p:sp>
        <p:nvSpPr>
          <p:cNvPr id="107523" name="Rectangle 2"/>
          <p:cNvSpPr>
            <a:spLocks noChangeArrowheads="1"/>
          </p:cNvSpPr>
          <p:nvPr/>
        </p:nvSpPr>
        <p:spPr bwMode="auto">
          <a:xfrm>
            <a:off x="1600200" y="76200"/>
            <a:ext cx="9067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THROWING OUR OWN EXCEPTIONS</a:t>
            </a:r>
          </a:p>
          <a:p>
            <a:pPr fontAlgn="base">
              <a:spcBef>
                <a:spcPct val="0"/>
              </a:spcBef>
              <a:spcAft>
                <a:spcPct val="0"/>
              </a:spcAft>
              <a:buFontTx/>
              <a:buNone/>
            </a:pPr>
            <a:endParaRPr lang="en-US" altLang="en-US" sz="1800" b="1">
              <a:solidFill>
                <a:srgbClr val="000000"/>
              </a:solidFill>
            </a:endParaRPr>
          </a:p>
          <a:p>
            <a:pPr fontAlgn="base">
              <a:spcBef>
                <a:spcPct val="0"/>
              </a:spcBef>
              <a:spcAft>
                <a:spcPct val="0"/>
              </a:spcAft>
              <a:buFontTx/>
              <a:buNone/>
            </a:pPr>
            <a:r>
              <a:rPr lang="en-US" altLang="en-US" sz="1800">
                <a:solidFill>
                  <a:srgbClr val="000000"/>
                </a:solidFill>
              </a:rPr>
              <a:t>	There may be times when we would like to throw our own exceptions. We can do this by using the keyword throw as follows:</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a:t>
            </a:r>
            <a:r>
              <a:rPr lang="en-US" altLang="en-US" sz="1800" b="1">
                <a:solidFill>
                  <a:srgbClr val="000000"/>
                </a:solidFill>
              </a:rPr>
              <a:t>throw</a:t>
            </a:r>
            <a:r>
              <a:rPr lang="en-US" altLang="en-US" sz="1800">
                <a:solidFill>
                  <a:srgbClr val="000000"/>
                </a:solidFill>
              </a:rPr>
              <a:t> new </a:t>
            </a:r>
            <a:r>
              <a:rPr lang="en-US" altLang="en-US" sz="1800" b="1">
                <a:solidFill>
                  <a:srgbClr val="000000"/>
                </a:solidFill>
              </a:rPr>
              <a:t>Throwoble_subclass</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b="1">
                <a:solidFill>
                  <a:srgbClr val="000000"/>
                </a:solidFill>
              </a:rPr>
              <a:t>	</a:t>
            </a:r>
            <a:r>
              <a:rPr lang="en-US" altLang="en-US" sz="1800">
                <a:solidFill>
                  <a:srgbClr val="000000"/>
                </a:solidFill>
              </a:rPr>
              <a:t>	Ex:</a:t>
            </a:r>
          </a:p>
          <a:p>
            <a:pPr fontAlgn="base">
              <a:spcBef>
                <a:spcPct val="0"/>
              </a:spcBef>
              <a:spcAft>
                <a:spcPct val="0"/>
              </a:spcAft>
              <a:buFontTx/>
              <a:buNone/>
            </a:pPr>
            <a:r>
              <a:rPr lang="en-US" altLang="en-US" sz="1800">
                <a:solidFill>
                  <a:srgbClr val="000000"/>
                </a:solidFill>
              </a:rPr>
              <a:t>			throw new ArithmeticException ( );</a:t>
            </a:r>
          </a:p>
          <a:p>
            <a:pPr fontAlgn="base">
              <a:spcBef>
                <a:spcPct val="0"/>
              </a:spcBef>
              <a:spcAft>
                <a:spcPct val="0"/>
              </a:spcAft>
              <a:buFontTx/>
              <a:buNone/>
            </a:pPr>
            <a:r>
              <a:rPr lang="en-US" altLang="en-US" sz="1800">
                <a:solidFill>
                  <a:srgbClr val="000000"/>
                </a:solidFill>
              </a:rPr>
              <a:t>			throw new FormatException ( );</a:t>
            </a:r>
          </a:p>
        </p:txBody>
      </p:sp>
    </p:spTree>
    <p:extLst>
      <p:ext uri="{BB962C8B-B14F-4D97-AF65-F5344CB8AC3E}">
        <p14:creationId xmlns:p14="http://schemas.microsoft.com/office/powerpoint/2010/main" val="397973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C00FF0-E1F3-4C5C-BA5A-87C9B35004D1}" type="slidenum">
              <a:rPr lang="en-US" altLang="en-US" sz="1400">
                <a:solidFill>
                  <a:srgbClr val="000000"/>
                </a:solidFill>
              </a:rPr>
              <a:pPr>
                <a:spcBef>
                  <a:spcPct val="0"/>
                </a:spcBef>
                <a:buFontTx/>
                <a:buNone/>
              </a:pPr>
              <a:t>65</a:t>
            </a:fld>
            <a:endParaRPr lang="en-US" altLang="en-US" sz="1400">
              <a:solidFill>
                <a:srgbClr val="000000"/>
              </a:solidFill>
            </a:endParaRPr>
          </a:p>
        </p:txBody>
      </p:sp>
      <p:sp>
        <p:nvSpPr>
          <p:cNvPr id="108547" name="Rectangle 2"/>
          <p:cNvSpPr>
            <a:spLocks noChangeArrowheads="1"/>
          </p:cNvSpPr>
          <p:nvPr/>
        </p:nvSpPr>
        <p:spPr bwMode="auto">
          <a:xfrm>
            <a:off x="1571626" y="76201"/>
            <a:ext cx="871537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MyException:Exception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MyException(string message)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class TestMyException</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x = 5, y = 1000;</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float z = (float) x / (float) y;</a:t>
            </a:r>
          </a:p>
          <a:p>
            <a:pPr fontAlgn="base">
              <a:spcBef>
                <a:spcPct val="0"/>
              </a:spcBef>
              <a:spcAft>
                <a:spcPct val="0"/>
              </a:spcAft>
              <a:buFontTx/>
              <a:buNone/>
            </a:pPr>
            <a:r>
              <a:rPr lang="en-US" altLang="en-US" sz="1800">
                <a:solidFill>
                  <a:srgbClr val="000000"/>
                </a:solidFill>
              </a:rPr>
              <a:t>			if(z&lt;0.01)</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throw new MyException ("Number is too small");</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 </a:t>
            </a:r>
          </a:p>
        </p:txBody>
      </p:sp>
    </p:spTree>
    <p:extLst>
      <p:ext uri="{BB962C8B-B14F-4D97-AF65-F5344CB8AC3E}">
        <p14:creationId xmlns:p14="http://schemas.microsoft.com/office/powerpoint/2010/main" val="11440553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A6C564-3584-411C-B2B7-EB309A62C960}" type="slidenum">
              <a:rPr lang="en-US" altLang="en-US" sz="1400">
                <a:solidFill>
                  <a:srgbClr val="000000"/>
                </a:solidFill>
              </a:rPr>
              <a:pPr>
                <a:spcBef>
                  <a:spcPct val="0"/>
                </a:spcBef>
                <a:buFontTx/>
                <a:buNone/>
              </a:pPr>
              <a:t>66</a:t>
            </a:fld>
            <a:endParaRPr lang="en-US" altLang="en-US" sz="1400">
              <a:solidFill>
                <a:srgbClr val="000000"/>
              </a:solidFill>
            </a:endParaRPr>
          </a:p>
        </p:txBody>
      </p:sp>
      <p:sp>
        <p:nvSpPr>
          <p:cNvPr id="109571" name="Rectangle 2"/>
          <p:cNvSpPr>
            <a:spLocks noChangeArrowheads="1"/>
          </p:cNvSpPr>
          <p:nvPr/>
        </p:nvSpPr>
        <p:spPr bwMode="auto">
          <a:xfrm>
            <a:off x="1609726" y="87314"/>
            <a:ext cx="73818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catch(MyException 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("Caught my exception");</a:t>
            </a:r>
          </a:p>
          <a:p>
            <a:pPr fontAlgn="base">
              <a:spcBef>
                <a:spcPct val="0"/>
              </a:spcBef>
              <a:spcAft>
                <a:spcPct val="0"/>
              </a:spcAft>
              <a:buFontTx/>
              <a:buNone/>
            </a:pPr>
            <a:r>
              <a:rPr lang="en-US" altLang="en-US" sz="1800">
                <a:solidFill>
                  <a:srgbClr val="000000"/>
                </a:solidFill>
              </a:rPr>
              <a:t>			Console.WriteLine (e.Message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finally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("I am always here");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p:txBody>
      </p:sp>
    </p:spTree>
    <p:extLst>
      <p:ext uri="{BB962C8B-B14F-4D97-AF65-F5344CB8AC3E}">
        <p14:creationId xmlns:p14="http://schemas.microsoft.com/office/powerpoint/2010/main" val="14680221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4719BF-6D12-44A2-A017-17F73E36AA46}" type="slidenum">
              <a:rPr lang="en-US" altLang="en-US" sz="1400">
                <a:solidFill>
                  <a:srgbClr val="000000"/>
                </a:solidFill>
              </a:rPr>
              <a:pPr>
                <a:spcBef>
                  <a:spcPct val="0"/>
                </a:spcBef>
                <a:buFontTx/>
                <a:buNone/>
              </a:pPr>
              <a:t>67</a:t>
            </a:fld>
            <a:endParaRPr lang="en-US" altLang="en-US" sz="1400">
              <a:solidFill>
                <a:srgbClr val="000000"/>
              </a:solidFill>
            </a:endParaRPr>
          </a:p>
        </p:txBody>
      </p:sp>
      <p:sp>
        <p:nvSpPr>
          <p:cNvPr id="110595" name="Rectangle 2"/>
          <p:cNvSpPr>
            <a:spLocks noChangeArrowheads="1"/>
          </p:cNvSpPr>
          <p:nvPr/>
        </p:nvSpPr>
        <p:spPr bwMode="auto">
          <a:xfrm>
            <a:off x="1593850" y="76201"/>
            <a:ext cx="625475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CHECKED AND UNCHECKED OPERATORS</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using System;</a:t>
            </a:r>
          </a:p>
          <a:p>
            <a:pPr fontAlgn="base">
              <a:spcBef>
                <a:spcPct val="0"/>
              </a:spcBef>
              <a:spcAft>
                <a:spcPct val="0"/>
              </a:spcAft>
              <a:buFontTx/>
              <a:buNone/>
            </a:pPr>
            <a:r>
              <a:rPr lang="en-US" altLang="en-US" sz="1800">
                <a:solidFill>
                  <a:srgbClr val="000000"/>
                </a:solidFill>
              </a:rPr>
              <a:t>class Check</a:t>
            </a:r>
          </a:p>
          <a:p>
            <a:pPr fontAlgn="base">
              <a:spcBef>
                <a:spcPct val="0"/>
              </a:spcBef>
              <a:spcAft>
                <a:spcPct val="0"/>
              </a:spcAft>
              <a:buFontTx/>
              <a:buNone/>
            </a:pPr>
            <a:r>
              <a:rPr lang="en-US" altLang="en-US" sz="1800">
                <a:solidFill>
                  <a:srgbClr val="000000"/>
                </a:solidFill>
              </a:rPr>
              <a:t>{</a:t>
            </a:r>
          </a:p>
          <a:p>
            <a:pPr fontAlgn="base">
              <a:spcBef>
                <a:spcPct val="0"/>
              </a:spcBef>
              <a:spcAft>
                <a:spcPct val="0"/>
              </a:spcAft>
              <a:buFontTx/>
              <a:buNone/>
            </a:pPr>
            <a:r>
              <a:rPr lang="en-US" altLang="en-US" sz="1800">
                <a:solidFill>
                  <a:srgbClr val="000000"/>
                </a:solidFill>
              </a:rPr>
              <a:t>	public static void Main()</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a = 200000;</a:t>
            </a:r>
          </a:p>
          <a:p>
            <a:pPr fontAlgn="base">
              <a:spcBef>
                <a:spcPct val="0"/>
              </a:spcBef>
              <a:spcAft>
                <a:spcPct val="0"/>
              </a:spcAft>
              <a:buFontTx/>
              <a:buNone/>
            </a:pPr>
            <a:r>
              <a:rPr lang="en-US" altLang="en-US" sz="1800">
                <a:solidFill>
                  <a:srgbClr val="000000"/>
                </a:solidFill>
              </a:rPr>
              <a:t>		int b = 300000;</a:t>
            </a:r>
          </a:p>
          <a:p>
            <a:pPr fontAlgn="base">
              <a:spcBef>
                <a:spcPct val="0"/>
              </a:spcBef>
              <a:spcAft>
                <a:spcPct val="0"/>
              </a:spcAft>
              <a:buFontTx/>
              <a:buNone/>
            </a:pPr>
            <a:r>
              <a:rPr lang="en-US" altLang="en-US" sz="1800">
                <a:solidFill>
                  <a:srgbClr val="000000"/>
                </a:solidFill>
              </a:rPr>
              <a:t>		try</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m = checked(a * b);</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catch(OverflowException 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Console.WriteLine (e.Message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a:t>
            </a:r>
          </a:p>
          <a:p>
            <a:pPr eaLnBrk="0" fontAlgn="base" hangingPunct="0">
              <a:spcBef>
                <a:spcPct val="0"/>
              </a:spcBef>
              <a:spcAft>
                <a:spcPct val="0"/>
              </a:spcAft>
              <a:buFontTx/>
              <a:buNone/>
            </a:pPr>
            <a:endParaRPr lang="en-US" altLang="en-US" sz="1800">
              <a:solidFill>
                <a:srgbClr val="000000"/>
              </a:solidFill>
            </a:endParaRPr>
          </a:p>
        </p:txBody>
      </p:sp>
    </p:spTree>
    <p:extLst>
      <p:ext uri="{BB962C8B-B14F-4D97-AF65-F5344CB8AC3E}">
        <p14:creationId xmlns:p14="http://schemas.microsoft.com/office/powerpoint/2010/main" val="16548068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720078-8463-4905-95AA-C0DEA71DCC72}" type="slidenum">
              <a:rPr lang="en-US" altLang="en-US" sz="1400">
                <a:solidFill>
                  <a:srgbClr val="000000"/>
                </a:solidFill>
              </a:rPr>
              <a:pPr>
                <a:spcBef>
                  <a:spcPct val="0"/>
                </a:spcBef>
                <a:buFontTx/>
                <a:buNone/>
              </a:pPr>
              <a:t>68</a:t>
            </a:fld>
            <a:endParaRPr lang="en-US" altLang="en-US" sz="1400">
              <a:solidFill>
                <a:srgbClr val="000000"/>
              </a:solidFill>
            </a:endParaRPr>
          </a:p>
        </p:txBody>
      </p:sp>
      <p:sp>
        <p:nvSpPr>
          <p:cNvPr id="111619" name="Rectangle 2"/>
          <p:cNvSpPr>
            <a:spLocks noChangeArrowheads="1"/>
          </p:cNvSpPr>
          <p:nvPr/>
        </p:nvSpPr>
        <p:spPr bwMode="auto">
          <a:xfrm>
            <a:off x="3048001" y="1812122"/>
            <a:ext cx="61499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7200" b="1" dirty="0">
                <a:solidFill>
                  <a:srgbClr val="000000"/>
                </a:solidFill>
              </a:rPr>
              <a:t>DELEGATES AND </a:t>
            </a:r>
          </a:p>
          <a:p>
            <a:pPr algn="ctr" fontAlgn="base">
              <a:spcBef>
                <a:spcPct val="0"/>
              </a:spcBef>
              <a:spcAft>
                <a:spcPct val="0"/>
              </a:spcAft>
              <a:buFontTx/>
              <a:buNone/>
            </a:pPr>
            <a:r>
              <a:rPr lang="en-US" altLang="en-US" sz="7200" b="1" dirty="0">
                <a:solidFill>
                  <a:srgbClr val="000000"/>
                </a:solidFill>
              </a:rPr>
              <a:t>EVENTS</a:t>
            </a:r>
          </a:p>
        </p:txBody>
      </p:sp>
    </p:spTree>
    <p:extLst>
      <p:ext uri="{BB962C8B-B14F-4D97-AF65-F5344CB8AC3E}">
        <p14:creationId xmlns:p14="http://schemas.microsoft.com/office/powerpoint/2010/main" val="212088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005B0E-5723-4020-B3A0-8AF508C4E17B}" type="slidenum">
              <a:rPr lang="en-US" altLang="en-US" sz="1400">
                <a:solidFill>
                  <a:srgbClr val="000000"/>
                </a:solidFill>
              </a:rPr>
              <a:pPr>
                <a:spcBef>
                  <a:spcPct val="0"/>
                </a:spcBef>
                <a:buFontTx/>
                <a:buNone/>
              </a:pPr>
              <a:t>69</a:t>
            </a:fld>
            <a:endParaRPr lang="en-US" altLang="en-US" sz="1400">
              <a:solidFill>
                <a:srgbClr val="000000"/>
              </a:solidFill>
            </a:endParaRPr>
          </a:p>
        </p:txBody>
      </p:sp>
      <p:sp>
        <p:nvSpPr>
          <p:cNvPr id="112643" name="Rectangle 2"/>
          <p:cNvSpPr>
            <a:spLocks noChangeArrowheads="1"/>
          </p:cNvSpPr>
          <p:nvPr/>
        </p:nvSpPr>
        <p:spPr bwMode="auto">
          <a:xfrm>
            <a:off x="1600200" y="58986"/>
            <a:ext cx="9067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700" b="1">
                <a:solidFill>
                  <a:srgbClr val="000000"/>
                </a:solidFill>
              </a:rPr>
              <a:t>Introduction</a:t>
            </a:r>
          </a:p>
          <a:p>
            <a:pPr fontAlgn="base">
              <a:spcBef>
                <a:spcPct val="0"/>
              </a:spcBef>
              <a:spcAft>
                <a:spcPct val="0"/>
              </a:spcAft>
              <a:buFontTx/>
              <a:buNone/>
            </a:pPr>
            <a:endParaRPr lang="en-US" altLang="en-US" sz="1700" b="1">
              <a:solidFill>
                <a:srgbClr val="000000"/>
              </a:solidFill>
            </a:endParaRPr>
          </a:p>
          <a:p>
            <a:pPr fontAlgn="base">
              <a:spcBef>
                <a:spcPct val="0"/>
              </a:spcBef>
              <a:spcAft>
                <a:spcPct val="0"/>
              </a:spcAft>
              <a:buFontTx/>
              <a:buNone/>
            </a:pPr>
            <a:r>
              <a:rPr lang="en-US" altLang="en-US" sz="1700" b="1">
                <a:solidFill>
                  <a:srgbClr val="000000"/>
                </a:solidFill>
              </a:rPr>
              <a:t>C# implements the callback technique in a much safer and more object – oriented </a:t>
            </a:r>
          </a:p>
          <a:p>
            <a:pPr fontAlgn="base">
              <a:spcBef>
                <a:spcPct val="0"/>
              </a:spcBef>
              <a:spcAft>
                <a:spcPct val="0"/>
              </a:spcAft>
              <a:buFontTx/>
              <a:buNone/>
            </a:pPr>
            <a:r>
              <a:rPr lang="en-US" altLang="en-US" sz="1700" b="1">
                <a:solidFill>
                  <a:srgbClr val="000000"/>
                </a:solidFill>
              </a:rPr>
              <a:t>manner, using a kind of object called delegate object.</a:t>
            </a:r>
          </a:p>
          <a:p>
            <a:pPr fontAlgn="base">
              <a:spcBef>
                <a:spcPct val="0"/>
              </a:spcBef>
              <a:spcAft>
                <a:spcPct val="0"/>
              </a:spcAft>
              <a:buFontTx/>
              <a:buNone/>
            </a:pPr>
            <a:endParaRPr lang="en-US" altLang="en-US" sz="1700" b="1">
              <a:solidFill>
                <a:srgbClr val="000000"/>
              </a:solidFill>
            </a:endParaRPr>
          </a:p>
          <a:p>
            <a:pPr fontAlgn="base">
              <a:spcBef>
                <a:spcPct val="0"/>
              </a:spcBef>
              <a:spcAft>
                <a:spcPct val="0"/>
              </a:spcAft>
              <a:buFontTx/>
              <a:buNone/>
            </a:pPr>
            <a:r>
              <a:rPr lang="en-US" altLang="en-US" sz="1700" b="1">
                <a:solidFill>
                  <a:srgbClr val="000000"/>
                </a:solidFill>
              </a:rPr>
              <a:t>	A delegate object is a special type of object that contains the details of a method rather than data.</a:t>
            </a:r>
          </a:p>
          <a:p>
            <a:pPr fontAlgn="base">
              <a:spcBef>
                <a:spcPct val="0"/>
              </a:spcBef>
              <a:spcAft>
                <a:spcPct val="0"/>
              </a:spcAft>
              <a:buFontTx/>
              <a:buNone/>
            </a:pPr>
            <a:endParaRPr lang="en-US" altLang="en-US" sz="1700" b="1">
              <a:solidFill>
                <a:srgbClr val="000000"/>
              </a:solidFill>
            </a:endParaRPr>
          </a:p>
          <a:p>
            <a:pPr fontAlgn="base">
              <a:spcBef>
                <a:spcPct val="0"/>
              </a:spcBef>
              <a:spcAft>
                <a:spcPct val="0"/>
              </a:spcAft>
              <a:buFontTx/>
              <a:buNone/>
            </a:pPr>
            <a:r>
              <a:rPr lang="en-US" altLang="en-US" sz="1700" b="1">
                <a:solidFill>
                  <a:srgbClr val="000000"/>
                </a:solidFill>
              </a:rPr>
              <a:t>	Delegates in C# are used for two purposes:</a:t>
            </a:r>
          </a:p>
          <a:p>
            <a:pPr fontAlgn="base">
              <a:spcBef>
                <a:spcPct val="0"/>
              </a:spcBef>
              <a:spcAft>
                <a:spcPct val="0"/>
              </a:spcAft>
              <a:buFontTx/>
              <a:buNone/>
            </a:pPr>
            <a:endParaRPr lang="en-US" altLang="en-US" sz="1700" b="1">
              <a:solidFill>
                <a:srgbClr val="000000"/>
              </a:solidFill>
            </a:endParaRPr>
          </a:p>
          <a:p>
            <a:pPr fontAlgn="base">
              <a:spcBef>
                <a:spcPct val="0"/>
              </a:spcBef>
              <a:spcAft>
                <a:spcPct val="0"/>
              </a:spcAft>
              <a:buFontTx/>
              <a:buNone/>
            </a:pPr>
            <a:r>
              <a:rPr lang="en-US" altLang="en-US" sz="1700" b="1">
                <a:solidFill>
                  <a:srgbClr val="000000"/>
                </a:solidFill>
              </a:rPr>
              <a:t>		1. Callback</a:t>
            </a:r>
          </a:p>
          <a:p>
            <a:pPr fontAlgn="base">
              <a:spcBef>
                <a:spcPct val="0"/>
              </a:spcBef>
              <a:spcAft>
                <a:spcPct val="0"/>
              </a:spcAft>
              <a:buFontTx/>
              <a:buNone/>
            </a:pPr>
            <a:r>
              <a:rPr lang="en-US" altLang="en-US" sz="1700" b="1">
                <a:solidFill>
                  <a:srgbClr val="000000"/>
                </a:solidFill>
              </a:rPr>
              <a:t>		2. Event Handling</a:t>
            </a:r>
          </a:p>
        </p:txBody>
      </p:sp>
      <p:sp>
        <p:nvSpPr>
          <p:cNvPr id="112644" name="Rectangle 3"/>
          <p:cNvSpPr>
            <a:spLocks noChangeArrowheads="1"/>
          </p:cNvSpPr>
          <p:nvPr/>
        </p:nvSpPr>
        <p:spPr bwMode="auto">
          <a:xfrm>
            <a:off x="1524000" y="3183757"/>
            <a:ext cx="9144000"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700" b="1" dirty="0">
                <a:solidFill>
                  <a:srgbClr val="000000"/>
                </a:solidFill>
              </a:rPr>
              <a:t>DELEGATES</a:t>
            </a:r>
          </a:p>
          <a:p>
            <a:pPr algn="just" fontAlgn="base">
              <a:spcBef>
                <a:spcPct val="0"/>
              </a:spcBef>
              <a:spcAft>
                <a:spcPct val="0"/>
              </a:spcAft>
              <a:buFontTx/>
              <a:buNone/>
            </a:pPr>
            <a:r>
              <a:rPr lang="en-US" altLang="en-US" sz="1700" b="1" dirty="0">
                <a:solidFill>
                  <a:srgbClr val="000000"/>
                </a:solidFill>
              </a:rPr>
              <a:t>	Delegate is “a person acting for another person”. In C#, it really means a method acting for another method. A delegate in C# is a class type object and is used to invoke a method that has been encapsulated into it at the time of its creation. Creating and using delegates involve four steps.</a:t>
            </a:r>
          </a:p>
          <a:p>
            <a:pPr algn="just" fontAlgn="base">
              <a:spcBef>
                <a:spcPct val="0"/>
              </a:spcBef>
              <a:spcAft>
                <a:spcPct val="0"/>
              </a:spcAft>
              <a:buFontTx/>
              <a:buNone/>
            </a:pPr>
            <a:r>
              <a:rPr lang="en-US" altLang="en-US" sz="1700" b="1" dirty="0">
                <a:solidFill>
                  <a:srgbClr val="000000"/>
                </a:solidFill>
              </a:rPr>
              <a:t>	</a:t>
            </a:r>
          </a:p>
          <a:p>
            <a:pPr algn="just" fontAlgn="base">
              <a:spcBef>
                <a:spcPct val="0"/>
              </a:spcBef>
              <a:spcAft>
                <a:spcPct val="0"/>
              </a:spcAft>
              <a:buFontTx/>
              <a:buNone/>
            </a:pPr>
            <a:r>
              <a:rPr lang="en-US" altLang="en-US" sz="1700" b="1" dirty="0">
                <a:solidFill>
                  <a:srgbClr val="000000"/>
                </a:solidFill>
              </a:rPr>
              <a:t>	They include:</a:t>
            </a:r>
          </a:p>
          <a:p>
            <a:pPr algn="just" fontAlgn="base">
              <a:spcBef>
                <a:spcPct val="0"/>
              </a:spcBef>
              <a:spcAft>
                <a:spcPct val="0"/>
              </a:spcAft>
              <a:buFontTx/>
              <a:buNone/>
            </a:pPr>
            <a:r>
              <a:rPr lang="en-US" altLang="en-US" sz="1700" b="1" dirty="0">
                <a:solidFill>
                  <a:srgbClr val="000000"/>
                </a:solidFill>
              </a:rPr>
              <a:t>		Delegate declaration</a:t>
            </a:r>
          </a:p>
          <a:p>
            <a:pPr algn="just" fontAlgn="base">
              <a:spcBef>
                <a:spcPct val="0"/>
              </a:spcBef>
              <a:spcAft>
                <a:spcPct val="0"/>
              </a:spcAft>
              <a:buFontTx/>
              <a:buNone/>
            </a:pPr>
            <a:r>
              <a:rPr lang="en-US" altLang="en-US" sz="1700" b="1" dirty="0">
                <a:solidFill>
                  <a:srgbClr val="000000"/>
                </a:solidFill>
              </a:rPr>
              <a:t>		Delegate methods definition</a:t>
            </a:r>
          </a:p>
          <a:p>
            <a:pPr algn="just" fontAlgn="base">
              <a:spcBef>
                <a:spcPct val="0"/>
              </a:spcBef>
              <a:spcAft>
                <a:spcPct val="0"/>
              </a:spcAft>
              <a:buFontTx/>
              <a:buNone/>
            </a:pPr>
            <a:r>
              <a:rPr lang="en-US" altLang="en-US" sz="1700" b="1" dirty="0">
                <a:solidFill>
                  <a:srgbClr val="000000"/>
                </a:solidFill>
              </a:rPr>
              <a:t>		Delegate instantiation</a:t>
            </a:r>
          </a:p>
          <a:p>
            <a:pPr algn="just" fontAlgn="base">
              <a:spcBef>
                <a:spcPct val="0"/>
              </a:spcBef>
              <a:spcAft>
                <a:spcPct val="0"/>
              </a:spcAft>
              <a:buFontTx/>
              <a:buNone/>
            </a:pPr>
            <a:r>
              <a:rPr lang="en-US" altLang="en-US" sz="1700" b="1" dirty="0">
                <a:solidFill>
                  <a:srgbClr val="000000"/>
                </a:solidFill>
              </a:rPr>
              <a:t>		Delegate invocation</a:t>
            </a:r>
          </a:p>
          <a:p>
            <a:pPr algn="just" fontAlgn="base">
              <a:spcBef>
                <a:spcPct val="0"/>
              </a:spcBef>
              <a:spcAft>
                <a:spcPct val="0"/>
              </a:spcAft>
              <a:buFontTx/>
              <a:buNone/>
            </a:pPr>
            <a:r>
              <a:rPr lang="en-US" altLang="en-US" sz="1800" b="1" dirty="0">
                <a:solidFill>
                  <a:srgbClr val="000000"/>
                </a:solidFill>
              </a:rPr>
              <a:t>	</a:t>
            </a:r>
          </a:p>
          <a:p>
            <a:pPr algn="just" fontAlgn="base">
              <a:spcBef>
                <a:spcPct val="0"/>
              </a:spcBef>
              <a:spcAft>
                <a:spcPct val="0"/>
              </a:spcAft>
              <a:buFontTx/>
              <a:buNone/>
            </a:pPr>
            <a:r>
              <a:rPr lang="en-US" altLang="en-US" sz="1700" b="1" dirty="0">
                <a:solidFill>
                  <a:srgbClr val="000000"/>
                </a:solidFill>
              </a:rPr>
              <a:t>	</a:t>
            </a:r>
            <a:r>
              <a:rPr lang="en-US" altLang="en-US" sz="1700" dirty="0">
                <a:solidFill>
                  <a:srgbClr val="000000"/>
                </a:solidFill>
              </a:rPr>
              <a:t>A delegate declaration defined a class using the class</a:t>
            </a:r>
            <a:r>
              <a:rPr lang="en-US" altLang="en-US" sz="1700" b="1" dirty="0">
                <a:solidFill>
                  <a:srgbClr val="000000"/>
                </a:solidFill>
              </a:rPr>
              <a:t> </a:t>
            </a:r>
            <a:r>
              <a:rPr lang="en-US" altLang="en-US" sz="1700" b="1" dirty="0" err="1">
                <a:solidFill>
                  <a:srgbClr val="000000"/>
                </a:solidFill>
              </a:rPr>
              <a:t>System.Delegate</a:t>
            </a:r>
            <a:r>
              <a:rPr lang="en-US" altLang="en-US" sz="1700" b="1" dirty="0">
                <a:solidFill>
                  <a:srgbClr val="000000"/>
                </a:solidFill>
              </a:rPr>
              <a:t> </a:t>
            </a:r>
            <a:r>
              <a:rPr lang="en-US" altLang="en-US" sz="1700" dirty="0">
                <a:solidFill>
                  <a:srgbClr val="000000"/>
                </a:solidFill>
              </a:rPr>
              <a:t>as a base class.</a:t>
            </a:r>
          </a:p>
        </p:txBody>
      </p:sp>
    </p:spTree>
    <p:extLst>
      <p:ext uri="{BB962C8B-B14F-4D97-AF65-F5344CB8AC3E}">
        <p14:creationId xmlns:p14="http://schemas.microsoft.com/office/powerpoint/2010/main" val="1990078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2F87DE7-A8BE-4DF3-9184-9906DBAFDB76}" type="slidenum">
              <a:rPr lang="en-US" altLang="en-US" sz="1400">
                <a:solidFill>
                  <a:srgbClr val="000000"/>
                </a:solidFill>
              </a:rPr>
              <a:pPr>
                <a:spcBef>
                  <a:spcPct val="0"/>
                </a:spcBef>
                <a:buFontTx/>
                <a:buNone/>
              </a:pPr>
              <a:t>7</a:t>
            </a:fld>
            <a:endParaRPr lang="en-US" altLang="en-US" sz="1400">
              <a:solidFill>
                <a:srgbClr val="000000"/>
              </a:solidFill>
            </a:endParaRPr>
          </a:p>
        </p:txBody>
      </p:sp>
      <p:sp>
        <p:nvSpPr>
          <p:cNvPr id="36867" name="Text Box 2"/>
          <p:cNvSpPr txBox="1">
            <a:spLocks noChangeArrowheads="1"/>
          </p:cNvSpPr>
          <p:nvPr/>
        </p:nvSpPr>
        <p:spPr bwMode="auto">
          <a:xfrm>
            <a:off x="1524000" y="1"/>
            <a:ext cx="586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2. Multilevel Inheritance (Derived from a Derived Class)</a:t>
            </a:r>
          </a:p>
        </p:txBody>
      </p:sp>
      <p:sp>
        <p:nvSpPr>
          <p:cNvPr id="36868" name="Rectangle 3"/>
          <p:cNvSpPr>
            <a:spLocks noChangeArrowheads="1"/>
          </p:cNvSpPr>
          <p:nvPr/>
        </p:nvSpPr>
        <p:spPr bwMode="auto">
          <a:xfrm>
            <a:off x="5257800" y="609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a:t>
            </a:r>
          </a:p>
        </p:txBody>
      </p:sp>
      <p:sp>
        <p:nvSpPr>
          <p:cNvPr id="36869" name="Rectangle 4"/>
          <p:cNvSpPr>
            <a:spLocks noChangeArrowheads="1"/>
          </p:cNvSpPr>
          <p:nvPr/>
        </p:nvSpPr>
        <p:spPr bwMode="auto">
          <a:xfrm>
            <a:off x="5257800" y="1676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B</a:t>
            </a:r>
          </a:p>
        </p:txBody>
      </p:sp>
      <p:sp>
        <p:nvSpPr>
          <p:cNvPr id="36870" name="Line 5"/>
          <p:cNvSpPr>
            <a:spLocks noChangeShapeType="1"/>
          </p:cNvSpPr>
          <p:nvPr/>
        </p:nvSpPr>
        <p:spPr bwMode="auto">
          <a:xfrm>
            <a:off x="5943600" y="1066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71" name="Rectangle 6"/>
          <p:cNvSpPr>
            <a:spLocks noChangeArrowheads="1"/>
          </p:cNvSpPr>
          <p:nvPr/>
        </p:nvSpPr>
        <p:spPr bwMode="auto">
          <a:xfrm>
            <a:off x="5257800" y="27432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C</a:t>
            </a:r>
          </a:p>
        </p:txBody>
      </p:sp>
      <p:sp>
        <p:nvSpPr>
          <p:cNvPr id="36872" name="Line 7"/>
          <p:cNvSpPr>
            <a:spLocks noChangeShapeType="1"/>
          </p:cNvSpPr>
          <p:nvPr/>
        </p:nvSpPr>
        <p:spPr bwMode="auto">
          <a:xfrm>
            <a:off x="5943600" y="2133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73" name="Text Box 18"/>
          <p:cNvSpPr txBox="1">
            <a:spLocks noChangeArrowheads="1"/>
          </p:cNvSpPr>
          <p:nvPr/>
        </p:nvSpPr>
        <p:spPr bwMode="auto">
          <a:xfrm>
            <a:off x="1524000" y="3352801"/>
            <a:ext cx="678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50000"/>
              </a:spcBef>
              <a:spcAft>
                <a:spcPct val="0"/>
              </a:spcAft>
              <a:buFontTx/>
              <a:buNone/>
            </a:pPr>
            <a:r>
              <a:rPr lang="en-US" altLang="en-US" sz="1800">
                <a:solidFill>
                  <a:srgbClr val="000000"/>
                </a:solidFill>
              </a:rPr>
              <a:t>4. Hierarchical Inheritance (One Super class, Many Subclasses)</a:t>
            </a:r>
          </a:p>
        </p:txBody>
      </p:sp>
      <p:sp>
        <p:nvSpPr>
          <p:cNvPr id="36874" name="Rectangle 19"/>
          <p:cNvSpPr>
            <a:spLocks noChangeArrowheads="1"/>
          </p:cNvSpPr>
          <p:nvPr/>
        </p:nvSpPr>
        <p:spPr bwMode="auto">
          <a:xfrm>
            <a:off x="5410200" y="4191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A</a:t>
            </a:r>
          </a:p>
        </p:txBody>
      </p:sp>
      <p:sp>
        <p:nvSpPr>
          <p:cNvPr id="36875" name="Rectangle 20"/>
          <p:cNvSpPr>
            <a:spLocks noChangeArrowheads="1"/>
          </p:cNvSpPr>
          <p:nvPr/>
        </p:nvSpPr>
        <p:spPr bwMode="auto">
          <a:xfrm>
            <a:off x="3276600" y="5486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B</a:t>
            </a:r>
          </a:p>
        </p:txBody>
      </p:sp>
      <p:sp>
        <p:nvSpPr>
          <p:cNvPr id="36876" name="Rectangle 21"/>
          <p:cNvSpPr>
            <a:spLocks noChangeArrowheads="1"/>
          </p:cNvSpPr>
          <p:nvPr/>
        </p:nvSpPr>
        <p:spPr bwMode="auto">
          <a:xfrm>
            <a:off x="7315200" y="5486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D</a:t>
            </a:r>
          </a:p>
        </p:txBody>
      </p:sp>
      <p:sp>
        <p:nvSpPr>
          <p:cNvPr id="36877" name="Rectangle 22"/>
          <p:cNvSpPr>
            <a:spLocks noChangeArrowheads="1"/>
          </p:cNvSpPr>
          <p:nvPr/>
        </p:nvSpPr>
        <p:spPr bwMode="auto">
          <a:xfrm>
            <a:off x="5410200" y="54864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1800">
                <a:solidFill>
                  <a:srgbClr val="000000"/>
                </a:solidFill>
              </a:rPr>
              <a:t>C</a:t>
            </a:r>
          </a:p>
        </p:txBody>
      </p:sp>
      <p:sp>
        <p:nvSpPr>
          <p:cNvPr id="36878" name="Line 23"/>
          <p:cNvSpPr>
            <a:spLocks noChangeShapeType="1"/>
          </p:cNvSpPr>
          <p:nvPr/>
        </p:nvSpPr>
        <p:spPr bwMode="auto">
          <a:xfrm>
            <a:off x="6096000" y="4648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79" name="Line 24"/>
          <p:cNvSpPr>
            <a:spLocks noChangeShapeType="1"/>
          </p:cNvSpPr>
          <p:nvPr/>
        </p:nvSpPr>
        <p:spPr bwMode="auto">
          <a:xfrm flipH="1">
            <a:off x="3962400" y="4419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80" name="Line 25"/>
          <p:cNvSpPr>
            <a:spLocks noChangeShapeType="1"/>
          </p:cNvSpPr>
          <p:nvPr/>
        </p:nvSpPr>
        <p:spPr bwMode="auto">
          <a:xfrm>
            <a:off x="8001000" y="4419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81" name="Line 26"/>
          <p:cNvSpPr>
            <a:spLocks noChangeShapeType="1"/>
          </p:cNvSpPr>
          <p:nvPr/>
        </p:nvSpPr>
        <p:spPr bwMode="auto">
          <a:xfrm>
            <a:off x="3962400" y="44196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
        <p:nvSpPr>
          <p:cNvPr id="36882" name="Line 27"/>
          <p:cNvSpPr>
            <a:spLocks noChangeShapeType="1"/>
          </p:cNvSpPr>
          <p:nvPr/>
        </p:nvSpPr>
        <p:spPr bwMode="auto">
          <a:xfrm>
            <a:off x="6705600" y="44196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a:solidFill>
                <a:srgbClr val="000000"/>
              </a:solidFill>
            </a:endParaRPr>
          </a:p>
        </p:txBody>
      </p:sp>
    </p:spTree>
    <p:extLst>
      <p:ext uri="{BB962C8B-B14F-4D97-AF65-F5344CB8AC3E}">
        <p14:creationId xmlns:p14="http://schemas.microsoft.com/office/powerpoint/2010/main" val="37685960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6A34FF-7BF9-482B-9A5F-90A2916FCAE3}" type="slidenum">
              <a:rPr lang="en-US" altLang="en-US" sz="1400">
                <a:solidFill>
                  <a:srgbClr val="000000"/>
                </a:solidFill>
              </a:rPr>
              <a:pPr>
                <a:spcBef>
                  <a:spcPct val="0"/>
                </a:spcBef>
                <a:buFontTx/>
                <a:buNone/>
              </a:pPr>
              <a:t>70</a:t>
            </a:fld>
            <a:endParaRPr lang="en-US" altLang="en-US" sz="1400">
              <a:solidFill>
                <a:srgbClr val="000000"/>
              </a:solidFill>
            </a:endParaRPr>
          </a:p>
        </p:txBody>
      </p:sp>
      <p:sp>
        <p:nvSpPr>
          <p:cNvPr id="113667" name="Rectangle 2"/>
          <p:cNvSpPr>
            <a:spLocks noChangeArrowheads="1"/>
          </p:cNvSpPr>
          <p:nvPr/>
        </p:nvSpPr>
        <p:spPr bwMode="auto">
          <a:xfrm>
            <a:off x="1600200" y="76200"/>
            <a:ext cx="90678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DELEGATE DECLARATION</a:t>
            </a:r>
          </a:p>
          <a:p>
            <a:pPr fontAlgn="base">
              <a:spcBef>
                <a:spcPct val="0"/>
              </a:spcBef>
              <a:spcAft>
                <a:spcPct val="0"/>
              </a:spcAft>
              <a:buFontTx/>
              <a:buNone/>
            </a:pPr>
            <a:endParaRPr lang="en-US" altLang="en-US" sz="1800" b="1">
              <a:solidFill>
                <a:srgbClr val="000000"/>
              </a:solidFill>
            </a:endParaRPr>
          </a:p>
          <a:p>
            <a:pPr fontAlgn="base">
              <a:spcBef>
                <a:spcPct val="0"/>
              </a:spcBef>
              <a:spcAft>
                <a:spcPct val="0"/>
              </a:spcAft>
              <a:buFontTx/>
              <a:buNone/>
            </a:pPr>
            <a:r>
              <a:rPr lang="en-US" altLang="en-US" sz="1800">
                <a:solidFill>
                  <a:srgbClr val="000000"/>
                </a:solidFill>
              </a:rPr>
              <a:t>	modifier </a:t>
            </a:r>
            <a:r>
              <a:rPr lang="en-US" altLang="en-US" sz="1800" b="1">
                <a:solidFill>
                  <a:srgbClr val="000000"/>
                </a:solidFill>
              </a:rPr>
              <a:t>delegate</a:t>
            </a:r>
            <a:r>
              <a:rPr lang="en-US" altLang="en-US" sz="1800">
                <a:solidFill>
                  <a:srgbClr val="000000"/>
                </a:solidFill>
              </a:rPr>
              <a:t> return-type delegate-name (parameter)</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modifier – new, public, protected, private, internal</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Ex:</a:t>
            </a:r>
          </a:p>
          <a:p>
            <a:pPr fontAlgn="base">
              <a:spcBef>
                <a:spcPct val="0"/>
              </a:spcBef>
              <a:spcAft>
                <a:spcPct val="0"/>
              </a:spcAft>
              <a:buFontTx/>
              <a:buNone/>
            </a:pPr>
            <a:r>
              <a:rPr lang="en-US" altLang="en-US" sz="1800">
                <a:solidFill>
                  <a:srgbClr val="000000"/>
                </a:solidFill>
              </a:rPr>
              <a:t>		delegate void SimpleDelegate( );</a:t>
            </a:r>
          </a:p>
          <a:p>
            <a:pPr fontAlgn="base">
              <a:spcBef>
                <a:spcPct val="0"/>
              </a:spcBef>
              <a:spcAft>
                <a:spcPct val="0"/>
              </a:spcAft>
              <a:buFontTx/>
              <a:buNone/>
            </a:pPr>
            <a:r>
              <a:rPr lang="en-US" altLang="en-US" sz="1800">
                <a:solidFill>
                  <a:srgbClr val="000000"/>
                </a:solidFill>
              </a:rPr>
              <a:t>		delegate int MathOperation(int x,int y);</a:t>
            </a:r>
          </a:p>
          <a:p>
            <a:pPr fontAlgn="base">
              <a:spcBef>
                <a:spcPct val="0"/>
              </a:spcBef>
              <a:spcAft>
                <a:spcPct val="0"/>
              </a:spcAft>
              <a:buFontTx/>
              <a:buNone/>
            </a:pPr>
            <a:r>
              <a:rPr lang="en-US" altLang="en-US" sz="1800">
                <a:solidFill>
                  <a:srgbClr val="000000"/>
                </a:solidFill>
              </a:rPr>
              <a:t>		public delegate int CompareItems(Object o1,Object o2);</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Delegate may be defined in the following places:</a:t>
            </a:r>
          </a:p>
          <a:p>
            <a:pPr fontAlgn="base">
              <a:spcBef>
                <a:spcPct val="0"/>
              </a:spcBef>
              <a:spcAft>
                <a:spcPct val="0"/>
              </a:spcAft>
              <a:buFontTx/>
              <a:buNone/>
            </a:pPr>
            <a:r>
              <a:rPr lang="en-US" altLang="en-US" sz="1800">
                <a:solidFill>
                  <a:srgbClr val="000000"/>
                </a:solidFill>
              </a:rPr>
              <a:t>		Inside a class.</a:t>
            </a:r>
          </a:p>
          <a:p>
            <a:pPr fontAlgn="base">
              <a:spcBef>
                <a:spcPct val="0"/>
              </a:spcBef>
              <a:spcAft>
                <a:spcPct val="0"/>
              </a:spcAft>
              <a:buFontTx/>
              <a:buNone/>
            </a:pPr>
            <a:r>
              <a:rPr lang="en-US" altLang="en-US" sz="1800">
                <a:solidFill>
                  <a:srgbClr val="000000"/>
                </a:solidFill>
              </a:rPr>
              <a:t>		Outside all class.</a:t>
            </a:r>
          </a:p>
          <a:p>
            <a:pPr fontAlgn="base">
              <a:spcBef>
                <a:spcPct val="0"/>
              </a:spcBef>
              <a:spcAft>
                <a:spcPct val="0"/>
              </a:spcAft>
              <a:buFontTx/>
              <a:buNone/>
            </a:pPr>
            <a:r>
              <a:rPr lang="en-US" altLang="en-US" sz="1800">
                <a:solidFill>
                  <a:srgbClr val="000000"/>
                </a:solidFill>
              </a:rPr>
              <a:t>		As the top level object in a namespace.</a:t>
            </a: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Delegate types are implicitly </a:t>
            </a:r>
            <a:r>
              <a:rPr lang="en-US" altLang="en-US" sz="1800" b="1">
                <a:solidFill>
                  <a:srgbClr val="000000"/>
                </a:solidFill>
              </a:rPr>
              <a:t>sealed </a:t>
            </a:r>
            <a:r>
              <a:rPr lang="en-US" altLang="en-US" sz="1800">
                <a:solidFill>
                  <a:srgbClr val="000000"/>
                </a:solidFill>
              </a:rPr>
              <a:t>and therefore it is not possible to derive any type from a delegate type.</a:t>
            </a:r>
          </a:p>
        </p:txBody>
      </p:sp>
    </p:spTree>
    <p:extLst>
      <p:ext uri="{BB962C8B-B14F-4D97-AF65-F5344CB8AC3E}">
        <p14:creationId xmlns:p14="http://schemas.microsoft.com/office/powerpoint/2010/main" val="213350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34EA21-B60A-4529-820C-5AC7E839449C}" type="slidenum">
              <a:rPr lang="en-US" altLang="en-US" sz="1400">
                <a:solidFill>
                  <a:srgbClr val="000000"/>
                </a:solidFill>
              </a:rPr>
              <a:pPr>
                <a:spcBef>
                  <a:spcPct val="0"/>
                </a:spcBef>
                <a:buFontTx/>
                <a:buNone/>
              </a:pPr>
              <a:t>71</a:t>
            </a:fld>
            <a:endParaRPr lang="en-US" altLang="en-US" sz="1400">
              <a:solidFill>
                <a:srgbClr val="000000"/>
              </a:solidFill>
            </a:endParaRPr>
          </a:p>
        </p:txBody>
      </p:sp>
      <p:sp>
        <p:nvSpPr>
          <p:cNvPr id="114691" name="Rectangle 2"/>
          <p:cNvSpPr>
            <a:spLocks noChangeArrowheads="1"/>
          </p:cNvSpPr>
          <p:nvPr/>
        </p:nvSpPr>
        <p:spPr bwMode="auto">
          <a:xfrm>
            <a:off x="1524000" y="98426"/>
            <a:ext cx="9144000" cy="668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dirty="0">
                <a:solidFill>
                  <a:srgbClr val="000000"/>
                </a:solidFill>
              </a:rPr>
              <a:t>DELEGATE METHOD</a:t>
            </a:r>
          </a:p>
          <a:p>
            <a:pPr algn="just" fontAlgn="base">
              <a:spcBef>
                <a:spcPct val="0"/>
              </a:spcBef>
              <a:spcAft>
                <a:spcPct val="0"/>
              </a:spcAft>
              <a:buFontTx/>
              <a:buNone/>
            </a:pPr>
            <a:endParaRPr lang="en-US" altLang="en-US" sz="1800" b="1" dirty="0">
              <a:solidFill>
                <a:srgbClr val="000000"/>
              </a:solidFill>
            </a:endParaRPr>
          </a:p>
          <a:p>
            <a:pPr algn="just" fontAlgn="base">
              <a:spcBef>
                <a:spcPct val="0"/>
              </a:spcBef>
              <a:spcAft>
                <a:spcPct val="0"/>
              </a:spcAft>
              <a:buFontTx/>
              <a:buNone/>
            </a:pPr>
            <a:r>
              <a:rPr lang="en-US" altLang="en-US" sz="1800" dirty="0">
                <a:solidFill>
                  <a:srgbClr val="000000"/>
                </a:solidFill>
              </a:rPr>
              <a:t>	The methods whose references are encapsulated into a delegate instance are known as delegate methods or callable entities. The signature and return type of delegate methods must exactly match the signature and return type of the delegate.</a:t>
            </a:r>
          </a:p>
          <a:p>
            <a:pPr fontAlgn="base">
              <a:spcBef>
                <a:spcPct val="0"/>
              </a:spcBef>
              <a:spcAft>
                <a:spcPct val="0"/>
              </a:spcAft>
              <a:buFontTx/>
              <a:buNone/>
            </a:pPr>
            <a:endParaRPr lang="en-US" altLang="en-US" sz="1800" dirty="0">
              <a:solidFill>
                <a:srgbClr val="000000"/>
              </a:solidFill>
            </a:endParaRPr>
          </a:p>
          <a:p>
            <a:pPr fontAlgn="base">
              <a:spcBef>
                <a:spcPct val="0"/>
              </a:spcBef>
              <a:spcAft>
                <a:spcPct val="0"/>
              </a:spcAft>
              <a:buFontTx/>
              <a:buNone/>
            </a:pPr>
            <a:r>
              <a:rPr lang="en-US" altLang="en-US" sz="1800" dirty="0">
                <a:solidFill>
                  <a:srgbClr val="000000"/>
                </a:solidFill>
              </a:rPr>
              <a:t>	delegate void Delegate1( );</a:t>
            </a:r>
          </a:p>
          <a:p>
            <a:pPr fontAlgn="base">
              <a:spcBef>
                <a:spcPct val="0"/>
              </a:spcBef>
              <a:spcAft>
                <a:spcPct val="0"/>
              </a:spcAft>
              <a:buFontTx/>
              <a:buNone/>
            </a:pPr>
            <a:endParaRPr lang="en-US" altLang="en-US" sz="1800" dirty="0">
              <a:solidFill>
                <a:srgbClr val="000000"/>
              </a:solidFill>
            </a:endParaRPr>
          </a:p>
          <a:p>
            <a:pPr fontAlgn="base">
              <a:spcBef>
                <a:spcPct val="0"/>
              </a:spcBef>
              <a:spcAft>
                <a:spcPct val="0"/>
              </a:spcAft>
              <a:buFontTx/>
              <a:buNone/>
            </a:pPr>
            <a:r>
              <a:rPr lang="en-US" altLang="en-US" sz="1800" dirty="0">
                <a:solidFill>
                  <a:srgbClr val="000000"/>
                </a:solidFill>
              </a:rPr>
              <a:t>	public void F1( )</a:t>
            </a:r>
          </a:p>
          <a:p>
            <a:pPr fontAlgn="base">
              <a:spcBef>
                <a:spcPct val="0"/>
              </a:spcBef>
              <a:spcAft>
                <a:spcPct val="0"/>
              </a:spcAft>
              <a:buFontTx/>
              <a:buNone/>
            </a:pPr>
            <a:r>
              <a:rPr lang="en-US" altLang="en-US" sz="1800" dirty="0">
                <a:solidFill>
                  <a:srgbClr val="000000"/>
                </a:solidFill>
              </a:rPr>
              <a:t>	{</a:t>
            </a:r>
          </a:p>
          <a:p>
            <a:pPr fontAlgn="base">
              <a:spcBef>
                <a:spcPct val="0"/>
              </a:spcBef>
              <a:spcAft>
                <a:spcPct val="0"/>
              </a:spcAft>
              <a:buFontTx/>
              <a:buNone/>
            </a:pPr>
            <a:r>
              <a:rPr lang="en-US" altLang="en-US" sz="1800" dirty="0">
                <a:solidFill>
                  <a:srgbClr val="000000"/>
                </a:solidFill>
              </a:rPr>
              <a:t>		</a:t>
            </a:r>
            <a:r>
              <a:rPr lang="en-US" altLang="en-US" sz="1800" dirty="0" err="1">
                <a:solidFill>
                  <a:srgbClr val="000000"/>
                </a:solidFill>
              </a:rPr>
              <a:t>Console.WriteLine</a:t>
            </a:r>
            <a:r>
              <a:rPr lang="en-US" altLang="en-US" sz="1800" dirty="0">
                <a:solidFill>
                  <a:srgbClr val="000000"/>
                </a:solidFill>
              </a:rPr>
              <a:t> (“F1”);</a:t>
            </a:r>
          </a:p>
          <a:p>
            <a:pPr fontAlgn="base">
              <a:spcBef>
                <a:spcPct val="0"/>
              </a:spcBef>
              <a:spcAft>
                <a:spcPct val="0"/>
              </a:spcAft>
              <a:buFontTx/>
              <a:buNone/>
            </a:pPr>
            <a:r>
              <a:rPr lang="en-US" altLang="en-US" sz="1800" dirty="0">
                <a:solidFill>
                  <a:srgbClr val="000000"/>
                </a:solidFill>
              </a:rPr>
              <a:t>	}</a:t>
            </a:r>
          </a:p>
          <a:p>
            <a:pPr fontAlgn="base">
              <a:spcBef>
                <a:spcPct val="0"/>
              </a:spcBef>
              <a:spcAft>
                <a:spcPct val="0"/>
              </a:spcAft>
              <a:buFontTx/>
              <a:buNone/>
            </a:pPr>
            <a:r>
              <a:rPr lang="en-US" altLang="en-US" sz="1800" dirty="0">
                <a:solidFill>
                  <a:srgbClr val="000000"/>
                </a:solidFill>
              </a:rPr>
              <a:t>	static public void F2 ( )</a:t>
            </a:r>
          </a:p>
          <a:p>
            <a:pPr fontAlgn="base">
              <a:spcBef>
                <a:spcPct val="0"/>
              </a:spcBef>
              <a:spcAft>
                <a:spcPct val="0"/>
              </a:spcAft>
              <a:buFontTx/>
              <a:buNone/>
            </a:pPr>
            <a:r>
              <a:rPr lang="en-US" altLang="en-US" sz="1800" dirty="0">
                <a:solidFill>
                  <a:srgbClr val="000000"/>
                </a:solidFill>
              </a:rPr>
              <a:t>	{</a:t>
            </a:r>
          </a:p>
          <a:p>
            <a:pPr fontAlgn="base">
              <a:spcBef>
                <a:spcPct val="0"/>
              </a:spcBef>
              <a:spcAft>
                <a:spcPct val="0"/>
              </a:spcAft>
              <a:buFontTx/>
              <a:buNone/>
            </a:pPr>
            <a:r>
              <a:rPr lang="en-US" altLang="en-US" sz="1800" dirty="0">
                <a:solidFill>
                  <a:srgbClr val="000000"/>
                </a:solidFill>
              </a:rPr>
              <a:t>		</a:t>
            </a:r>
            <a:r>
              <a:rPr lang="en-US" altLang="en-US" sz="1800" dirty="0" err="1">
                <a:solidFill>
                  <a:srgbClr val="000000"/>
                </a:solidFill>
              </a:rPr>
              <a:t>Console.WriteLine</a:t>
            </a:r>
            <a:r>
              <a:rPr lang="en-US" altLang="en-US" sz="1800" dirty="0">
                <a:solidFill>
                  <a:srgbClr val="000000"/>
                </a:solidFill>
              </a:rPr>
              <a:t> (“F2”);</a:t>
            </a:r>
          </a:p>
          <a:p>
            <a:pPr fontAlgn="base">
              <a:spcBef>
                <a:spcPct val="0"/>
              </a:spcBef>
              <a:spcAft>
                <a:spcPct val="0"/>
              </a:spcAft>
              <a:buFontTx/>
              <a:buNone/>
            </a:pPr>
            <a:r>
              <a:rPr lang="en-US" altLang="en-US" sz="1800" dirty="0">
                <a:solidFill>
                  <a:srgbClr val="000000"/>
                </a:solidFill>
              </a:rPr>
              <a:t>	}</a:t>
            </a:r>
          </a:p>
          <a:p>
            <a:pPr fontAlgn="base">
              <a:spcBef>
                <a:spcPct val="0"/>
              </a:spcBef>
              <a:spcAft>
                <a:spcPct val="0"/>
              </a:spcAft>
              <a:buFontTx/>
              <a:buNone/>
            </a:pPr>
            <a:endParaRPr lang="en-US" altLang="en-US" sz="1800" dirty="0">
              <a:solidFill>
                <a:srgbClr val="000000"/>
              </a:solidFill>
            </a:endParaRPr>
          </a:p>
          <a:p>
            <a:pPr fontAlgn="base">
              <a:spcBef>
                <a:spcPct val="0"/>
              </a:spcBef>
              <a:spcAft>
                <a:spcPct val="0"/>
              </a:spcAft>
              <a:buFontTx/>
              <a:buNone/>
            </a:pPr>
            <a:r>
              <a:rPr lang="en-US" altLang="en-US" sz="1800" b="1" dirty="0">
                <a:solidFill>
                  <a:srgbClr val="000000"/>
                </a:solidFill>
              </a:rPr>
              <a:t>DELEGATE INSTANTATION</a:t>
            </a:r>
          </a:p>
          <a:p>
            <a:pPr fontAlgn="base">
              <a:spcBef>
                <a:spcPct val="0"/>
              </a:spcBef>
              <a:spcAft>
                <a:spcPct val="0"/>
              </a:spcAft>
              <a:buFontTx/>
              <a:buNone/>
            </a:pPr>
            <a:r>
              <a:rPr lang="en-US" altLang="en-US" sz="1800" dirty="0">
                <a:solidFill>
                  <a:srgbClr val="000000"/>
                </a:solidFill>
              </a:rPr>
              <a:t>	A delegate – creation-expression is used to create a new instance of a delegate.</a:t>
            </a:r>
          </a:p>
          <a:p>
            <a:pPr fontAlgn="base">
              <a:spcBef>
                <a:spcPct val="0"/>
              </a:spcBef>
              <a:spcAft>
                <a:spcPct val="0"/>
              </a:spcAft>
              <a:buFontTx/>
              <a:buNone/>
            </a:pPr>
            <a:r>
              <a:rPr lang="en-US" altLang="en-US" sz="1800" dirty="0">
                <a:solidFill>
                  <a:srgbClr val="000000"/>
                </a:solidFill>
              </a:rPr>
              <a:t>		new delegate-type (expression);</a:t>
            </a:r>
          </a:p>
          <a:p>
            <a:pPr fontAlgn="base">
              <a:spcBef>
                <a:spcPct val="0"/>
              </a:spcBef>
              <a:spcAft>
                <a:spcPct val="0"/>
              </a:spcAft>
              <a:buFontTx/>
              <a:buNone/>
            </a:pPr>
            <a:endParaRPr lang="en-US" altLang="en-US" sz="1800" dirty="0">
              <a:solidFill>
                <a:srgbClr val="000000"/>
              </a:solidFill>
            </a:endParaRPr>
          </a:p>
          <a:p>
            <a:pPr fontAlgn="base">
              <a:spcBef>
                <a:spcPct val="0"/>
              </a:spcBef>
              <a:spcAft>
                <a:spcPct val="0"/>
              </a:spcAft>
              <a:buFontTx/>
              <a:buNone/>
            </a:pPr>
            <a:r>
              <a:rPr lang="en-US" altLang="en-US" sz="1800" b="1" dirty="0">
                <a:solidFill>
                  <a:srgbClr val="000000"/>
                </a:solidFill>
              </a:rPr>
              <a:t>DELEGATE INVOCATION</a:t>
            </a:r>
          </a:p>
          <a:p>
            <a:pPr fontAlgn="base">
              <a:spcBef>
                <a:spcPct val="0"/>
              </a:spcBef>
              <a:spcAft>
                <a:spcPct val="0"/>
              </a:spcAft>
              <a:buFontTx/>
              <a:buNone/>
            </a:pPr>
            <a:r>
              <a:rPr lang="en-US" altLang="en-US" sz="1800" dirty="0">
                <a:solidFill>
                  <a:srgbClr val="000000"/>
                </a:solidFill>
              </a:rPr>
              <a:t>		</a:t>
            </a:r>
            <a:r>
              <a:rPr lang="en-US" altLang="en-US" sz="1800" dirty="0" err="1">
                <a:solidFill>
                  <a:srgbClr val="000000"/>
                </a:solidFill>
              </a:rPr>
              <a:t>delegate_object</a:t>
            </a:r>
            <a:r>
              <a:rPr lang="en-US" altLang="en-US" sz="1800" dirty="0">
                <a:solidFill>
                  <a:srgbClr val="000000"/>
                </a:solidFill>
              </a:rPr>
              <a:t> (</a:t>
            </a:r>
            <a:r>
              <a:rPr lang="en-US" altLang="en-US" sz="1800" dirty="0" err="1">
                <a:solidFill>
                  <a:srgbClr val="000000"/>
                </a:solidFill>
              </a:rPr>
              <a:t>parameters_list</a:t>
            </a:r>
            <a:r>
              <a:rPr lang="en-US" altLang="en-US" sz="1800" dirty="0">
                <a:solidFill>
                  <a:srgbClr val="000000"/>
                </a:solidFill>
              </a:rPr>
              <a:t>);</a:t>
            </a:r>
          </a:p>
        </p:txBody>
      </p:sp>
    </p:spTree>
    <p:extLst>
      <p:ext uri="{BB962C8B-B14F-4D97-AF65-F5344CB8AC3E}">
        <p14:creationId xmlns:p14="http://schemas.microsoft.com/office/powerpoint/2010/main" val="404138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72584D-A84D-49A3-9507-A6C98A343F7B}" type="slidenum">
              <a:rPr lang="en-US" altLang="en-US" sz="1400">
                <a:solidFill>
                  <a:srgbClr val="000000"/>
                </a:solidFill>
              </a:rPr>
              <a:pPr>
                <a:spcBef>
                  <a:spcPct val="0"/>
                </a:spcBef>
                <a:buFontTx/>
                <a:buNone/>
              </a:pPr>
              <a:t>72</a:t>
            </a:fld>
            <a:endParaRPr lang="en-US" altLang="en-US" sz="1400">
              <a:solidFill>
                <a:srgbClr val="000000"/>
              </a:solidFill>
            </a:endParaRPr>
          </a:p>
        </p:txBody>
      </p:sp>
      <p:sp>
        <p:nvSpPr>
          <p:cNvPr id="115715" name="Rectangle 2"/>
          <p:cNvSpPr>
            <a:spLocks noChangeArrowheads="1"/>
          </p:cNvSpPr>
          <p:nvPr/>
        </p:nvSpPr>
        <p:spPr bwMode="auto">
          <a:xfrm>
            <a:off x="1600200" y="82550"/>
            <a:ext cx="7513638"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//delegate declaration</a:t>
            </a:r>
          </a:p>
          <a:p>
            <a:pPr fontAlgn="base">
              <a:spcBef>
                <a:spcPct val="0"/>
              </a:spcBef>
              <a:spcAft>
                <a:spcPct val="0"/>
              </a:spcAft>
              <a:buFontTx/>
              <a:buNone/>
            </a:pPr>
            <a:r>
              <a:rPr lang="en-US" altLang="en-US" sz="1600" b="1">
                <a:solidFill>
                  <a:srgbClr val="000000"/>
                </a:solidFill>
              </a:rPr>
              <a:t>delegate int ArithOp(int x,int y);</a:t>
            </a:r>
          </a:p>
          <a:p>
            <a:pPr fontAlgn="base">
              <a:spcBef>
                <a:spcPct val="0"/>
              </a:spcBef>
              <a:spcAft>
                <a:spcPct val="0"/>
              </a:spcAft>
              <a:buFontTx/>
              <a:buNone/>
            </a:pPr>
            <a:r>
              <a:rPr lang="en-US" altLang="en-US" sz="1600" b="1">
                <a:solidFill>
                  <a:srgbClr val="000000"/>
                </a:solidFill>
              </a:rPr>
              <a:t>class MathOperation</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//delegate methods definition</a:t>
            </a:r>
          </a:p>
          <a:p>
            <a:pPr fontAlgn="base">
              <a:spcBef>
                <a:spcPct val="0"/>
              </a:spcBef>
              <a:spcAft>
                <a:spcPct val="0"/>
              </a:spcAft>
              <a:buFontTx/>
              <a:buNone/>
            </a:pPr>
            <a:r>
              <a:rPr lang="en-US" altLang="en-US" sz="1600" b="1">
                <a:solidFill>
                  <a:srgbClr val="000000"/>
                </a:solidFill>
              </a:rPr>
              <a:t>	public static int Add(int a,int b)</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return (a + b);</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static int Sub(int a,int b)</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return (a - b);</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DelegateTest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ArithOp operation1 = new ArithOp (MathOperation.Add );</a:t>
            </a:r>
          </a:p>
          <a:p>
            <a:pPr fontAlgn="base">
              <a:spcBef>
                <a:spcPct val="0"/>
              </a:spcBef>
              <a:spcAft>
                <a:spcPct val="0"/>
              </a:spcAft>
              <a:buFontTx/>
              <a:buNone/>
            </a:pPr>
            <a:r>
              <a:rPr lang="en-US" altLang="en-US" sz="1600" b="1">
                <a:solidFill>
                  <a:srgbClr val="000000"/>
                </a:solidFill>
              </a:rPr>
              <a:t>		ArithOp operation2 = new ArithOp (MathOperation.Sub );</a:t>
            </a:r>
          </a:p>
          <a:p>
            <a:pPr fontAlgn="base">
              <a:spcBef>
                <a:spcPct val="0"/>
              </a:spcBef>
              <a:spcAft>
                <a:spcPct val="0"/>
              </a:spcAft>
              <a:buFontTx/>
              <a:buNone/>
            </a:pPr>
            <a:r>
              <a:rPr lang="en-US" altLang="en-US" sz="1600" b="1">
                <a:solidFill>
                  <a:srgbClr val="000000"/>
                </a:solidFill>
              </a:rPr>
              <a:t>		int result1 = operation1(200,100);</a:t>
            </a:r>
          </a:p>
          <a:p>
            <a:pPr fontAlgn="base">
              <a:spcBef>
                <a:spcPct val="0"/>
              </a:spcBef>
              <a:spcAft>
                <a:spcPct val="0"/>
              </a:spcAft>
              <a:buFontTx/>
              <a:buNone/>
            </a:pPr>
            <a:r>
              <a:rPr lang="en-US" altLang="en-US" sz="1600" b="1">
                <a:solidFill>
                  <a:srgbClr val="000000"/>
                </a:solidFill>
              </a:rPr>
              <a:t>		int result2 = operation2(200,100);</a:t>
            </a:r>
          </a:p>
          <a:p>
            <a:pPr fontAlgn="base">
              <a:spcBef>
                <a:spcPct val="0"/>
              </a:spcBef>
              <a:spcAft>
                <a:spcPct val="0"/>
              </a:spcAft>
              <a:buFontTx/>
              <a:buNone/>
            </a:pPr>
            <a:r>
              <a:rPr lang="en-US" altLang="en-US" sz="1600" b="1">
                <a:solidFill>
                  <a:srgbClr val="000000"/>
                </a:solidFill>
              </a:rPr>
              <a:t>		Console.WriteLine ("Result1 = " + result1);</a:t>
            </a:r>
          </a:p>
          <a:p>
            <a:pPr fontAlgn="base">
              <a:spcBef>
                <a:spcPct val="0"/>
              </a:spcBef>
              <a:spcAft>
                <a:spcPct val="0"/>
              </a:spcAft>
              <a:buFontTx/>
              <a:buNone/>
            </a:pPr>
            <a:r>
              <a:rPr lang="en-US" altLang="en-US" sz="1600" b="1">
                <a:solidFill>
                  <a:srgbClr val="000000"/>
                </a:solidFill>
              </a:rPr>
              <a:t>		Console.WriteLine ("Result2 = " + result2);</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16036836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F2AA023-BC5E-4EED-A313-60798D0133EA}" type="slidenum">
              <a:rPr lang="en-US" altLang="en-US" sz="1400">
                <a:solidFill>
                  <a:srgbClr val="000000"/>
                </a:solidFill>
              </a:rPr>
              <a:pPr>
                <a:spcBef>
                  <a:spcPct val="0"/>
                </a:spcBef>
                <a:buFontTx/>
                <a:buNone/>
              </a:pPr>
              <a:t>73</a:t>
            </a:fld>
            <a:endParaRPr lang="en-US" altLang="en-US" sz="1400">
              <a:solidFill>
                <a:srgbClr val="000000"/>
              </a:solidFill>
            </a:endParaRPr>
          </a:p>
        </p:txBody>
      </p:sp>
      <p:sp>
        <p:nvSpPr>
          <p:cNvPr id="116739" name="Rectangle 2"/>
          <p:cNvSpPr>
            <a:spLocks noChangeArrowheads="1"/>
          </p:cNvSpPr>
          <p:nvPr/>
        </p:nvSpPr>
        <p:spPr bwMode="auto">
          <a:xfrm>
            <a:off x="1600200" y="12701"/>
            <a:ext cx="90678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685800" algn="l"/>
              </a:tabLst>
              <a:defRPr sz="3200">
                <a:solidFill>
                  <a:schemeClr val="tx1"/>
                </a:solidFill>
                <a:latin typeface="Arial" panose="020B0604020202020204" pitchFamily="34" charset="0"/>
              </a:defRPr>
            </a:lvl1pPr>
            <a:lvl2pPr marL="742950" indent="-285750">
              <a:spcBef>
                <a:spcPct val="20000"/>
              </a:spcBef>
              <a:buChar char="–"/>
              <a:tabLst>
                <a:tab pos="685800" algn="l"/>
              </a:tabLst>
              <a:defRPr sz="2800">
                <a:solidFill>
                  <a:schemeClr val="tx1"/>
                </a:solidFill>
                <a:latin typeface="Arial" panose="020B0604020202020204" pitchFamily="34" charset="0"/>
              </a:defRPr>
            </a:lvl2pPr>
            <a:lvl3pPr marL="1143000" indent="-228600">
              <a:spcBef>
                <a:spcPct val="20000"/>
              </a:spcBef>
              <a:buChar char="•"/>
              <a:tabLst>
                <a:tab pos="685800" algn="l"/>
              </a:tabLst>
              <a:defRPr sz="2400">
                <a:solidFill>
                  <a:schemeClr val="tx1"/>
                </a:solidFill>
                <a:latin typeface="Arial" panose="020B0604020202020204" pitchFamily="34" charset="0"/>
              </a:defRPr>
            </a:lvl3pPr>
            <a:lvl4pPr marL="1600200" indent="-228600">
              <a:spcBef>
                <a:spcPct val="20000"/>
              </a:spcBef>
              <a:buChar char="–"/>
              <a:tabLst>
                <a:tab pos="685800" algn="l"/>
              </a:tabLst>
              <a:defRPr sz="2000">
                <a:solidFill>
                  <a:schemeClr val="tx1"/>
                </a:solidFill>
                <a:latin typeface="Arial" panose="020B0604020202020204" pitchFamily="34" charset="0"/>
              </a:defRPr>
            </a:lvl4pPr>
            <a:lvl5pPr marL="2057400" indent="-228600">
              <a:spcBef>
                <a:spcPct val="20000"/>
              </a:spcBef>
              <a:buChar char="»"/>
              <a:tabLst>
                <a:tab pos="6858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685800" algn="l"/>
              </a:tabLst>
              <a:defRPr sz="2000">
                <a:solidFill>
                  <a:schemeClr val="tx1"/>
                </a:solidFill>
                <a:latin typeface="Arial" panose="020B0604020202020204" pitchFamily="34" charset="0"/>
              </a:defRPr>
            </a:lvl9pPr>
          </a:lstStyle>
          <a:p>
            <a:pPr algn="just" fontAlgn="base">
              <a:spcBef>
                <a:spcPct val="0"/>
              </a:spcBef>
              <a:spcAft>
                <a:spcPct val="0"/>
              </a:spcAft>
              <a:buFontTx/>
              <a:buNone/>
            </a:pPr>
            <a:r>
              <a:rPr lang="en-US" altLang="en-US" sz="1800">
                <a:solidFill>
                  <a:srgbClr val="000000"/>
                </a:solidFill>
              </a:rPr>
              <a:t>MULTICAST DELEGATES</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Single Delegate can invoke only one method. However, it is possible for certain delegates to hold and invoke multiple methods. Such delegates are called multicast delegates, also known as combinable delegates.</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1. The return type of the delegates must be void</a:t>
            </a:r>
          </a:p>
          <a:p>
            <a:pPr algn="just" fontAlgn="base">
              <a:spcBef>
                <a:spcPct val="0"/>
              </a:spcBef>
              <a:spcAft>
                <a:spcPct val="0"/>
              </a:spcAft>
              <a:buFontTx/>
              <a:buNone/>
            </a:pPr>
            <a:r>
              <a:rPr lang="en-US" altLang="en-US" sz="1800">
                <a:solidFill>
                  <a:srgbClr val="000000"/>
                </a:solidFill>
              </a:rPr>
              <a:t>	2. None of the parameters of the delegate type can be declared as output</a:t>
            </a:r>
          </a:p>
          <a:p>
            <a:pPr algn="just" fontAlgn="base">
              <a:spcBef>
                <a:spcPct val="0"/>
              </a:spcBef>
              <a:spcAft>
                <a:spcPct val="0"/>
              </a:spcAft>
              <a:buFontTx/>
              <a:buNone/>
            </a:pPr>
            <a:r>
              <a:rPr lang="en-US" altLang="en-US" sz="1800">
                <a:solidFill>
                  <a:srgbClr val="000000"/>
                </a:solidFill>
              </a:rPr>
              <a:t>                  parameter, using out keyword.</a:t>
            </a:r>
          </a:p>
        </p:txBody>
      </p:sp>
    </p:spTree>
    <p:extLst>
      <p:ext uri="{BB962C8B-B14F-4D97-AF65-F5344CB8AC3E}">
        <p14:creationId xmlns:p14="http://schemas.microsoft.com/office/powerpoint/2010/main" val="14742780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B6400E-FB00-42C1-B71E-8ECDECA0DE3F}" type="slidenum">
              <a:rPr lang="en-US" altLang="en-US" sz="1400">
                <a:solidFill>
                  <a:srgbClr val="000000"/>
                </a:solidFill>
              </a:rPr>
              <a:pPr>
                <a:spcBef>
                  <a:spcPct val="0"/>
                </a:spcBef>
                <a:buFontTx/>
                <a:buNone/>
              </a:pPr>
              <a:t>74</a:t>
            </a:fld>
            <a:endParaRPr lang="en-US" altLang="en-US" sz="1400">
              <a:solidFill>
                <a:srgbClr val="000000"/>
              </a:solidFill>
            </a:endParaRPr>
          </a:p>
        </p:txBody>
      </p:sp>
      <p:sp>
        <p:nvSpPr>
          <p:cNvPr id="117763" name="Rectangle 2"/>
          <p:cNvSpPr>
            <a:spLocks noChangeArrowheads="1"/>
          </p:cNvSpPr>
          <p:nvPr/>
        </p:nvSpPr>
        <p:spPr bwMode="auto">
          <a:xfrm>
            <a:off x="1581150" y="82550"/>
            <a:ext cx="6496050"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delegate void MDelegate();</a:t>
            </a:r>
          </a:p>
          <a:p>
            <a:pPr fontAlgn="base">
              <a:spcBef>
                <a:spcPct val="0"/>
              </a:spcBef>
              <a:spcAft>
                <a:spcPct val="0"/>
              </a:spcAft>
              <a:buFontTx/>
              <a:buNone/>
            </a:pPr>
            <a:r>
              <a:rPr lang="en-US" altLang="en-US" sz="1600" b="1">
                <a:solidFill>
                  <a:srgbClr val="000000"/>
                </a:solidFill>
              </a:rPr>
              <a:t>class DM</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static public void Display()</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("NEW DELHI");</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static public void Print()</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("NEW YORK");</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MTest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MDelegate m1 = new MDelegate (DM.Display );</a:t>
            </a:r>
          </a:p>
          <a:p>
            <a:pPr fontAlgn="base">
              <a:spcBef>
                <a:spcPct val="0"/>
              </a:spcBef>
              <a:spcAft>
                <a:spcPct val="0"/>
              </a:spcAft>
              <a:buFontTx/>
              <a:buNone/>
            </a:pPr>
            <a:r>
              <a:rPr lang="en-US" altLang="en-US" sz="1600" b="1">
                <a:solidFill>
                  <a:srgbClr val="000000"/>
                </a:solidFill>
              </a:rPr>
              <a:t>		MDelegate m2 = new MDelegate (DM.Print );</a:t>
            </a:r>
          </a:p>
          <a:p>
            <a:pPr fontAlgn="base">
              <a:spcBef>
                <a:spcPct val="0"/>
              </a:spcBef>
              <a:spcAft>
                <a:spcPct val="0"/>
              </a:spcAft>
              <a:buFontTx/>
              <a:buNone/>
            </a:pPr>
            <a:r>
              <a:rPr lang="en-US" altLang="en-US" sz="1600" b="1">
                <a:solidFill>
                  <a:srgbClr val="000000"/>
                </a:solidFill>
              </a:rPr>
              <a:t>		MDelegate m3 = m1 + m2;</a:t>
            </a:r>
          </a:p>
          <a:p>
            <a:pPr fontAlgn="base">
              <a:spcBef>
                <a:spcPct val="0"/>
              </a:spcBef>
              <a:spcAft>
                <a:spcPct val="0"/>
              </a:spcAft>
              <a:buFontTx/>
              <a:buNone/>
            </a:pPr>
            <a:r>
              <a:rPr lang="en-US" altLang="en-US" sz="1600" b="1">
                <a:solidFill>
                  <a:srgbClr val="000000"/>
                </a:solidFill>
              </a:rPr>
              <a:t>		MDelegate m4 = m2 + m1;</a:t>
            </a:r>
          </a:p>
          <a:p>
            <a:pPr fontAlgn="base">
              <a:spcBef>
                <a:spcPct val="0"/>
              </a:spcBef>
              <a:spcAft>
                <a:spcPct val="0"/>
              </a:spcAft>
              <a:buFontTx/>
              <a:buNone/>
            </a:pPr>
            <a:r>
              <a:rPr lang="en-US" altLang="en-US" sz="1600" b="1">
                <a:solidFill>
                  <a:srgbClr val="000000"/>
                </a:solidFill>
              </a:rPr>
              <a:t>		MDelegate m5 = m3 - m2;</a:t>
            </a:r>
          </a:p>
          <a:p>
            <a:pPr fontAlgn="base">
              <a:spcBef>
                <a:spcPct val="0"/>
              </a:spcBef>
              <a:spcAft>
                <a:spcPct val="0"/>
              </a:spcAft>
              <a:buFontTx/>
              <a:buNone/>
            </a:pPr>
            <a:r>
              <a:rPr lang="en-US" altLang="en-US" sz="1600" b="1">
                <a:solidFill>
                  <a:srgbClr val="000000"/>
                </a:solidFill>
              </a:rPr>
              <a:t>		m3();</a:t>
            </a:r>
          </a:p>
          <a:p>
            <a:pPr fontAlgn="base">
              <a:spcBef>
                <a:spcPct val="0"/>
              </a:spcBef>
              <a:spcAft>
                <a:spcPct val="0"/>
              </a:spcAft>
              <a:buFontTx/>
              <a:buNone/>
            </a:pPr>
            <a:r>
              <a:rPr lang="en-US" altLang="en-US" sz="1600" b="1">
                <a:solidFill>
                  <a:srgbClr val="000000"/>
                </a:solidFill>
              </a:rPr>
              <a:t>		m4();</a:t>
            </a:r>
          </a:p>
          <a:p>
            <a:pPr fontAlgn="base">
              <a:spcBef>
                <a:spcPct val="0"/>
              </a:spcBef>
              <a:spcAft>
                <a:spcPct val="0"/>
              </a:spcAft>
              <a:buFontTx/>
              <a:buNone/>
            </a:pPr>
            <a:r>
              <a:rPr lang="en-US" altLang="en-US" sz="1600" b="1">
                <a:solidFill>
                  <a:srgbClr val="000000"/>
                </a:solidFill>
              </a:rPr>
              <a:t>		m5();</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9710618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AF261F-4BA5-42CE-B896-4EA560EAF21F}" type="slidenum">
              <a:rPr lang="en-US" altLang="en-US" sz="1400">
                <a:solidFill>
                  <a:srgbClr val="000000"/>
                </a:solidFill>
              </a:rPr>
              <a:pPr>
                <a:spcBef>
                  <a:spcPct val="0"/>
                </a:spcBef>
                <a:buFontTx/>
                <a:buNone/>
              </a:pPr>
              <a:t>75</a:t>
            </a:fld>
            <a:endParaRPr lang="en-US" altLang="en-US" sz="1400">
              <a:solidFill>
                <a:srgbClr val="000000"/>
              </a:solidFill>
            </a:endParaRPr>
          </a:p>
        </p:txBody>
      </p:sp>
      <p:sp>
        <p:nvSpPr>
          <p:cNvPr id="118787" name="Rectangle 2"/>
          <p:cNvSpPr>
            <a:spLocks noChangeArrowheads="1"/>
          </p:cNvSpPr>
          <p:nvPr/>
        </p:nvSpPr>
        <p:spPr bwMode="auto">
          <a:xfrm>
            <a:off x="1524000" y="100014"/>
            <a:ext cx="9144000" cy="546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2800" b="1">
                <a:solidFill>
                  <a:srgbClr val="000000"/>
                </a:solidFill>
              </a:rPr>
              <a:t>EVENTS</a:t>
            </a:r>
          </a:p>
          <a:p>
            <a:pPr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An event is a delegate type class member that is used by the object or class to provide a notification to other objects that a event has occurred. The client object can act on an event by adding an event handler to the event.</a:t>
            </a:r>
          </a:p>
          <a:p>
            <a:pPr algn="just" fontAlgn="base">
              <a:spcBef>
                <a:spcPct val="0"/>
              </a:spcBef>
              <a:spcAft>
                <a:spcPct val="0"/>
              </a:spcAft>
              <a:buFontTx/>
              <a:buNone/>
            </a:pPr>
            <a:endParaRPr lang="en-US" altLang="en-US" sz="1800">
              <a:solidFill>
                <a:srgbClr val="000000"/>
              </a:solidFill>
            </a:endParaRPr>
          </a:p>
          <a:p>
            <a:pPr algn="just" fontAlgn="base">
              <a:spcBef>
                <a:spcPct val="0"/>
              </a:spcBef>
              <a:spcAft>
                <a:spcPct val="0"/>
              </a:spcAft>
              <a:buFontTx/>
              <a:buNone/>
            </a:pPr>
            <a:r>
              <a:rPr lang="en-US" altLang="en-US" sz="1800">
                <a:solidFill>
                  <a:srgbClr val="000000"/>
                </a:solidFill>
              </a:rPr>
              <a:t>	Events are declared using the simple event declaration format as follows:</a:t>
            </a:r>
          </a:p>
          <a:p>
            <a:pPr algn="just" fontAlgn="base">
              <a:spcBef>
                <a:spcPct val="0"/>
              </a:spcBef>
              <a:spcAft>
                <a:spcPct val="0"/>
              </a:spcAft>
              <a:buFontTx/>
              <a:buNone/>
            </a:pPr>
            <a:r>
              <a:rPr lang="en-US" altLang="en-US" sz="1800">
                <a:solidFill>
                  <a:srgbClr val="000000"/>
                </a:solidFill>
              </a:rPr>
              <a:t>		modifier event type event-name;</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The modifier may be </a:t>
            </a:r>
            <a:r>
              <a:rPr lang="en-US" altLang="en-US" sz="1800" b="1">
                <a:solidFill>
                  <a:srgbClr val="000000"/>
                </a:solidFill>
              </a:rPr>
              <a:t>new</a:t>
            </a:r>
            <a:r>
              <a:rPr lang="en-US" altLang="en-US" sz="1800">
                <a:solidFill>
                  <a:srgbClr val="000000"/>
                </a:solidFill>
              </a:rPr>
              <a:t>, a valid combination of the four access modifiers, and a valid combination of </a:t>
            </a:r>
            <a:r>
              <a:rPr lang="en-US" altLang="en-US" sz="1800" b="1">
                <a:solidFill>
                  <a:srgbClr val="000000"/>
                </a:solidFill>
              </a:rPr>
              <a:t>static</a:t>
            </a:r>
            <a:r>
              <a:rPr lang="en-US" altLang="en-US" sz="1800">
                <a:solidFill>
                  <a:srgbClr val="000000"/>
                </a:solidFill>
              </a:rPr>
              <a:t>, </a:t>
            </a:r>
            <a:r>
              <a:rPr lang="en-US" altLang="en-US" sz="1800" b="1">
                <a:solidFill>
                  <a:srgbClr val="000000"/>
                </a:solidFill>
              </a:rPr>
              <a:t>virtual</a:t>
            </a:r>
            <a:r>
              <a:rPr lang="en-US" altLang="en-US" sz="1800">
                <a:solidFill>
                  <a:srgbClr val="000000"/>
                </a:solidFill>
              </a:rPr>
              <a:t>, </a:t>
            </a:r>
            <a:r>
              <a:rPr lang="en-US" altLang="en-US" sz="1800" b="1">
                <a:solidFill>
                  <a:srgbClr val="000000"/>
                </a:solidFill>
              </a:rPr>
              <a:t>override</a:t>
            </a:r>
            <a:r>
              <a:rPr lang="en-US" altLang="en-US" sz="1800">
                <a:solidFill>
                  <a:srgbClr val="000000"/>
                </a:solidFill>
              </a:rPr>
              <a:t> and </a:t>
            </a:r>
            <a:r>
              <a:rPr lang="en-US" altLang="en-US" sz="1800" b="1">
                <a:solidFill>
                  <a:srgbClr val="000000"/>
                </a:solidFill>
              </a:rPr>
              <a:t>sealed</a:t>
            </a:r>
            <a:r>
              <a:rPr lang="en-US" altLang="en-US" sz="1800">
                <a:solidFill>
                  <a:srgbClr val="000000"/>
                </a:solidFill>
              </a:rPr>
              <a:t>. The type of an event declaration must be a delegate type and the delegate must be as accessible as the event itself. </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Ex:</a:t>
            </a:r>
          </a:p>
          <a:p>
            <a:pPr algn="just" fontAlgn="base">
              <a:spcBef>
                <a:spcPct val="0"/>
              </a:spcBef>
              <a:spcAft>
                <a:spcPct val="0"/>
              </a:spcAft>
              <a:buFontTx/>
              <a:buNone/>
            </a:pPr>
            <a:r>
              <a:rPr lang="en-US" altLang="en-US" sz="1800">
                <a:solidFill>
                  <a:srgbClr val="000000"/>
                </a:solidFill>
              </a:rPr>
              <a:t>			public event EventHandler Click;</a:t>
            </a:r>
          </a:p>
          <a:p>
            <a:pPr algn="just" fontAlgn="base">
              <a:spcBef>
                <a:spcPct val="0"/>
              </a:spcBef>
              <a:spcAft>
                <a:spcPct val="0"/>
              </a:spcAft>
              <a:buFontTx/>
              <a:buNone/>
            </a:pPr>
            <a:r>
              <a:rPr lang="en-US" altLang="en-US" sz="1800">
                <a:solidFill>
                  <a:srgbClr val="000000"/>
                </a:solidFill>
              </a:rPr>
              <a:t>			public event RateChange Rate;</a:t>
            </a:r>
          </a:p>
          <a:p>
            <a:pPr algn="just" fontAlgn="base">
              <a:spcBef>
                <a:spcPct val="0"/>
              </a:spcBef>
              <a:spcAft>
                <a:spcPct val="0"/>
              </a:spcAft>
              <a:buFontTx/>
              <a:buNone/>
            </a:pPr>
            <a:r>
              <a:rPr lang="en-US" altLang="en-US" sz="1800">
                <a:solidFill>
                  <a:srgbClr val="000000"/>
                </a:solidFill>
              </a:rPr>
              <a:t>	</a:t>
            </a:r>
          </a:p>
          <a:p>
            <a:pPr algn="just" fontAlgn="base">
              <a:spcBef>
                <a:spcPct val="0"/>
              </a:spcBef>
              <a:spcAft>
                <a:spcPct val="0"/>
              </a:spcAft>
              <a:buFontTx/>
              <a:buNone/>
            </a:pPr>
            <a:r>
              <a:rPr lang="en-US" altLang="en-US" sz="1800">
                <a:solidFill>
                  <a:srgbClr val="000000"/>
                </a:solidFill>
              </a:rPr>
              <a:t>	EventHandler and RateChange are delegates and Click and Rate are events.</a:t>
            </a:r>
          </a:p>
        </p:txBody>
      </p:sp>
    </p:spTree>
    <p:extLst>
      <p:ext uri="{BB962C8B-B14F-4D97-AF65-F5344CB8AC3E}">
        <p14:creationId xmlns:p14="http://schemas.microsoft.com/office/powerpoint/2010/main" val="467471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44C8E2-5A27-4AA1-AF69-672E2A41C014}" type="slidenum">
              <a:rPr lang="en-US" altLang="en-US" sz="1400">
                <a:solidFill>
                  <a:srgbClr val="000000"/>
                </a:solidFill>
              </a:rPr>
              <a:pPr>
                <a:spcBef>
                  <a:spcPct val="0"/>
                </a:spcBef>
                <a:buFontTx/>
                <a:buNone/>
              </a:pPr>
              <a:t>76</a:t>
            </a:fld>
            <a:endParaRPr lang="en-US" altLang="en-US" sz="1400">
              <a:solidFill>
                <a:srgbClr val="000000"/>
              </a:solidFill>
            </a:endParaRPr>
          </a:p>
        </p:txBody>
      </p:sp>
      <p:sp>
        <p:nvSpPr>
          <p:cNvPr id="119811" name="Rectangle 2"/>
          <p:cNvSpPr>
            <a:spLocks noChangeArrowheads="1"/>
          </p:cNvSpPr>
          <p:nvPr/>
        </p:nvSpPr>
        <p:spPr bwMode="auto">
          <a:xfrm>
            <a:off x="1600200" y="82550"/>
            <a:ext cx="6318250"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//delegate declaration first</a:t>
            </a:r>
          </a:p>
          <a:p>
            <a:pPr fontAlgn="base">
              <a:spcBef>
                <a:spcPct val="0"/>
              </a:spcBef>
              <a:spcAft>
                <a:spcPct val="0"/>
              </a:spcAft>
              <a:buFontTx/>
              <a:buNone/>
            </a:pPr>
            <a:r>
              <a:rPr lang="en-US" altLang="en-US" sz="1600" b="1">
                <a:solidFill>
                  <a:srgbClr val="000000"/>
                </a:solidFill>
              </a:rPr>
              <a:t>public delegate void EDelegate(string str);</a:t>
            </a:r>
          </a:p>
          <a:p>
            <a:pPr fontAlgn="base">
              <a:spcBef>
                <a:spcPct val="0"/>
              </a:spcBef>
              <a:spcAft>
                <a:spcPct val="0"/>
              </a:spcAft>
              <a:buFontTx/>
              <a:buNone/>
            </a:pPr>
            <a:r>
              <a:rPr lang="en-US" altLang="en-US" sz="1600" b="1">
                <a:solidFill>
                  <a:srgbClr val="000000"/>
                </a:solidFill>
              </a:rPr>
              <a:t>class EventClass</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//declaration of event</a:t>
            </a:r>
          </a:p>
          <a:p>
            <a:pPr fontAlgn="base">
              <a:spcBef>
                <a:spcPct val="0"/>
              </a:spcBef>
              <a:spcAft>
                <a:spcPct val="0"/>
              </a:spcAft>
              <a:buFontTx/>
              <a:buNone/>
            </a:pPr>
            <a:r>
              <a:rPr lang="en-US" altLang="en-US" sz="1600" b="1">
                <a:solidFill>
                  <a:srgbClr val="000000"/>
                </a:solidFill>
              </a:rPr>
              <a:t>	public event EDelegate Status;</a:t>
            </a:r>
          </a:p>
          <a:p>
            <a:pPr fontAlgn="base">
              <a:spcBef>
                <a:spcPct val="0"/>
              </a:spcBef>
              <a:spcAft>
                <a:spcPct val="0"/>
              </a:spcAft>
              <a:buFontTx/>
              <a:buNone/>
            </a:pPr>
            <a:r>
              <a:rPr lang="en-US" altLang="en-US" sz="1600" b="1">
                <a:solidFill>
                  <a:srgbClr val="000000"/>
                </a:solidFill>
              </a:rPr>
              <a:t>	public void TriggerEvent()</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if(Status != null)</a:t>
            </a:r>
          </a:p>
          <a:p>
            <a:pPr fontAlgn="base">
              <a:spcBef>
                <a:spcPct val="0"/>
              </a:spcBef>
              <a:spcAft>
                <a:spcPct val="0"/>
              </a:spcAft>
              <a:buFontTx/>
              <a:buNone/>
            </a:pPr>
            <a:r>
              <a:rPr lang="en-US" altLang="en-US" sz="1600" b="1">
                <a:solidFill>
                  <a:srgbClr val="000000"/>
                </a:solidFill>
              </a:rPr>
              <a:t>			Status("Event Triggered");</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EventTest</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EventClass ec = new EventClass ();</a:t>
            </a:r>
          </a:p>
          <a:p>
            <a:pPr fontAlgn="base">
              <a:spcBef>
                <a:spcPct val="0"/>
              </a:spcBef>
              <a:spcAft>
                <a:spcPct val="0"/>
              </a:spcAft>
              <a:buFontTx/>
              <a:buNone/>
            </a:pPr>
            <a:r>
              <a:rPr lang="en-US" altLang="en-US" sz="1600" b="1">
                <a:solidFill>
                  <a:srgbClr val="000000"/>
                </a:solidFill>
              </a:rPr>
              <a:t>		EventTest et = new EventTest ();</a:t>
            </a:r>
          </a:p>
          <a:p>
            <a:pPr fontAlgn="base">
              <a:spcBef>
                <a:spcPct val="0"/>
              </a:spcBef>
              <a:spcAft>
                <a:spcPct val="0"/>
              </a:spcAft>
              <a:buFontTx/>
              <a:buNone/>
            </a:pPr>
            <a:r>
              <a:rPr lang="en-US" altLang="en-US" sz="1600" b="1">
                <a:solidFill>
                  <a:srgbClr val="000000"/>
                </a:solidFill>
              </a:rPr>
              <a:t>		ec.Status += new EDelegate (et.EventCatch);</a:t>
            </a:r>
          </a:p>
          <a:p>
            <a:pPr fontAlgn="base">
              <a:spcBef>
                <a:spcPct val="0"/>
              </a:spcBef>
              <a:spcAft>
                <a:spcPct val="0"/>
              </a:spcAft>
              <a:buFontTx/>
              <a:buNone/>
            </a:pPr>
            <a:r>
              <a:rPr lang="en-US" altLang="en-US" sz="1600" b="1">
                <a:solidFill>
                  <a:srgbClr val="000000"/>
                </a:solidFill>
              </a:rPr>
              <a:t>		ec.TriggerEvent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public void EventCatch(string str)</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(str);</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23626689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F9A333-B443-41DF-9325-8AA29F8F544E}" type="slidenum">
              <a:rPr lang="en-US" altLang="en-US" sz="1400">
                <a:solidFill>
                  <a:srgbClr val="000000"/>
                </a:solidFill>
              </a:rPr>
              <a:pPr>
                <a:spcBef>
                  <a:spcPct val="0"/>
                </a:spcBef>
                <a:buFontTx/>
                <a:buNone/>
              </a:pPr>
              <a:t>77</a:t>
            </a:fld>
            <a:endParaRPr lang="en-US" altLang="en-US" sz="1400">
              <a:solidFill>
                <a:srgbClr val="000000"/>
              </a:solidFill>
            </a:endParaRPr>
          </a:p>
        </p:txBody>
      </p:sp>
      <p:sp>
        <p:nvSpPr>
          <p:cNvPr id="120835" name="Rectangle 2"/>
          <p:cNvSpPr>
            <a:spLocks noChangeArrowheads="1"/>
          </p:cNvSpPr>
          <p:nvPr/>
        </p:nvSpPr>
        <p:spPr bwMode="auto">
          <a:xfrm>
            <a:off x="3048001" y="2667000"/>
            <a:ext cx="6149975"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FontTx/>
              <a:buNone/>
            </a:pPr>
            <a:r>
              <a:rPr lang="en-US" altLang="en-US" sz="7200" b="1">
                <a:solidFill>
                  <a:srgbClr val="000000"/>
                </a:solidFill>
              </a:rPr>
              <a:t>THE END</a:t>
            </a:r>
          </a:p>
        </p:txBody>
      </p:sp>
    </p:spTree>
    <p:extLst>
      <p:ext uri="{BB962C8B-B14F-4D97-AF65-F5344CB8AC3E}">
        <p14:creationId xmlns:p14="http://schemas.microsoft.com/office/powerpoint/2010/main" val="2264805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3605A8-436B-4723-910D-723B182FE088}" type="slidenum">
              <a:rPr lang="en-US" altLang="en-US" sz="1400">
                <a:solidFill>
                  <a:srgbClr val="000000"/>
                </a:solidFill>
              </a:rPr>
              <a:pPr>
                <a:spcBef>
                  <a:spcPct val="0"/>
                </a:spcBef>
                <a:buFontTx/>
                <a:buNone/>
              </a:pPr>
              <a:t>8</a:t>
            </a:fld>
            <a:endParaRPr lang="en-US" altLang="en-US" sz="1400">
              <a:solidFill>
                <a:srgbClr val="000000"/>
              </a:solidFill>
            </a:endParaRPr>
          </a:p>
        </p:txBody>
      </p:sp>
      <p:sp>
        <p:nvSpPr>
          <p:cNvPr id="37891" name="Rectangle 2"/>
          <p:cNvSpPr>
            <a:spLocks noChangeArrowheads="1"/>
          </p:cNvSpPr>
          <p:nvPr/>
        </p:nvSpPr>
        <p:spPr bwMode="auto">
          <a:xfrm>
            <a:off x="1600200" y="152401"/>
            <a:ext cx="60642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b="1">
                <a:solidFill>
                  <a:srgbClr val="000000"/>
                </a:solidFill>
              </a:rPr>
              <a:t>DEFINING A SUBCLASS</a:t>
            </a:r>
            <a:endParaRPr lang="en-US" altLang="en-US" sz="1800">
              <a:solidFill>
                <a:srgbClr val="000000"/>
              </a:solidFill>
            </a:endParaRPr>
          </a:p>
          <a:p>
            <a:pPr fontAlgn="base">
              <a:spcBef>
                <a:spcPct val="0"/>
              </a:spcBef>
              <a:spcAft>
                <a:spcPct val="0"/>
              </a:spcAft>
              <a:buFontTx/>
              <a:buNone/>
            </a:pPr>
            <a:endParaRPr lang="en-US" altLang="en-US" sz="1800">
              <a:solidFill>
                <a:srgbClr val="000000"/>
              </a:solidFill>
            </a:endParaRPr>
          </a:p>
          <a:p>
            <a:pPr fontAlgn="base">
              <a:spcBef>
                <a:spcPct val="0"/>
              </a:spcBef>
              <a:spcAft>
                <a:spcPct val="0"/>
              </a:spcAft>
              <a:buFontTx/>
              <a:buNone/>
            </a:pPr>
            <a:r>
              <a:rPr lang="en-US" altLang="en-US" sz="1800">
                <a:solidFill>
                  <a:srgbClr val="000000"/>
                </a:solidFill>
              </a:rPr>
              <a:t>	Syntax:</a:t>
            </a:r>
          </a:p>
          <a:p>
            <a:pPr fontAlgn="base">
              <a:spcBef>
                <a:spcPct val="0"/>
              </a:spcBef>
              <a:spcAft>
                <a:spcPct val="0"/>
              </a:spcAft>
              <a:buFontTx/>
              <a:buNone/>
            </a:pPr>
            <a:r>
              <a:rPr lang="en-US" altLang="en-US" sz="1800">
                <a:solidFill>
                  <a:srgbClr val="000000"/>
                </a:solidFill>
              </a:rPr>
              <a:t>		class subclass-name : superclass-name</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Variable declaration;</a:t>
            </a:r>
          </a:p>
          <a:p>
            <a:pPr fontAlgn="base">
              <a:spcBef>
                <a:spcPct val="0"/>
              </a:spcBef>
              <a:spcAft>
                <a:spcPct val="0"/>
              </a:spcAft>
              <a:buFontTx/>
              <a:buNone/>
            </a:pPr>
            <a:r>
              <a:rPr lang="en-US" altLang="en-US" sz="1800">
                <a:solidFill>
                  <a:srgbClr val="000000"/>
                </a:solidFill>
              </a:rPr>
              <a:t>			Methods declaration;</a:t>
            </a:r>
          </a:p>
          <a:p>
            <a:pPr fontAlgn="base">
              <a:spcBef>
                <a:spcPct val="0"/>
              </a:spcBef>
              <a:spcAft>
                <a:spcPct val="0"/>
              </a:spcAft>
              <a:buFontTx/>
              <a:buNone/>
            </a:pPr>
            <a:r>
              <a:rPr lang="en-US" altLang="en-US" sz="1800">
                <a:solidFill>
                  <a:srgbClr val="000000"/>
                </a:solidFill>
              </a:rPr>
              <a:t>		} </a:t>
            </a:r>
          </a:p>
        </p:txBody>
      </p:sp>
      <p:sp>
        <p:nvSpPr>
          <p:cNvPr id="37892" name="Rectangle 3"/>
          <p:cNvSpPr>
            <a:spLocks noChangeArrowheads="1"/>
          </p:cNvSpPr>
          <p:nvPr/>
        </p:nvSpPr>
        <p:spPr bwMode="auto">
          <a:xfrm>
            <a:off x="2514600" y="3365500"/>
            <a:ext cx="6858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Example:</a:t>
            </a:r>
          </a:p>
          <a:p>
            <a:pPr fontAlgn="base">
              <a:spcBef>
                <a:spcPct val="0"/>
              </a:spcBef>
              <a:spcAft>
                <a:spcPct val="0"/>
              </a:spcAft>
              <a:buFontTx/>
              <a:buNone/>
            </a:pPr>
            <a:r>
              <a:rPr lang="en-US" altLang="en-US" sz="1800">
                <a:solidFill>
                  <a:srgbClr val="000000"/>
                </a:solidFill>
              </a:rPr>
              <a:t>	class B : A</a:t>
            </a:r>
          </a:p>
          <a:p>
            <a:pPr fontAlgn="base">
              <a:spcBef>
                <a:spcPct val="0"/>
              </a:spcBef>
              <a:spcAft>
                <a:spcPct val="0"/>
              </a:spcAft>
              <a:buFontTx/>
              <a:buNone/>
            </a:pPr>
            <a:r>
              <a:rPr lang="en-US" altLang="en-US" sz="1800">
                <a:solidFill>
                  <a:srgbClr val="000000"/>
                </a:solidFill>
              </a:rPr>
              <a:t>	{</a:t>
            </a:r>
          </a:p>
          <a:p>
            <a:pPr fontAlgn="base">
              <a:spcBef>
                <a:spcPct val="0"/>
              </a:spcBef>
              <a:spcAft>
                <a:spcPct val="0"/>
              </a:spcAft>
              <a:buFontTx/>
              <a:buNone/>
            </a:pPr>
            <a:r>
              <a:rPr lang="en-US" altLang="en-US" sz="1800">
                <a:solidFill>
                  <a:srgbClr val="000000"/>
                </a:solidFill>
              </a:rPr>
              <a:t>		int x;</a:t>
            </a:r>
          </a:p>
          <a:p>
            <a:pPr fontAlgn="base">
              <a:spcBef>
                <a:spcPct val="0"/>
              </a:spcBef>
              <a:spcAft>
                <a:spcPct val="0"/>
              </a:spcAft>
              <a:buFontTx/>
              <a:buNone/>
            </a:pPr>
            <a:r>
              <a:rPr lang="en-US" altLang="en-US" sz="1800">
                <a:solidFill>
                  <a:srgbClr val="000000"/>
                </a:solidFill>
              </a:rPr>
              <a:t>		void subclass();</a:t>
            </a:r>
          </a:p>
          <a:p>
            <a:pPr fontAlgn="base">
              <a:spcBef>
                <a:spcPct val="0"/>
              </a:spcBef>
              <a:spcAft>
                <a:spcPct val="0"/>
              </a:spcAft>
              <a:buFontTx/>
              <a:buNone/>
            </a:pPr>
            <a:r>
              <a:rPr lang="en-US" altLang="en-US" sz="1800">
                <a:solidFill>
                  <a:srgbClr val="000000"/>
                </a:solidFill>
              </a:rPr>
              <a:t>	} </a:t>
            </a:r>
          </a:p>
        </p:txBody>
      </p:sp>
    </p:spTree>
    <p:extLst>
      <p:ext uri="{BB962C8B-B14F-4D97-AF65-F5344CB8AC3E}">
        <p14:creationId xmlns:p14="http://schemas.microsoft.com/office/powerpoint/2010/main" val="3897240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33F26B-1AAB-4090-859F-FE4A97E9CDF4}" type="slidenum">
              <a:rPr lang="en-US" altLang="en-US" sz="1400">
                <a:solidFill>
                  <a:srgbClr val="000000"/>
                </a:solidFill>
              </a:rPr>
              <a:pPr>
                <a:spcBef>
                  <a:spcPct val="0"/>
                </a:spcBef>
                <a:buFontTx/>
                <a:buNone/>
              </a:pPr>
              <a:t>9</a:t>
            </a:fld>
            <a:endParaRPr lang="en-US" altLang="en-US" sz="1400">
              <a:solidFill>
                <a:srgbClr val="000000"/>
              </a:solidFill>
            </a:endParaRPr>
          </a:p>
        </p:txBody>
      </p:sp>
      <p:sp>
        <p:nvSpPr>
          <p:cNvPr id="38915" name="Rectangle 2"/>
          <p:cNvSpPr>
            <a:spLocks noChangeArrowheads="1"/>
          </p:cNvSpPr>
          <p:nvPr/>
        </p:nvSpPr>
        <p:spPr bwMode="auto">
          <a:xfrm>
            <a:off x="1600201" y="204789"/>
            <a:ext cx="6151563"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600" b="1">
                <a:solidFill>
                  <a:srgbClr val="000000"/>
                </a:solidFill>
              </a:rPr>
              <a:t>Example program for the Simple Inheritance</a:t>
            </a:r>
          </a:p>
          <a:p>
            <a:pPr fontAlgn="base">
              <a:spcBef>
                <a:spcPct val="0"/>
              </a:spcBef>
              <a:spcAft>
                <a:spcPct val="0"/>
              </a:spcAft>
              <a:buFontTx/>
              <a:buNone/>
            </a:pPr>
            <a:r>
              <a:rPr lang="en-US" altLang="en-US" sz="1600" b="1">
                <a:solidFill>
                  <a:srgbClr val="000000"/>
                </a:solidFill>
              </a:rPr>
              <a:t>using System;</a:t>
            </a:r>
          </a:p>
          <a:p>
            <a:pPr fontAlgn="base">
              <a:spcBef>
                <a:spcPct val="0"/>
              </a:spcBef>
              <a:spcAft>
                <a:spcPct val="0"/>
              </a:spcAft>
              <a:buFontTx/>
              <a:buNone/>
            </a:pPr>
            <a:r>
              <a:rPr lang="en-US" altLang="en-US" sz="1600" b="1">
                <a:solidFill>
                  <a:srgbClr val="000000"/>
                </a:solidFill>
              </a:rPr>
              <a:t>class Item</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void Company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("Item Code = XXX");</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Fan:Item</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void Model()</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Console.WriteLine ("Fan Model : Classic");</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class SimpleInheritance</a:t>
            </a:r>
          </a:p>
          <a:p>
            <a:pPr fontAlgn="base">
              <a:spcBef>
                <a:spcPct val="0"/>
              </a:spcBef>
              <a:spcAft>
                <a:spcPct val="0"/>
              </a:spcAft>
              <a:buFontTx/>
              <a:buNone/>
            </a:pPr>
            <a:r>
              <a:rPr lang="en-US" altLang="en-US" sz="1600" b="1">
                <a:solidFill>
                  <a:srgbClr val="000000"/>
                </a:solidFill>
              </a:rPr>
              <a:t>{</a:t>
            </a:r>
          </a:p>
          <a:p>
            <a:pPr fontAlgn="base">
              <a:spcBef>
                <a:spcPct val="0"/>
              </a:spcBef>
              <a:spcAft>
                <a:spcPct val="0"/>
              </a:spcAft>
              <a:buFontTx/>
              <a:buNone/>
            </a:pPr>
            <a:r>
              <a:rPr lang="en-US" altLang="en-US" sz="1600" b="1">
                <a:solidFill>
                  <a:srgbClr val="000000"/>
                </a:solidFill>
              </a:rPr>
              <a:t>	public static void Main()</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Fan fan = new Fan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		fan.Company ();</a:t>
            </a:r>
          </a:p>
          <a:p>
            <a:pPr fontAlgn="base">
              <a:spcBef>
                <a:spcPct val="0"/>
              </a:spcBef>
              <a:spcAft>
                <a:spcPct val="0"/>
              </a:spcAft>
              <a:buFontTx/>
              <a:buNone/>
            </a:pPr>
            <a:r>
              <a:rPr lang="en-US" altLang="en-US" sz="1600" b="1">
                <a:solidFill>
                  <a:srgbClr val="000000"/>
                </a:solidFill>
              </a:rPr>
              <a:t>		fan.Model ();</a:t>
            </a:r>
          </a:p>
          <a:p>
            <a:pPr fontAlgn="base">
              <a:spcBef>
                <a:spcPct val="0"/>
              </a:spcBef>
              <a:spcAft>
                <a:spcPct val="0"/>
              </a:spcAft>
              <a:buFontTx/>
              <a:buNone/>
            </a:pPr>
            <a:r>
              <a:rPr lang="en-US" altLang="en-US" sz="1600" b="1">
                <a:solidFill>
                  <a:srgbClr val="000000"/>
                </a:solidFill>
              </a:rPr>
              <a:t>	}</a:t>
            </a:r>
          </a:p>
          <a:p>
            <a:pPr fontAlgn="base">
              <a:spcBef>
                <a:spcPct val="0"/>
              </a:spcBef>
              <a:spcAft>
                <a:spcPct val="0"/>
              </a:spcAft>
              <a:buFontTx/>
              <a:buNone/>
            </a:pPr>
            <a:r>
              <a:rPr lang="en-US" altLang="en-US" sz="1600" b="1">
                <a:solidFill>
                  <a:srgbClr val="000000"/>
                </a:solidFill>
              </a:rPr>
              <a:t>}</a:t>
            </a:r>
          </a:p>
        </p:txBody>
      </p:sp>
    </p:spTree>
    <p:extLst>
      <p:ext uri="{BB962C8B-B14F-4D97-AF65-F5344CB8AC3E}">
        <p14:creationId xmlns:p14="http://schemas.microsoft.com/office/powerpoint/2010/main" val="3553572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291</TotalTime>
  <Words>1327</Words>
  <Application>Microsoft Office PowerPoint</Application>
  <PresentationFormat>Widescreen</PresentationFormat>
  <Paragraphs>1481</Paragraphs>
  <Slides>77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77</vt:i4>
      </vt:variant>
    </vt:vector>
  </HeadingPairs>
  <TitlesOfParts>
    <vt:vector size="80"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Prabhu</dc:creator>
  <cp:lastModifiedBy>Uma Prabhu</cp:lastModifiedBy>
  <cp:revision>3</cp:revision>
  <dcterms:created xsi:type="dcterms:W3CDTF">2017-02-15T03:49:08Z</dcterms:created>
  <dcterms:modified xsi:type="dcterms:W3CDTF">2017-02-15T08:40:52Z</dcterms:modified>
</cp:coreProperties>
</file>