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1494" y="-14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082E6346-B45B-4293-AAF7-19952A413BD7}" type="datetimeFigureOut">
              <a:rPr lang="en-US" smtClean="0"/>
              <a:pPr/>
              <a:t>4/12/2016</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F7C1B507-1B1D-49FB-B87B-362AFFBD0F7C}"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82E6346-B45B-4293-AAF7-19952A413BD7}" type="datetimeFigureOut">
              <a:rPr lang="en-US" smtClean="0"/>
              <a:pPr/>
              <a:t>4/12/2016</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F7C1B507-1B1D-49FB-B87B-362AFFBD0F7C}"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82E6346-B45B-4293-AAF7-19952A413BD7}" type="datetimeFigureOut">
              <a:rPr lang="en-US" smtClean="0"/>
              <a:pPr/>
              <a:t>4/12/2016</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F7C1B507-1B1D-49FB-B87B-362AFFBD0F7C}"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82E6346-B45B-4293-AAF7-19952A413BD7}" type="datetimeFigureOut">
              <a:rPr lang="en-US" smtClean="0"/>
              <a:pPr/>
              <a:t>4/12/2016</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F7C1B507-1B1D-49FB-B87B-362AFFBD0F7C}" type="slidenum">
              <a:rPr lang="en-IN" smtClean="0"/>
              <a:pPr/>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82E6346-B45B-4293-AAF7-19952A413BD7}" type="datetimeFigureOut">
              <a:rPr lang="en-US" smtClean="0"/>
              <a:pPr/>
              <a:t>4/12/2016</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F7C1B507-1B1D-49FB-B87B-362AFFBD0F7C}" type="slidenum">
              <a:rPr lang="en-IN" smtClean="0"/>
              <a:pPr/>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82E6346-B45B-4293-AAF7-19952A413BD7}" type="datetimeFigureOut">
              <a:rPr lang="en-US" smtClean="0"/>
              <a:pPr/>
              <a:t>4/12/2016</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F7C1B507-1B1D-49FB-B87B-362AFFBD0F7C}" type="slidenum">
              <a:rPr lang="en-IN" smtClean="0"/>
              <a:pPr/>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82E6346-B45B-4293-AAF7-19952A413BD7}" type="datetimeFigureOut">
              <a:rPr lang="en-US" smtClean="0"/>
              <a:pPr/>
              <a:t>4/12/2016</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F7C1B507-1B1D-49FB-B87B-362AFFBD0F7C}"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082E6346-B45B-4293-AAF7-19952A413BD7}" type="datetimeFigureOut">
              <a:rPr lang="en-US" smtClean="0"/>
              <a:pPr/>
              <a:t>4/12/2016</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F7C1B507-1B1D-49FB-B87B-362AFFBD0F7C}" type="slidenum">
              <a:rPr lang="en-IN" smtClean="0"/>
              <a:pPr/>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82E6346-B45B-4293-AAF7-19952A413BD7}" type="datetimeFigureOut">
              <a:rPr lang="en-US" smtClean="0"/>
              <a:pPr/>
              <a:t>4/12/2016</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F7C1B507-1B1D-49FB-B87B-362AFFBD0F7C}"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082E6346-B45B-4293-AAF7-19952A413BD7}" type="datetimeFigureOut">
              <a:rPr lang="en-US" smtClean="0"/>
              <a:pPr/>
              <a:t>4/12/2016</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F7C1B507-1B1D-49FB-B87B-362AFFBD0F7C}"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082E6346-B45B-4293-AAF7-19952A413BD7}" type="datetimeFigureOut">
              <a:rPr lang="en-US" smtClean="0"/>
              <a:pPr/>
              <a:t>4/12/2016</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F7C1B507-1B1D-49FB-B87B-362AFFBD0F7C}" type="slidenum">
              <a:rPr lang="en-IN" smtClean="0"/>
              <a:pPr/>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82E6346-B45B-4293-AAF7-19952A413BD7}" type="datetimeFigureOut">
              <a:rPr lang="en-US" smtClean="0"/>
              <a:pPr/>
              <a:t>4/12/2016</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F7C1B507-1B1D-49FB-B87B-362AFFBD0F7C}"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500042"/>
            <a:ext cx="7772400" cy="1470025"/>
          </a:xfrm>
        </p:spPr>
        <p:txBody>
          <a:bodyPr>
            <a:normAutofit fontScale="90000"/>
          </a:bodyPr>
          <a:lstStyle/>
          <a:p>
            <a:pPr algn="ctr"/>
            <a:r>
              <a:rPr lang="en-IN" dirty="0" smtClean="0"/>
              <a:t>Maintenance and Administration</a:t>
            </a:r>
            <a:endParaRPr lang="en-IN" dirty="0"/>
          </a:p>
        </p:txBody>
      </p:sp>
      <p:sp>
        <p:nvSpPr>
          <p:cNvPr id="3" name="Subtitle 2"/>
          <p:cNvSpPr>
            <a:spLocks noGrp="1"/>
          </p:cNvSpPr>
          <p:nvPr>
            <p:ph type="subTitle" idx="1"/>
          </p:nvPr>
        </p:nvSpPr>
        <p:spPr>
          <a:xfrm>
            <a:off x="1357290" y="2747970"/>
            <a:ext cx="7429552" cy="1752600"/>
          </a:xfrm>
        </p:spPr>
        <p:txBody>
          <a:bodyPr>
            <a:normAutofit/>
          </a:bodyPr>
          <a:lstStyle/>
          <a:p>
            <a:pPr algn="ctr"/>
            <a:r>
              <a:rPr lang="en-IN" dirty="0" smtClean="0">
                <a:solidFill>
                  <a:srgbClr val="FF0000"/>
                </a:solidFill>
              </a:rPr>
              <a:t>Configuration </a:t>
            </a:r>
            <a:r>
              <a:rPr lang="en-IN" dirty="0" smtClean="0">
                <a:solidFill>
                  <a:srgbClr val="FF0000"/>
                </a:solidFill>
              </a:rPr>
              <a:t>and Patches Management </a:t>
            </a:r>
          </a:p>
          <a:p>
            <a:pPr algn="ctr"/>
            <a:r>
              <a:rPr lang="en-IN" dirty="0" smtClean="0">
                <a:solidFill>
                  <a:schemeClr val="tx1"/>
                </a:solidFill>
              </a:rPr>
              <a:t>UNIT  -  5</a:t>
            </a:r>
            <a:endParaRPr lang="en-IN"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4422"/>
            <a:ext cx="8229600" cy="4525963"/>
          </a:xfrm>
        </p:spPr>
        <p:txBody>
          <a:bodyPr/>
          <a:lstStyle/>
          <a:p>
            <a:pPr algn="just"/>
            <a:r>
              <a:rPr lang="en-IN" dirty="0"/>
              <a:t>A rollback procedure to remove patches that interfere with production services.</a:t>
            </a:r>
          </a:p>
          <a:p>
            <a:pPr algn="just"/>
            <a:r>
              <a:rPr lang="en-IN" dirty="0"/>
              <a:t>A post-installation verification to ensure patches are at intended level.</a:t>
            </a:r>
          </a:p>
          <a:p>
            <a:pPr algn="just"/>
            <a:r>
              <a:rPr lang="en-IN" dirty="0"/>
              <a:t>MPP-level approved process for ensuring periodic review and confirmation that patches are updated on a regular basis.</a:t>
            </a:r>
          </a:p>
          <a:p>
            <a:pPr>
              <a:buNone/>
            </a:pPr>
            <a:endParaRPr lang="en-IN" dirty="0"/>
          </a:p>
          <a:p>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lgn="just">
              <a:buNone/>
            </a:pPr>
            <a:r>
              <a:rPr lang="en-IN" dirty="0" smtClean="0"/>
              <a:t>    Configuration </a:t>
            </a:r>
            <a:r>
              <a:rPr lang="en-IN" dirty="0"/>
              <a:t>change management processes may include</a:t>
            </a:r>
            <a:r>
              <a:rPr lang="en-IN" dirty="0" smtClean="0"/>
              <a:t>:</a:t>
            </a:r>
          </a:p>
          <a:p>
            <a:pPr algn="just"/>
            <a:r>
              <a:rPr lang="en-IN" dirty="0" smtClean="0"/>
              <a:t>Identification </a:t>
            </a:r>
            <a:r>
              <a:rPr lang="en-IN" dirty="0"/>
              <a:t>and documentation of changes.</a:t>
            </a:r>
          </a:p>
          <a:p>
            <a:pPr algn="just"/>
            <a:r>
              <a:rPr lang="en-IN" dirty="0"/>
              <a:t>Justification/Rationale</a:t>
            </a:r>
          </a:p>
          <a:p>
            <a:pPr algn="just"/>
            <a:r>
              <a:rPr lang="en-IN" dirty="0"/>
              <a:t>Assessment of the potential impact of changes, including security implications, and criticality.</a:t>
            </a:r>
          </a:p>
          <a:p>
            <a:pPr algn="just"/>
            <a:r>
              <a:rPr lang="en-IN" dirty="0"/>
              <a:t>Identification of a change control authority, which may be vested in either individuals or groups as appropriate.</a:t>
            </a:r>
          </a:p>
          <a:p>
            <a:pPr algn="just"/>
            <a:r>
              <a:rPr lang="en-IN" dirty="0"/>
              <a:t>Documented review and approval by the designated change control authority</a:t>
            </a:r>
            <a:r>
              <a:rPr lang="en-IN" dirty="0" smtClean="0"/>
              <a:t>.</a:t>
            </a:r>
            <a:endParaRPr lang="en-IN" dirty="0"/>
          </a:p>
        </p:txBody>
      </p:sp>
      <p:sp>
        <p:nvSpPr>
          <p:cNvPr id="2" name="Title 1"/>
          <p:cNvSpPr>
            <a:spLocks noGrp="1"/>
          </p:cNvSpPr>
          <p:nvPr>
            <p:ph type="title"/>
          </p:nvPr>
        </p:nvSpPr>
        <p:spPr/>
        <p:txBody>
          <a:bodyPr>
            <a:normAutofit fontScale="90000"/>
          </a:bodyPr>
          <a:lstStyle/>
          <a:p>
            <a:r>
              <a:rPr lang="en-IN" b="1" dirty="0"/>
              <a:t>Configuration Management</a:t>
            </a:r>
            <a:br>
              <a:rPr lang="en-IN" b="1" dirty="0"/>
            </a:b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74739"/>
            <a:ext cx="8229600" cy="4525963"/>
          </a:xfrm>
        </p:spPr>
        <p:txBody>
          <a:bodyPr>
            <a:normAutofit fontScale="92500" lnSpcReduction="20000"/>
          </a:bodyPr>
          <a:lstStyle/>
          <a:p>
            <a:pPr algn="just"/>
            <a:r>
              <a:rPr lang="en-IN" dirty="0"/>
              <a:t>Communication of significant changes and their planned schedule to stakeholders using a standard template.</a:t>
            </a:r>
          </a:p>
          <a:p>
            <a:pPr algn="just"/>
            <a:r>
              <a:rPr lang="en-IN" dirty="0"/>
              <a:t>Identification of schedules and timelines for changes.</a:t>
            </a:r>
          </a:p>
          <a:p>
            <a:pPr algn="just"/>
            <a:r>
              <a:rPr lang="en-IN" dirty="0"/>
              <a:t>Rollback/contingency plan.</a:t>
            </a:r>
          </a:p>
          <a:p>
            <a:pPr algn="just"/>
            <a:r>
              <a:rPr lang="en-IN" dirty="0"/>
              <a:t>Testing procedures to ensure the change is functioning as intended.</a:t>
            </a:r>
          </a:p>
          <a:p>
            <a:pPr algn="just"/>
            <a:r>
              <a:rPr lang="en-IN" dirty="0"/>
              <a:t>Communication of completed change details to stakeholders using a standard template.</a:t>
            </a:r>
          </a:p>
          <a:p>
            <a:pPr algn="just"/>
            <a:r>
              <a:rPr lang="en-IN" dirty="0"/>
              <a:t>Updating of all appropriate system documentation upon the completion of a significant change.</a:t>
            </a:r>
          </a:p>
          <a:p>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1196118" y="500043"/>
            <a:ext cx="7590724" cy="521497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428596" y="1214422"/>
            <a:ext cx="7929586" cy="305680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IN" dirty="0"/>
              <a:t>Change Request Title * (note in subject if urgent)</a:t>
            </a:r>
          </a:p>
          <a:p>
            <a:r>
              <a:rPr lang="en-IN" dirty="0"/>
              <a:t>Description: *</a:t>
            </a:r>
          </a:p>
          <a:p>
            <a:r>
              <a:rPr lang="en-IN" dirty="0"/>
              <a:t>Servers/Services/Systems Affected:*</a:t>
            </a:r>
          </a:p>
          <a:p>
            <a:r>
              <a:rPr lang="en-IN" dirty="0"/>
              <a:t>Upstream/downstream servers/services/applications affected (e.g., e-mail not available during upgrade, HRMS unavailable or a specific machine will be unavailable):*</a:t>
            </a:r>
          </a:p>
          <a:p>
            <a:r>
              <a:rPr lang="en-IN" dirty="0"/>
              <a:t>Justification/Rationale:*</a:t>
            </a:r>
          </a:p>
          <a:p>
            <a:r>
              <a:rPr lang="en-IN" dirty="0"/>
              <a:t>Proposed Start Date and Time:*</a:t>
            </a:r>
          </a:p>
          <a:p>
            <a:r>
              <a:rPr lang="en-IN" dirty="0"/>
              <a:t>Expected Outcomes:*</a:t>
            </a:r>
          </a:p>
          <a:p>
            <a:endParaRPr lang="en-IN" dirty="0"/>
          </a:p>
        </p:txBody>
      </p:sp>
      <p:sp>
        <p:nvSpPr>
          <p:cNvPr id="2" name="Title 1"/>
          <p:cNvSpPr>
            <a:spLocks noGrp="1"/>
          </p:cNvSpPr>
          <p:nvPr>
            <p:ph type="title"/>
          </p:nvPr>
        </p:nvSpPr>
        <p:spPr/>
        <p:txBody>
          <a:bodyPr>
            <a:normAutofit fontScale="90000"/>
          </a:bodyPr>
          <a:lstStyle/>
          <a:p>
            <a:r>
              <a:rPr lang="en-IN" b="1" dirty="0"/>
              <a:t>Sample change management request form (RFC)</a:t>
            </a:r>
            <a:br>
              <a:rPr lang="en-IN" b="1" dirty="0"/>
            </a:b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28670"/>
            <a:ext cx="8229600" cy="5026029"/>
          </a:xfrm>
        </p:spPr>
        <p:txBody>
          <a:bodyPr>
            <a:normAutofit fontScale="92500" lnSpcReduction="20000"/>
          </a:bodyPr>
          <a:lstStyle/>
          <a:p>
            <a:r>
              <a:rPr lang="en-IN" dirty="0"/>
              <a:t>Related Changes:</a:t>
            </a:r>
            <a:br>
              <a:rPr lang="en-IN" dirty="0"/>
            </a:br>
            <a:r>
              <a:rPr lang="en-IN" dirty="0"/>
              <a:t>Other system or services changes related to this change, also note any dependencies which must occur before this change, or any changes which require this change before they can be completed</a:t>
            </a:r>
          </a:p>
          <a:p>
            <a:r>
              <a:rPr lang="en-IN" dirty="0"/>
              <a:t>Stakeholder Communication:</a:t>
            </a:r>
            <a:br>
              <a:rPr lang="en-IN" dirty="0"/>
            </a:br>
            <a:r>
              <a:rPr lang="en-IN" dirty="0"/>
              <a:t>Who will be contacted, by whom and how. (e.g., Helpdesk + Students + Staff, ITS, CCCC, All MPPs)</a:t>
            </a:r>
          </a:p>
          <a:p>
            <a:r>
              <a:rPr lang="en-IN" dirty="0"/>
              <a:t>Test plan:*</a:t>
            </a:r>
          </a:p>
          <a:p>
            <a:r>
              <a:rPr lang="en-IN" dirty="0"/>
              <a:t>Rollback/Contingency Plan:</a:t>
            </a:r>
            <a:br>
              <a:rPr lang="en-IN" dirty="0"/>
            </a:br>
            <a:r>
              <a:rPr lang="en-IN" dirty="0"/>
              <a:t>Include possible visible outcomes and potential impacts. Also include when the rollback would occur and its duration</a:t>
            </a:r>
          </a:p>
          <a:p>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IN" dirty="0"/>
              <a:t>An inventory of all servers should be maintained </a:t>
            </a:r>
            <a:r>
              <a:rPr lang="en-IN" dirty="0" smtClean="0"/>
              <a:t>indicating </a:t>
            </a:r>
            <a:r>
              <a:rPr lang="en-IN" dirty="0"/>
              <a:t>the operating system version, directly or indirectly-exposed applications which present a potential risk of security exploitation, the current patch level of critical components and designated administrators.</a:t>
            </a:r>
            <a:endParaRPr lang="en-IN" b="1" dirty="0"/>
          </a:p>
        </p:txBody>
      </p:sp>
      <p:sp>
        <p:nvSpPr>
          <p:cNvPr id="2" name="Title 1"/>
          <p:cNvSpPr>
            <a:spLocks noGrp="1"/>
          </p:cNvSpPr>
          <p:nvPr>
            <p:ph type="title"/>
          </p:nvPr>
        </p:nvSpPr>
        <p:spPr/>
        <p:txBody>
          <a:bodyPr>
            <a:normAutofit fontScale="90000"/>
          </a:bodyPr>
          <a:lstStyle/>
          <a:p>
            <a:r>
              <a:rPr lang="en-IN" b="1" dirty="0"/>
              <a:t>Patch Management </a:t>
            </a:r>
            <a:br>
              <a:rPr lang="en-IN" b="1" dirty="0"/>
            </a:b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46177"/>
            <a:ext cx="8229600" cy="4525963"/>
          </a:xfrm>
        </p:spPr>
        <p:txBody>
          <a:bodyPr>
            <a:normAutofit fontScale="92500"/>
          </a:bodyPr>
          <a:lstStyle/>
          <a:p>
            <a:pPr algn="just">
              <a:buNone/>
            </a:pPr>
            <a:r>
              <a:rPr lang="en-IN" dirty="0" smtClean="0"/>
              <a:t> Patch </a:t>
            </a:r>
            <a:r>
              <a:rPr lang="en-IN" dirty="0"/>
              <a:t>management standards and procedures may include:</a:t>
            </a:r>
          </a:p>
          <a:p>
            <a:pPr algn="just"/>
            <a:r>
              <a:rPr lang="en-IN" dirty="0"/>
              <a:t>A timeline for applying (or deciding not to apply) patches for network-connected devices.</a:t>
            </a:r>
          </a:p>
          <a:p>
            <a:pPr algn="just"/>
            <a:r>
              <a:rPr lang="en-IN" dirty="0"/>
              <a:t>A procedure to address exceptions for not installing or for removing security patches. Such patch application decisions must be documented and state reason(s) for not installing or for removing a security patch, and should include appropriate management review and approval.</a:t>
            </a:r>
          </a:p>
          <a:p>
            <a:endParaRPr lang="en-I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1611</TotalTime>
  <Words>346</Words>
  <Application>Microsoft Office PowerPoint</Application>
  <PresentationFormat>On-screen Show (4:3)</PresentationFormat>
  <Paragraphs>36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Concourse</vt:lpstr>
      <vt:lpstr>Maintenance and Administration</vt:lpstr>
      <vt:lpstr>Configuration Management </vt:lpstr>
      <vt:lpstr>Slide 3</vt:lpstr>
      <vt:lpstr>Slide 4</vt:lpstr>
      <vt:lpstr>Slide 5</vt:lpstr>
      <vt:lpstr>Sample change management request form (RFC) </vt:lpstr>
      <vt:lpstr>Slide 7</vt:lpstr>
      <vt:lpstr>Patch Management  </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Maintenance and Administration</dc:title>
  <dc:creator>Ragini Lall</dc:creator>
  <cp:lastModifiedBy>Mithula Suresh</cp:lastModifiedBy>
  <cp:revision>61</cp:revision>
  <dcterms:created xsi:type="dcterms:W3CDTF">2016-04-11T05:26:59Z</dcterms:created>
  <dcterms:modified xsi:type="dcterms:W3CDTF">2016-04-12T08:52:09Z</dcterms:modified>
</cp:coreProperties>
</file>