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A112E1-ADFF-4581-BAFD-B92ACA0B47E0}" type="datetimeFigureOut">
              <a:rPr lang="en-US" smtClean="0"/>
              <a:pPr/>
              <a:t>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A112E1-ADFF-4581-BAFD-B92ACA0B47E0}" type="datetimeFigureOut">
              <a:rPr lang="en-US" smtClean="0"/>
              <a:pPr/>
              <a:t>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A112E1-ADFF-4581-BAFD-B92ACA0B47E0}" type="datetimeFigureOut">
              <a:rPr lang="en-US" smtClean="0"/>
              <a:pPr/>
              <a:t>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A112E1-ADFF-4581-BAFD-B92ACA0B47E0}" type="datetimeFigureOut">
              <a:rPr lang="en-US" smtClean="0"/>
              <a:pPr/>
              <a:t>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A112E1-ADFF-4581-BAFD-B92ACA0B47E0}" type="datetimeFigureOut">
              <a:rPr lang="en-US" smtClean="0"/>
              <a:pPr/>
              <a:t>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A112E1-ADFF-4581-BAFD-B92ACA0B47E0}" type="datetimeFigureOut">
              <a:rPr lang="en-US" smtClean="0"/>
              <a:pPr/>
              <a:t>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A112E1-ADFF-4581-BAFD-B92ACA0B47E0}" type="datetimeFigureOut">
              <a:rPr lang="en-US" smtClean="0"/>
              <a:pPr/>
              <a:t>4/12/2016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A112E1-ADFF-4581-BAFD-B92ACA0B47E0}" type="datetimeFigureOut">
              <a:rPr lang="en-US" smtClean="0"/>
              <a:pPr/>
              <a:t>4/12/2016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112E1-ADFF-4581-BAFD-B92ACA0B47E0}" type="datetimeFigureOut">
              <a:rPr lang="en-US" smtClean="0"/>
              <a:pPr/>
              <a:t>4/12/2016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112E1-ADFF-4581-BAFD-B92ACA0B47E0}" type="datetimeFigureOut">
              <a:rPr lang="en-US" smtClean="0"/>
              <a:pPr/>
              <a:t>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112E1-ADFF-4581-BAFD-B92ACA0B47E0}" type="datetimeFigureOut">
              <a:rPr lang="en-US" smtClean="0"/>
              <a:pPr/>
              <a:t>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ECA0C8-3363-4BE3-B3AF-75D113E4748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112E1-ADFF-4581-BAFD-B92ACA0B47E0}" type="datetimeFigureOut">
              <a:rPr lang="en-US" smtClean="0"/>
              <a:pPr/>
              <a:t>4/12/2016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CA0C8-3363-4BE3-B3AF-75D113E4748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1470025"/>
          </a:xfrm>
        </p:spPr>
        <p:txBody>
          <a:bodyPr/>
          <a:lstStyle/>
          <a:p>
            <a:pPr algn="just"/>
            <a:r>
              <a:rPr lang="en-IN" dirty="0" smtClean="0"/>
              <a:t>Installing and Configuring new hardware and software</a:t>
            </a:r>
            <a:endParaRPr lang="en-IN" dirty="0"/>
          </a:p>
        </p:txBody>
      </p:sp>
      <p:sp>
        <p:nvSpPr>
          <p:cNvPr id="3" name="Subtitle 2"/>
          <p:cNvSpPr>
            <a:spLocks noGrp="1"/>
          </p:cNvSpPr>
          <p:nvPr>
            <p:ph type="subTitle" idx="1"/>
          </p:nvPr>
        </p:nvSpPr>
        <p:spPr/>
        <p:txBody>
          <a:bodyPr/>
          <a:lstStyle/>
          <a:p>
            <a:r>
              <a:rPr lang="en-IN" b="1" dirty="0" smtClean="0">
                <a:solidFill>
                  <a:srgbClr val="FF0000"/>
                </a:solidFill>
              </a:rPr>
              <a:t>UNIT - 5</a:t>
            </a:r>
            <a:endParaRPr lang="en-IN"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Life-cycle</a:t>
            </a:r>
            <a:endParaRPr lang="en-IN" dirty="0"/>
          </a:p>
        </p:txBody>
      </p:sp>
      <p:pic>
        <p:nvPicPr>
          <p:cNvPr id="4" name="Content Placeholder 3" descr="IC18720.gif"/>
          <p:cNvPicPr>
            <a:picLocks noGrp="1" noChangeAspect="1"/>
          </p:cNvPicPr>
          <p:nvPr>
            <p:ph idx="1"/>
          </p:nvPr>
        </p:nvPicPr>
        <p:blipFill>
          <a:blip r:embed="rId2"/>
          <a:stretch>
            <a:fillRect/>
          </a:stretch>
        </p:blipFill>
        <p:spPr>
          <a:xfrm>
            <a:off x="642910" y="1428736"/>
            <a:ext cx="8072494" cy="471490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62500" lnSpcReduction="20000"/>
          </a:bodyPr>
          <a:lstStyle/>
          <a:p>
            <a:pPr algn="just"/>
            <a:r>
              <a:rPr lang="en-IN" b="1" dirty="0" smtClean="0">
                <a:latin typeface="Times New Roman" pitchFamily="18" charset="0"/>
                <a:cs typeface="Times New Roman" pitchFamily="18" charset="0"/>
              </a:rPr>
              <a:t>Version One: Deployed</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software life cycle begins when an </a:t>
            </a:r>
            <a:r>
              <a:rPr lang="en-IN" dirty="0" smtClean="0">
                <a:solidFill>
                  <a:srgbClr val="FF0000"/>
                </a:solidFill>
                <a:latin typeface="Times New Roman" pitchFamily="18" charset="0"/>
                <a:cs typeface="Times New Roman" pitchFamily="18" charset="0"/>
              </a:rPr>
              <a:t>administrator deploys version one of the software.</a:t>
            </a:r>
            <a:r>
              <a:rPr lang="en-IN" dirty="0" smtClean="0">
                <a:latin typeface="Times New Roman" pitchFamily="18" charset="0"/>
                <a:cs typeface="Times New Roman" pitchFamily="18" charset="0"/>
              </a:rPr>
              <a:t> Users learn and begin using the software. This is considered a </a:t>
            </a:r>
            <a:r>
              <a:rPr lang="en-IN" i="1" dirty="0" smtClean="0">
                <a:latin typeface="Times New Roman" pitchFamily="18" charset="0"/>
                <a:cs typeface="Times New Roman" pitchFamily="18" charset="0"/>
              </a:rPr>
              <a:t>steady</a:t>
            </a:r>
            <a:r>
              <a:rPr lang="en-IN" dirty="0" smtClean="0">
                <a:latin typeface="Times New Roman" pitchFamily="18" charset="0"/>
                <a:cs typeface="Times New Roman" pitchFamily="18" charset="0"/>
              </a:rPr>
              <a:t> or known state that administrators would like to preserve—the software is deployed and users are productive.</a:t>
            </a:r>
          </a:p>
          <a:p>
            <a:pPr algn="just"/>
            <a:r>
              <a:rPr lang="en-IN" b="1" dirty="0" smtClean="0">
                <a:latin typeface="Times New Roman" pitchFamily="18" charset="0"/>
                <a:cs typeface="Times New Roman" pitchFamily="18" charset="0"/>
              </a:rPr>
              <a:t>Version Two: Release and Evaluation</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Because of either changes to business requirements, or the </a:t>
            </a:r>
            <a:r>
              <a:rPr lang="en-IN" dirty="0" smtClean="0">
                <a:solidFill>
                  <a:srgbClr val="FF0000"/>
                </a:solidFill>
                <a:latin typeface="Times New Roman" pitchFamily="18" charset="0"/>
                <a:cs typeface="Times New Roman" pitchFamily="18" charset="0"/>
              </a:rPr>
              <a:t>availability of a new version of the software with improved productivity features,</a:t>
            </a:r>
            <a:r>
              <a:rPr lang="en-IN" dirty="0" smtClean="0">
                <a:latin typeface="Times New Roman" pitchFamily="18" charset="0"/>
                <a:cs typeface="Times New Roman" pitchFamily="18" charset="0"/>
              </a:rPr>
              <a:t> administrators have to consider deploying the new version of the software.</a:t>
            </a:r>
          </a:p>
          <a:p>
            <a:pPr algn="just"/>
            <a:r>
              <a:rPr lang="en-IN" dirty="0" smtClean="0">
                <a:solidFill>
                  <a:srgbClr val="FF0000"/>
                </a:solidFill>
                <a:latin typeface="Times New Roman" pitchFamily="18" charset="0"/>
                <a:cs typeface="Times New Roman" pitchFamily="18" charset="0"/>
              </a:rPr>
              <a:t>Before deploying a new version, administrators typically conduct an evaluation or test phase</a:t>
            </a:r>
            <a:r>
              <a:rPr lang="en-IN" dirty="0" smtClean="0">
                <a:latin typeface="Times New Roman" pitchFamily="18" charset="0"/>
                <a:cs typeface="Times New Roman" pitchFamily="18" charset="0"/>
              </a:rPr>
              <a:t>. During the test phase, they deploy the software to a small group of users. This test phase allows the administrator to learn about any deployment issues and to validate that the improved productivity of the new software can be realized within their organization.</a:t>
            </a:r>
          </a:p>
          <a:p>
            <a:pPr algn="just"/>
            <a:r>
              <a:rPr lang="en-IN" dirty="0" smtClean="0">
                <a:latin typeface="Times New Roman" pitchFamily="18" charset="0"/>
                <a:cs typeface="Times New Roman" pitchFamily="18" charset="0"/>
              </a:rPr>
              <a:t>To evaluate the software, administrators </a:t>
            </a:r>
            <a:r>
              <a:rPr lang="en-IN" dirty="0" smtClean="0">
                <a:solidFill>
                  <a:srgbClr val="FF0000"/>
                </a:solidFill>
                <a:latin typeface="Times New Roman" pitchFamily="18" charset="0"/>
                <a:cs typeface="Times New Roman" pitchFamily="18" charset="0"/>
              </a:rPr>
              <a:t>designate a small group of users who currently use the existing version of the software to begin using the new version. </a:t>
            </a:r>
            <a:r>
              <a:rPr lang="en-IN" dirty="0" smtClean="0">
                <a:latin typeface="Times New Roman" pitchFamily="18" charset="0"/>
                <a:cs typeface="Times New Roman" pitchFamily="18" charset="0"/>
              </a:rPr>
              <a:t>Administrators evaluate compatibility issues with existing workflow; identify any training, conversion, and support requirements; and determine what will be required to deploy the application and gain the productivity improvements for their organization.</a:t>
            </a:r>
          </a:p>
          <a:p>
            <a:pPr algn="just"/>
            <a:r>
              <a:rPr lang="en-IN" dirty="0" smtClean="0">
                <a:latin typeface="Times New Roman" pitchFamily="18" charset="0"/>
                <a:cs typeface="Times New Roman" pitchFamily="18" charset="0"/>
              </a:rPr>
              <a:t>During the evaluation, the majority of the organization will continue to use the currently deployed version of the software.</a:t>
            </a:r>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
            <a:ext cx="8229600" cy="6643734"/>
          </a:xfrm>
        </p:spPr>
        <p:txBody>
          <a:bodyPr>
            <a:normAutofit/>
          </a:bodyPr>
          <a:lstStyle/>
          <a:p>
            <a:pPr algn="just"/>
            <a:r>
              <a:rPr lang="en-IN" sz="2400" b="1" dirty="0" smtClean="0">
                <a:latin typeface="Times New Roman" pitchFamily="18" charset="0"/>
                <a:cs typeface="Times New Roman" pitchFamily="18" charset="0"/>
              </a:rPr>
              <a:t>Version Two: Rollout</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Although it would be preferable to </a:t>
            </a:r>
            <a:r>
              <a:rPr lang="en-IN" sz="2400" dirty="0" smtClean="0">
                <a:solidFill>
                  <a:srgbClr val="FF0000"/>
                </a:solidFill>
                <a:latin typeface="Times New Roman" pitchFamily="18" charset="0"/>
                <a:cs typeface="Times New Roman" pitchFamily="18" charset="0"/>
              </a:rPr>
              <a:t>roll out the new version of the software </a:t>
            </a:r>
            <a:r>
              <a:rPr lang="en-IN" sz="2400" dirty="0" smtClean="0">
                <a:latin typeface="Times New Roman" pitchFamily="18" charset="0"/>
                <a:cs typeface="Times New Roman" pitchFamily="18" charset="0"/>
              </a:rPr>
              <a:t>to everyone at once after testing is completed, business requirements usually prevent this approach.</a:t>
            </a:r>
          </a:p>
          <a:p>
            <a:pPr algn="just"/>
            <a:r>
              <a:rPr lang="en-IN" sz="2400" dirty="0" smtClean="0">
                <a:latin typeface="Times New Roman" pitchFamily="18" charset="0"/>
                <a:cs typeface="Times New Roman" pitchFamily="18" charset="0"/>
              </a:rPr>
              <a:t>A more typical scenario is to </a:t>
            </a:r>
            <a:r>
              <a:rPr lang="en-IN" sz="2400" dirty="0" smtClean="0">
                <a:solidFill>
                  <a:srgbClr val="FF0000"/>
                </a:solidFill>
                <a:latin typeface="Times New Roman" pitchFamily="18" charset="0"/>
                <a:cs typeface="Times New Roman" pitchFamily="18" charset="0"/>
              </a:rPr>
              <a:t>gradually upgrade users from version one to version two</a:t>
            </a:r>
            <a:r>
              <a:rPr lang="en-IN" sz="2400" dirty="0" smtClean="0">
                <a:latin typeface="Times New Roman" pitchFamily="18" charset="0"/>
                <a:cs typeface="Times New Roman" pitchFamily="18" charset="0"/>
              </a:rPr>
              <a:t>. As an example, consider an organization that has successfully tested a new spreadsheet application, and would like to roll it out. However, it is tax season and it would be disruptive for the finance department to make the change at this point. Therefore, administrators may move everyone except the finance group to the new version. After tax season is over, the finance department can upgrade to the new version.</a:t>
            </a:r>
          </a:p>
          <a:p>
            <a:pPr algn="just"/>
            <a:r>
              <a:rPr lang="en-IN" sz="2400" dirty="0" smtClean="0">
                <a:latin typeface="Times New Roman" pitchFamily="18" charset="0"/>
                <a:cs typeface="Times New Roman" pitchFamily="18" charset="0"/>
              </a:rPr>
              <a:t>Because rollouts often occur over a long period of time, any deployment solution must support a granular rollout of the new application to groups of users.</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to Do with Version One?</a:t>
            </a:r>
            <a:r>
              <a:rPr lang="en-IN" dirty="0" smtClean="0"/>
              <a:t/>
            </a:r>
            <a:br>
              <a:rPr lang="en-IN" dirty="0" smtClean="0"/>
            </a:br>
            <a:endParaRPr lang="en-IN" dirty="0"/>
          </a:p>
        </p:txBody>
      </p:sp>
      <p:sp>
        <p:nvSpPr>
          <p:cNvPr id="3" name="Content Placeholder 2"/>
          <p:cNvSpPr>
            <a:spLocks noGrp="1"/>
          </p:cNvSpPr>
          <p:nvPr>
            <p:ph idx="1"/>
          </p:nvPr>
        </p:nvSpPr>
        <p:spPr>
          <a:xfrm>
            <a:off x="457200" y="857232"/>
            <a:ext cx="8229600" cy="5786478"/>
          </a:xfrm>
        </p:spPr>
        <p:txBody>
          <a:bodyPr>
            <a:normAutofit fontScale="25000" lnSpcReduction="20000"/>
          </a:bodyPr>
          <a:lstStyle/>
          <a:p>
            <a:pPr algn="just"/>
            <a:r>
              <a:rPr lang="en-IN" sz="8000" dirty="0" smtClean="0">
                <a:latin typeface="Times New Roman" pitchFamily="18" charset="0"/>
                <a:cs typeface="Times New Roman" pitchFamily="18" charset="0"/>
              </a:rPr>
              <a:t>After rolling out the new version of the software to their organization, administrators have to consider what to do with the older version.</a:t>
            </a:r>
          </a:p>
          <a:p>
            <a:pPr algn="just"/>
            <a:r>
              <a:rPr lang="en-IN" sz="8000" dirty="0" smtClean="0">
                <a:latin typeface="Times New Roman" pitchFamily="18" charset="0"/>
                <a:cs typeface="Times New Roman" pitchFamily="18" charset="0"/>
              </a:rPr>
              <a:t>The software deployment life cycle gives administrators two choices at this point:</a:t>
            </a:r>
          </a:p>
          <a:p>
            <a:pPr algn="just"/>
            <a:r>
              <a:rPr lang="en-IN" sz="8000" b="1" dirty="0" smtClean="0">
                <a:solidFill>
                  <a:srgbClr val="FF0000"/>
                </a:solidFill>
                <a:latin typeface="Times New Roman" pitchFamily="18" charset="0"/>
                <a:cs typeface="Times New Roman" pitchFamily="18" charset="0"/>
              </a:rPr>
              <a:t>Force an upgrade to the new version</a:t>
            </a:r>
            <a:r>
              <a:rPr lang="en-IN" sz="8000" dirty="0" smtClean="0">
                <a:latin typeface="Times New Roman" pitchFamily="18" charset="0"/>
                <a:cs typeface="Times New Roman" pitchFamily="18" charset="0"/>
              </a:rPr>
              <a:t>: when there is no longer a valid business reason for users not to upgrade to the new version, supporting two versions may add an unwarranted support burden. </a:t>
            </a:r>
            <a:r>
              <a:rPr lang="en-IN" sz="8000" b="1" i="1" dirty="0" smtClean="0">
                <a:latin typeface="Times New Roman" pitchFamily="18" charset="0"/>
                <a:cs typeface="Times New Roman" pitchFamily="18" charset="0"/>
              </a:rPr>
              <a:t>Administrators need to be able to mandate that everyone upgrade to the new version</a:t>
            </a:r>
            <a:r>
              <a:rPr lang="en-IN" sz="8000" dirty="0" smtClean="0">
                <a:latin typeface="Times New Roman" pitchFamily="18" charset="0"/>
                <a:cs typeface="Times New Roman" pitchFamily="18" charset="0"/>
              </a:rPr>
              <a:t>. Requiring everyone to upgrade allows administrators to remove the old version of the software from the software distribution points.</a:t>
            </a:r>
          </a:p>
          <a:p>
            <a:pPr algn="just"/>
            <a:r>
              <a:rPr lang="en-IN" sz="8000" b="1" dirty="0" smtClean="0">
                <a:solidFill>
                  <a:srgbClr val="FF0000"/>
                </a:solidFill>
                <a:latin typeface="Times New Roman" pitchFamily="18" charset="0"/>
                <a:cs typeface="Times New Roman" pitchFamily="18" charset="0"/>
              </a:rPr>
              <a:t>Leave the existing version in a non-supported state</a:t>
            </a:r>
            <a:r>
              <a:rPr lang="en-IN" sz="8000" dirty="0" smtClean="0">
                <a:latin typeface="Times New Roman" pitchFamily="18" charset="0"/>
                <a:cs typeface="Times New Roman" pitchFamily="18" charset="0"/>
              </a:rPr>
              <a:t>: there may be cases where some users in the organization don't want to upgrade to the new version of the software, and it is not considered a burden to the organization to allow both versions to be available. In such cases, administrators may leave version one in a </a:t>
            </a:r>
            <a:r>
              <a:rPr lang="en-IN" sz="8000" i="1" dirty="0" smtClean="0">
                <a:latin typeface="Times New Roman" pitchFamily="18" charset="0"/>
                <a:cs typeface="Times New Roman" pitchFamily="18" charset="0"/>
              </a:rPr>
              <a:t>non-supported mode</a:t>
            </a:r>
            <a:r>
              <a:rPr lang="en-IN" sz="8000" dirty="0" smtClean="0">
                <a:latin typeface="Times New Roman" pitchFamily="18" charset="0"/>
                <a:cs typeface="Times New Roman" pitchFamily="18" charset="0"/>
              </a:rPr>
              <a:t>, that is, users can still use version one, but no support will be provided for it. If the users delete the old version, they will have to install the new version as the replacement. New users, who had never installed the previous version, can only install the new version.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Version Two: Deployed</a:t>
            </a:r>
            <a:r>
              <a:rPr lang="en-IN" dirty="0" smtClean="0"/>
              <a:t/>
            </a:r>
            <a:br>
              <a:rPr lang="en-IN" dirty="0" smtClean="0"/>
            </a:br>
            <a:endParaRPr lang="en-IN" dirty="0"/>
          </a:p>
        </p:txBody>
      </p:sp>
      <p:sp>
        <p:nvSpPr>
          <p:cNvPr id="3" name="Content Placeholder 2"/>
          <p:cNvSpPr>
            <a:spLocks noGrp="1"/>
          </p:cNvSpPr>
          <p:nvPr>
            <p:ph idx="1"/>
          </p:nvPr>
        </p:nvSpPr>
        <p:spPr>
          <a:xfrm>
            <a:off x="457200" y="857232"/>
            <a:ext cx="8229600" cy="6000768"/>
          </a:xfrm>
        </p:spPr>
        <p:txBody>
          <a:bodyPr>
            <a:noAutofit/>
          </a:bodyPr>
          <a:lstStyle/>
          <a:p>
            <a:pPr algn="just"/>
            <a:r>
              <a:rPr lang="en-IN" sz="1800" dirty="0" smtClean="0">
                <a:latin typeface="Times New Roman" pitchFamily="18" charset="0"/>
                <a:cs typeface="Times New Roman" pitchFamily="18" charset="0"/>
              </a:rPr>
              <a:t>At this point the administrator is back to the steady state; a version of the software is deployed that users can use to perform their job.</a:t>
            </a:r>
          </a:p>
          <a:p>
            <a:pPr algn="just"/>
            <a:r>
              <a:rPr lang="en-IN" sz="1800" dirty="0" smtClean="0">
                <a:latin typeface="Times New Roman" pitchFamily="18" charset="0"/>
                <a:cs typeface="Times New Roman" pitchFamily="18" charset="0"/>
              </a:rPr>
              <a:t>Windows 2000 Software Installation and Maintenance helps the administrator support the steady state. Assigned applications are resilient—users cannot delete them by mistake, and </a:t>
            </a:r>
            <a:r>
              <a:rPr lang="en-IN" sz="1800" b="1" dirty="0" smtClean="0">
                <a:latin typeface="Times New Roman" pitchFamily="18" charset="0"/>
                <a:cs typeface="Times New Roman" pitchFamily="18" charset="0"/>
              </a:rPr>
              <a:t>Windows Installer</a:t>
            </a:r>
            <a:r>
              <a:rPr lang="en-IN" sz="1800" dirty="0" smtClean="0">
                <a:latin typeface="Times New Roman" pitchFamily="18" charset="0"/>
                <a:cs typeface="Times New Roman" pitchFamily="18" charset="0"/>
              </a:rPr>
              <a:t> can repair damaged applications.</a:t>
            </a:r>
          </a:p>
          <a:p>
            <a:pPr algn="just"/>
            <a:r>
              <a:rPr lang="en-IN" sz="1800" b="1" dirty="0" smtClean="0">
                <a:latin typeface="Times New Roman" pitchFamily="18" charset="0"/>
                <a:cs typeface="Times New Roman" pitchFamily="18" charset="0"/>
              </a:rPr>
              <a:t>Version One: Removed</a:t>
            </a:r>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The last state in the software deployment life cycle is when version one of the software has to be removed. The administrator must back up the software and archive it so that if it ever becomes necessary to use the software to reconstruct business records created with the software, the organization can do so.</a:t>
            </a:r>
          </a:p>
          <a:p>
            <a:pPr algn="just"/>
            <a:r>
              <a:rPr lang="en-IN" sz="1800" b="1" dirty="0" smtClean="0">
                <a:latin typeface="Times New Roman" pitchFamily="18" charset="0"/>
                <a:cs typeface="Times New Roman" pitchFamily="18" charset="0"/>
              </a:rPr>
              <a:t>Patches and Fixes</a:t>
            </a:r>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From the perspective of the software deployment life cycle, a patch or Quick Fix Engineering (QFE) service pack is just a specialized case of another version, and is handled in this lifecycle as if it were an upgrade of another version.</a:t>
            </a:r>
          </a:p>
          <a:p>
            <a:pPr algn="just"/>
            <a:r>
              <a:rPr lang="en-IN" sz="1800" dirty="0" smtClean="0">
                <a:latin typeface="Times New Roman" pitchFamily="18" charset="0"/>
                <a:cs typeface="Times New Roman" pitchFamily="18" charset="0"/>
              </a:rPr>
              <a:t>Throughout this lifecycle, targeting is one of the administrators' key tasks. Administrators have to manage who has the software during the test cycles on through normal deployment, the introduction of patches and upgrades, and ensure that when software is no longer needed, it is removed and archived.</a:t>
            </a:r>
          </a:p>
          <a:p>
            <a:pPr algn="just"/>
            <a:r>
              <a:rPr lang="en-IN" sz="1800" dirty="0" smtClean="0">
                <a:latin typeface="Times New Roman" pitchFamily="18" charset="0"/>
                <a:cs typeface="Times New Roman" pitchFamily="18" charset="0"/>
              </a:rPr>
              <a:t>Software Installation and Maintenance was designed to provide the administrator with a powerful, policy-based mechanism to target software to the users who need it</a:t>
            </a:r>
          </a:p>
          <a:p>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Installation Phase</a:t>
            </a:r>
            <a:br>
              <a:rPr lang="en-IN" dirty="0" smtClean="0"/>
            </a:br>
            <a:endParaRPr lang="en-IN" dirty="0"/>
          </a:p>
        </p:txBody>
      </p:sp>
      <p:sp>
        <p:nvSpPr>
          <p:cNvPr id="3" name="Content Placeholder 2"/>
          <p:cNvSpPr>
            <a:spLocks noGrp="1"/>
          </p:cNvSpPr>
          <p:nvPr>
            <p:ph idx="1"/>
          </p:nvPr>
        </p:nvSpPr>
        <p:spPr/>
        <p:txBody>
          <a:bodyPr>
            <a:normAutofit fontScale="55000" lnSpcReduction="20000"/>
          </a:bodyPr>
          <a:lstStyle/>
          <a:p>
            <a:pPr algn="just"/>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installation phase represents the steady state of the software on the computer. Administrators want the software installed correctly on the users' computers. To manage this steady state, software is:</a:t>
            </a:r>
          </a:p>
          <a:p>
            <a:pPr algn="just"/>
            <a:r>
              <a:rPr lang="en-IN" b="1" dirty="0">
                <a:latin typeface="Times New Roman" pitchFamily="18" charset="0"/>
                <a:cs typeface="Times New Roman" pitchFamily="18" charset="0"/>
              </a:rPr>
              <a:t>Installed</a:t>
            </a:r>
            <a:r>
              <a:rPr lang="en-IN" dirty="0">
                <a:latin typeface="Times New Roman" pitchFamily="18" charset="0"/>
                <a:cs typeface="Times New Roman" pitchFamily="18" charset="0"/>
              </a:rPr>
              <a:t>. This includes copying the necessary files, initial configuration of the registry, and the creation of the desktop and Start menu shortcuts that allow users to find and use the software.</a:t>
            </a:r>
          </a:p>
          <a:p>
            <a:pPr algn="just"/>
            <a:r>
              <a:rPr lang="en-IN" b="1" dirty="0">
                <a:latin typeface="Times New Roman" pitchFamily="18" charset="0"/>
                <a:cs typeface="Times New Roman" pitchFamily="18" charset="0"/>
              </a:rPr>
              <a:t>Modified</a:t>
            </a:r>
            <a:r>
              <a:rPr lang="en-IN" dirty="0">
                <a:latin typeface="Times New Roman" pitchFamily="18" charset="0"/>
                <a:cs typeface="Times New Roman" pitchFamily="18" charset="0"/>
              </a:rPr>
              <a:t>. This involves adding or removing features after the initial installation. For example, after the initial installation of word processing software, a user could decide to install the spell-check feature. Note that this differs from configuration, where users specify how they want the software to appear, for example, which toolbars will be displayed.</a:t>
            </a:r>
          </a:p>
          <a:p>
            <a:pPr algn="just"/>
            <a:r>
              <a:rPr lang="en-IN" b="1" dirty="0">
                <a:latin typeface="Times New Roman" pitchFamily="18" charset="0"/>
                <a:cs typeface="Times New Roman" pitchFamily="18" charset="0"/>
              </a:rPr>
              <a:t>Repaired</a:t>
            </a:r>
            <a:r>
              <a:rPr lang="en-IN" dirty="0">
                <a:latin typeface="Times New Roman" pitchFamily="18" charset="0"/>
                <a:cs typeface="Times New Roman" pitchFamily="18" charset="0"/>
              </a:rPr>
              <a:t>. This involves keeping the software in a working state without regard to what happens. For example, if a user deletes the executable file for their spreadsheet, and then chooses the spreadsheet from the Start menu, the executable file would be reinstalled automatically, thereby repairing the software.</a:t>
            </a:r>
          </a:p>
          <a:p>
            <a:pPr algn="just"/>
            <a:r>
              <a:rPr lang="en-IN" b="1" dirty="0">
                <a:latin typeface="Times New Roman" pitchFamily="18" charset="0"/>
                <a:cs typeface="Times New Roman" pitchFamily="18" charset="0"/>
              </a:rPr>
              <a:t>Removed</a:t>
            </a:r>
            <a:r>
              <a:rPr lang="en-IN" dirty="0">
                <a:latin typeface="Times New Roman" pitchFamily="18" charset="0"/>
                <a:cs typeface="Times New Roman" pitchFamily="18" charset="0"/>
              </a:rPr>
              <a:t>. This involves completely and safely removing the software from the computer when it is no longer needed, including the removal of all the files, registry entries, and shortcuts</a:t>
            </a:r>
            <a:r>
              <a:rPr lang="en-IN" dirty="0"/>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smtClean="0"/>
              <a:t>Difference between installation and configuration?</a:t>
            </a:r>
            <a:endParaRPr lang="en-IN" dirty="0"/>
          </a:p>
        </p:txBody>
      </p:sp>
      <p:sp>
        <p:nvSpPr>
          <p:cNvPr id="3" name="Content Placeholder 2"/>
          <p:cNvSpPr>
            <a:spLocks noGrp="1"/>
          </p:cNvSpPr>
          <p:nvPr>
            <p:ph idx="1"/>
          </p:nvPr>
        </p:nvSpPr>
        <p:spPr/>
        <p:txBody>
          <a:bodyPr>
            <a:normAutofit/>
          </a:bodyPr>
          <a:lstStyle/>
          <a:p>
            <a:r>
              <a:rPr lang="en-IN" dirty="0" smtClean="0"/>
              <a:t>to </a:t>
            </a:r>
            <a:r>
              <a:rPr lang="en-IN" dirty="0"/>
              <a:t>install or setup a program </a:t>
            </a:r>
            <a:r>
              <a:rPr lang="en-IN" dirty="0" smtClean="0"/>
              <a:t>means </a:t>
            </a:r>
            <a:r>
              <a:rPr lang="en-IN" dirty="0"/>
              <a:t>to </a:t>
            </a:r>
            <a:r>
              <a:rPr lang="en-IN" dirty="0">
                <a:solidFill>
                  <a:srgbClr val="FF0000"/>
                </a:solidFill>
              </a:rPr>
              <a:t>copy all required files/data/etc </a:t>
            </a:r>
            <a:r>
              <a:rPr lang="en-IN" dirty="0"/>
              <a:t>to a location accessible by the </a:t>
            </a:r>
            <a:r>
              <a:rPr lang="en-IN" dirty="0" smtClean="0"/>
              <a:t>system </a:t>
            </a:r>
            <a:r>
              <a:rPr lang="en-IN" dirty="0"/>
              <a:t>so that it can be executed or </a:t>
            </a:r>
            <a:r>
              <a:rPr lang="en-IN" dirty="0" smtClean="0"/>
              <a:t>run</a:t>
            </a:r>
            <a:r>
              <a:rPr lang="en-IN" dirty="0"/>
              <a:t>. </a:t>
            </a:r>
            <a:endParaRPr lang="en-IN" dirty="0" smtClean="0"/>
          </a:p>
          <a:p>
            <a:r>
              <a:rPr lang="en-IN" dirty="0" smtClean="0"/>
              <a:t>To configure, is to </a:t>
            </a:r>
            <a:r>
              <a:rPr lang="en-IN" dirty="0"/>
              <a:t>set any </a:t>
            </a:r>
            <a:r>
              <a:rPr lang="en-IN" dirty="0">
                <a:solidFill>
                  <a:srgbClr val="FF0000"/>
                </a:solidFill>
              </a:rPr>
              <a:t>user specific </a:t>
            </a:r>
            <a:r>
              <a:rPr lang="en-IN" dirty="0" smtClean="0">
                <a:solidFill>
                  <a:srgbClr val="FF0000"/>
                </a:solidFill>
              </a:rPr>
              <a:t>data</a:t>
            </a:r>
            <a:r>
              <a:rPr lang="en-IN" dirty="0" smtClean="0"/>
              <a:t>, </a:t>
            </a:r>
            <a:r>
              <a:rPr lang="en-IN" dirty="0"/>
              <a:t>for instance </a:t>
            </a:r>
            <a:r>
              <a:rPr lang="en-IN" dirty="0" smtClean="0"/>
              <a:t>to </a:t>
            </a:r>
            <a:r>
              <a:rPr lang="en-IN" dirty="0"/>
              <a:t>define special information like usernames, passwords, directories, networking information, etc.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a:xfrm>
            <a:off x="457200" y="1142984"/>
            <a:ext cx="8229600" cy="4983179"/>
          </a:xfrm>
        </p:spPr>
        <p:txBody>
          <a:bodyPr>
            <a:normAutofit lnSpcReduction="10000"/>
          </a:bodyPr>
          <a:lstStyle/>
          <a:p>
            <a:r>
              <a:rPr lang="en-IN" dirty="0"/>
              <a:t>Administrators can use Software Installation and Maintenance </a:t>
            </a:r>
            <a:r>
              <a:rPr lang="en-IN" dirty="0">
                <a:solidFill>
                  <a:srgbClr val="FF0000"/>
                </a:solidFill>
              </a:rPr>
              <a:t>to manage software throughout the software's lifecycle to reduce their </a:t>
            </a:r>
            <a:r>
              <a:rPr lang="en-IN" dirty="0" smtClean="0">
                <a:solidFill>
                  <a:srgbClr val="FF0000"/>
                </a:solidFill>
              </a:rPr>
              <a:t>Total Cost of Ownership</a:t>
            </a:r>
          </a:p>
          <a:p>
            <a:r>
              <a:rPr lang="en-IN" dirty="0"/>
              <a:t>Administrators use Software Installation and Maintenance to centrally manage the software that is available to the users in their organization, and to ensure that users have the software they require for their </a:t>
            </a:r>
            <a:r>
              <a:rPr lang="en-IN" dirty="0" err="1"/>
              <a:t>jobs.</a:t>
            </a:r>
            <a:r>
              <a:rPr lang="en-IN" dirty="0" err="1" smtClean="0"/>
              <a:t>organization's</a:t>
            </a:r>
            <a:r>
              <a:rPr lang="en-IN" dirty="0" smtClean="0"/>
              <a:t> </a:t>
            </a:r>
            <a:r>
              <a:rPr lang="en-IN"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952"/>
            <a:ext cx="8229600" cy="582594"/>
          </a:xfrm>
        </p:spPr>
        <p:txBody>
          <a:bodyPr>
            <a:normAutofit fontScale="90000"/>
          </a:bodyPr>
          <a:lstStyle/>
          <a:p>
            <a:r>
              <a:rPr lang="en-IN" dirty="0" smtClean="0"/>
              <a:t>Administrator Benefits</a:t>
            </a:r>
            <a:br>
              <a:rPr lang="en-IN" dirty="0" smtClean="0"/>
            </a:br>
            <a:endParaRPr lang="en-IN" dirty="0"/>
          </a:p>
        </p:txBody>
      </p:sp>
      <p:sp>
        <p:nvSpPr>
          <p:cNvPr id="3" name="Content Placeholder 2"/>
          <p:cNvSpPr>
            <a:spLocks noGrp="1"/>
          </p:cNvSpPr>
          <p:nvPr>
            <p:ph idx="1"/>
          </p:nvPr>
        </p:nvSpPr>
        <p:spPr>
          <a:xfrm>
            <a:off x="457200" y="1142984"/>
            <a:ext cx="8229600" cy="4525963"/>
          </a:xfrm>
        </p:spPr>
        <p:txBody>
          <a:bodyPr>
            <a:normAutofit fontScale="55000" lnSpcReduction="20000"/>
          </a:bodyPr>
          <a:lstStyle/>
          <a:p>
            <a:pPr algn="just"/>
            <a:r>
              <a:rPr lang="en-IN" sz="3800" dirty="0" smtClean="0">
                <a:latin typeface="Times New Roman" pitchFamily="18" charset="0"/>
                <a:cs typeface="Times New Roman" pitchFamily="18" charset="0"/>
              </a:rPr>
              <a:t>By </a:t>
            </a:r>
            <a:r>
              <a:rPr lang="en-IN" sz="3800" dirty="0">
                <a:latin typeface="Times New Roman" pitchFamily="18" charset="0"/>
                <a:cs typeface="Times New Roman" pitchFamily="18" charset="0"/>
              </a:rPr>
              <a:t>using Software Installation and Maintenance, </a:t>
            </a:r>
            <a:r>
              <a:rPr lang="en-IN" sz="3800" dirty="0">
                <a:solidFill>
                  <a:srgbClr val="FF0000"/>
                </a:solidFill>
                <a:latin typeface="Times New Roman" pitchFamily="18" charset="0"/>
                <a:cs typeface="Times New Roman" pitchFamily="18" charset="0"/>
              </a:rPr>
              <a:t>administrators can ensure that users have the software they need for their jobs</a:t>
            </a:r>
            <a:r>
              <a:rPr lang="en-IN" sz="3800" dirty="0">
                <a:latin typeface="Times New Roman" pitchFamily="18" charset="0"/>
                <a:cs typeface="Times New Roman" pitchFamily="18" charset="0"/>
              </a:rPr>
              <a:t>, without requiring the administrator or technical support personnel to visit each computer to install it. Administrators can centrally manage:</a:t>
            </a:r>
          </a:p>
          <a:p>
            <a:pPr algn="just"/>
            <a:r>
              <a:rPr lang="en-IN" sz="3800" dirty="0">
                <a:solidFill>
                  <a:srgbClr val="FF0000"/>
                </a:solidFill>
                <a:latin typeface="Times New Roman" pitchFamily="18" charset="0"/>
                <a:cs typeface="Times New Roman" pitchFamily="18" charset="0"/>
              </a:rPr>
              <a:t>Initial deployment </a:t>
            </a:r>
            <a:r>
              <a:rPr lang="en-IN" sz="3800" dirty="0">
                <a:latin typeface="Times New Roman" pitchFamily="18" charset="0"/>
                <a:cs typeface="Times New Roman" pitchFamily="18" charset="0"/>
              </a:rPr>
              <a:t>of software, including productivity applications, in-house or Line of Business (LOB) applications, and operating system service packs.</a:t>
            </a:r>
          </a:p>
          <a:p>
            <a:pPr algn="just"/>
            <a:r>
              <a:rPr lang="en-IN" sz="3800" dirty="0">
                <a:solidFill>
                  <a:srgbClr val="FF0000"/>
                </a:solidFill>
                <a:latin typeface="Times New Roman" pitchFamily="18" charset="0"/>
                <a:cs typeface="Times New Roman" pitchFamily="18" charset="0"/>
              </a:rPr>
              <a:t>Upgrades </a:t>
            </a:r>
            <a:r>
              <a:rPr lang="en-IN" sz="3800" dirty="0">
                <a:latin typeface="Times New Roman" pitchFamily="18" charset="0"/>
                <a:cs typeface="Times New Roman" pitchFamily="18" charset="0"/>
              </a:rPr>
              <a:t>of existing software to a new version or replacement software, including Windows 2000 operating system upgrades.</a:t>
            </a:r>
          </a:p>
          <a:p>
            <a:pPr algn="just"/>
            <a:r>
              <a:rPr lang="en-IN" sz="3800" dirty="0">
                <a:latin typeface="Times New Roman" pitchFamily="18" charset="0"/>
                <a:cs typeface="Times New Roman" pitchFamily="18" charset="0"/>
              </a:rPr>
              <a:t>Administrators can deploy software as either assigned or published. Assigned software is deployed to all users who must have the software to perform their jobs. Software can also be assigned to computers. Published software is made available to users who might want to use the software, allowing users to decide whether to install it. For more information on assigning and publishing software, see the section "The Targeting Phase."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143000"/>
          </a:xfrm>
        </p:spPr>
        <p:txBody>
          <a:bodyPr>
            <a:normAutofit fontScale="90000"/>
          </a:bodyPr>
          <a:lstStyle/>
          <a:p>
            <a:r>
              <a:rPr lang="en-IN" dirty="0" smtClean="0"/>
              <a:t>Organizational Benefits</a:t>
            </a:r>
            <a:br>
              <a:rPr lang="en-IN" dirty="0" smtClean="0"/>
            </a:br>
            <a:endParaRPr lang="en-IN" dirty="0"/>
          </a:p>
        </p:txBody>
      </p:sp>
      <p:sp>
        <p:nvSpPr>
          <p:cNvPr id="3" name="Content Placeholder 2"/>
          <p:cNvSpPr>
            <a:spLocks noGrp="1"/>
          </p:cNvSpPr>
          <p:nvPr>
            <p:ph idx="1"/>
          </p:nvPr>
        </p:nvSpPr>
        <p:spPr>
          <a:xfrm>
            <a:off x="457200" y="785794"/>
            <a:ext cx="8229600" cy="6072206"/>
          </a:xfrm>
        </p:spPr>
        <p:txBody>
          <a:bodyPr>
            <a:noAutofit/>
          </a:bodyPr>
          <a:lstStyle/>
          <a:p>
            <a:pPr algn="just"/>
            <a:r>
              <a:rPr lang="en-IN" sz="2000" dirty="0" smtClean="0">
                <a:latin typeface="Times New Roman" pitchFamily="18" charset="0"/>
                <a:cs typeface="Times New Roman" pitchFamily="18" charset="0"/>
              </a:rPr>
              <a:t>With </a:t>
            </a:r>
            <a:r>
              <a:rPr lang="en-IN" sz="2000" dirty="0">
                <a:latin typeface="Times New Roman" pitchFamily="18" charset="0"/>
                <a:cs typeface="Times New Roman" pitchFamily="18" charset="0"/>
              </a:rPr>
              <a:t>Software Installation and Maintenance, administrators can ensure that the software users require to perform their jobs is always available. </a:t>
            </a:r>
            <a:r>
              <a:rPr lang="en-IN" sz="2000" dirty="0">
                <a:solidFill>
                  <a:srgbClr val="FF0000"/>
                </a:solidFill>
                <a:latin typeface="Times New Roman" pitchFamily="18" charset="0"/>
                <a:cs typeface="Times New Roman" pitchFamily="18" charset="0"/>
              </a:rPr>
              <a:t>Administrators can customize how software is deployed</a:t>
            </a:r>
            <a:r>
              <a:rPr lang="en-IN" sz="2000" dirty="0">
                <a:latin typeface="Times New Roman" pitchFamily="18" charset="0"/>
                <a:cs typeface="Times New Roman" pitchFamily="18" charset="0"/>
              </a:rPr>
              <a:t>; for example, they can deploy only the software that users require, or they can deploy just the features of the software users require.</a:t>
            </a:r>
          </a:p>
          <a:p>
            <a:pPr algn="just"/>
            <a:r>
              <a:rPr lang="en-IN" sz="2000" dirty="0">
                <a:latin typeface="Times New Roman" pitchFamily="18" charset="0"/>
                <a:cs typeface="Times New Roman" pitchFamily="18" charset="0"/>
              </a:rPr>
              <a:t>Because Software Installation and Maintenance utilizes Active Directory, Group Policy, and </a:t>
            </a:r>
            <a:r>
              <a:rPr lang="en-IN" sz="2000" b="1" dirty="0">
                <a:latin typeface="Times New Roman" pitchFamily="18" charset="0"/>
                <a:cs typeface="Times New Roman" pitchFamily="18" charset="0"/>
              </a:rPr>
              <a:t>Windows Installer</a:t>
            </a:r>
            <a:r>
              <a:rPr lang="en-IN" sz="2000" dirty="0">
                <a:latin typeface="Times New Roman" pitchFamily="18" charset="0"/>
                <a:cs typeface="Times New Roman" pitchFamily="18" charset="0"/>
              </a:rPr>
              <a:t>, </a:t>
            </a:r>
            <a:r>
              <a:rPr lang="en-IN" sz="2000" dirty="0">
                <a:solidFill>
                  <a:srgbClr val="FF0000"/>
                </a:solidFill>
                <a:latin typeface="Times New Roman" pitchFamily="18" charset="0"/>
                <a:cs typeface="Times New Roman" pitchFamily="18" charset="0"/>
              </a:rPr>
              <a:t>additional benefits </a:t>
            </a:r>
            <a:r>
              <a:rPr lang="en-IN" sz="2000" dirty="0">
                <a:latin typeface="Times New Roman" pitchFamily="18" charset="0"/>
                <a:cs typeface="Times New Roman" pitchFamily="18" charset="0"/>
              </a:rPr>
              <a:t>are provided. For example, if a user inadvertently deletes an assigned application, it will continue to be available. If users roam from one computer to another, their assigned software is always available for them to use.</a:t>
            </a:r>
          </a:p>
          <a:p>
            <a:pPr algn="just"/>
            <a:r>
              <a:rPr lang="en-IN" sz="2000" dirty="0">
                <a:latin typeface="Times New Roman" pitchFamily="18" charset="0"/>
                <a:cs typeface="Times New Roman" pitchFamily="18" charset="0"/>
              </a:rPr>
              <a:t>Administrators use </a:t>
            </a:r>
            <a:r>
              <a:rPr lang="en-IN" sz="2000" dirty="0">
                <a:solidFill>
                  <a:srgbClr val="FF0000"/>
                </a:solidFill>
                <a:latin typeface="Times New Roman" pitchFamily="18" charset="0"/>
                <a:cs typeface="Times New Roman" pitchFamily="18" charset="0"/>
              </a:rPr>
              <a:t>Group Policy </a:t>
            </a:r>
            <a:r>
              <a:rPr lang="en-IN" sz="2000" dirty="0">
                <a:latin typeface="Times New Roman" pitchFamily="18" charset="0"/>
                <a:cs typeface="Times New Roman" pitchFamily="18" charset="0"/>
              </a:rPr>
              <a:t>to control what software users can install and from which media. For instance, administrators can set a policy that prevents users from installing software from local media such as a CD-ROM or diskette.</a:t>
            </a:r>
          </a:p>
          <a:p>
            <a:pPr algn="just"/>
            <a:r>
              <a:rPr lang="en-IN" sz="2000" dirty="0">
                <a:latin typeface="Times New Roman" pitchFamily="18" charset="0"/>
                <a:cs typeface="Times New Roman" pitchFamily="18" charset="0"/>
              </a:rPr>
              <a:t>By leveraging </a:t>
            </a:r>
            <a:r>
              <a:rPr lang="en-IN" sz="2000" b="1" dirty="0">
                <a:latin typeface="Times New Roman" pitchFamily="18" charset="0"/>
                <a:cs typeface="Times New Roman" pitchFamily="18" charset="0"/>
              </a:rPr>
              <a:t>Windows Installer</a:t>
            </a:r>
            <a:r>
              <a:rPr lang="en-IN" sz="2000" dirty="0">
                <a:latin typeface="Times New Roman" pitchFamily="18" charset="0"/>
                <a:cs typeface="Times New Roman" pitchFamily="18" charset="0"/>
              </a:rPr>
              <a:t>, Software Installation and Maintenance allows the administrator to </a:t>
            </a:r>
            <a:r>
              <a:rPr lang="en-IN" sz="2000" dirty="0">
                <a:solidFill>
                  <a:srgbClr val="FF0000"/>
                </a:solidFill>
                <a:latin typeface="Times New Roman" pitchFamily="18" charset="0"/>
                <a:cs typeface="Times New Roman" pitchFamily="18" charset="0"/>
              </a:rPr>
              <a:t>limit the security level of users </a:t>
            </a:r>
            <a:r>
              <a:rPr lang="en-IN" sz="2000" dirty="0">
                <a:latin typeface="Times New Roman" pitchFamily="18" charset="0"/>
                <a:cs typeface="Times New Roman" pitchFamily="18" charset="0"/>
              </a:rPr>
              <a:t>– users do not have to be administrators of their Windows 2000 Professional computer to install software. This means that users are only granted the appropriate level of permissions (and no more) for them to do their job.</a:t>
            </a:r>
          </a:p>
          <a:p>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normAutofit fontScale="90000"/>
          </a:bodyPr>
          <a:lstStyle/>
          <a:p>
            <a:r>
              <a:rPr lang="en-IN" b="1" dirty="0" smtClean="0"/>
              <a:t>End User Benefits</a:t>
            </a:r>
            <a:r>
              <a:rPr lang="en-IN" dirty="0" smtClean="0"/>
              <a:t/>
            </a:r>
            <a:br>
              <a:rPr lang="en-IN" dirty="0" smtClean="0"/>
            </a:br>
            <a:endParaRPr lang="en-IN" dirty="0"/>
          </a:p>
        </p:txBody>
      </p:sp>
      <p:sp>
        <p:nvSpPr>
          <p:cNvPr id="3" name="Content Placeholder 2"/>
          <p:cNvSpPr>
            <a:spLocks noGrp="1"/>
          </p:cNvSpPr>
          <p:nvPr>
            <p:ph idx="1"/>
          </p:nvPr>
        </p:nvSpPr>
        <p:spPr>
          <a:xfrm>
            <a:off x="457200" y="857232"/>
            <a:ext cx="8229600" cy="5786478"/>
          </a:xfrm>
        </p:spPr>
        <p:txBody>
          <a:bodyPr>
            <a:normAutofit/>
          </a:bodyPr>
          <a:lstStyle/>
          <a:p>
            <a:pPr algn="just"/>
            <a:r>
              <a:rPr lang="en-IN" sz="2400" dirty="0" smtClean="0">
                <a:latin typeface="Times New Roman" pitchFamily="18" charset="0"/>
                <a:cs typeface="Times New Roman" pitchFamily="18" charset="0"/>
              </a:rPr>
              <a:t>Users </a:t>
            </a:r>
            <a:r>
              <a:rPr lang="en-IN" sz="2400" dirty="0">
                <a:latin typeface="Times New Roman" pitchFamily="18" charset="0"/>
                <a:cs typeface="Times New Roman" pitchFamily="18" charset="0"/>
              </a:rPr>
              <a:t>benefit by having access to their required software, and because of the reliability and resilience provided by </a:t>
            </a:r>
            <a:r>
              <a:rPr lang="en-IN" sz="2400" b="1" dirty="0">
                <a:latin typeface="Times New Roman" pitchFamily="18" charset="0"/>
                <a:cs typeface="Times New Roman" pitchFamily="18" charset="0"/>
              </a:rPr>
              <a:t>Windows Installer</a:t>
            </a:r>
            <a:r>
              <a:rPr lang="en-IN" sz="2400" dirty="0">
                <a:latin typeface="Times New Roman" pitchFamily="18" charset="0"/>
                <a:cs typeface="Times New Roman" pitchFamily="18" charset="0"/>
              </a:rPr>
              <a:t>, users have an </a:t>
            </a:r>
            <a:r>
              <a:rPr lang="en-IN" sz="2400" dirty="0">
                <a:solidFill>
                  <a:srgbClr val="FF0000"/>
                </a:solidFill>
                <a:latin typeface="Times New Roman" pitchFamily="18" charset="0"/>
                <a:cs typeface="Times New Roman" pitchFamily="18" charset="0"/>
              </a:rPr>
              <a:t>easier and more consistent experience</a:t>
            </a:r>
            <a:r>
              <a:rPr lang="en-IN" sz="2400" dirty="0">
                <a:latin typeface="Times New Roman" pitchFamily="18" charset="0"/>
                <a:cs typeface="Times New Roman" pitchFamily="18" charset="0"/>
              </a:rPr>
              <a:t>.</a:t>
            </a:r>
          </a:p>
          <a:p>
            <a:pPr algn="just"/>
            <a:r>
              <a:rPr lang="en-IN" sz="2400" dirty="0">
                <a:latin typeface="Times New Roman" pitchFamily="18" charset="0"/>
                <a:cs typeface="Times New Roman" pitchFamily="18" charset="0"/>
              </a:rPr>
              <a:t>Users can get the software they require from the </a:t>
            </a:r>
            <a:r>
              <a:rPr lang="en-IN" sz="2400" dirty="0">
                <a:solidFill>
                  <a:srgbClr val="FF0000"/>
                </a:solidFill>
                <a:latin typeface="Times New Roman" pitchFamily="18" charset="0"/>
                <a:cs typeface="Times New Roman" pitchFamily="18" charset="0"/>
              </a:rPr>
              <a:t>Add/Remove Programs in the Control Panel</a:t>
            </a:r>
            <a:r>
              <a:rPr lang="en-IN" sz="2400" dirty="0">
                <a:latin typeface="Times New Roman" pitchFamily="18" charset="0"/>
                <a:cs typeface="Times New Roman" pitchFamily="18" charset="0"/>
              </a:rPr>
              <a:t>. They can also manage the software on their computer from this location, including installing, repairing, modifying, or removing it.</a:t>
            </a:r>
          </a:p>
          <a:p>
            <a:pPr algn="just"/>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Phases of Software Management</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latin typeface="Times New Roman" pitchFamily="18" charset="0"/>
                <a:cs typeface="Times New Roman" pitchFamily="18" charset="0"/>
              </a:rPr>
              <a:t>Administrators typically have to manage several phases of software deployment, including preparation, distribution, targeting or scope of management, and installation.</a:t>
            </a:r>
          </a:p>
          <a:p>
            <a:pPr algn="just"/>
            <a:r>
              <a:rPr lang="en-IN" dirty="0" smtClean="0">
                <a:latin typeface="Times New Roman" pitchFamily="18" charset="0"/>
                <a:cs typeface="Times New Roman" pitchFamily="18" charset="0"/>
              </a:rPr>
              <a:t>The software deployment phases may differ from those used by your organization; </a:t>
            </a:r>
          </a:p>
          <a:p>
            <a:pPr algn="just"/>
            <a:r>
              <a:rPr lang="en-IN" dirty="0" smtClean="0">
                <a:solidFill>
                  <a:srgbClr val="FF0000"/>
                </a:solidFill>
                <a:latin typeface="Times New Roman" pitchFamily="18" charset="0"/>
                <a:cs typeface="Times New Roman" pitchFamily="18" charset="0"/>
              </a:rPr>
              <a:t>The Preparation Phase</a:t>
            </a:r>
          </a:p>
          <a:p>
            <a:pPr algn="just"/>
            <a:r>
              <a:rPr lang="en-IN" dirty="0" smtClean="0">
                <a:latin typeface="Times New Roman" pitchFamily="18" charset="0"/>
                <a:cs typeface="Times New Roman" pitchFamily="18" charset="0"/>
              </a:rPr>
              <a:t>The main task of the preparation phase is to prepare the software for distribution, targeting, and installation.</a:t>
            </a:r>
          </a:p>
          <a:p>
            <a:pPr algn="just"/>
            <a:r>
              <a:rPr lang="en-IN" dirty="0" smtClean="0">
                <a:latin typeface="Times New Roman" pitchFamily="18" charset="0"/>
                <a:cs typeface="Times New Roman" pitchFamily="18" charset="0"/>
              </a:rPr>
              <a:t>Windows 2000 Software Installation and Maintenance leverages </a:t>
            </a:r>
            <a:r>
              <a:rPr lang="en-IN" b="1" dirty="0" smtClean="0">
                <a:latin typeface="Times New Roman" pitchFamily="18" charset="0"/>
                <a:cs typeface="Times New Roman" pitchFamily="18" charset="0"/>
              </a:rPr>
              <a:t>Windows Installer</a:t>
            </a:r>
            <a:r>
              <a:rPr lang="en-IN" dirty="0" smtClean="0">
                <a:latin typeface="Times New Roman" pitchFamily="18" charset="0"/>
                <a:cs typeface="Times New Roman" pitchFamily="18" charset="0"/>
              </a:rPr>
              <a:t>, which requires the use of Windows Installer packages (.</a:t>
            </a:r>
            <a:r>
              <a:rPr lang="en-IN" dirty="0" err="1" smtClean="0">
                <a:latin typeface="Times New Roman" pitchFamily="18" charset="0"/>
                <a:cs typeface="Times New Roman" pitchFamily="18" charset="0"/>
              </a:rPr>
              <a:t>msi</a:t>
            </a:r>
            <a:r>
              <a:rPr lang="en-IN" dirty="0" smtClean="0">
                <a:latin typeface="Times New Roman" pitchFamily="18" charset="0"/>
                <a:cs typeface="Times New Roman" pitchFamily="18" charset="0"/>
              </a:rPr>
              <a:t> files) for the software. The Windows Installer is a base service of the Windows Operating System and is available with Windows 2000, and for Windows NT® 4.0, Windows 98, and Windows 95.</a:t>
            </a:r>
          </a:p>
          <a:p>
            <a:pPr algn="just"/>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a:xfrm>
            <a:off x="457200" y="142852"/>
            <a:ext cx="8229600" cy="6429420"/>
          </a:xfrm>
        </p:spPr>
        <p:txBody>
          <a:bodyPr>
            <a:normAutofit fontScale="92500" lnSpcReduction="20000"/>
          </a:bodyPr>
          <a:lstStyle/>
          <a:p>
            <a:r>
              <a:rPr lang="en-IN" dirty="0" smtClean="0">
                <a:solidFill>
                  <a:srgbClr val="FF0000"/>
                </a:solidFill>
              </a:rPr>
              <a:t>The Distribution Phase </a:t>
            </a:r>
          </a:p>
          <a:p>
            <a:r>
              <a:rPr lang="en-IN" dirty="0" smtClean="0"/>
              <a:t>The main task of the distribution phase is </a:t>
            </a:r>
            <a:r>
              <a:rPr lang="en-IN" dirty="0" smtClean="0">
                <a:solidFill>
                  <a:srgbClr val="FF0000"/>
                </a:solidFill>
              </a:rPr>
              <a:t>to get the software copied to software distribution points (SDPs)</a:t>
            </a:r>
            <a:r>
              <a:rPr lang="en-IN" dirty="0" smtClean="0"/>
              <a:t>, which are network locations from which users can get the software they require.</a:t>
            </a:r>
          </a:p>
          <a:p>
            <a:r>
              <a:rPr lang="en-IN" dirty="0" smtClean="0"/>
              <a:t>To create a software distribution point, you must set up network shares for the software, apply the appropriate permissions so that users can access the software, and then replicate the software (including the executable programs, </a:t>
            </a:r>
            <a:r>
              <a:rPr lang="en-IN" b="1" dirty="0" smtClean="0"/>
              <a:t>Windows Installer</a:t>
            </a:r>
            <a:r>
              <a:rPr lang="en-IN" dirty="0" smtClean="0"/>
              <a:t> packages, and any transforms) to the software distribution points. Typically, these software distribution points are physically located throughout the organization so that users can always get the software from a distribution point that is close to their office.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The Software Life Cycle</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Administrators </a:t>
            </a:r>
            <a:r>
              <a:rPr lang="en-IN" dirty="0"/>
              <a:t>must be able to manage software throughout the software's life cycle</a:t>
            </a:r>
            <a:r>
              <a:rPr lang="en-IN" dirty="0" smtClean="0"/>
              <a:t>.</a:t>
            </a:r>
          </a:p>
          <a:p>
            <a:pPr algn="just"/>
            <a:r>
              <a:rPr lang="en-IN" dirty="0" smtClean="0"/>
              <a:t> </a:t>
            </a:r>
            <a:r>
              <a:rPr lang="en-IN" dirty="0"/>
              <a:t>allowing the administrator to manage software evaluations, rollouts, and upgrades between software </a:t>
            </a:r>
            <a:r>
              <a:rPr lang="en-IN" dirty="0" smtClean="0"/>
              <a:t>versions</a:t>
            </a:r>
          </a:p>
          <a:p>
            <a:pPr algn="just"/>
            <a:r>
              <a:rPr lang="en-IN" dirty="0" smtClean="0"/>
              <a:t> </a:t>
            </a:r>
            <a:r>
              <a:rPr lang="en-IN" dirty="0"/>
              <a:t>administrators can manage software throughout its life cycle, </a:t>
            </a:r>
            <a:r>
              <a:rPr lang="en-IN" dirty="0">
                <a:solidFill>
                  <a:srgbClr val="FF0000"/>
                </a:solidFill>
              </a:rPr>
              <a:t>shortening the time </a:t>
            </a:r>
            <a:r>
              <a:rPr lang="en-IN" dirty="0"/>
              <a:t>it takes to deploy the software to users, and </a:t>
            </a:r>
            <a:r>
              <a:rPr lang="en-IN" dirty="0">
                <a:solidFill>
                  <a:srgbClr val="FF0000"/>
                </a:solidFill>
              </a:rPr>
              <a:t>increasing users' productivity</a:t>
            </a:r>
            <a:r>
              <a:rPr lang="en-IN" dirty="0"/>
              <a:t>.</a:t>
            </a:r>
          </a:p>
          <a:p>
            <a:pPr algn="just"/>
            <a:r>
              <a:rPr lang="en-IN" dirty="0"/>
              <a:t>Windows 2000 Software Installation and Maintenance was designed with the following software life cycle in mind (see figure 1):</a:t>
            </a:r>
          </a:p>
          <a:p>
            <a:pPr algn="just"/>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1261</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Installing and Configuring new hardware and software</vt:lpstr>
      <vt:lpstr>Difference between installation and configuration?</vt:lpstr>
      <vt:lpstr>..</vt:lpstr>
      <vt:lpstr>Administrator Benefits </vt:lpstr>
      <vt:lpstr>Organizational Benefits </vt:lpstr>
      <vt:lpstr>End User Benefits </vt:lpstr>
      <vt:lpstr>Phases of Software Management </vt:lpstr>
      <vt:lpstr> </vt:lpstr>
      <vt:lpstr>The Software Life Cycle </vt:lpstr>
      <vt:lpstr>Life-cycle</vt:lpstr>
      <vt:lpstr>Slide 11</vt:lpstr>
      <vt:lpstr>Slide 12</vt:lpstr>
      <vt:lpstr>What to Do with Version One? </vt:lpstr>
      <vt:lpstr>Version Two: Deployed </vt:lpstr>
      <vt:lpstr>Installation Phase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 Configuring new hardware and software</dc:title>
  <dc:creator>dell</dc:creator>
  <cp:lastModifiedBy>Mithula Suresh</cp:lastModifiedBy>
  <cp:revision>5</cp:revision>
  <dcterms:created xsi:type="dcterms:W3CDTF">2016-04-10T15:21:16Z</dcterms:created>
  <dcterms:modified xsi:type="dcterms:W3CDTF">2016-04-12T08:52:49Z</dcterms:modified>
</cp:coreProperties>
</file>