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75" r:id="rId5"/>
    <p:sldId id="276" r:id="rId6"/>
    <p:sldId id="279" r:id="rId7"/>
    <p:sldId id="280" r:id="rId8"/>
    <p:sldId id="258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44B7-3A80-4D4C-8904-D1341A077BFC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95EB0-9ABB-4A99-B4AB-52374F6EE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dirty="0" smtClean="0"/>
              <a:t>Ad hoc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5EB0-9ABB-4A99-B4AB-52374F6EE2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12E1-ADFF-4581-BAFD-B92ACA0B47E0}" type="datetimeFigureOut">
              <a:rPr lang="en-US" smtClean="0"/>
              <a:pPr/>
              <a:t>4/12/2017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A0C8-3363-4BE3-B3AF-75D113E474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/>
          <a:lstStyle/>
          <a:p>
            <a:pPr algn="just"/>
            <a:r>
              <a:rPr lang="en-IN" dirty="0" smtClean="0"/>
              <a:t>Analyzing system logs, operating system updates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UNIT - 5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>1. Analyzing system 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71480"/>
            <a:ext cx="8715436" cy="6286520"/>
          </a:xfrm>
        </p:spPr>
        <p:txBody>
          <a:bodyPr>
            <a:noAutofit/>
          </a:bodyPr>
          <a:lstStyle/>
          <a:p>
            <a:pPr algn="just" fontAlgn="base"/>
            <a:r>
              <a:rPr lang="en-IN" sz="2000" b="1" dirty="0" smtClean="0"/>
              <a:t>(1) The system log file contains events that are logged by the operating system components. </a:t>
            </a:r>
          </a:p>
          <a:p>
            <a:pPr algn="just" fontAlgn="base"/>
            <a:r>
              <a:rPr lang="en-IN" sz="2000" dirty="0" smtClean="0"/>
              <a:t>System log files may contain </a:t>
            </a:r>
            <a:r>
              <a:rPr lang="en-IN" sz="2000" b="1" dirty="0" smtClean="0"/>
              <a:t>information about device changes, device drivers, system changes, events, operations etc.</a:t>
            </a:r>
          </a:p>
          <a:p>
            <a:pPr algn="just" fontAlgn="base">
              <a:buNone/>
            </a:pPr>
            <a:r>
              <a:rPr lang="en-IN" sz="2000" b="1" dirty="0" smtClean="0"/>
              <a:t>Example: </a:t>
            </a:r>
          </a:p>
          <a:p>
            <a:pPr algn="just" fontAlgn="base"/>
            <a:r>
              <a:rPr lang="en-IN" sz="2000" b="1" dirty="0" smtClean="0"/>
              <a:t>Web servers</a:t>
            </a:r>
            <a:r>
              <a:rPr lang="en-IN" sz="2000" dirty="0" smtClean="0"/>
              <a:t> maintain log files listing every request made to the server. </a:t>
            </a:r>
          </a:p>
          <a:p>
            <a:pPr algn="just" fontAlgn="base"/>
            <a:r>
              <a:rPr lang="en-IN" sz="2000" dirty="0" smtClean="0"/>
              <a:t>With log file analysis tools, it's possible to get a good idea of </a:t>
            </a:r>
            <a:r>
              <a:rPr lang="en-IN" sz="2000" b="1" dirty="0" smtClean="0"/>
              <a:t>where visitors are coming from, how often they return, and how they navigate through a site.</a:t>
            </a:r>
          </a:p>
          <a:p>
            <a:pPr algn="just" fontAlgn="base"/>
            <a:r>
              <a:rPr lang="en-IN" sz="2000" dirty="0" smtClean="0"/>
              <a:t>Using </a:t>
            </a:r>
            <a:r>
              <a:rPr lang="en-IN" sz="2000" b="1" dirty="0" smtClean="0"/>
              <a:t>cookies enables Webmasters to log </a:t>
            </a:r>
            <a:r>
              <a:rPr lang="en-IN" sz="2000" dirty="0" smtClean="0"/>
              <a:t>even more detailed information about how individual users are accessing a site.</a:t>
            </a:r>
          </a:p>
          <a:p>
            <a:pPr algn="just" fontAlgn="base"/>
            <a:endParaRPr lang="en-US" sz="2000" dirty="0" smtClean="0"/>
          </a:p>
          <a:p>
            <a:pPr algn="just" fontAlgn="base">
              <a:buNone/>
            </a:pPr>
            <a:endParaRPr lang="en-IN" sz="2000" dirty="0" smtClean="0"/>
          </a:p>
          <a:p>
            <a:pPr algn="just" fontAlgn="base">
              <a:buNone/>
            </a:pPr>
            <a:r>
              <a:rPr lang="en-US" sz="2000" dirty="0" smtClean="0"/>
              <a:t>(2) Application logs – generated by users</a:t>
            </a:r>
          </a:p>
          <a:p>
            <a:pPr algn="just" fontAlgn="base">
              <a:buNone/>
            </a:pPr>
            <a:r>
              <a:rPr lang="en-US" sz="2000" dirty="0" smtClean="0"/>
              <a:t>(3) Data logs(scientific experimental data) – light intensities, temperatures and sound frequencies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>Analyzing system 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71480"/>
            <a:ext cx="8715436" cy="6286520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Search. Diagnose. Report.</a:t>
            </a:r>
          </a:p>
          <a:p>
            <a:pPr algn="just"/>
            <a:r>
              <a:rPr lang="en-IN" sz="2000" b="1" dirty="0" smtClean="0"/>
              <a:t>Log data is a definitive record of what's happening in every business, organization or agency and it’s often an important resource when it comes to troubleshooting and supporting broader business objectives.</a:t>
            </a:r>
          </a:p>
          <a:p>
            <a:endParaRPr lang="en-IN" sz="2000" dirty="0" smtClean="0"/>
          </a:p>
          <a:p>
            <a:pPr algn="just"/>
            <a:r>
              <a:rPr lang="en-IN" sz="2000" dirty="0" err="1" smtClean="0"/>
              <a:t>Splunk</a:t>
            </a:r>
            <a:r>
              <a:rPr lang="en-IN" sz="2000" dirty="0" smtClean="0"/>
              <a:t> -  provides the industry-leading software </a:t>
            </a:r>
            <a:r>
              <a:rPr lang="en-IN" sz="2000" b="1" dirty="0" smtClean="0"/>
              <a:t>to consolidate and index any log and machine data,</a:t>
            </a:r>
            <a:r>
              <a:rPr lang="en-IN" sz="2000" dirty="0" smtClean="0"/>
              <a:t> including structured, unstructured and complex multi-line application logs. </a:t>
            </a:r>
          </a:p>
          <a:p>
            <a:pPr algn="just"/>
            <a:r>
              <a:rPr lang="en-IN" sz="2000" dirty="0" smtClean="0"/>
              <a:t>we can </a:t>
            </a:r>
            <a:r>
              <a:rPr lang="en-IN" sz="2000" b="1" dirty="0" smtClean="0"/>
              <a:t>collect, store, index, search, correlate, visualize, analyze and report on any machine-generated data to identify and resolve operational and security issues in a faster, repeatable </a:t>
            </a:r>
            <a:r>
              <a:rPr lang="en-IN" sz="2000" dirty="0" smtClean="0"/>
              <a:t>and more affordable way. </a:t>
            </a:r>
          </a:p>
          <a:p>
            <a:pPr algn="just"/>
            <a:r>
              <a:rPr lang="en-IN" sz="2000" b="1" dirty="0" smtClean="0"/>
              <a:t>It's an enterprise ready, fully integrated solution </a:t>
            </a:r>
            <a:r>
              <a:rPr lang="en-IN" sz="2000" dirty="0" smtClean="0"/>
              <a:t>for log management data collection, storage and visualization.</a:t>
            </a:r>
          </a:p>
          <a:p>
            <a:pPr algn="just">
              <a:buNone/>
            </a:pPr>
            <a:endParaRPr lang="en-IN" sz="2000" dirty="0" smtClean="0"/>
          </a:p>
          <a:p>
            <a:r>
              <a:rPr lang="en-IN" sz="2000" b="1" dirty="0" smtClean="0"/>
              <a:t>queries and reporting across historical data </a:t>
            </a:r>
            <a:r>
              <a:rPr lang="en-IN" sz="2000" dirty="0" smtClean="0"/>
              <a:t>can also be accomplished without third-party reporting software.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>Analyzing system 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71479"/>
            <a:ext cx="8715436" cy="6264035"/>
          </a:xfrm>
        </p:spPr>
        <p:txBody>
          <a:bodyPr>
            <a:noAutofit/>
          </a:bodyPr>
          <a:lstStyle/>
          <a:p>
            <a:pPr algn="just"/>
            <a:r>
              <a:rPr lang="en-IN" sz="2200" dirty="0" err="1" smtClean="0"/>
              <a:t>Splunk</a:t>
            </a:r>
            <a:r>
              <a:rPr lang="en-IN" sz="2200" dirty="0" smtClean="0"/>
              <a:t> software supports log data enrichment by providing </a:t>
            </a:r>
            <a:r>
              <a:rPr lang="en-IN" sz="2200" b="1" dirty="0" smtClean="0"/>
              <a:t>flexible access to relational databases, field delimited data in comma-separated value (.CSV) files or to other enterprise data stores such as </a:t>
            </a:r>
            <a:r>
              <a:rPr lang="en-IN" sz="2200" b="1" dirty="0" err="1" smtClean="0"/>
              <a:t>Hadoop</a:t>
            </a:r>
            <a:r>
              <a:rPr lang="en-IN" sz="2200" b="1" dirty="0" smtClean="0"/>
              <a:t> or </a:t>
            </a:r>
            <a:r>
              <a:rPr lang="en-IN" sz="2200" b="1" dirty="0" err="1" smtClean="0"/>
              <a:t>NoSQL</a:t>
            </a:r>
            <a:r>
              <a:rPr lang="en-IN" sz="2200" b="1" dirty="0" smtClean="0"/>
              <a:t>. </a:t>
            </a:r>
            <a:endParaRPr lang="en-IN" sz="2200" dirty="0" smtClean="0"/>
          </a:p>
          <a:p>
            <a:pPr algn="just"/>
            <a:r>
              <a:rPr lang="en-IN" sz="2200" dirty="0" err="1" smtClean="0"/>
              <a:t>Splunk</a:t>
            </a:r>
            <a:r>
              <a:rPr lang="en-IN" sz="2200" dirty="0" smtClean="0"/>
              <a:t> software supports a wide range of log management use cases </a:t>
            </a:r>
            <a:r>
              <a:rPr lang="en-IN" sz="2200" b="1" dirty="0" smtClean="0"/>
              <a:t>including log consolidation and retention, security, IT operations troubleshooting, application troubleshooting and compliance reporting.</a:t>
            </a:r>
          </a:p>
          <a:p>
            <a:pPr algn="just">
              <a:buNone/>
            </a:pPr>
            <a:endParaRPr lang="en-IN" sz="2200" b="1" dirty="0" smtClean="0"/>
          </a:p>
          <a:p>
            <a:pPr algn="just"/>
            <a:r>
              <a:rPr lang="en-IN" sz="2200" dirty="0" smtClean="0"/>
              <a:t>Index, search and correlate any data for complete insight across your infrastructure</a:t>
            </a:r>
          </a:p>
          <a:p>
            <a:pPr algn="just"/>
            <a:r>
              <a:rPr lang="en-IN" sz="2200" dirty="0" smtClean="0"/>
              <a:t>Turn searches into real-time alerts, reports with a few mouse clicks</a:t>
            </a:r>
          </a:p>
          <a:p>
            <a:pPr algn="just"/>
            <a:r>
              <a:rPr lang="en-IN" sz="2200" dirty="0" smtClean="0"/>
              <a:t>Securely make operational data available without requiring access to production systems</a:t>
            </a:r>
          </a:p>
          <a:p>
            <a:pPr algn="just"/>
            <a:r>
              <a:rPr lang="en-IN" sz="2200" dirty="0" smtClean="0"/>
              <a:t>Scale from a single server to global </a:t>
            </a:r>
            <a:r>
              <a:rPr lang="en-IN" sz="2200" dirty="0" err="1" smtClean="0"/>
              <a:t>datacenters</a:t>
            </a:r>
            <a:endParaRPr lang="en-IN" sz="2200" dirty="0" smtClean="0"/>
          </a:p>
          <a:p>
            <a:pPr algn="just"/>
            <a:r>
              <a:rPr lang="en-IN" sz="2200" dirty="0" smtClean="0"/>
              <a:t>Deploy and search across on-premise, hybrid-cloud and private/public-cloud based installations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71479"/>
            <a:ext cx="8715436" cy="6264035"/>
          </a:xfrm>
        </p:spPr>
        <p:txBody>
          <a:bodyPr>
            <a:noAutofit/>
          </a:bodyPr>
          <a:lstStyle/>
          <a:p>
            <a:pPr fontAlgn="base"/>
            <a:r>
              <a:rPr lang="en-IN" sz="2400" b="1" dirty="0" smtClean="0"/>
              <a:t>Roles of </a:t>
            </a:r>
            <a:r>
              <a:rPr lang="en-IN" sz="2400" b="1" dirty="0" err="1" smtClean="0"/>
              <a:t>EventLog</a:t>
            </a:r>
            <a:r>
              <a:rPr lang="en-IN" sz="2400" b="1" dirty="0" smtClean="0"/>
              <a:t> Analyzer - Server Monitoring and Management Software</a:t>
            </a:r>
          </a:p>
          <a:p>
            <a:pPr fontAlgn="base"/>
            <a:r>
              <a:rPr lang="en-IN" sz="2400" dirty="0" smtClean="0"/>
              <a:t>Monitors and detects server activities continuously</a:t>
            </a:r>
          </a:p>
          <a:p>
            <a:pPr fontAlgn="base"/>
            <a:r>
              <a:rPr lang="en-IN" sz="2400" dirty="0" smtClean="0"/>
              <a:t>Examines and alerts the administrator on potential threats and issues for troubleshooting; before a server mishap occurs </a:t>
            </a:r>
          </a:p>
          <a:p>
            <a:pPr fontAlgn="base"/>
            <a:r>
              <a:rPr lang="en-IN" sz="2400" dirty="0" smtClean="0"/>
              <a:t>Records server logs and reports for easy tracking of errors, if already caused</a:t>
            </a:r>
          </a:p>
          <a:p>
            <a:pPr fontAlgn="base"/>
            <a:r>
              <a:rPr lang="en-IN" sz="2400" dirty="0" smtClean="0"/>
              <a:t>Performs log analysis on various OS: Windows, Linux, Solaris, and other UNIX systems</a:t>
            </a:r>
          </a:p>
          <a:p>
            <a:pPr fontAlgn="base"/>
            <a:r>
              <a:rPr lang="en-IN" sz="2400" dirty="0" smtClean="0"/>
              <a:t>Monitors server performance 24/7</a:t>
            </a:r>
          </a:p>
          <a:p>
            <a:pPr fontAlgn="base"/>
            <a:r>
              <a:rPr lang="en-IN" sz="2400" dirty="0" smtClean="0"/>
              <a:t>Assists in planning on server capacity expansion</a:t>
            </a:r>
          </a:p>
          <a:p>
            <a:pPr>
              <a:buNone/>
            </a:pPr>
            <a:endParaRPr lang="en-I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/>
            </a:r>
            <a:br>
              <a:rPr lang="en-IN" dirty="0" smtClean="0"/>
            </a:br>
            <a:r>
              <a:rPr lang="en-IN" sz="3100" dirty="0" smtClean="0"/>
              <a:t>Example - GUI tool to view log files on Linux</a:t>
            </a:r>
            <a:br>
              <a:rPr lang="en-IN" sz="3100" dirty="0" smtClean="0"/>
            </a:b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71479"/>
            <a:ext cx="8715436" cy="6264035"/>
          </a:xfrm>
        </p:spPr>
        <p:txBody>
          <a:bodyPr>
            <a:noAutofit/>
          </a:bodyPr>
          <a:lstStyle/>
          <a:p>
            <a:r>
              <a:rPr lang="en-IN" sz="2400" dirty="0" smtClean="0"/>
              <a:t>System Log Viewer is a graphical, menu-driven viewer that you can use to view and monitor your system logs. You can start System Log Viewer in the following way:</a:t>
            </a:r>
          </a:p>
          <a:p>
            <a:r>
              <a:rPr lang="en-IN" sz="2400" dirty="0" smtClean="0"/>
              <a:t>Click on System menu &gt; Choose Administration &gt; System Log: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/log/messages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/log/boot.log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/log/auth.log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/>
            </a:r>
            <a:br>
              <a:rPr lang="en-IN" dirty="0" smtClean="0"/>
            </a:br>
            <a:r>
              <a:rPr lang="en-IN" sz="3100" dirty="0" smtClean="0"/>
              <a:t>Example - GUI tool to view log files on Linux</a:t>
            </a:r>
            <a:br>
              <a:rPr lang="en-IN" sz="3100" dirty="0" smtClean="0"/>
            </a:br>
            <a:endParaRPr lang="en-IN" sz="31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8001055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2. Operating system updates</a:t>
            </a:r>
            <a:br>
              <a:rPr lang="en-US" sz="3200" b="1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498317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An operating system is the core set of programs that run a computer and upon which all other programs rely in order to operate. </a:t>
            </a:r>
          </a:p>
          <a:p>
            <a:pPr algn="just"/>
            <a:r>
              <a:rPr lang="en-IN" b="1" dirty="0" smtClean="0"/>
              <a:t>Operating system updates are corrections for program incompatibilities, discovered errors, and security vulnerabilities. </a:t>
            </a:r>
          </a:p>
          <a:p>
            <a:pPr algn="just"/>
            <a:r>
              <a:rPr lang="en-IN" b="1" dirty="0" smtClean="0"/>
              <a:t>There are errors and security problems discovered in every operating system and updates are created and distributed on a regular basis.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Need of operating system updates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329642" cy="60007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Operating system updates often address security vulnerabilities</a:t>
            </a:r>
            <a:r>
              <a:rPr lang="en-IN" dirty="0" smtClean="0"/>
              <a:t> 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If operating system updates are not installed in a timely manner it can lead to </a:t>
            </a:r>
            <a:r>
              <a:rPr lang="en-IN" b="1" dirty="0" smtClean="0"/>
              <a:t>unauthorized access, theft of personal, confidential, or protected information or the destruction of data. </a:t>
            </a:r>
          </a:p>
          <a:p>
            <a:pPr algn="just">
              <a:buNone/>
            </a:pPr>
            <a:endParaRPr lang="en-IN" b="1" dirty="0" smtClean="0"/>
          </a:p>
          <a:p>
            <a:pPr algn="just"/>
            <a:r>
              <a:rPr lang="en-IN" b="1" dirty="0" smtClean="0"/>
              <a:t>use of automatic operating system updates help to prevent</a:t>
            </a:r>
            <a:r>
              <a:rPr lang="en-IN" dirty="0" smtClean="0"/>
              <a:t> these types of problems and to meet the minimum security requirements.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 For those systems where </a:t>
            </a:r>
            <a:r>
              <a:rPr lang="en-IN" b="1" dirty="0" smtClean="0"/>
              <a:t>automatic operating system updates are not available a plan should be put in place which </a:t>
            </a:r>
          </a:p>
          <a:p>
            <a:pPr algn="just">
              <a:buNone/>
            </a:pPr>
            <a:r>
              <a:rPr lang="en-IN" b="1" dirty="0" smtClean="0"/>
              <a:t>	1) identifies which systems are not automatically updated, </a:t>
            </a:r>
          </a:p>
          <a:p>
            <a:pPr algn="just">
              <a:buNone/>
            </a:pPr>
            <a:r>
              <a:rPr lang="en-IN" b="1" dirty="0" smtClean="0"/>
              <a:t>	2) states which resource(s) will be used to determine if an operating system update is available, and </a:t>
            </a:r>
          </a:p>
          <a:p>
            <a:pPr algn="just">
              <a:buNone/>
            </a:pPr>
            <a:r>
              <a:rPr lang="en-IN" b="1" dirty="0" smtClean="0"/>
              <a:t>	3) directs how and by whom  the update will be installed.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312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Analyzing system logs, operating system updates</vt:lpstr>
      <vt:lpstr>1. Analyzing system logs</vt:lpstr>
      <vt:lpstr>Analyzing system logs</vt:lpstr>
      <vt:lpstr>Analyzing system logs</vt:lpstr>
      <vt:lpstr>Example</vt:lpstr>
      <vt:lpstr> Example - GUI tool to view log files on Linux </vt:lpstr>
      <vt:lpstr> Example - GUI tool to view log files on Linux </vt:lpstr>
      <vt:lpstr>2. Operating system updates </vt:lpstr>
      <vt:lpstr>Need of operating system updates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 Configuring new hardware and software</dc:title>
  <dc:creator>dell</dc:creator>
  <cp:lastModifiedBy>Rajkumar</cp:lastModifiedBy>
  <cp:revision>44</cp:revision>
  <dcterms:created xsi:type="dcterms:W3CDTF">2016-04-10T15:21:16Z</dcterms:created>
  <dcterms:modified xsi:type="dcterms:W3CDTF">2017-04-12T07:45:02Z</dcterms:modified>
</cp:coreProperties>
</file>