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318" r:id="rId4"/>
    <p:sldId id="320" r:id="rId5"/>
    <p:sldId id="325" r:id="rId6"/>
    <p:sldId id="321" r:id="rId7"/>
    <p:sldId id="326" r:id="rId8"/>
    <p:sldId id="327" r:id="rId9"/>
    <p:sldId id="324" r:id="rId10"/>
    <p:sldId id="328" r:id="rId11"/>
    <p:sldId id="329" r:id="rId12"/>
    <p:sldId id="330" r:id="rId13"/>
    <p:sldId id="331" r:id="rId14"/>
    <p:sldId id="332" r:id="rId15"/>
    <p:sldId id="333" r:id="rId16"/>
    <p:sldId id="334" r:id="rId17"/>
    <p:sldId id="259" r:id="rId18"/>
    <p:sldId id="268" r:id="rId19"/>
    <p:sldId id="269" r:id="rId20"/>
    <p:sldId id="270" r:id="rId21"/>
    <p:sldId id="271" r:id="rId22"/>
    <p:sldId id="272" r:id="rId23"/>
    <p:sldId id="273" r:id="rId24"/>
    <p:sldId id="278" r:id="rId25"/>
    <p:sldId id="335" r:id="rId26"/>
    <p:sldId id="336" r:id="rId27"/>
    <p:sldId id="281" r:id="rId28"/>
    <p:sldId id="337" r:id="rId29"/>
    <p:sldId id="338" r:id="rId30"/>
    <p:sldId id="282" r:id="rId31"/>
    <p:sldId id="339" r:id="rId32"/>
    <p:sldId id="284" r:id="rId33"/>
    <p:sldId id="285" r:id="rId34"/>
    <p:sldId id="340" r:id="rId35"/>
    <p:sldId id="341" r:id="rId36"/>
    <p:sldId id="342" r:id="rId37"/>
    <p:sldId id="343" r:id="rId38"/>
    <p:sldId id="292" r:id="rId39"/>
    <p:sldId id="293" r:id="rId40"/>
    <p:sldId id="294" r:id="rId41"/>
    <p:sldId id="295" r:id="rId42"/>
    <p:sldId id="296" r:id="rId43"/>
    <p:sldId id="297" r:id="rId44"/>
    <p:sldId id="298" r:id="rId45"/>
    <p:sldId id="299" r:id="rId46"/>
    <p:sldId id="300" r:id="rId47"/>
    <p:sldId id="301" r:id="rId48"/>
    <p:sldId id="302" r:id="rId49"/>
    <p:sldId id="306" r:id="rId50"/>
    <p:sldId id="303" r:id="rId51"/>
    <p:sldId id="304" r:id="rId52"/>
    <p:sldId id="305" r:id="rId53"/>
    <p:sldId id="307" r:id="rId54"/>
    <p:sldId id="309" r:id="rId55"/>
    <p:sldId id="310" r:id="rId56"/>
    <p:sldId id="311" r:id="rId57"/>
    <p:sldId id="308" r:id="rId58"/>
    <p:sldId id="312" r:id="rId59"/>
    <p:sldId id="314" r:id="rId60"/>
    <p:sldId id="315" r:id="rId61"/>
    <p:sldId id="316" r:id="rId62"/>
    <p:sldId id="317" r:id="rId63"/>
    <p:sldId id="313" r:id="rId64"/>
    <p:sldId id="34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905001"/>
            <a:ext cx="7772400" cy="1981199"/>
          </a:xfrm>
          <a:prstGeom prst="rect">
            <a:avLst/>
          </a:prstGeom>
        </p:spPr>
        <p:txBody>
          <a:bodyPr vert="horz" lIns="91440" tIns="45720" rIns="91440" bIns="45720" rtlCol="0" anchor="ctr">
            <a:normAutofit lnSpcReduction="10000"/>
          </a:bodyPr>
          <a:lstStyle/>
          <a:p>
            <a:pPr algn="ctr">
              <a:spcBef>
                <a:spcPct val="0"/>
              </a:spcBef>
            </a:pP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a:p>
            <a:pPr algn="ctr">
              <a:spcBef>
                <a:spcPct val="0"/>
              </a:spcBef>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UNIT - III</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r>
              <a:rPr lang="en-US" sz="4400" b="1" dirty="0" smtClean="0"/>
              <a:t>Configuration Management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3. Configuration Management</a:t>
            </a:r>
            <a:endParaRPr lang="en-US" b="1"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pPr algn="just">
              <a:buNone/>
            </a:pPr>
            <a:r>
              <a:rPr lang="en-IN" sz="2000" dirty="0" smtClean="0"/>
              <a:t>	Without consistent and accurate records and documentation, it will be impossible to keep track of this, whereas proper procedures will enable the identification of </a:t>
            </a:r>
          </a:p>
          <a:p>
            <a:pPr marL="719138" indent="-358775" algn="just"/>
            <a:r>
              <a:rPr lang="en-IN" sz="2000" b="1" dirty="0" smtClean="0"/>
              <a:t>the software version in use by a particular user </a:t>
            </a:r>
            <a:r>
              <a:rPr lang="en-IN" sz="2000" dirty="0" smtClean="0"/>
              <a:t>- attempting a repair of the wrong version will only make things worse;</a:t>
            </a:r>
          </a:p>
          <a:p>
            <a:pPr marL="719138" indent="-358775" algn="just"/>
            <a:r>
              <a:rPr lang="en-IN" sz="2000" b="1" dirty="0" smtClean="0"/>
              <a:t>the options for upgrade</a:t>
            </a:r>
            <a:r>
              <a:rPr lang="en-IN" sz="2000" dirty="0" smtClean="0"/>
              <a:t> - to know which options are viable in the user's environment;</a:t>
            </a:r>
          </a:p>
          <a:p>
            <a:pPr marL="719138" indent="-358775" algn="just"/>
            <a:r>
              <a:rPr lang="en-IN" sz="2000" b="1" dirty="0" smtClean="0"/>
              <a:t>the levels at which different versions are compatible </a:t>
            </a:r>
            <a:r>
              <a:rPr lang="en-IN" sz="2000" dirty="0" smtClean="0"/>
              <a:t>- the structure of data files, for example, attempting to run an inappropriate version might lead to corruption of the user's data;</a:t>
            </a:r>
          </a:p>
          <a:p>
            <a:pPr marL="719138" indent="-358775" algn="just"/>
            <a:r>
              <a:rPr lang="en-IN" sz="2000" b="1" dirty="0" smtClean="0"/>
              <a:t>the source code corresponding to a specific version </a:t>
            </a:r>
            <a:r>
              <a:rPr lang="en-IN" sz="2000" dirty="0" smtClean="0"/>
              <a:t>- it is vital to be able to trace and reproduce the source code for new version despite the fact this might not correspond to any executable version currently in use.</a:t>
            </a:r>
          </a:p>
          <a:p>
            <a:pPr marL="719138" indent="-358775" algn="just">
              <a:buNone/>
            </a:pPr>
            <a:endParaRPr lang="en-IN" sz="2000" dirty="0" smtClean="0"/>
          </a:p>
          <a:p>
            <a:pPr marL="719138" indent="-358775" algn="just"/>
            <a:r>
              <a:rPr lang="en-IN" sz="2000" b="1" dirty="0" smtClean="0"/>
              <a:t>Without a structured approach it is impossible to guarantee</a:t>
            </a:r>
          </a:p>
          <a:p>
            <a:pPr marL="719138" indent="-358775" algn="just">
              <a:buNone/>
            </a:pPr>
            <a:r>
              <a:rPr lang="en-IN" sz="2000" b="1" dirty="0" smtClean="0"/>
              <a:t>	</a:t>
            </a:r>
            <a:r>
              <a:rPr lang="en-IN" sz="2000" b="1" dirty="0" err="1" smtClean="0"/>
              <a:t>i</a:t>
            </a:r>
            <a:r>
              <a:rPr lang="en-IN" sz="2000" b="1" dirty="0" smtClean="0"/>
              <a:t>. the integrity of the system,</a:t>
            </a:r>
          </a:p>
          <a:p>
            <a:pPr marL="719138" indent="-358775" algn="just">
              <a:buNone/>
            </a:pPr>
            <a:r>
              <a:rPr lang="en-IN" sz="2000" b="1" dirty="0" smtClean="0"/>
              <a:t>	ii. that the course of evolution is traceable or</a:t>
            </a:r>
          </a:p>
          <a:p>
            <a:pPr marL="719138" indent="-358775" algn="just">
              <a:buNone/>
            </a:pPr>
            <a:r>
              <a:rPr lang="en-IN" sz="2000" b="1" dirty="0" smtClean="0"/>
              <a:t>	iii. that correlation between all the different parts of the system is      </a:t>
            </a:r>
          </a:p>
          <a:p>
            <a:pPr marL="719138" indent="-358775" algn="just">
              <a:buNone/>
            </a:pPr>
            <a:r>
              <a:rPr lang="en-IN" sz="2000" b="1" dirty="0" smtClean="0"/>
              <a:t>            identifiable.</a:t>
            </a:r>
          </a:p>
          <a:p>
            <a:pPr marL="719138" indent="-358775" algn="just">
              <a:buNone/>
            </a:pPr>
            <a:endParaRPr lang="en-IN" sz="2000" b="1" dirty="0" smtClean="0"/>
          </a:p>
          <a:p>
            <a:pPr marL="719138" indent="-358775" algn="just"/>
            <a:r>
              <a:rPr lang="en-IN" sz="2000" dirty="0" smtClean="0"/>
              <a:t>considerable skill is needed in both selection of the right techniques and methodologies and the effective imposition of them upon the software development and maintenance process.</a:t>
            </a:r>
            <a:endParaRPr lang="en-IN"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gn="l"/>
            <a:r>
              <a:rPr lang="en-US" sz="2800" b="1" dirty="0" smtClean="0"/>
              <a:t>3.1 </a:t>
            </a:r>
            <a:r>
              <a:rPr lang="en-IN" sz="2800" b="1" i="1" dirty="0" smtClean="0"/>
              <a:t>A Specific View of Software Configuration Management</a:t>
            </a:r>
            <a:endParaRPr lang="en-US" sz="2800" b="1" dirty="0"/>
          </a:p>
        </p:txBody>
      </p:sp>
      <p:sp>
        <p:nvSpPr>
          <p:cNvPr id="3" name="Content Placeholder 2"/>
          <p:cNvSpPr>
            <a:spLocks noGrp="1"/>
          </p:cNvSpPr>
          <p:nvPr>
            <p:ph idx="1"/>
          </p:nvPr>
        </p:nvSpPr>
        <p:spPr>
          <a:xfrm>
            <a:off x="0" y="838200"/>
            <a:ext cx="9144000" cy="6019800"/>
          </a:xfrm>
        </p:spPr>
        <p:txBody>
          <a:bodyPr>
            <a:normAutofit/>
          </a:bodyPr>
          <a:lstStyle/>
          <a:p>
            <a:pPr algn="just"/>
            <a:r>
              <a:rPr lang="en-IN" sz="2400" dirty="0" smtClean="0"/>
              <a:t>The choice of specific procedures depends upon many things, for example the working environment and the resources available.</a:t>
            </a:r>
          </a:p>
          <a:p>
            <a:pPr algn="just">
              <a:buNone/>
            </a:pPr>
            <a:endParaRPr lang="en-IN" sz="2000" dirty="0" smtClean="0"/>
          </a:p>
          <a:p>
            <a:pPr algn="just">
              <a:buNone/>
            </a:pPr>
            <a:endParaRPr lang="en-IN" sz="2000" dirty="0" smtClean="0"/>
          </a:p>
        </p:txBody>
      </p:sp>
      <p:pic>
        <p:nvPicPr>
          <p:cNvPr id="4" name="Picture 3"/>
          <p:cNvPicPr>
            <a:picLocks noChangeAspect="1" noChangeArrowheads="1"/>
          </p:cNvPicPr>
          <p:nvPr/>
        </p:nvPicPr>
        <p:blipFill>
          <a:blip r:embed="rId2"/>
          <a:srcRect/>
          <a:stretch>
            <a:fillRect/>
          </a:stretch>
        </p:blipFill>
        <p:spPr bwMode="auto">
          <a:xfrm>
            <a:off x="838200" y="2095500"/>
            <a:ext cx="7467600" cy="422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gn="l"/>
            <a:r>
              <a:rPr lang="en-US" sz="2800" b="1" dirty="0" smtClean="0"/>
              <a:t>3.1 </a:t>
            </a:r>
            <a:r>
              <a:rPr lang="en-IN" sz="2800" b="1" i="1" dirty="0" smtClean="0"/>
              <a:t>A Specific View of Software Configuration Management</a:t>
            </a:r>
            <a:endParaRPr lang="en-US" sz="2800" b="1" dirty="0"/>
          </a:p>
        </p:txBody>
      </p:sp>
      <p:sp>
        <p:nvSpPr>
          <p:cNvPr id="3" name="Content Placeholder 2"/>
          <p:cNvSpPr>
            <a:spLocks noGrp="1"/>
          </p:cNvSpPr>
          <p:nvPr>
            <p:ph idx="1"/>
          </p:nvPr>
        </p:nvSpPr>
        <p:spPr>
          <a:xfrm>
            <a:off x="0" y="609600"/>
            <a:ext cx="9144000" cy="6248400"/>
          </a:xfrm>
        </p:spPr>
        <p:txBody>
          <a:bodyPr>
            <a:normAutofit fontScale="85000" lnSpcReduction="20000"/>
          </a:bodyPr>
          <a:lstStyle/>
          <a:p>
            <a:pPr algn="just">
              <a:buNone/>
            </a:pPr>
            <a:r>
              <a:rPr lang="en-IN" sz="2400" dirty="0" err="1" smtClean="0"/>
              <a:t>Leblang</a:t>
            </a:r>
            <a:r>
              <a:rPr lang="en-IN" sz="2400" dirty="0" smtClean="0"/>
              <a:t> views it as a four-part process </a:t>
            </a:r>
          </a:p>
          <a:p>
            <a:pPr marL="719138" indent="-358775" algn="just">
              <a:buNone/>
            </a:pPr>
            <a:r>
              <a:rPr lang="en-IN" sz="2400" b="1" dirty="0" smtClean="0"/>
              <a:t>1. version control</a:t>
            </a:r>
          </a:p>
          <a:p>
            <a:pPr marL="719138" indent="-358775" algn="just">
              <a:buNone/>
            </a:pPr>
            <a:r>
              <a:rPr lang="en-IN" sz="2400" b="1" dirty="0" smtClean="0"/>
              <a:t>2. building</a:t>
            </a:r>
          </a:p>
          <a:p>
            <a:pPr marL="719138" indent="-358775" algn="just">
              <a:buNone/>
            </a:pPr>
            <a:r>
              <a:rPr lang="en-IN" sz="2400" b="1" dirty="0" smtClean="0"/>
              <a:t>3. environment management and</a:t>
            </a:r>
          </a:p>
          <a:p>
            <a:pPr marL="719138" indent="-358775" algn="just">
              <a:buNone/>
            </a:pPr>
            <a:r>
              <a:rPr lang="en-IN" sz="2400" b="1" dirty="0" smtClean="0"/>
              <a:t>4. process control</a:t>
            </a:r>
          </a:p>
          <a:p>
            <a:pPr marL="719138" indent="-358775" algn="just">
              <a:buNone/>
            </a:pPr>
            <a:endParaRPr lang="en-IN" sz="2400" dirty="0" smtClean="0"/>
          </a:p>
          <a:p>
            <a:pPr algn="just"/>
            <a:r>
              <a:rPr lang="en-IN" sz="2400" dirty="0" smtClean="0"/>
              <a:t>These categories sit within an overall process where collective control is the task of process management </a:t>
            </a:r>
          </a:p>
          <a:p>
            <a:pPr algn="just"/>
            <a:endParaRPr lang="en-IN" sz="2400" b="1" dirty="0" smtClean="0"/>
          </a:p>
          <a:p>
            <a:pPr algn="just">
              <a:buNone/>
            </a:pPr>
            <a:r>
              <a:rPr lang="en-IN" sz="2400" b="1" dirty="0" smtClean="0">
                <a:solidFill>
                  <a:srgbClr val="FF0000"/>
                </a:solidFill>
              </a:rPr>
              <a:t>1. Version Control</a:t>
            </a:r>
          </a:p>
          <a:p>
            <a:pPr algn="just"/>
            <a:r>
              <a:rPr lang="en-IN" sz="2400" dirty="0" smtClean="0"/>
              <a:t>A S/w product company has to maintain this product in many different versions. </a:t>
            </a:r>
          </a:p>
          <a:p>
            <a:pPr algn="just"/>
            <a:r>
              <a:rPr lang="en-IN" sz="2400" b="1" dirty="0" smtClean="0"/>
              <a:t>Reasons are, </a:t>
            </a:r>
          </a:p>
          <a:p>
            <a:pPr algn="just">
              <a:buNone/>
            </a:pPr>
            <a:r>
              <a:rPr lang="en-IN" sz="2400" b="1" dirty="0" smtClean="0"/>
              <a:t>	-  Not all users will upgrade to the latest version </a:t>
            </a:r>
            <a:r>
              <a:rPr lang="en-IN" sz="2400" dirty="0" smtClean="0"/>
              <a:t>simultaneously. </a:t>
            </a:r>
          </a:p>
          <a:p>
            <a:pPr algn="just">
              <a:buNone/>
            </a:pPr>
            <a:r>
              <a:rPr lang="en-IN" sz="2400" dirty="0" smtClean="0"/>
              <a:t>	- The latest version might imply </a:t>
            </a:r>
            <a:r>
              <a:rPr lang="en-IN" sz="2400" b="1" dirty="0" smtClean="0"/>
              <a:t>a change in operating system. </a:t>
            </a:r>
          </a:p>
          <a:p>
            <a:pPr algn="just">
              <a:buNone/>
            </a:pPr>
            <a:r>
              <a:rPr lang="en-IN" sz="2400" dirty="0" smtClean="0"/>
              <a:t>	- A company </a:t>
            </a:r>
            <a:r>
              <a:rPr lang="en-IN" sz="2400" b="1" dirty="0" smtClean="0"/>
              <a:t>cannot abandon a product</a:t>
            </a:r>
            <a:r>
              <a:rPr lang="en-IN" sz="2400" dirty="0" smtClean="0"/>
              <a:t> and with it a large customer base just because it has developed a better version that runs on a more up-to-date platform. </a:t>
            </a:r>
          </a:p>
          <a:p>
            <a:pPr algn="just">
              <a:buNone/>
            </a:pPr>
            <a:r>
              <a:rPr lang="en-IN" sz="2400" dirty="0" smtClean="0"/>
              <a:t>	- a company </a:t>
            </a:r>
            <a:r>
              <a:rPr lang="en-IN" sz="2400" b="1" dirty="0" smtClean="0"/>
              <a:t>cannot abandon users of a previous version </a:t>
            </a:r>
            <a:r>
              <a:rPr lang="en-IN" sz="2400" dirty="0" smtClean="0"/>
              <a:t>just because a newer version has been released.</a:t>
            </a:r>
          </a:p>
          <a:p>
            <a:pPr algn="just"/>
            <a:r>
              <a:rPr lang="en-IN" sz="2400" dirty="0" smtClean="0"/>
              <a:t>So, a company will be supporting many versions of a </a:t>
            </a:r>
            <a:r>
              <a:rPr lang="en-IN" sz="2400" b="1" dirty="0" smtClean="0"/>
              <a:t>product</a:t>
            </a:r>
            <a:r>
              <a:rPr lang="en-IN" sz="2400" dirty="0" smtClean="0"/>
              <a:t>. Control of the evolution of a single system is no trivial task. When </a:t>
            </a:r>
            <a:r>
              <a:rPr lang="en-IN" sz="2400" b="1" dirty="0" smtClean="0"/>
              <a:t>multiple versions and upgrades have to be considered, the task becomes a huge one.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gn="l"/>
            <a:r>
              <a:rPr lang="en-US" sz="2800" b="1" dirty="0" smtClean="0"/>
              <a:t>3.1 </a:t>
            </a:r>
            <a:r>
              <a:rPr lang="en-IN" sz="2800" b="1" i="1" dirty="0" smtClean="0"/>
              <a:t>A Specific View of Software Configuration Management</a:t>
            </a:r>
            <a:endParaRPr lang="en-US" sz="2800" b="1"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pPr algn="just"/>
            <a:r>
              <a:rPr lang="en-IN" sz="2400" b="1" dirty="0" smtClean="0"/>
              <a:t>During the process of software evolution, many objects are produced</a:t>
            </a:r>
            <a:r>
              <a:rPr lang="en-IN" sz="2400" dirty="0" smtClean="0"/>
              <a:t>, for example files, electronic documents, paper documents, source code, executable code and bitmap graphics.</a:t>
            </a:r>
          </a:p>
          <a:p>
            <a:pPr algn="just"/>
            <a:endParaRPr lang="en-IN" sz="2400" dirty="0" smtClean="0"/>
          </a:p>
          <a:p>
            <a:pPr algn="just"/>
            <a:r>
              <a:rPr lang="en-IN" sz="2400" b="1" dirty="0" smtClean="0"/>
              <a:t>A version control system keeps track of all the changes to every object </a:t>
            </a:r>
            <a:r>
              <a:rPr lang="en-IN" sz="2400" dirty="0" smtClean="0"/>
              <a:t>and can also support parallel development by allowing branching of versions. </a:t>
            </a:r>
          </a:p>
          <a:p>
            <a:pPr algn="just"/>
            <a:endParaRPr lang="en-IN" sz="2400" dirty="0" smtClean="0"/>
          </a:p>
          <a:p>
            <a:pPr algn="just"/>
            <a:r>
              <a:rPr lang="en-IN" sz="2400" b="1" dirty="0" smtClean="0"/>
              <a:t>Figure 11.3 shows version control at its simplest </a:t>
            </a:r>
            <a:r>
              <a:rPr lang="en-IN" sz="2400" dirty="0" smtClean="0"/>
              <a:t>where the current version of the whole system is given by version 2 of object 1, version 3 of object 2, version 4 of object 3 and version 2 of object 4.</a:t>
            </a:r>
          </a:p>
          <a:p>
            <a:pPr algn="just">
              <a:buNone/>
            </a:pPr>
            <a:endParaRPr lang="en-IN" sz="2400" dirty="0" smtClean="0"/>
          </a:p>
          <a:p>
            <a:pPr algn="just"/>
            <a:r>
              <a:rPr lang="en-IN" sz="2400" b="1" dirty="0" smtClean="0"/>
              <a:t>In a more complex system where, parallel development must be supported, branching may occur (Figure 11.4</a:t>
            </a:r>
            <a:r>
              <a:rPr lang="en-IN" sz="2400" b="1" i="1" dirty="0" smtClean="0"/>
              <a:t>).</a:t>
            </a:r>
            <a:r>
              <a:rPr lang="en-IN" sz="2400" dirty="0" smtClean="0"/>
              <a:t> It is not  a simple matter to identify the latest version of the object.</a:t>
            </a:r>
          </a:p>
          <a:p>
            <a:pPr algn="just"/>
            <a:endParaRPr lang="en-IN" sz="2400" dirty="0" smtClean="0"/>
          </a:p>
          <a:p>
            <a:pPr algn="just"/>
            <a:r>
              <a:rPr lang="en-IN" sz="2400" dirty="0" smtClean="0"/>
              <a:t>Version 2.2 might be a later version than version 4.0, for example. The version control system must control the creation of these variants as well as the merging of the different versions to form a complete system. (Version control tools exist)</a:t>
            </a:r>
            <a:endParaRPr lang="en-IN"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gn="l"/>
            <a:r>
              <a:rPr lang="en-US" sz="2800" b="1" dirty="0" smtClean="0"/>
              <a:t>3.1 </a:t>
            </a:r>
            <a:r>
              <a:rPr lang="en-IN" sz="2800" b="1" i="1" dirty="0" smtClean="0"/>
              <a:t>A Specific View of Software Configuration Management</a:t>
            </a:r>
            <a:endParaRPr lang="en-US" sz="2800" b="1" dirty="0"/>
          </a:p>
        </p:txBody>
      </p:sp>
      <p:sp>
        <p:nvSpPr>
          <p:cNvPr id="3" name="Content Placeholder 2"/>
          <p:cNvSpPr>
            <a:spLocks noGrp="1"/>
          </p:cNvSpPr>
          <p:nvPr>
            <p:ph idx="1"/>
          </p:nvPr>
        </p:nvSpPr>
        <p:spPr>
          <a:xfrm>
            <a:off x="0" y="609600"/>
            <a:ext cx="9144000" cy="6248400"/>
          </a:xfrm>
        </p:spPr>
        <p:txBody>
          <a:bodyPr>
            <a:normAutofit/>
          </a:bodyPr>
          <a:lstStyle/>
          <a:p>
            <a:pPr algn="just">
              <a:buNone/>
            </a:pPr>
            <a:endParaRPr lang="en-IN" sz="2400" dirty="0"/>
          </a:p>
        </p:txBody>
      </p:sp>
      <p:pic>
        <p:nvPicPr>
          <p:cNvPr id="4" name="Picture 2"/>
          <p:cNvPicPr>
            <a:picLocks noChangeAspect="1" noChangeArrowheads="1"/>
          </p:cNvPicPr>
          <p:nvPr/>
        </p:nvPicPr>
        <p:blipFill>
          <a:blip r:embed="rId2"/>
          <a:srcRect/>
          <a:stretch>
            <a:fillRect/>
          </a:stretch>
        </p:blipFill>
        <p:spPr bwMode="auto">
          <a:xfrm>
            <a:off x="1066800" y="685800"/>
            <a:ext cx="6858000" cy="58816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Autofit/>
          </a:bodyPr>
          <a:lstStyle/>
          <a:p>
            <a:pPr algn="l"/>
            <a:r>
              <a:rPr lang="en-US" sz="2800" b="1" dirty="0" smtClean="0"/>
              <a:t>3.1 </a:t>
            </a:r>
            <a:r>
              <a:rPr lang="en-IN" sz="2800" b="1" i="1" dirty="0" smtClean="0"/>
              <a:t>A Specific View of Software Configuration Management</a:t>
            </a:r>
            <a:endParaRPr lang="en-US" sz="2800" b="1" dirty="0"/>
          </a:p>
        </p:txBody>
      </p:sp>
      <p:sp>
        <p:nvSpPr>
          <p:cNvPr id="3" name="Content Placeholder 2"/>
          <p:cNvSpPr>
            <a:spLocks noGrp="1"/>
          </p:cNvSpPr>
          <p:nvPr>
            <p:ph idx="1"/>
          </p:nvPr>
        </p:nvSpPr>
        <p:spPr>
          <a:xfrm>
            <a:off x="0" y="381000"/>
            <a:ext cx="9144000" cy="6477000"/>
          </a:xfrm>
        </p:spPr>
        <p:txBody>
          <a:bodyPr>
            <a:noAutofit/>
          </a:bodyPr>
          <a:lstStyle/>
          <a:p>
            <a:pPr algn="just">
              <a:buNone/>
            </a:pPr>
            <a:r>
              <a:rPr lang="en-IN" sz="1800" b="1" dirty="0" smtClean="0">
                <a:solidFill>
                  <a:srgbClr val="FF0000"/>
                </a:solidFill>
              </a:rPr>
              <a:t>2. Building</a:t>
            </a:r>
          </a:p>
          <a:p>
            <a:pPr algn="just"/>
            <a:r>
              <a:rPr lang="en-IN" sz="1800" b="1" dirty="0" smtClean="0"/>
              <a:t>Software systems must be built and rebuilt from the object</a:t>
            </a:r>
            <a:r>
              <a:rPr lang="en-IN" sz="1800" dirty="0" smtClean="0"/>
              <a:t>s of which they are made. </a:t>
            </a:r>
          </a:p>
          <a:p>
            <a:pPr algn="just"/>
            <a:r>
              <a:rPr lang="en-IN" sz="1800" b="1" dirty="0" smtClean="0"/>
              <a:t>These objects will evolve and change </a:t>
            </a:r>
            <a:r>
              <a:rPr lang="en-IN" sz="1800" dirty="0" smtClean="0"/>
              <a:t>and the management of building the system must ensure that the correct product can be produced </a:t>
            </a:r>
            <a:r>
              <a:rPr lang="en-IN" sz="1800" b="1" dirty="0" smtClean="0"/>
              <a:t>reliably. </a:t>
            </a:r>
          </a:p>
          <a:p>
            <a:pPr algn="just">
              <a:buNone/>
            </a:pPr>
            <a:endParaRPr lang="en-IN" sz="1800" b="1" dirty="0" smtClean="0"/>
          </a:p>
          <a:p>
            <a:pPr algn="just"/>
            <a:r>
              <a:rPr lang="en-IN" sz="1800" dirty="0" smtClean="0"/>
              <a:t>Automatic build tools might involve </a:t>
            </a:r>
            <a:r>
              <a:rPr lang="en-IN" sz="1800" b="1" dirty="0" smtClean="0"/>
              <a:t>minimal rebuilding - reusing objects where possible and rebuilding only where an object has changed </a:t>
            </a:r>
            <a:r>
              <a:rPr lang="en-IN" sz="1800" dirty="0" smtClean="0"/>
              <a:t>or has had a dependency change. </a:t>
            </a:r>
          </a:p>
          <a:p>
            <a:pPr algn="just"/>
            <a:r>
              <a:rPr lang="en-IN" sz="1800" b="1" dirty="0" smtClean="0"/>
              <a:t>Documentation is vital and build tools </a:t>
            </a:r>
            <a:r>
              <a:rPr lang="en-IN" sz="1800" dirty="0" smtClean="0"/>
              <a:t>should produce the documentation necessary to</a:t>
            </a:r>
          </a:p>
          <a:p>
            <a:pPr algn="just">
              <a:buNone/>
            </a:pPr>
            <a:r>
              <a:rPr lang="en-IN" sz="1800" dirty="0" smtClean="0"/>
              <a:t>	recreate the complete file system environment for any specific build.</a:t>
            </a:r>
          </a:p>
          <a:p>
            <a:pPr algn="just">
              <a:buNone/>
            </a:pPr>
            <a:endParaRPr lang="en-IN" sz="1800" dirty="0" smtClean="0"/>
          </a:p>
          <a:p>
            <a:pPr algn="just"/>
            <a:r>
              <a:rPr lang="en-IN" sz="1800" dirty="0" smtClean="0"/>
              <a:t>Objects must be built from the appropriate versions of the sources using the appropriate tools. </a:t>
            </a:r>
          </a:p>
          <a:p>
            <a:pPr algn="just"/>
            <a:r>
              <a:rPr lang="en-IN" sz="1800" dirty="0" smtClean="0"/>
              <a:t>Automated systems </a:t>
            </a:r>
            <a:r>
              <a:rPr lang="en-IN" sz="1800" b="1" dirty="0" smtClean="0"/>
              <a:t>ensure that the correct version of the sources is used </a:t>
            </a:r>
            <a:r>
              <a:rPr lang="en-IN" sz="1800" dirty="0" smtClean="0"/>
              <a:t>do not always ensure that the correct tools, for example the right version of the compiler, are used. </a:t>
            </a:r>
          </a:p>
          <a:p>
            <a:pPr algn="just"/>
            <a:r>
              <a:rPr lang="en-IN" sz="1800" dirty="0" smtClean="0"/>
              <a:t>Traditional tools require that the user specifies module dependencies via some sort of system model like a make file. </a:t>
            </a:r>
          </a:p>
          <a:p>
            <a:pPr algn="just"/>
            <a:r>
              <a:rPr lang="en-IN" sz="1800" dirty="0" smtClean="0"/>
              <a:t>The manual updating of a system model is unsatisfactory as it is all too easy to fail to declare all dependencies, especially as the system configuration changes. System model generators automate this process but might be language specific, can be slow, and are not always reliable in all circumstances. </a:t>
            </a:r>
          </a:p>
          <a:p>
            <a:pPr algn="just"/>
            <a:r>
              <a:rPr lang="en-IN" sz="1800" dirty="0" smtClean="0"/>
              <a:t>However, as their use has become more widespread, their reliability has improved.</a:t>
            </a:r>
            <a:endParaRPr lang="en-IN" sz="1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pPr algn="l"/>
            <a:r>
              <a:rPr lang="en-US" sz="2800" b="1" dirty="0" smtClean="0"/>
              <a:t>3.1 </a:t>
            </a:r>
            <a:r>
              <a:rPr lang="en-IN" sz="2800" b="1" i="1" dirty="0" smtClean="0"/>
              <a:t>A Specific View of Software Configuration Management</a:t>
            </a:r>
            <a:endParaRPr lang="en-US" sz="2800" b="1" dirty="0"/>
          </a:p>
        </p:txBody>
      </p:sp>
      <p:sp>
        <p:nvSpPr>
          <p:cNvPr id="3" name="Content Placeholder 2"/>
          <p:cNvSpPr>
            <a:spLocks noGrp="1"/>
          </p:cNvSpPr>
          <p:nvPr>
            <p:ph idx="1"/>
          </p:nvPr>
        </p:nvSpPr>
        <p:spPr>
          <a:xfrm>
            <a:off x="0" y="533400"/>
            <a:ext cx="9144000" cy="6324600"/>
          </a:xfrm>
        </p:spPr>
        <p:txBody>
          <a:bodyPr>
            <a:normAutofit/>
          </a:bodyPr>
          <a:lstStyle/>
          <a:p>
            <a:pPr algn="just">
              <a:buNone/>
            </a:pPr>
            <a:r>
              <a:rPr lang="en-IN" sz="2000" b="1" dirty="0" smtClean="0">
                <a:solidFill>
                  <a:srgbClr val="FF0000"/>
                </a:solidFill>
              </a:rPr>
              <a:t>3. Environment Management</a:t>
            </a:r>
          </a:p>
          <a:p>
            <a:pPr marL="719138" indent="-358775" algn="just"/>
            <a:r>
              <a:rPr lang="en-IN" sz="2000" dirty="0" smtClean="0"/>
              <a:t>This is the means by which </a:t>
            </a:r>
            <a:r>
              <a:rPr lang="en-IN" sz="2000" b="1" dirty="0" smtClean="0"/>
              <a:t>the file system is managed. </a:t>
            </a:r>
          </a:p>
          <a:p>
            <a:pPr marL="719138" indent="-358775" algn="just"/>
            <a:r>
              <a:rPr lang="en-IN" sz="2000" dirty="0" smtClean="0"/>
              <a:t>to ensure that the </a:t>
            </a:r>
            <a:r>
              <a:rPr lang="en-IN" sz="2000" b="1" dirty="0" smtClean="0"/>
              <a:t>appropriate versions of files are selected and that the</a:t>
            </a:r>
          </a:p>
          <a:p>
            <a:pPr marL="719138" indent="-358775" algn="just">
              <a:buNone/>
            </a:pPr>
            <a:r>
              <a:rPr lang="en-IN" sz="2000" b="1" dirty="0" smtClean="0"/>
              <a:t>	environment at any stage may be reproduced. </a:t>
            </a:r>
          </a:p>
          <a:p>
            <a:pPr marL="719138" indent="-358775" algn="just"/>
            <a:r>
              <a:rPr lang="en-IN" sz="2000" dirty="0" smtClean="0"/>
              <a:t>must take account of the need</a:t>
            </a:r>
            <a:r>
              <a:rPr lang="en-IN" sz="2000" b="1" dirty="0" smtClean="0"/>
              <a:t> both to share objects and to keep objects apart from each other.</a:t>
            </a:r>
            <a:r>
              <a:rPr lang="en-IN" sz="2000" dirty="0" smtClean="0"/>
              <a:t> </a:t>
            </a:r>
          </a:p>
          <a:p>
            <a:pPr marL="719138" indent="-358775" algn="just"/>
            <a:r>
              <a:rPr lang="en-IN" sz="2000" dirty="0" smtClean="0"/>
              <a:t>For example, a maintenance programmer must be able to make changes to an object without the changes having any effect upon the system as a whole prior to such change being completed, verified and accepted as part of the system. </a:t>
            </a:r>
          </a:p>
          <a:p>
            <a:pPr marL="719138" indent="-358775" algn="just"/>
            <a:r>
              <a:rPr lang="en-IN" sz="2000" dirty="0" smtClean="0"/>
              <a:t>On the other hand, it must be possible to test the results of change upon the system as a whole and to test one change against another. </a:t>
            </a:r>
          </a:p>
          <a:p>
            <a:pPr algn="just">
              <a:buNone/>
            </a:pPr>
            <a:endParaRPr lang="en-IN" sz="2000" b="1" dirty="0" smtClean="0"/>
          </a:p>
          <a:p>
            <a:pPr algn="just">
              <a:buNone/>
            </a:pPr>
            <a:r>
              <a:rPr lang="en-IN" sz="2000" b="1" dirty="0" smtClean="0">
                <a:solidFill>
                  <a:srgbClr val="FF0000"/>
                </a:solidFill>
              </a:rPr>
              <a:t>4.  Process Control</a:t>
            </a:r>
          </a:p>
          <a:p>
            <a:pPr marL="719138" indent="-358775" algn="just">
              <a:tabLst>
                <a:tab pos="719138" algn="l"/>
              </a:tabLst>
            </a:pPr>
            <a:r>
              <a:rPr lang="en-IN" sz="2000" dirty="0" smtClean="0"/>
              <a:t>It is the means by which </a:t>
            </a:r>
            <a:r>
              <a:rPr lang="en-IN" sz="2000" b="1" dirty="0" smtClean="0"/>
              <a:t>configuration management interacts with the wider aspects of the organisation and controls the way that other processes interact with each other. </a:t>
            </a:r>
          </a:p>
          <a:p>
            <a:pPr marL="719138" indent="-358775" algn="just">
              <a:tabLst>
                <a:tab pos="719138" algn="l"/>
              </a:tabLst>
            </a:pPr>
            <a:r>
              <a:rPr lang="en-IN" sz="2000" dirty="0" smtClean="0"/>
              <a:t>The configuration management process </a:t>
            </a:r>
            <a:r>
              <a:rPr lang="en-IN" sz="2000" b="1" dirty="0" smtClean="0"/>
              <a:t>must interact </a:t>
            </a:r>
            <a:r>
              <a:rPr lang="en-IN" sz="2000" dirty="0" smtClean="0"/>
              <a:t>with all the processes and methodologies used, </a:t>
            </a:r>
            <a:r>
              <a:rPr lang="en-IN" sz="2000" b="1" dirty="0" smtClean="0"/>
              <a:t>for example the design and analysis methodologies.</a:t>
            </a:r>
            <a:endParaRPr lang="en-IN"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r>
              <a:rPr lang="en-US"/>
              <a:t>Why Software Configuration Management ?</a:t>
            </a:r>
          </a:p>
        </p:txBody>
      </p:sp>
      <p:sp>
        <p:nvSpPr>
          <p:cNvPr id="5123" name="Rectangle 3"/>
          <p:cNvSpPr>
            <a:spLocks noGrp="1" noChangeArrowheads="1"/>
          </p:cNvSpPr>
          <p:nvPr>
            <p:ph type="body" idx="1"/>
          </p:nvPr>
        </p:nvSpPr>
        <p:spPr/>
        <p:txBody>
          <a:bodyPr>
            <a:normAutofit/>
          </a:bodyPr>
          <a:lstStyle/>
          <a:p>
            <a:r>
              <a:rPr lang="en-US" sz="1600" dirty="0"/>
              <a:t>The problem:</a:t>
            </a:r>
          </a:p>
          <a:p>
            <a:pPr lvl="1"/>
            <a:r>
              <a:rPr lang="en-US" sz="1600" dirty="0"/>
              <a:t>Multiple people have to work on software that is changing</a:t>
            </a:r>
          </a:p>
          <a:p>
            <a:pPr lvl="1"/>
            <a:r>
              <a:rPr lang="en-US" sz="1600" dirty="0"/>
              <a:t>More than one version of the software has to be supported:</a:t>
            </a:r>
          </a:p>
          <a:p>
            <a:pPr lvl="2"/>
            <a:r>
              <a:rPr lang="en-US" sz="1600" dirty="0"/>
              <a:t>Released systems</a:t>
            </a:r>
          </a:p>
          <a:p>
            <a:pPr lvl="2"/>
            <a:r>
              <a:rPr lang="en-US" sz="1600" dirty="0"/>
              <a:t>Custom configured systems (different functionality)</a:t>
            </a:r>
          </a:p>
          <a:p>
            <a:pPr lvl="2"/>
            <a:r>
              <a:rPr lang="en-US" sz="1600" dirty="0"/>
              <a:t>System(s) under development</a:t>
            </a:r>
          </a:p>
          <a:p>
            <a:pPr lvl="1"/>
            <a:r>
              <a:rPr lang="en-US" sz="1600" dirty="0"/>
              <a:t>Software must run on different machines and operating systems</a:t>
            </a:r>
          </a:p>
          <a:p>
            <a:pPr>
              <a:lnSpc>
                <a:spcPct val="140000"/>
              </a:lnSpc>
              <a:buFont typeface="Monotype Sorts" charset="2"/>
              <a:buChar char="í"/>
            </a:pPr>
            <a:r>
              <a:rPr lang="en-US" sz="1600" i="1" dirty="0"/>
              <a:t>Need for coordination</a:t>
            </a:r>
            <a:endParaRPr lang="en-US" sz="1600" dirty="0"/>
          </a:p>
          <a:p>
            <a:r>
              <a:rPr lang="en-US" sz="1600" dirty="0"/>
              <a:t>Software Configuration Management </a:t>
            </a:r>
          </a:p>
          <a:p>
            <a:pPr lvl="1"/>
            <a:r>
              <a:rPr lang="en-US" sz="1600" dirty="0"/>
              <a:t>manages evolving software systems</a:t>
            </a:r>
          </a:p>
          <a:p>
            <a:pPr lvl="1"/>
            <a:r>
              <a:rPr lang="en-US" sz="1600" dirty="0"/>
              <a:t>controls the costs involved in making changes to a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a:t>What is Software Configuration Management</a:t>
            </a:r>
          </a:p>
        </p:txBody>
      </p:sp>
      <p:sp>
        <p:nvSpPr>
          <p:cNvPr id="6147" name="Rectangle 3"/>
          <p:cNvSpPr>
            <a:spLocks noGrp="1" noChangeArrowheads="1"/>
          </p:cNvSpPr>
          <p:nvPr>
            <p:ph type="body" idx="1"/>
          </p:nvPr>
        </p:nvSpPr>
        <p:spPr/>
        <p:txBody>
          <a:bodyPr/>
          <a:lstStyle/>
          <a:p>
            <a:r>
              <a:rPr lang="en-US" sz="2000" dirty="0"/>
              <a:t>Definition: </a:t>
            </a:r>
          </a:p>
          <a:p>
            <a:pPr lvl="1"/>
            <a:r>
              <a:rPr lang="en-US" sz="2000" dirty="0"/>
              <a:t>A set of management disciplines within the software engineering process to develop a baseline.</a:t>
            </a:r>
          </a:p>
          <a:p>
            <a:endParaRPr lang="en-US" sz="2000" dirty="0"/>
          </a:p>
          <a:p>
            <a:r>
              <a:rPr lang="en-US" sz="2000" dirty="0"/>
              <a:t>Description:</a:t>
            </a:r>
          </a:p>
          <a:p>
            <a:pPr lvl="1"/>
            <a:r>
              <a:rPr lang="en-US" sz="2000" dirty="0"/>
              <a:t>Software Configuration Management encompasses the disciplines and techniques of initiating, evaluating and controlling change to software products during and after the software engineering process.</a:t>
            </a:r>
          </a:p>
          <a:p>
            <a:endParaRPr lang="en-US" sz="2000" dirty="0"/>
          </a:p>
          <a:p>
            <a:r>
              <a:rPr lang="en-US" sz="2000" dirty="0"/>
              <a:t>Standards (approved by ANSI)</a:t>
            </a:r>
          </a:p>
          <a:p>
            <a:pPr lvl="1"/>
            <a:r>
              <a:rPr lang="en-US" sz="2000" dirty="0"/>
              <a:t>IEEE 828: Software Configuration Management Plans</a:t>
            </a:r>
          </a:p>
          <a:p>
            <a:pPr lvl="1"/>
            <a:r>
              <a:rPr lang="en-US" sz="2000" dirty="0"/>
              <a:t>IEEE 1042: Guide to Software Configuration Management</a:t>
            </a:r>
          </a:p>
        </p:txBody>
      </p:sp>
      <p:sp>
        <p:nvSpPr>
          <p:cNvPr id="6148" name="AutoShape 4">
            <a:hlinkClick r:id="rId2" action="ppaction://hlinksldjump"/>
          </p:cNvPr>
          <p:cNvSpPr>
            <a:spLocks noChangeArrowheads="1"/>
          </p:cNvSpPr>
          <p:nvPr/>
        </p:nvSpPr>
        <p:spPr bwMode="auto">
          <a:xfrm>
            <a:off x="6286500" y="2438400"/>
            <a:ext cx="2286000" cy="838200"/>
          </a:xfrm>
          <a:prstGeom prst="cloudCallout">
            <a:avLst>
              <a:gd name="adj1" fmla="val -67639"/>
              <a:gd name="adj2" fmla="val -50949"/>
            </a:avLst>
          </a:prstGeom>
          <a:solidFill>
            <a:srgbClr val="FFCCCC"/>
          </a:solidFill>
          <a:ln w="12700">
            <a:solidFill>
              <a:srgbClr val="FF0000"/>
            </a:solidFill>
            <a:round/>
            <a:headEnd/>
            <a:tailEnd/>
          </a:ln>
          <a:effectLst/>
        </p:spPr>
        <p:txBody>
          <a:bodyPr wrap="none" anchor="ctr"/>
          <a:lstStyle/>
          <a:p>
            <a:pPr algn="ctr" eaLnBrk="0" hangingPunct="0"/>
            <a:r>
              <a:rPr lang="en-US" sz="1600" b="1" dirty="0">
                <a:latin typeface="Times" charset="0"/>
              </a:rPr>
              <a:t>Forward Definition!</a:t>
            </a:r>
            <a:endParaRPr lang="en-US" b="1" dirty="0">
              <a:latin typeface="Time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229600" cy="1722438"/>
          </a:xfrm>
        </p:spPr>
        <p:txBody>
          <a:bodyPr/>
          <a:lstStyle/>
          <a:p>
            <a:r>
              <a:rPr lang="en-US" sz="4000"/>
              <a:t>SCM Activities</a:t>
            </a:r>
          </a:p>
        </p:txBody>
      </p:sp>
      <p:sp>
        <p:nvSpPr>
          <p:cNvPr id="7171" name="Rectangle 3"/>
          <p:cNvSpPr>
            <a:spLocks noGrp="1" noChangeArrowheads="1"/>
          </p:cNvSpPr>
          <p:nvPr>
            <p:ph type="body" idx="1"/>
          </p:nvPr>
        </p:nvSpPr>
        <p:spPr>
          <a:xfrm>
            <a:off x="457200" y="914400"/>
            <a:ext cx="8229600" cy="4525963"/>
          </a:xfrm>
        </p:spPr>
        <p:txBody>
          <a:bodyPr/>
          <a:lstStyle/>
          <a:p>
            <a:r>
              <a:rPr lang="en-US" dirty="0"/>
              <a:t>Software Configuration Management (SCM) Activities: </a:t>
            </a:r>
          </a:p>
          <a:p>
            <a:pPr lvl="1"/>
            <a:r>
              <a:rPr lang="en-US" dirty="0"/>
              <a:t>Configuration item identification </a:t>
            </a:r>
          </a:p>
          <a:p>
            <a:pPr lvl="1"/>
            <a:r>
              <a:rPr lang="en-US" dirty="0"/>
              <a:t>Promotion management</a:t>
            </a:r>
          </a:p>
          <a:p>
            <a:pPr lvl="1"/>
            <a:r>
              <a:rPr lang="en-US" dirty="0"/>
              <a:t>Release management</a:t>
            </a:r>
          </a:p>
          <a:p>
            <a:pPr lvl="1"/>
            <a:r>
              <a:rPr lang="en-US" dirty="0"/>
              <a:t>Branch management</a:t>
            </a:r>
          </a:p>
          <a:p>
            <a:pPr lvl="1"/>
            <a:r>
              <a:rPr lang="en-US" dirty="0"/>
              <a:t>Variant management</a:t>
            </a:r>
          </a:p>
          <a:p>
            <a:pPr lvl="1"/>
            <a:r>
              <a:rPr lang="en-US" dirty="0"/>
              <a:t>Change management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dirty="0" smtClean="0"/>
              <a:t>1. Introduction - Configuration Management</a:t>
            </a:r>
            <a:endParaRPr lang="en-US" sz="3200" b="1" dirty="0"/>
          </a:p>
        </p:txBody>
      </p:sp>
      <p:sp>
        <p:nvSpPr>
          <p:cNvPr id="3" name="Content Placeholder 2"/>
          <p:cNvSpPr>
            <a:spLocks noGrp="1"/>
          </p:cNvSpPr>
          <p:nvPr>
            <p:ph idx="1"/>
          </p:nvPr>
        </p:nvSpPr>
        <p:spPr>
          <a:xfrm>
            <a:off x="0" y="838200"/>
            <a:ext cx="9144000" cy="6019800"/>
          </a:xfrm>
        </p:spPr>
        <p:txBody>
          <a:bodyPr>
            <a:normAutofit fontScale="85000" lnSpcReduction="10000"/>
          </a:bodyPr>
          <a:lstStyle/>
          <a:p>
            <a:r>
              <a:rPr lang="en-IN" dirty="0" smtClean="0"/>
              <a:t>The process of software development and evolution is controlled is called </a:t>
            </a:r>
            <a:r>
              <a:rPr lang="en-IN" b="1" dirty="0" smtClean="0"/>
              <a:t>configuration management.</a:t>
            </a:r>
            <a:endParaRPr lang="en-US" dirty="0" smtClean="0"/>
          </a:p>
          <a:p>
            <a:endParaRPr lang="en-US" dirty="0" smtClean="0"/>
          </a:p>
          <a:p>
            <a:r>
              <a:rPr lang="en-US" dirty="0" smtClean="0"/>
              <a:t>Without control, product integrity is lost. </a:t>
            </a:r>
            <a:endParaRPr lang="en-US" b="1" dirty="0" smtClean="0"/>
          </a:p>
          <a:p>
            <a:r>
              <a:rPr lang="en-US" b="1" dirty="0" smtClean="0"/>
              <a:t>Example:</a:t>
            </a:r>
          </a:p>
          <a:p>
            <a:pPr algn="just">
              <a:buNone/>
            </a:pPr>
            <a:r>
              <a:rPr lang="en-US" b="1" dirty="0" smtClean="0"/>
              <a:t>		</a:t>
            </a:r>
            <a:r>
              <a:rPr lang="en-US" dirty="0" smtClean="0"/>
              <a:t>Suppose that a customer reports a bug in a software system. In order to address this situation, it is necessary to know which product the customer is using. </a:t>
            </a:r>
          </a:p>
          <a:p>
            <a:pPr algn="just">
              <a:buNone/>
            </a:pPr>
            <a:r>
              <a:rPr lang="en-US" dirty="0" smtClean="0"/>
              <a:t>		The executable code that the customer is running must be matched with the appropriate source code. </a:t>
            </a:r>
          </a:p>
          <a:p>
            <a:pPr algn="just">
              <a:buNone/>
            </a:pPr>
            <a:r>
              <a:rPr lang="en-US" dirty="0" smtClean="0"/>
              <a:t>		This is not always possible if changes and updates to the software have not been properly controlled. Maybe the source code for this version (and perhaps several subsequent</a:t>
            </a:r>
          </a:p>
          <a:p>
            <a:pPr algn="just">
              <a:buNone/>
            </a:pPr>
            <a:r>
              <a:rPr lang="en-US" dirty="0" smtClean="0"/>
              <a:t>	versions) was not kept.</a:t>
            </a:r>
          </a:p>
          <a:p>
            <a:pPr algn="just">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04800"/>
            <a:ext cx="8229600" cy="1143000"/>
          </a:xfrm>
        </p:spPr>
        <p:txBody>
          <a:bodyPr/>
          <a:lstStyle/>
          <a:p>
            <a:r>
              <a:rPr lang="en-US"/>
              <a:t>SCM Activities (continued)</a:t>
            </a:r>
          </a:p>
        </p:txBody>
      </p:sp>
      <p:sp>
        <p:nvSpPr>
          <p:cNvPr id="8195" name="Rectangle 3"/>
          <p:cNvSpPr>
            <a:spLocks noGrp="1" noChangeArrowheads="1"/>
          </p:cNvSpPr>
          <p:nvPr>
            <p:ph type="body" idx="1"/>
          </p:nvPr>
        </p:nvSpPr>
        <p:spPr/>
        <p:txBody>
          <a:bodyPr/>
          <a:lstStyle/>
          <a:p>
            <a:r>
              <a:rPr lang="en-US" sz="2000"/>
              <a:t>Configuration item identification </a:t>
            </a:r>
          </a:p>
          <a:p>
            <a:pPr lvl="1"/>
            <a:r>
              <a:rPr lang="en-US" sz="2000"/>
              <a:t>modeling of the system as a set of evolving components</a:t>
            </a:r>
          </a:p>
          <a:p>
            <a:r>
              <a:rPr lang="en-US" sz="2000"/>
              <a:t>Promotion management</a:t>
            </a:r>
          </a:p>
          <a:p>
            <a:pPr lvl="1"/>
            <a:r>
              <a:rPr lang="en-US" sz="2000"/>
              <a:t>is the creation of versions for other developers</a:t>
            </a:r>
          </a:p>
          <a:p>
            <a:r>
              <a:rPr lang="en-US" sz="2000"/>
              <a:t>Release management</a:t>
            </a:r>
          </a:p>
          <a:p>
            <a:pPr lvl="1"/>
            <a:r>
              <a:rPr lang="en-US" sz="2000"/>
              <a:t>is the creation of versions for the clients and users</a:t>
            </a:r>
          </a:p>
          <a:p>
            <a:r>
              <a:rPr lang="en-US" sz="2000"/>
              <a:t>Branch management</a:t>
            </a:r>
          </a:p>
          <a:p>
            <a:pPr lvl="1"/>
            <a:r>
              <a:rPr lang="en-US" sz="2000"/>
              <a:t>is the management of concurrent development</a:t>
            </a:r>
          </a:p>
          <a:p>
            <a:r>
              <a:rPr lang="en-US" sz="2000"/>
              <a:t>Variant management</a:t>
            </a:r>
          </a:p>
          <a:p>
            <a:pPr lvl="1"/>
            <a:r>
              <a:rPr lang="en-US" sz="2000"/>
              <a:t>is the management of versions intended to coexist</a:t>
            </a:r>
          </a:p>
          <a:p>
            <a:r>
              <a:rPr lang="en-US" sz="2000"/>
              <a:t>Change management </a:t>
            </a:r>
          </a:p>
          <a:p>
            <a:pPr lvl="1"/>
            <a:r>
              <a:rPr lang="en-US" sz="2000"/>
              <a:t>is the handling, approval and tracking of change requests</a:t>
            </a:r>
          </a:p>
          <a:p>
            <a:endParaRPr lang="en-US"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SCM Roles</a:t>
            </a:r>
          </a:p>
        </p:txBody>
      </p:sp>
      <p:sp>
        <p:nvSpPr>
          <p:cNvPr id="9219" name="Rectangle 3"/>
          <p:cNvSpPr>
            <a:spLocks noGrp="1" noChangeArrowheads="1"/>
          </p:cNvSpPr>
          <p:nvPr>
            <p:ph type="body" idx="1"/>
          </p:nvPr>
        </p:nvSpPr>
        <p:spPr/>
        <p:txBody>
          <a:bodyPr/>
          <a:lstStyle/>
          <a:p>
            <a:r>
              <a:rPr lang="en-US" sz="1800" dirty="0"/>
              <a:t>Configuration Manager</a:t>
            </a:r>
          </a:p>
          <a:p>
            <a:pPr lvl="1"/>
            <a:r>
              <a:rPr lang="en-US" sz="1800" dirty="0"/>
              <a:t>Responsible for identifying configuration items. The configuration manager can also be responsible for defining the procedures for creating promotions and releases</a:t>
            </a:r>
          </a:p>
          <a:p>
            <a:r>
              <a:rPr lang="en-US" sz="1800" dirty="0"/>
              <a:t>Change control board member</a:t>
            </a:r>
          </a:p>
          <a:p>
            <a:pPr lvl="1"/>
            <a:r>
              <a:rPr lang="en-US" sz="1800" dirty="0"/>
              <a:t>Responsible for approving or rejecting change requests</a:t>
            </a:r>
          </a:p>
          <a:p>
            <a:r>
              <a:rPr lang="en-US" sz="1800" dirty="0"/>
              <a:t>Developer</a:t>
            </a:r>
          </a:p>
          <a:p>
            <a:pPr lvl="1"/>
            <a:r>
              <a:rPr lang="en-US" sz="1800" dirty="0"/>
              <a:t>Creates promotions triggered by change requests or the normal activities of development. The developer checks in changes and resolves conflicts</a:t>
            </a:r>
          </a:p>
          <a:p>
            <a:r>
              <a:rPr lang="en-US" sz="1800" dirty="0"/>
              <a:t>Auditor</a:t>
            </a:r>
          </a:p>
          <a:p>
            <a:pPr lvl="1"/>
            <a:r>
              <a:rPr lang="en-US" sz="1800" dirty="0"/>
              <a:t>Responsible for the selection and evaluation of promotions for release and for ensuring the consistency and completeness of this release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p:spPr>
        <p:txBody>
          <a:bodyPr lIns="90487" tIns="44450" rIns="90487" bIns="44450"/>
          <a:lstStyle/>
          <a:p>
            <a:pPr eaLnBrk="1" hangingPunct="1"/>
            <a:r>
              <a:rPr lang="en-US" sz="2300" smtClean="0"/>
              <a:t>More on Baselines</a:t>
            </a:r>
          </a:p>
        </p:txBody>
      </p:sp>
      <p:sp>
        <p:nvSpPr>
          <p:cNvPr id="13315" name="Rectangle 3"/>
          <p:cNvSpPr>
            <a:spLocks noGrp="1" noChangeArrowheads="1"/>
          </p:cNvSpPr>
          <p:nvPr>
            <p:ph type="body" idx="1"/>
          </p:nvPr>
        </p:nvSpPr>
        <p:spPr>
          <a:xfrm>
            <a:off x="269875" y="1041400"/>
            <a:ext cx="8551863" cy="5283200"/>
          </a:xfrm>
          <a:noFill/>
        </p:spPr>
        <p:txBody>
          <a:bodyPr lIns="90487" tIns="44450" rIns="90487" bIns="44450"/>
          <a:lstStyle/>
          <a:p>
            <a:pPr eaLnBrk="1" hangingPunct="1"/>
            <a:r>
              <a:rPr lang="en-US" sz="1800" smtClean="0"/>
              <a:t>As systems are developed, a series of baselines is developed, usually after a review (analysis review, design review, code review, system testing, client acceptance, ...)</a:t>
            </a:r>
          </a:p>
          <a:p>
            <a:pPr lvl="1" eaLnBrk="1" hangingPunct="1"/>
            <a:r>
              <a:rPr lang="en-US" sz="1800" i="1" smtClean="0"/>
              <a:t>Developmental baseline</a:t>
            </a:r>
            <a:r>
              <a:rPr lang="en-US" sz="1800" smtClean="0"/>
              <a:t>  (RAD, SDD, Integration Test, ...)</a:t>
            </a:r>
          </a:p>
          <a:p>
            <a:pPr lvl="2" eaLnBrk="1" hangingPunct="1"/>
            <a:r>
              <a:rPr lang="en-US" sz="1700" smtClean="0"/>
              <a:t>Goal: Coordinate engineering activities.</a:t>
            </a:r>
          </a:p>
          <a:p>
            <a:pPr lvl="1" eaLnBrk="1" hangingPunct="1"/>
            <a:r>
              <a:rPr lang="en-US" sz="1800" i="1" smtClean="0"/>
              <a:t>Functional baseline </a:t>
            </a:r>
            <a:r>
              <a:rPr lang="en-US" sz="1800" smtClean="0"/>
              <a:t> (first prototype, alpha release, beta release)</a:t>
            </a:r>
          </a:p>
          <a:p>
            <a:pPr lvl="2" eaLnBrk="1" hangingPunct="1"/>
            <a:r>
              <a:rPr lang="en-US" sz="1700" smtClean="0"/>
              <a:t> Goal: Get first customer experiences with functional system.</a:t>
            </a:r>
          </a:p>
          <a:p>
            <a:pPr lvl="1" eaLnBrk="1" hangingPunct="1"/>
            <a:r>
              <a:rPr lang="en-US" sz="1800" i="1" smtClean="0"/>
              <a:t>Product baseline </a:t>
            </a:r>
            <a:r>
              <a:rPr lang="en-US" sz="1800" smtClean="0"/>
              <a:t> (product)</a:t>
            </a:r>
          </a:p>
          <a:p>
            <a:pPr lvl="2" eaLnBrk="1" hangingPunct="1"/>
            <a:r>
              <a:rPr lang="en-US" sz="1700" smtClean="0"/>
              <a:t>Goal: Coordinate sales and customer support.</a:t>
            </a:r>
          </a:p>
          <a:p>
            <a:pPr eaLnBrk="1" hangingPunct="1"/>
            <a:r>
              <a:rPr lang="en-US" sz="1800" smtClean="0"/>
              <a:t>Many naming scheme for baselines exist (1.0, 6.01a, ...)</a:t>
            </a:r>
          </a:p>
          <a:p>
            <a:pPr eaLnBrk="1" hangingPunct="1"/>
            <a:r>
              <a:rPr lang="en-US" sz="1800" smtClean="0"/>
              <a:t>3 digit scheme: </a:t>
            </a:r>
          </a:p>
        </p:txBody>
      </p:sp>
      <p:sp>
        <p:nvSpPr>
          <p:cNvPr id="13316" name="Line 4"/>
          <p:cNvSpPr>
            <a:spLocks noChangeShapeType="1"/>
          </p:cNvSpPr>
          <p:nvPr/>
        </p:nvSpPr>
        <p:spPr bwMode="auto">
          <a:xfrm flipH="1">
            <a:off x="3114675" y="5248275"/>
            <a:ext cx="762000" cy="258763"/>
          </a:xfrm>
          <a:prstGeom prst="line">
            <a:avLst/>
          </a:prstGeom>
          <a:noFill/>
          <a:ln w="12700">
            <a:solidFill>
              <a:schemeClr val="tx1"/>
            </a:solidFill>
            <a:round/>
            <a:headEnd/>
            <a:tailEnd/>
          </a:ln>
        </p:spPr>
        <p:txBody>
          <a:bodyPr wrap="none" anchor="ctr"/>
          <a:lstStyle/>
          <a:p>
            <a:endParaRPr lang="en-US"/>
          </a:p>
        </p:txBody>
      </p:sp>
      <p:sp>
        <p:nvSpPr>
          <p:cNvPr id="13317" name="Line 5"/>
          <p:cNvSpPr>
            <a:spLocks noChangeShapeType="1"/>
          </p:cNvSpPr>
          <p:nvPr/>
        </p:nvSpPr>
        <p:spPr bwMode="auto">
          <a:xfrm flipH="1">
            <a:off x="4062413" y="5246688"/>
            <a:ext cx="68262" cy="360362"/>
          </a:xfrm>
          <a:prstGeom prst="line">
            <a:avLst/>
          </a:prstGeom>
          <a:noFill/>
          <a:ln w="12700">
            <a:solidFill>
              <a:schemeClr val="tx1"/>
            </a:solidFill>
            <a:round/>
            <a:headEnd/>
            <a:tailEnd/>
          </a:ln>
        </p:spPr>
        <p:txBody>
          <a:bodyPr wrap="none" anchor="ctr"/>
          <a:lstStyle/>
          <a:p>
            <a:endParaRPr lang="en-US"/>
          </a:p>
        </p:txBody>
      </p:sp>
      <p:sp>
        <p:nvSpPr>
          <p:cNvPr id="13318" name="Line 6"/>
          <p:cNvSpPr>
            <a:spLocks noChangeShapeType="1"/>
          </p:cNvSpPr>
          <p:nvPr/>
        </p:nvSpPr>
        <p:spPr bwMode="auto">
          <a:xfrm>
            <a:off x="4357688" y="5213350"/>
            <a:ext cx="2374900" cy="393700"/>
          </a:xfrm>
          <a:prstGeom prst="line">
            <a:avLst/>
          </a:prstGeom>
          <a:noFill/>
          <a:ln w="12700">
            <a:solidFill>
              <a:schemeClr val="tx1"/>
            </a:solidFill>
            <a:round/>
            <a:headEnd/>
            <a:tailEnd/>
          </a:ln>
        </p:spPr>
        <p:txBody>
          <a:bodyPr wrap="none" anchor="ctr"/>
          <a:lstStyle/>
          <a:p>
            <a:endParaRPr lang="en-US"/>
          </a:p>
        </p:txBody>
      </p:sp>
      <p:sp>
        <p:nvSpPr>
          <p:cNvPr id="13319" name="Rectangle 7"/>
          <p:cNvSpPr>
            <a:spLocks noChangeArrowheads="1"/>
          </p:cNvSpPr>
          <p:nvPr/>
        </p:nvSpPr>
        <p:spPr bwMode="auto">
          <a:xfrm>
            <a:off x="1982788" y="5510213"/>
            <a:ext cx="1252537" cy="638175"/>
          </a:xfrm>
          <a:prstGeom prst="rect">
            <a:avLst/>
          </a:prstGeom>
          <a:noFill/>
          <a:ln w="12700">
            <a:noFill/>
            <a:miter lim="800000"/>
            <a:headEnd/>
            <a:tailEnd/>
          </a:ln>
        </p:spPr>
        <p:txBody>
          <a:bodyPr wrap="none" lIns="90487" tIns="44450" rIns="90487" bIns="44450">
            <a:spAutoFit/>
          </a:bodyPr>
          <a:lstStyle/>
          <a:p>
            <a:pPr algn="ctr" eaLnBrk="0" hangingPunct="0"/>
            <a:r>
              <a:rPr lang="en-US" b="1">
                <a:latin typeface="Times" charset="0"/>
              </a:rPr>
              <a:t>Release</a:t>
            </a:r>
          </a:p>
          <a:p>
            <a:pPr algn="ctr" eaLnBrk="0" hangingPunct="0"/>
            <a:r>
              <a:rPr lang="en-US" b="1">
                <a:latin typeface="Times" charset="0"/>
              </a:rPr>
              <a:t> (Customer)</a:t>
            </a:r>
          </a:p>
        </p:txBody>
      </p:sp>
      <p:sp>
        <p:nvSpPr>
          <p:cNvPr id="13320" name="Rectangle 8"/>
          <p:cNvSpPr>
            <a:spLocks noChangeArrowheads="1"/>
          </p:cNvSpPr>
          <p:nvPr/>
        </p:nvSpPr>
        <p:spPr bwMode="auto">
          <a:xfrm>
            <a:off x="3703638" y="5526088"/>
            <a:ext cx="1276350" cy="638175"/>
          </a:xfrm>
          <a:prstGeom prst="rect">
            <a:avLst/>
          </a:prstGeom>
          <a:noFill/>
          <a:ln w="12700">
            <a:noFill/>
            <a:miter lim="800000"/>
            <a:headEnd/>
            <a:tailEnd/>
          </a:ln>
        </p:spPr>
        <p:txBody>
          <a:bodyPr wrap="none" lIns="90487" tIns="44450" rIns="90487" bIns="44450">
            <a:spAutoFit/>
          </a:bodyPr>
          <a:lstStyle/>
          <a:p>
            <a:pPr algn="ctr" eaLnBrk="0" hangingPunct="0"/>
            <a:r>
              <a:rPr lang="en-US" b="1">
                <a:latin typeface="Times" charset="0"/>
              </a:rPr>
              <a:t>Version </a:t>
            </a:r>
          </a:p>
          <a:p>
            <a:pPr algn="ctr" eaLnBrk="0" hangingPunct="0"/>
            <a:r>
              <a:rPr lang="en-US" b="1">
                <a:latin typeface="Times" charset="0"/>
              </a:rPr>
              <a:t> (Developer)</a:t>
            </a:r>
          </a:p>
        </p:txBody>
      </p:sp>
      <p:sp>
        <p:nvSpPr>
          <p:cNvPr id="13321" name="Rectangle 9"/>
          <p:cNvSpPr>
            <a:spLocks noChangeArrowheads="1"/>
          </p:cNvSpPr>
          <p:nvPr/>
        </p:nvSpPr>
        <p:spPr bwMode="auto">
          <a:xfrm>
            <a:off x="6243638" y="5543550"/>
            <a:ext cx="1222375" cy="638175"/>
          </a:xfrm>
          <a:prstGeom prst="rect">
            <a:avLst/>
          </a:prstGeom>
          <a:noFill/>
          <a:ln w="12700">
            <a:noFill/>
            <a:miter lim="800000"/>
            <a:headEnd/>
            <a:tailEnd/>
          </a:ln>
        </p:spPr>
        <p:txBody>
          <a:bodyPr wrap="none" lIns="90487" tIns="44450" rIns="90487" bIns="44450">
            <a:spAutoFit/>
          </a:bodyPr>
          <a:lstStyle/>
          <a:p>
            <a:pPr algn="ctr" eaLnBrk="0" hangingPunct="0"/>
            <a:r>
              <a:rPr lang="en-US" b="1">
                <a:latin typeface="Times" charset="0"/>
              </a:rPr>
              <a:t>Revision </a:t>
            </a:r>
          </a:p>
          <a:p>
            <a:pPr algn="ctr" eaLnBrk="0" hangingPunct="0"/>
            <a:r>
              <a:rPr lang="en-US" b="1">
                <a:latin typeface="Times" charset="0"/>
              </a:rPr>
              <a:t>(Developer)</a:t>
            </a:r>
          </a:p>
        </p:txBody>
      </p:sp>
      <p:sp>
        <p:nvSpPr>
          <p:cNvPr id="13322" name="Rectangle 10"/>
          <p:cNvSpPr>
            <a:spLocks noChangeArrowheads="1"/>
          </p:cNvSpPr>
          <p:nvPr/>
        </p:nvSpPr>
        <p:spPr bwMode="auto">
          <a:xfrm>
            <a:off x="3795713" y="4983163"/>
            <a:ext cx="588962" cy="363537"/>
          </a:xfrm>
          <a:prstGeom prst="rect">
            <a:avLst/>
          </a:prstGeom>
          <a:noFill/>
          <a:ln w="12700">
            <a:noFill/>
            <a:miter lim="800000"/>
            <a:headEnd/>
            <a:tailEnd/>
          </a:ln>
        </p:spPr>
        <p:txBody>
          <a:bodyPr wrap="none" lIns="90487" tIns="44450" rIns="90487" bIns="44450">
            <a:spAutoFit/>
          </a:bodyPr>
          <a:lstStyle/>
          <a:p>
            <a:pPr eaLnBrk="0" hangingPunct="0"/>
            <a:r>
              <a:rPr lang="en-US" b="1">
                <a:latin typeface="Times" charset="0"/>
              </a:rPr>
              <a:t>7.5.5</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lIns="90487" tIns="44450" rIns="90487" bIns="44450"/>
          <a:lstStyle/>
          <a:p>
            <a:pPr eaLnBrk="1" hangingPunct="1"/>
            <a:r>
              <a:rPr lang="en-US" smtClean="0"/>
              <a:t>SCM Directories</a:t>
            </a:r>
          </a:p>
        </p:txBody>
      </p:sp>
      <p:sp>
        <p:nvSpPr>
          <p:cNvPr id="15363" name="Rectangle 3"/>
          <p:cNvSpPr>
            <a:spLocks noGrp="1" noChangeArrowheads="1"/>
          </p:cNvSpPr>
          <p:nvPr>
            <p:ph type="body" idx="1"/>
          </p:nvPr>
        </p:nvSpPr>
        <p:spPr>
          <a:noFill/>
        </p:spPr>
        <p:txBody>
          <a:bodyPr lIns="90487" tIns="44450" rIns="90487" bIns="44450"/>
          <a:lstStyle/>
          <a:p>
            <a:pPr eaLnBrk="1" hangingPunct="1"/>
            <a:r>
              <a:rPr lang="en-US" sz="1800" smtClean="0"/>
              <a:t>Programmer’s Directory (IEEE: Dynamic Library)</a:t>
            </a:r>
          </a:p>
          <a:p>
            <a:pPr lvl="1" eaLnBrk="1" hangingPunct="1"/>
            <a:r>
              <a:rPr lang="en-US" sz="1800" smtClean="0"/>
              <a:t>Library for holding newly created or modified software entities. The programmer’s workspace is controlled by the programmer only.</a:t>
            </a:r>
          </a:p>
          <a:p>
            <a:pPr eaLnBrk="1" hangingPunct="1">
              <a:lnSpc>
                <a:spcPct val="110000"/>
              </a:lnSpc>
            </a:pPr>
            <a:r>
              <a:rPr lang="en-US" sz="1800" smtClean="0"/>
              <a:t>Master Directory (IEEE: Controlled Library)</a:t>
            </a:r>
          </a:p>
          <a:p>
            <a:pPr lvl="1" eaLnBrk="1" hangingPunct="1"/>
            <a:r>
              <a:rPr lang="en-US" sz="1800" smtClean="0"/>
              <a:t>Manages the current baseline(s) and for controlling changes made to them. Entry is controlled, usually after verification. Changes must be authorized.</a:t>
            </a:r>
          </a:p>
          <a:p>
            <a:pPr eaLnBrk="1" hangingPunct="1">
              <a:lnSpc>
                <a:spcPct val="110000"/>
              </a:lnSpc>
            </a:pPr>
            <a:r>
              <a:rPr lang="en-US" sz="1800" smtClean="0"/>
              <a:t>Software Repository (IEEE: Static Library)</a:t>
            </a:r>
          </a:p>
          <a:p>
            <a:pPr lvl="1" eaLnBrk="1" hangingPunct="1"/>
            <a:r>
              <a:rPr lang="en-US" sz="1800" smtClean="0"/>
              <a:t>Archive for the various baselines released for general use. Copies of these baselines may be made available to requesting organizations.</a:t>
            </a:r>
          </a:p>
          <a:p>
            <a:pPr lvl="1" eaLnBrk="1" hangingPunct="1"/>
            <a:endParaRPr lang="en-US" sz="18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4. Change Control</a:t>
            </a:r>
            <a:endParaRPr lang="en-US" b="1" dirty="0"/>
          </a:p>
        </p:txBody>
      </p:sp>
      <p:sp>
        <p:nvSpPr>
          <p:cNvPr id="3" name="Content Placeholder 2"/>
          <p:cNvSpPr>
            <a:spLocks noGrp="1"/>
          </p:cNvSpPr>
          <p:nvPr>
            <p:ph idx="1"/>
          </p:nvPr>
        </p:nvSpPr>
        <p:spPr>
          <a:xfrm>
            <a:off x="0" y="838200"/>
            <a:ext cx="9144000" cy="6019800"/>
          </a:xfrm>
        </p:spPr>
        <p:txBody>
          <a:bodyPr/>
          <a:lstStyle/>
          <a:p>
            <a:pPr algn="just"/>
            <a:r>
              <a:rPr lang="en-US" sz="2400" dirty="0" smtClean="0"/>
              <a:t>Change control concerns the specific area comprising the sequence of events starting with a request for a change to a live software system and ending with either the approval of a system incorporating the change or a rejection of the request for change.</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4. Change Control</a:t>
            </a:r>
            <a:endParaRPr lang="en-US" b="1" dirty="0"/>
          </a:p>
        </p:txBody>
      </p:sp>
      <p:sp>
        <p:nvSpPr>
          <p:cNvPr id="3" name="Content Placeholder 2"/>
          <p:cNvSpPr>
            <a:spLocks noGrp="1"/>
          </p:cNvSpPr>
          <p:nvPr>
            <p:ph idx="1"/>
          </p:nvPr>
        </p:nvSpPr>
        <p:spPr>
          <a:xfrm>
            <a:off x="0" y="838200"/>
            <a:ext cx="9144000" cy="6019800"/>
          </a:xfrm>
        </p:spPr>
        <p:txBody>
          <a:bodyPr/>
          <a:lstStyle/>
          <a:p>
            <a:pPr>
              <a:buNone/>
            </a:pPr>
            <a:r>
              <a:rPr lang="en-US" sz="2400" dirty="0" smtClean="0"/>
              <a:t>Activities which comprise change control as:</a:t>
            </a:r>
          </a:p>
          <a:p>
            <a:pPr>
              <a:buNone/>
            </a:pPr>
            <a:endParaRPr lang="en-US" sz="2400" dirty="0" smtClean="0"/>
          </a:p>
          <a:p>
            <a:r>
              <a:rPr lang="en-US" sz="2400" dirty="0" smtClean="0"/>
              <a:t>Selection from the top of a priority list.</a:t>
            </a:r>
          </a:p>
          <a:p>
            <a:r>
              <a:rPr lang="en-US" sz="2400" dirty="0" smtClean="0"/>
              <a:t>Reproduction of the problem (if there is one)</a:t>
            </a:r>
          </a:p>
          <a:p>
            <a:r>
              <a:rPr lang="en-US" sz="2400" dirty="0" smtClean="0"/>
              <a:t>Analysis of code (and specifications if available).</a:t>
            </a:r>
          </a:p>
          <a:p>
            <a:r>
              <a:rPr lang="en-US" sz="2400" dirty="0" smtClean="0"/>
              <a:t>Incorporation of change.</a:t>
            </a:r>
          </a:p>
          <a:p>
            <a:r>
              <a:rPr lang="en-US" sz="2400" dirty="0" smtClean="0"/>
              <a:t>Design of changes and tests.</a:t>
            </a:r>
          </a:p>
          <a:p>
            <a:r>
              <a:rPr lang="en-US" sz="2400" dirty="0" smtClean="0"/>
              <a:t>Quality assurance.</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Autofit/>
          </a:bodyPr>
          <a:lstStyle/>
          <a:p>
            <a:r>
              <a:rPr lang="en-US" sz="2800" b="1" dirty="0" smtClean="0"/>
              <a:t>4.1. </a:t>
            </a:r>
            <a:r>
              <a:rPr lang="en-US" sz="2800" b="1" i="1" dirty="0" smtClean="0"/>
              <a:t>The Responsibilities of Management in Change Control</a:t>
            </a:r>
            <a:endParaRPr lang="en-US" sz="2800" b="1" dirty="0"/>
          </a:p>
        </p:txBody>
      </p:sp>
      <p:sp>
        <p:nvSpPr>
          <p:cNvPr id="3" name="Content Placeholder 2"/>
          <p:cNvSpPr>
            <a:spLocks noGrp="1"/>
          </p:cNvSpPr>
          <p:nvPr>
            <p:ph idx="1"/>
          </p:nvPr>
        </p:nvSpPr>
        <p:spPr>
          <a:xfrm>
            <a:off x="0" y="685800"/>
            <a:ext cx="9144000" cy="6172200"/>
          </a:xfrm>
        </p:spPr>
        <p:txBody>
          <a:bodyPr>
            <a:normAutofit fontScale="32500" lnSpcReduction="20000"/>
          </a:bodyPr>
          <a:lstStyle/>
          <a:p>
            <a:pPr marL="466725" indent="-407988" algn="just">
              <a:buNone/>
            </a:pPr>
            <a:r>
              <a:rPr lang="en-US" sz="6000" b="1" i="1" dirty="0" smtClean="0"/>
              <a:t>1.Deciding if the change should be made:</a:t>
            </a:r>
          </a:p>
          <a:p>
            <a:pPr marL="466725" lvl="1" indent="-407988" algn="just">
              <a:buFont typeface="Wingdings" pitchFamily="2" charset="2"/>
              <a:buChar char="Ø"/>
            </a:pPr>
            <a:r>
              <a:rPr lang="en-US" sz="6000" dirty="0" smtClean="0"/>
              <a:t>This is the job of a Change Control Board. </a:t>
            </a:r>
            <a:r>
              <a:rPr lang="en-US" sz="6000" b="1" dirty="0" smtClean="0"/>
              <a:t>A request for change must be </a:t>
            </a:r>
            <a:r>
              <a:rPr lang="en-US" sz="6000" b="1" dirty="0" err="1" smtClean="0"/>
              <a:t>analysed</a:t>
            </a:r>
            <a:r>
              <a:rPr lang="en-US" sz="6000" b="1" dirty="0" smtClean="0"/>
              <a:t> to see if it is valid. </a:t>
            </a:r>
            <a:r>
              <a:rPr lang="en-US" sz="6000" dirty="0" smtClean="0"/>
              <a:t>Is it a requirement for a genuine change or does it stem perhaps from a user's misunderstanding of existing functionality?</a:t>
            </a:r>
          </a:p>
          <a:p>
            <a:pPr marL="466725" lvl="1" indent="-407988" algn="just">
              <a:buNone/>
            </a:pPr>
            <a:endParaRPr lang="en-US" sz="6000" dirty="0" smtClean="0"/>
          </a:p>
          <a:p>
            <a:pPr marL="466725" lvl="1" indent="-407988" algn="just">
              <a:buFont typeface="Wingdings" pitchFamily="2" charset="2"/>
              <a:buChar char="Ø"/>
            </a:pPr>
            <a:r>
              <a:rPr lang="en-US" sz="6000" b="1" dirty="0" smtClean="0"/>
              <a:t>A potential change must be </a:t>
            </a:r>
            <a:r>
              <a:rPr lang="en-US" sz="6000" b="1" dirty="0" err="1" smtClean="0"/>
              <a:t>costed</a:t>
            </a:r>
            <a:r>
              <a:rPr lang="en-US" sz="6000" b="1" dirty="0" smtClean="0"/>
              <a:t>.</a:t>
            </a:r>
            <a:r>
              <a:rPr lang="en-US" sz="6000" dirty="0" smtClean="0"/>
              <a:t> The cost of making the change must be balanced against the benefit that will accrue from it.</a:t>
            </a:r>
          </a:p>
          <a:p>
            <a:pPr marL="466725" lvl="1" indent="-407988" algn="just">
              <a:buNone/>
            </a:pPr>
            <a:endParaRPr lang="en-US" sz="6000" dirty="0" smtClean="0"/>
          </a:p>
          <a:p>
            <a:pPr>
              <a:buFont typeface="Wingdings" pitchFamily="2" charset="2"/>
              <a:buChar char="Ø"/>
            </a:pPr>
            <a:r>
              <a:rPr lang="en-US" sz="6000" dirty="0" smtClean="0"/>
              <a:t>It is the job of the Change Control Board to decide whether or not to accept a request for change. </a:t>
            </a:r>
          </a:p>
          <a:p>
            <a:pPr>
              <a:buNone/>
            </a:pPr>
            <a:endParaRPr lang="en-US" sz="6000" dirty="0" smtClean="0"/>
          </a:p>
          <a:p>
            <a:pPr>
              <a:buFont typeface="Wingdings" pitchFamily="2" charset="2"/>
              <a:buChar char="Ø"/>
            </a:pPr>
            <a:r>
              <a:rPr lang="en-US" sz="6000" b="1" dirty="0" smtClean="0"/>
              <a:t>A change request form that gives details of the change requested and the action taken. </a:t>
            </a:r>
          </a:p>
          <a:p>
            <a:pPr>
              <a:buNone/>
            </a:pPr>
            <a:endParaRPr lang="en-US" sz="6000" b="1" dirty="0" smtClean="0"/>
          </a:p>
          <a:p>
            <a:pPr>
              <a:buFont typeface="Wingdings" pitchFamily="2" charset="2"/>
              <a:buChar char="Ø"/>
            </a:pPr>
            <a:r>
              <a:rPr lang="en-US" sz="6000" dirty="0" smtClean="0"/>
              <a:t>These forms are very useful form of documentation. </a:t>
            </a:r>
          </a:p>
          <a:p>
            <a:pPr>
              <a:buNone/>
            </a:pPr>
            <a:endParaRPr lang="en-US" sz="6000" dirty="0" smtClean="0"/>
          </a:p>
          <a:p>
            <a:pPr>
              <a:buFont typeface="Wingdings" pitchFamily="2" charset="2"/>
              <a:buChar char="Ø"/>
            </a:pPr>
            <a:r>
              <a:rPr lang="en-US" sz="6000" dirty="0" smtClean="0"/>
              <a:t>The Change Control Board </a:t>
            </a:r>
            <a:r>
              <a:rPr lang="en-US" sz="6000" b="1" dirty="0" smtClean="0"/>
              <a:t>considers the effect of a change from a strategic and </a:t>
            </a:r>
            <a:r>
              <a:rPr lang="en-US" sz="6000" b="1" dirty="0" err="1" smtClean="0"/>
              <a:t>organisational</a:t>
            </a:r>
            <a:r>
              <a:rPr lang="en-US" sz="6000" b="1" dirty="0" smtClean="0"/>
              <a:t> viewpoint rather than a technical one </a:t>
            </a:r>
            <a:r>
              <a:rPr lang="en-US" sz="6000" dirty="0" smtClean="0"/>
              <a:t>and decides whether or not the change would be cost-effective.</a:t>
            </a:r>
          </a:p>
          <a:p>
            <a:pPr marL="466725" indent="-407988" algn="just">
              <a:buNone/>
            </a:pPr>
            <a:r>
              <a:rPr lang="en-US" dirty="0" smtClean="0"/>
              <a:t> </a:t>
            </a:r>
            <a:endParaRPr lang="en-US"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533400"/>
            <a:ext cx="7391400" cy="5029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r>
              <a:rPr lang="en-US" sz="2800" b="1" dirty="0" smtClean="0"/>
              <a:t>4.1. </a:t>
            </a:r>
            <a:r>
              <a:rPr lang="en-US" sz="2800" b="1" i="1" dirty="0" smtClean="0"/>
              <a:t>The Responsibilities of Management in Change Control</a:t>
            </a:r>
            <a:endParaRPr lang="en-US" sz="2800" b="1" dirty="0"/>
          </a:p>
        </p:txBody>
      </p:sp>
      <p:sp>
        <p:nvSpPr>
          <p:cNvPr id="3" name="Content Placeholder 2"/>
          <p:cNvSpPr>
            <a:spLocks noGrp="1"/>
          </p:cNvSpPr>
          <p:nvPr>
            <p:ph idx="1"/>
          </p:nvPr>
        </p:nvSpPr>
        <p:spPr>
          <a:xfrm>
            <a:off x="0" y="838200"/>
            <a:ext cx="9144000" cy="6019800"/>
          </a:xfrm>
        </p:spPr>
        <p:txBody>
          <a:bodyPr>
            <a:normAutofit/>
          </a:bodyPr>
          <a:lstStyle/>
          <a:p>
            <a:pPr marL="466725" indent="-407988" algn="just">
              <a:buNone/>
            </a:pPr>
            <a:r>
              <a:rPr lang="en-US" b="1" dirty="0" smtClean="0"/>
              <a:t>2. Managing the implementation of the change</a:t>
            </a:r>
            <a:r>
              <a:rPr lang="en-US" dirty="0" smtClean="0"/>
              <a:t>: </a:t>
            </a:r>
          </a:p>
          <a:p>
            <a:pPr marL="466725" indent="-407988" algn="just">
              <a:buNone/>
            </a:pPr>
            <a:r>
              <a:rPr lang="en-US" dirty="0" smtClean="0"/>
              <a:t>     </a:t>
            </a:r>
            <a:r>
              <a:rPr lang="en-US" b="1" dirty="0" smtClean="0"/>
              <a:t>The outcomes of making a change must be assessed.</a:t>
            </a:r>
            <a:r>
              <a:rPr lang="en-US" dirty="0" smtClean="0"/>
              <a:t> This assessment will have begins as  part of the costing process.</a:t>
            </a:r>
          </a:p>
          <a:p>
            <a:pPr marL="466725" indent="-407988" algn="just">
              <a:buNone/>
            </a:pPr>
            <a:r>
              <a:rPr lang="en-US" b="1" dirty="0" smtClean="0"/>
              <a:t>3. Verifying the quality</a:t>
            </a:r>
            <a:r>
              <a:rPr lang="en-US" dirty="0" smtClean="0"/>
              <a:t>: </a:t>
            </a:r>
          </a:p>
          <a:p>
            <a:pPr marL="466725" indent="-407988" algn="just">
              <a:buNone/>
            </a:pPr>
            <a:r>
              <a:rPr lang="en-US" dirty="0" smtClean="0"/>
              <a:t>     Implementation of a change should be subject to quality control. </a:t>
            </a:r>
            <a:endParaRPr lang="en-US" b="1"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Autofit/>
          </a:bodyPr>
          <a:lstStyle/>
          <a:p>
            <a:r>
              <a:rPr lang="en-US" sz="3200" b="1" dirty="0" smtClean="0"/>
              <a:t>5. Documentation</a:t>
            </a:r>
            <a:endParaRPr lang="en-US" sz="3200" b="1" dirty="0"/>
          </a:p>
        </p:txBody>
      </p:sp>
      <p:sp>
        <p:nvSpPr>
          <p:cNvPr id="3" name="Content Placeholder 2"/>
          <p:cNvSpPr>
            <a:spLocks noGrp="1"/>
          </p:cNvSpPr>
          <p:nvPr>
            <p:ph idx="1"/>
          </p:nvPr>
        </p:nvSpPr>
        <p:spPr>
          <a:xfrm>
            <a:off x="0" y="685800"/>
            <a:ext cx="9144000" cy="6172200"/>
          </a:xfrm>
        </p:spPr>
        <p:txBody>
          <a:bodyPr>
            <a:normAutofit fontScale="85000" lnSpcReduction="20000"/>
          </a:bodyPr>
          <a:lstStyle/>
          <a:p>
            <a:pPr algn="just"/>
            <a:r>
              <a:rPr lang="en-US" dirty="0" smtClean="0"/>
              <a:t>A key component in the general control of change and specific control of the processes of software evolution is documentation</a:t>
            </a:r>
          </a:p>
          <a:p>
            <a:pPr>
              <a:buNone/>
            </a:pPr>
            <a:endParaRPr lang="en-US" dirty="0" smtClean="0"/>
          </a:p>
          <a:p>
            <a:pPr>
              <a:buNone/>
            </a:pPr>
            <a:r>
              <a:rPr lang="en-US" b="1" i="1" dirty="0" smtClean="0"/>
              <a:t>	5.1. Categories of Software Documentation</a:t>
            </a:r>
          </a:p>
          <a:p>
            <a:pPr>
              <a:buNone/>
            </a:pPr>
            <a:r>
              <a:rPr lang="en-US" dirty="0" smtClean="0"/>
              <a:t>	Two main categories are: </a:t>
            </a:r>
            <a:r>
              <a:rPr lang="en-US" b="1" dirty="0" smtClean="0"/>
              <a:t>user documentation and</a:t>
            </a:r>
          </a:p>
          <a:p>
            <a:pPr>
              <a:buNone/>
            </a:pPr>
            <a:r>
              <a:rPr lang="en-US" b="1" dirty="0" smtClean="0"/>
              <a:t>                                                   system documentation</a:t>
            </a:r>
          </a:p>
          <a:p>
            <a:pPr>
              <a:buNone/>
            </a:pPr>
            <a:endParaRPr lang="en-US" b="1" dirty="0" smtClean="0"/>
          </a:p>
          <a:p>
            <a:pPr algn="just"/>
            <a:r>
              <a:rPr lang="en-US" b="1" dirty="0" smtClean="0"/>
              <a:t>User documentation refers to those documents containing</a:t>
            </a:r>
          </a:p>
          <a:p>
            <a:pPr algn="just">
              <a:buNone/>
            </a:pPr>
            <a:r>
              <a:rPr lang="en-US" b="1" dirty="0" smtClean="0"/>
              <a:t>	descriptions of the functions of a system without reference to how these functions are implemented </a:t>
            </a:r>
          </a:p>
          <a:p>
            <a:pPr algn="just">
              <a:buNone/>
            </a:pPr>
            <a:endParaRPr lang="en-US" b="1" dirty="0" smtClean="0"/>
          </a:p>
          <a:p>
            <a:pPr algn="just"/>
            <a:r>
              <a:rPr lang="en-US" b="1" dirty="0" smtClean="0"/>
              <a:t>System documentation contains documents which describe all facets of the system, including analysis, specification, design, implementation, testing, security, error diagnosis and recovery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2. Definitions</a:t>
            </a:r>
            <a:endParaRPr lang="en-US" b="1" dirty="0"/>
          </a:p>
        </p:txBody>
      </p:sp>
      <p:sp>
        <p:nvSpPr>
          <p:cNvPr id="3" name="Content Placeholder 2"/>
          <p:cNvSpPr>
            <a:spLocks noGrp="1"/>
          </p:cNvSpPr>
          <p:nvPr>
            <p:ph idx="1"/>
          </p:nvPr>
        </p:nvSpPr>
        <p:spPr>
          <a:xfrm>
            <a:off x="0" y="609600"/>
            <a:ext cx="9144000" cy="6248400"/>
          </a:xfrm>
        </p:spPr>
        <p:txBody>
          <a:bodyPr>
            <a:normAutofit fontScale="70000" lnSpcReduction="20000"/>
          </a:bodyPr>
          <a:lstStyle/>
          <a:p>
            <a:pPr algn="just">
              <a:buNone/>
            </a:pPr>
            <a:r>
              <a:rPr lang="en-IN" sz="3400" b="1" dirty="0" smtClean="0"/>
              <a:t>Baseline - </a:t>
            </a:r>
            <a:r>
              <a:rPr lang="en-IN" sz="3400" dirty="0" smtClean="0"/>
              <a:t>The arrangement of related entities that make up a particular software configuration. Any change made to a software system relates to a specific baseline. Baselines can be defined at each stage of the software life-cycle, for example functional baseline, design baseline, product baseline, etc.</a:t>
            </a:r>
          </a:p>
          <a:p>
            <a:pPr algn="just">
              <a:buNone/>
            </a:pPr>
            <a:endParaRPr lang="en-IN" sz="3400" b="1" dirty="0" smtClean="0"/>
          </a:p>
          <a:p>
            <a:pPr algn="just">
              <a:buNone/>
            </a:pPr>
            <a:r>
              <a:rPr lang="en-IN" sz="3400" b="1" dirty="0" smtClean="0"/>
              <a:t>Change - </a:t>
            </a:r>
            <a:r>
              <a:rPr lang="en-IN" sz="3400" dirty="0" smtClean="0"/>
              <a:t>the act, process or result of being altered.</a:t>
            </a:r>
          </a:p>
          <a:p>
            <a:pPr algn="just">
              <a:buNone/>
            </a:pPr>
            <a:endParaRPr lang="en-IN" sz="3400" dirty="0" smtClean="0"/>
          </a:p>
          <a:p>
            <a:pPr algn="just">
              <a:buNone/>
            </a:pPr>
            <a:r>
              <a:rPr lang="en-IN" sz="3400" b="1" dirty="0" smtClean="0"/>
              <a:t>Change control -</a:t>
            </a:r>
            <a:r>
              <a:rPr lang="en-IN" sz="3400" dirty="0" smtClean="0"/>
              <a:t> keeping track of the process of making a modification.</a:t>
            </a:r>
          </a:p>
          <a:p>
            <a:pPr algn="just">
              <a:buNone/>
            </a:pPr>
            <a:endParaRPr lang="en-IN" sz="3400" dirty="0" smtClean="0"/>
          </a:p>
          <a:p>
            <a:pPr algn="just">
              <a:buNone/>
            </a:pPr>
            <a:r>
              <a:rPr lang="en-IN" sz="3400" b="1" dirty="0" smtClean="0"/>
              <a:t>Configuration - </a:t>
            </a:r>
            <a:r>
              <a:rPr lang="en-IN" sz="3400" dirty="0" smtClean="0"/>
              <a:t>A mode of arrangement, confirmation or outline; the 	relative position of the component parts of a system</a:t>
            </a:r>
          </a:p>
          <a:p>
            <a:pPr algn="just">
              <a:buNone/>
            </a:pPr>
            <a:endParaRPr lang="en-IN" sz="3400" dirty="0" smtClean="0"/>
          </a:p>
          <a:p>
            <a:pPr algn="just">
              <a:buNone/>
            </a:pPr>
            <a:r>
              <a:rPr lang="en-IN" sz="3400" b="1" dirty="0" smtClean="0"/>
              <a:t>Configuration management - </a:t>
            </a:r>
            <a:r>
              <a:rPr lang="en-IN" sz="3400" dirty="0" smtClean="0"/>
              <a:t>"The discipline of developing uniform descriptions of a complex product at discrete points in its life-cycle with a view to controlling systematically the manner in which the product evolves </a:t>
            </a:r>
            <a:r>
              <a:rPr lang="en-IN" dirty="0" smtClean="0"/>
              <a:t>"</a:t>
            </a:r>
          </a:p>
          <a:p>
            <a:pPr algn="just">
              <a:buNone/>
            </a:pPr>
            <a:r>
              <a:rPr lang="en-IN" dirty="0" smtClean="0"/>
              <a:t> </a:t>
            </a:r>
          </a:p>
          <a:p>
            <a:pPr algn="just">
              <a:buNone/>
            </a:pPr>
            <a:endParaRPr lang="en-US" dirty="0" smtClean="0"/>
          </a:p>
          <a:p>
            <a:pPr algn="just">
              <a:buNone/>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304800" y="0"/>
            <a:ext cx="8610600"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lnSpcReduction="10000"/>
          </a:bodyPr>
          <a:lstStyle/>
          <a:p>
            <a:pPr algn="just"/>
            <a:r>
              <a:rPr lang="en-US" dirty="0" smtClean="0"/>
              <a:t>Macro argues that there are </a:t>
            </a:r>
            <a:r>
              <a:rPr lang="en-US" b="1" dirty="0" smtClean="0"/>
              <a:t>three classes of documentation: user manuals, operator manuals and maintenance manuals</a:t>
            </a:r>
          </a:p>
          <a:p>
            <a:pPr algn="just">
              <a:buNone/>
            </a:pPr>
            <a:endParaRPr lang="en-US" b="1" dirty="0" smtClean="0"/>
          </a:p>
          <a:p>
            <a:pPr algn="just"/>
            <a:r>
              <a:rPr lang="en-US" b="1" dirty="0" smtClean="0"/>
              <a:t>The user manual </a:t>
            </a:r>
            <a:r>
              <a:rPr lang="en-US" dirty="0" smtClean="0"/>
              <a:t>describes what the system does without necessarily going into the details of how it does it or how to get the system to do it.</a:t>
            </a:r>
          </a:p>
          <a:p>
            <a:pPr algn="just"/>
            <a:r>
              <a:rPr lang="en-US" b="1" dirty="0" smtClean="0"/>
              <a:t>The operator manual </a:t>
            </a:r>
            <a:r>
              <a:rPr lang="en-US" dirty="0" smtClean="0"/>
              <a:t>describes how to use the system as well as giving instructions on how to recover from faults. </a:t>
            </a:r>
          </a:p>
          <a:p>
            <a:pPr algn="just"/>
            <a:r>
              <a:rPr lang="en-US" b="1" dirty="0" smtClean="0"/>
              <a:t>The maintenance manual </a:t>
            </a:r>
            <a:r>
              <a:rPr lang="en-US" dirty="0" smtClean="0"/>
              <a:t>contains details of the functional specification, software design, high quality code listings, test data and results.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990600" y="1066800"/>
            <a:ext cx="7010399"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534400" cy="6019800"/>
          </a:xfrm>
        </p:spPr>
        <p:txBody>
          <a:bodyPr>
            <a:normAutofit/>
          </a:bodyPr>
          <a:lstStyle/>
          <a:p>
            <a:pPr algn="just"/>
            <a:r>
              <a:rPr lang="en-US" dirty="0" smtClean="0"/>
              <a:t>The list of software documents presented in the Table 7.1 is not exhaustive. The type, content and sometimes name of each document will vary between systems. This variation is caused by a number of factors that include:</a:t>
            </a:r>
          </a:p>
          <a:p>
            <a:r>
              <a:rPr lang="en-US" b="1" i="1" dirty="0" smtClean="0"/>
              <a:t>Development methodology</a:t>
            </a:r>
          </a:p>
          <a:p>
            <a:r>
              <a:rPr lang="en-US" b="1" i="1" dirty="0" smtClean="0"/>
              <a:t>Category of customer</a:t>
            </a:r>
          </a:p>
          <a:p>
            <a:r>
              <a:rPr lang="en-US" b="1" i="1" dirty="0" smtClean="0"/>
              <a:t>Version of the system</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92500" lnSpcReduction="10000"/>
          </a:bodyPr>
          <a:lstStyle/>
          <a:p>
            <a:pPr algn="just">
              <a:buNone/>
            </a:pPr>
            <a:r>
              <a:rPr lang="en-US" b="1" dirty="0" smtClean="0"/>
              <a:t>5.2. </a:t>
            </a:r>
            <a:r>
              <a:rPr lang="en-US" b="1" i="1" dirty="0" smtClean="0"/>
              <a:t>Role of Software Documentation</a:t>
            </a:r>
          </a:p>
          <a:p>
            <a:pPr marL="466725" indent="0">
              <a:buNone/>
            </a:pPr>
            <a:r>
              <a:rPr lang="en-US" b="1" dirty="0" smtClean="0"/>
              <a:t>a.</a:t>
            </a:r>
            <a:r>
              <a:rPr lang="en-US" b="1" i="1" dirty="0" smtClean="0"/>
              <a:t> To facilitate program comprehension</a:t>
            </a:r>
          </a:p>
          <a:p>
            <a:pPr marL="466725" indent="0">
              <a:buNone/>
            </a:pPr>
            <a:r>
              <a:rPr lang="en-US" b="1" i="1" dirty="0" smtClean="0"/>
              <a:t>b. To act as a guide to the user</a:t>
            </a:r>
          </a:p>
          <a:p>
            <a:pPr marL="914400" indent="-447675" algn="just">
              <a:buFont typeface="Wingdings" pitchFamily="2" charset="2"/>
              <a:buChar char="Ø"/>
            </a:pPr>
            <a:r>
              <a:rPr lang="en-US" dirty="0" smtClean="0"/>
              <a:t>providing an initial and accurate description of what the system can do. As such, the user can decide  whether or not the system can satisfy his or her needs. To achieve this, the documents must be written and arranged in such a way that the user can easily find what is required.</a:t>
            </a:r>
          </a:p>
          <a:p>
            <a:pPr marL="914400" indent="-447675">
              <a:buFont typeface="Wingdings" pitchFamily="2" charset="2"/>
              <a:buChar char="Ø"/>
            </a:pPr>
            <a:r>
              <a:rPr lang="en-US" dirty="0" smtClean="0"/>
              <a:t>providing information that enables the user to install the system and </a:t>
            </a:r>
            <a:r>
              <a:rPr lang="en-US" dirty="0" err="1" smtClean="0"/>
              <a:t>customise</a:t>
            </a:r>
            <a:r>
              <a:rPr lang="en-US" dirty="0" smtClean="0"/>
              <a:t> it to local needs.</a:t>
            </a:r>
          </a:p>
          <a:p>
            <a:pPr marL="914400" indent="-447675">
              <a:buFont typeface="Wingdings" pitchFamily="2" charset="2"/>
              <a:buChar char="Ø"/>
            </a:pPr>
            <a:r>
              <a:rPr lang="en-US" dirty="0" smtClean="0"/>
              <a:t>providing technical information on how to handle malfunctions.</a:t>
            </a:r>
            <a:endParaRPr lang="en-US" b="1" i="1" dirty="0" smtClean="0"/>
          </a:p>
          <a:p>
            <a:pPr marL="466725" indent="0">
              <a:buNone/>
            </a:pPr>
            <a:r>
              <a:rPr lang="en-US" b="1" i="1" dirty="0" smtClean="0"/>
              <a:t>c. To complement the system</a:t>
            </a:r>
            <a:endParaRPr lang="en-US" b="1" dirty="0" smtClean="0"/>
          </a:p>
          <a:p>
            <a:pPr algn="just">
              <a:buNone/>
            </a:pPr>
            <a:endParaRPr lang="en-US"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62500" lnSpcReduction="20000"/>
          </a:bodyPr>
          <a:lstStyle/>
          <a:p>
            <a:pPr marL="506413" indent="-506413" algn="just">
              <a:buNone/>
            </a:pPr>
            <a:r>
              <a:rPr lang="en-US" sz="2800" b="1" dirty="0" smtClean="0"/>
              <a:t>5.3. Producing and Maintaining Quality Documentation</a:t>
            </a:r>
          </a:p>
          <a:p>
            <a:pPr algn="just"/>
            <a:r>
              <a:rPr lang="en-US" sz="3500" dirty="0" smtClean="0"/>
              <a:t>Osborne contends that the cost of maintaining a software system is proportional to the </a:t>
            </a:r>
            <a:r>
              <a:rPr lang="en-US" sz="3500" b="1" dirty="0" smtClean="0"/>
              <a:t>effectiveness of the documentation which describes </a:t>
            </a:r>
            <a:r>
              <a:rPr lang="en-US" sz="3500" dirty="0" smtClean="0"/>
              <a:t>what the system does as well as the logic used to accomplish its tasks</a:t>
            </a:r>
          </a:p>
          <a:p>
            <a:pPr algn="just">
              <a:buNone/>
            </a:pPr>
            <a:endParaRPr lang="en-US" sz="3500" dirty="0" smtClean="0"/>
          </a:p>
          <a:p>
            <a:r>
              <a:rPr lang="en-US" sz="3500" b="1" dirty="0" smtClean="0"/>
              <a:t>Guidelines on producing software documents:</a:t>
            </a:r>
          </a:p>
          <a:p>
            <a:pPr>
              <a:buNone/>
            </a:pPr>
            <a:endParaRPr lang="en-US" sz="3500" b="1" dirty="0" smtClean="0"/>
          </a:p>
          <a:p>
            <a:pPr marL="466725" lvl="1" indent="-9525" algn="just"/>
            <a:r>
              <a:rPr lang="en-US" sz="3500" dirty="0" smtClean="0"/>
              <a:t> </a:t>
            </a:r>
            <a:r>
              <a:rPr lang="en-US" sz="3500" b="1" dirty="0" smtClean="0"/>
              <a:t>Writing style:</a:t>
            </a:r>
            <a:r>
              <a:rPr lang="en-US" sz="3500" dirty="0" smtClean="0"/>
              <a:t> adhering to guidelines for clear and understandable text</a:t>
            </a:r>
          </a:p>
          <a:p>
            <a:pPr marL="466725" lvl="1" indent="-9525" algn="just"/>
            <a:r>
              <a:rPr lang="en-US" sz="3500" dirty="0" smtClean="0"/>
              <a:t> </a:t>
            </a:r>
            <a:r>
              <a:rPr lang="en-US" sz="3500" b="1" dirty="0" smtClean="0"/>
              <a:t>Adhering to document standards:</a:t>
            </a:r>
            <a:r>
              <a:rPr lang="en-US" sz="3500" dirty="0" smtClean="0"/>
              <a:t> for example, standard  coversheets can ensure traceability of documents.</a:t>
            </a:r>
          </a:p>
          <a:p>
            <a:pPr marL="466725" lvl="1" indent="-9525" algn="just"/>
            <a:r>
              <a:rPr lang="en-US" sz="3500" dirty="0" smtClean="0"/>
              <a:t> </a:t>
            </a:r>
            <a:r>
              <a:rPr lang="en-US" sz="3500" b="1" dirty="0" smtClean="0"/>
              <a:t>Standards and quality assessment: </a:t>
            </a:r>
            <a:r>
              <a:rPr lang="en-US" sz="3500" dirty="0" smtClean="0"/>
              <a:t>putting documents through a</a:t>
            </a:r>
          </a:p>
          <a:p>
            <a:pPr marL="466725" lvl="2" indent="-9525" algn="just">
              <a:buNone/>
            </a:pPr>
            <a:r>
              <a:rPr lang="en-US" sz="3500" dirty="0" smtClean="0"/>
              <a:t>quality assessment process will help to ensure conformance to standards.</a:t>
            </a:r>
          </a:p>
          <a:p>
            <a:pPr marL="466725" lvl="1" indent="-9525" algn="just">
              <a:buNone/>
            </a:pPr>
            <a:r>
              <a:rPr lang="en-US" sz="3500" dirty="0" smtClean="0"/>
              <a:t>- </a:t>
            </a:r>
            <a:r>
              <a:rPr lang="en-US" sz="3500" b="1" dirty="0" smtClean="0"/>
              <a:t>Documentation techniques:</a:t>
            </a:r>
          </a:p>
          <a:p>
            <a:pPr marL="915988" lvl="2" indent="-9525" algn="just">
              <a:buFont typeface="Wingdings" pitchFamily="2" charset="2"/>
              <a:buChar char="Ø"/>
            </a:pPr>
            <a:r>
              <a:rPr lang="en-US" sz="3500" dirty="0" smtClean="0"/>
              <a:t> Keep document up to date</a:t>
            </a:r>
          </a:p>
          <a:p>
            <a:pPr marL="915988" lvl="2" indent="-9525" algn="just">
              <a:buFont typeface="Wingdings" pitchFamily="2" charset="2"/>
              <a:buChar char="Ø"/>
            </a:pPr>
            <a:r>
              <a:rPr lang="en-US" sz="3500" dirty="0" smtClean="0"/>
              <a:t> Keep good design principle methodologies</a:t>
            </a:r>
          </a:p>
          <a:p>
            <a:pPr marL="466725" lvl="1" indent="-9525" algn="just"/>
            <a:r>
              <a:rPr lang="en-US" sz="3500" b="1" dirty="0" smtClean="0"/>
              <a:t>Documentation support tools: </a:t>
            </a:r>
            <a:r>
              <a:rPr lang="en-US" sz="3500" dirty="0" smtClean="0"/>
              <a:t>for the classification and updating of documentation.  Appropriate tools can ensure consistency in documents</a:t>
            </a:r>
          </a:p>
          <a:p>
            <a:pPr algn="just"/>
            <a:endParaRPr lang="en-US" dirty="0" smtClean="0"/>
          </a:p>
          <a:p>
            <a:pPr algn="just">
              <a:buNone/>
            </a:pPr>
            <a:endParaRPr lang="en-US"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05000"/>
            <a:ext cx="9144000" cy="1676400"/>
          </a:xfrm>
        </p:spPr>
        <p:txBody>
          <a:bodyPr>
            <a:normAutofit fontScale="55000" lnSpcReduction="20000"/>
          </a:bodyPr>
          <a:lstStyle/>
          <a:p>
            <a:pPr marL="506413" indent="-506413" algn="just">
              <a:buNone/>
            </a:pPr>
            <a:endParaRPr lang="en-US" sz="4000" b="1" dirty="0" smtClean="0"/>
          </a:p>
          <a:p>
            <a:pPr marL="506413" indent="-506413" algn="just">
              <a:buNone/>
            </a:pPr>
            <a:endParaRPr lang="en-US" sz="4000" b="1" dirty="0" smtClean="0"/>
          </a:p>
          <a:p>
            <a:pPr marL="506413" indent="-506413" algn="just">
              <a:buNone/>
            </a:pPr>
            <a:endParaRPr lang="en-US" sz="4000" b="1" dirty="0" smtClean="0"/>
          </a:p>
          <a:p>
            <a:pPr marL="506413" indent="-506413" algn="ctr">
              <a:buNone/>
            </a:pPr>
            <a:r>
              <a:rPr lang="en-US" sz="7300" b="1" dirty="0" smtClean="0"/>
              <a:t>Management and </a:t>
            </a:r>
            <a:r>
              <a:rPr lang="en-US" sz="7300" b="1" dirty="0" err="1" smtClean="0"/>
              <a:t>Organisational</a:t>
            </a:r>
            <a:r>
              <a:rPr lang="en-US" sz="7300" b="1" dirty="0" smtClean="0"/>
              <a:t> issues</a:t>
            </a:r>
            <a:endParaRPr lang="en-US" sz="7300" dirty="0" smtClean="0"/>
          </a:p>
          <a:p>
            <a:pPr algn="just">
              <a:buNone/>
            </a:pP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1. Introduction</a:t>
            </a:r>
            <a:endParaRPr lang="en-US" b="1"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algn="just"/>
            <a:r>
              <a:rPr lang="en-US" b="1" dirty="0" smtClean="0"/>
              <a:t>A transition from small special-purpose programs - e.g. mathematical functions - to very complex applications - e.g. real-time systems and embedded systems; and from one-person tasks to team tasks (i.e. to project level) </a:t>
            </a:r>
            <a:r>
              <a:rPr lang="en-US" dirty="0" smtClean="0"/>
              <a:t>primarily because the complexity surpassed that which could be managed by a single individual</a:t>
            </a:r>
          </a:p>
          <a:p>
            <a:pPr algn="just"/>
            <a:r>
              <a:rPr lang="en-US" dirty="0" smtClean="0"/>
              <a:t>management-related issues have taken on a greater significance</a:t>
            </a:r>
          </a:p>
          <a:p>
            <a:pPr algn="just"/>
            <a:r>
              <a:rPr lang="en-US" dirty="0" smtClean="0"/>
              <a:t>The management of personnel and the </a:t>
            </a:r>
            <a:r>
              <a:rPr lang="en-US" dirty="0" err="1" smtClean="0"/>
              <a:t>organisation</a:t>
            </a:r>
            <a:r>
              <a:rPr lang="en-US" dirty="0" smtClean="0"/>
              <a:t> of maintenance tasks relates closely to the equivalent activities in development projects.</a:t>
            </a:r>
          </a:p>
          <a:p>
            <a:pPr algn="just"/>
            <a:r>
              <a:rPr lang="en-US" b="1" dirty="0" smtClean="0"/>
              <a:t>personnel management with respect to the required qualities, motivational factors, team dynamics, improving productivity and provision of adequate education and training. </a:t>
            </a:r>
          </a:p>
          <a:p>
            <a:pPr algn="just"/>
            <a:r>
              <a:rPr lang="en-US" dirty="0" smtClean="0"/>
              <a:t>the different approaches that can be used to </a:t>
            </a:r>
            <a:r>
              <a:rPr lang="en-US" dirty="0" err="1" smtClean="0"/>
              <a:t>organise</a:t>
            </a:r>
            <a:r>
              <a:rPr lang="en-US" dirty="0" smtClean="0"/>
              <a:t> maintenance tasks.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t>2. Definitions</a:t>
            </a:r>
            <a:endParaRPr lang="en-US" sz="3600" dirty="0"/>
          </a:p>
        </p:txBody>
      </p:sp>
      <p:sp>
        <p:nvSpPr>
          <p:cNvPr id="3" name="Content Placeholder 2"/>
          <p:cNvSpPr>
            <a:spLocks noGrp="1"/>
          </p:cNvSpPr>
          <p:nvPr>
            <p:ph idx="1"/>
          </p:nvPr>
        </p:nvSpPr>
        <p:spPr>
          <a:xfrm>
            <a:off x="457200" y="1143000"/>
            <a:ext cx="8229600" cy="4983163"/>
          </a:xfrm>
        </p:spPr>
        <p:txBody>
          <a:bodyPr/>
          <a:lstStyle/>
          <a:p>
            <a:pPr algn="just"/>
            <a:r>
              <a:rPr lang="en-US" dirty="0" smtClean="0"/>
              <a:t>Management - the act or art of exercising executive, administrative and supervisory direction.</a:t>
            </a:r>
          </a:p>
          <a:p>
            <a:pPr algn="just"/>
            <a:r>
              <a:rPr lang="en-US" dirty="0" smtClean="0"/>
              <a:t>Team working - a number of people associated together in carrying out a task.</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3. Management Responsibilities</a:t>
            </a:r>
            <a:endParaRPr lang="en-US" b="1" dirty="0"/>
          </a:p>
        </p:txBody>
      </p:sp>
      <p:sp>
        <p:nvSpPr>
          <p:cNvPr id="3" name="Content Placeholder 2"/>
          <p:cNvSpPr>
            <a:spLocks noGrp="1"/>
          </p:cNvSpPr>
          <p:nvPr>
            <p:ph idx="1"/>
          </p:nvPr>
        </p:nvSpPr>
        <p:spPr>
          <a:xfrm>
            <a:off x="0" y="914400"/>
            <a:ext cx="9144000" cy="5943600"/>
          </a:xfrm>
        </p:spPr>
        <p:txBody>
          <a:bodyPr>
            <a:normAutofit/>
          </a:bodyPr>
          <a:lstStyle/>
          <a:p>
            <a:pPr algn="just"/>
            <a:r>
              <a:rPr lang="en-US" dirty="0" smtClean="0"/>
              <a:t>Large and complex software systems are the ones that present challenges for management because:</a:t>
            </a:r>
          </a:p>
          <a:p>
            <a:pPr lvl="1" algn="just"/>
            <a:r>
              <a:rPr lang="en-US" dirty="0" smtClean="0"/>
              <a:t>they form an integral part of an </a:t>
            </a:r>
            <a:r>
              <a:rPr lang="en-US" dirty="0" err="1" smtClean="0"/>
              <a:t>organisation</a:t>
            </a:r>
            <a:r>
              <a:rPr lang="en-US" dirty="0" smtClean="0"/>
              <a:t>,</a:t>
            </a:r>
          </a:p>
          <a:p>
            <a:pPr lvl="1" algn="just"/>
            <a:r>
              <a:rPr lang="en-US" dirty="0" smtClean="0"/>
              <a:t>their ability to evolve is at the heart of their operation, and</a:t>
            </a:r>
          </a:p>
          <a:p>
            <a:pPr lvl="1" algn="just"/>
            <a:r>
              <a:rPr lang="en-US" dirty="0" smtClean="0"/>
              <a:t>their maintenance requires the services of large numbers of personnel.</a:t>
            </a:r>
          </a:p>
          <a:p>
            <a:pPr lvl="1" algn="just">
              <a:buNone/>
            </a:pPr>
            <a:endParaRPr lang="en-US" dirty="0" smtClean="0"/>
          </a:p>
          <a:p>
            <a:r>
              <a:rPr lang="en-US" dirty="0" smtClean="0"/>
              <a:t>the </a:t>
            </a:r>
            <a:r>
              <a:rPr lang="en-US" b="1" dirty="0" smtClean="0"/>
              <a:t>role of maintenance personnel is central </a:t>
            </a:r>
            <a:r>
              <a:rPr lang="en-US" dirty="0" smtClean="0"/>
              <a:t>to the successful operation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2. Definitions</a:t>
            </a:r>
            <a:endParaRPr lang="en-US" b="1" dirty="0"/>
          </a:p>
        </p:txBody>
      </p:sp>
      <p:sp>
        <p:nvSpPr>
          <p:cNvPr id="3" name="Content Placeholder 2"/>
          <p:cNvSpPr>
            <a:spLocks noGrp="1"/>
          </p:cNvSpPr>
          <p:nvPr>
            <p:ph idx="1"/>
          </p:nvPr>
        </p:nvSpPr>
        <p:spPr>
          <a:xfrm>
            <a:off x="0" y="609600"/>
            <a:ext cx="9144000" cy="6248400"/>
          </a:xfrm>
        </p:spPr>
        <p:txBody>
          <a:bodyPr>
            <a:normAutofit fontScale="70000" lnSpcReduction="20000"/>
          </a:bodyPr>
          <a:lstStyle/>
          <a:p>
            <a:pPr marL="0" indent="0" algn="just">
              <a:buNone/>
            </a:pPr>
            <a:r>
              <a:rPr lang="en-IN" b="1" dirty="0" smtClean="0"/>
              <a:t>Software change control </a:t>
            </a:r>
            <a:r>
              <a:rPr lang="en-IN" dirty="0" smtClean="0"/>
              <a:t>- keeping track of the process of making modifications to a software system.</a:t>
            </a:r>
          </a:p>
          <a:p>
            <a:pPr marL="0" indent="0" algn="just">
              <a:buNone/>
            </a:pPr>
            <a:endParaRPr lang="en-IN" dirty="0" smtClean="0"/>
          </a:p>
          <a:p>
            <a:pPr algn="just">
              <a:buNone/>
            </a:pPr>
            <a:r>
              <a:rPr lang="en-IN" b="1" dirty="0" smtClean="0">
                <a:solidFill>
                  <a:srgbClr val="FF0000"/>
                </a:solidFill>
              </a:rPr>
              <a:t>Software configuration - </a:t>
            </a:r>
            <a:r>
              <a:rPr lang="en-IN" dirty="0" smtClean="0">
                <a:solidFill>
                  <a:srgbClr val="FF0000"/>
                </a:solidFill>
              </a:rPr>
              <a:t>The current state of the software system and the interrelationship between the constituent components such as the source code, the data files and the documentation</a:t>
            </a:r>
          </a:p>
          <a:p>
            <a:pPr algn="just">
              <a:buNone/>
            </a:pPr>
            <a:r>
              <a:rPr lang="en-IN" b="1" dirty="0" smtClean="0"/>
              <a:t>Software configuration management - </a:t>
            </a:r>
            <a:r>
              <a:rPr lang="en-IN" dirty="0" smtClean="0"/>
              <a:t>Configuration management related specifically to software systems.</a:t>
            </a:r>
            <a:endParaRPr lang="en-US" dirty="0" smtClean="0"/>
          </a:p>
          <a:p>
            <a:pPr>
              <a:buNone/>
            </a:pPr>
            <a:endParaRPr lang="en-IN" b="1" dirty="0" smtClean="0"/>
          </a:p>
          <a:p>
            <a:pPr>
              <a:buNone/>
            </a:pPr>
            <a:r>
              <a:rPr lang="en-IN" b="1" dirty="0" smtClean="0"/>
              <a:t>Software documentation - </a:t>
            </a:r>
            <a:r>
              <a:rPr lang="en-IN" dirty="0" smtClean="0"/>
              <a:t>the written record of facts about a software system recorded with the intent to convey purpose, content and clarity</a:t>
            </a:r>
          </a:p>
          <a:p>
            <a:pPr>
              <a:buNone/>
            </a:pPr>
            <a:r>
              <a:rPr lang="en-IN" b="1" dirty="0" smtClean="0"/>
              <a:t>Variant - Source and object specialised to different platform</a:t>
            </a:r>
            <a:r>
              <a:rPr lang="en-IN" dirty="0" smtClean="0"/>
              <a:t>s. For example, Microsoft Word for Windows for the PC and Microsoft Word for Windows for the Macintosh are variants of the same product.</a:t>
            </a:r>
          </a:p>
          <a:p>
            <a:pPr>
              <a:buNone/>
            </a:pPr>
            <a:endParaRPr lang="en-IN" dirty="0" smtClean="0"/>
          </a:p>
          <a:p>
            <a:pPr>
              <a:buNone/>
            </a:pPr>
            <a:r>
              <a:rPr lang="en-IN" b="1" dirty="0" smtClean="0"/>
              <a:t>Version - </a:t>
            </a:r>
            <a:r>
              <a:rPr lang="en-IN" dirty="0" smtClean="0"/>
              <a:t>a small change to a software configuration. </a:t>
            </a:r>
          </a:p>
          <a:p>
            <a:pPr>
              <a:buNone/>
            </a:pPr>
            <a:r>
              <a:rPr lang="en-IN" b="1" dirty="0" smtClean="0"/>
              <a:t>Version control - Keeping track of baselines, versions of baselines and </a:t>
            </a:r>
            <a:r>
              <a:rPr lang="en-IN" dirty="0" smtClean="0"/>
              <a:t>the relationships between them.</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lnSpcReduction="10000"/>
          </a:bodyPr>
          <a:lstStyle/>
          <a:p>
            <a:pPr algn="just"/>
            <a:r>
              <a:rPr lang="en-US" dirty="0" smtClean="0"/>
              <a:t>Management has the responsibility of ensuring that the </a:t>
            </a:r>
            <a:r>
              <a:rPr lang="en-US" b="1" dirty="0" smtClean="0"/>
              <a:t>software system under maintenance is of a satisfactory quality, </a:t>
            </a:r>
            <a:r>
              <a:rPr lang="en-US" dirty="0" smtClean="0"/>
              <a:t>and that </a:t>
            </a:r>
            <a:r>
              <a:rPr lang="en-US" b="1" dirty="0" smtClean="0"/>
              <a:t>desired changes are effected with the minimum delay at the least possible cost. </a:t>
            </a:r>
            <a:r>
              <a:rPr lang="en-US" dirty="0" smtClean="0"/>
              <a:t>This can be achieved by:</a:t>
            </a:r>
          </a:p>
          <a:p>
            <a:pPr algn="just">
              <a:buNone/>
            </a:pPr>
            <a:endParaRPr lang="en-US" dirty="0" smtClean="0"/>
          </a:p>
          <a:p>
            <a:pPr lvl="1" algn="just"/>
            <a:r>
              <a:rPr lang="en-US" b="1" dirty="0" smtClean="0"/>
              <a:t>devising a means of managing maintenance personnel </a:t>
            </a:r>
            <a:r>
              <a:rPr lang="en-US" dirty="0" smtClean="0"/>
              <a:t>in order to increase their productivity, ensure job satisfaction and improve system quality, choice of personnel, motivation, a suitable team structure and education and training;</a:t>
            </a:r>
          </a:p>
          <a:p>
            <a:pPr lvl="1" algn="just"/>
            <a:r>
              <a:rPr lang="en-US" b="1" dirty="0" smtClean="0"/>
              <a:t>selecting a suitable way of </a:t>
            </a:r>
            <a:r>
              <a:rPr lang="en-US" b="1" dirty="0" err="1" smtClean="0"/>
              <a:t>organising</a:t>
            </a:r>
            <a:r>
              <a:rPr lang="en-US" b="1" dirty="0" smtClean="0"/>
              <a:t> maintenance tasks </a:t>
            </a:r>
            <a:r>
              <a:rPr lang="en-US" dirty="0" smtClean="0"/>
              <a:t>so as to increase productivity, control maintenance effort and cost, and deliver a high quality system</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t>4. Enhancing Maintenance Productivity</a:t>
            </a:r>
            <a:endParaRPr lang="en-US" sz="3600" b="1" dirty="0"/>
          </a:p>
        </p:txBody>
      </p:sp>
      <p:sp>
        <p:nvSpPr>
          <p:cNvPr id="3" name="Content Placeholder 2"/>
          <p:cNvSpPr>
            <a:spLocks noGrp="1"/>
          </p:cNvSpPr>
          <p:nvPr>
            <p:ph idx="1"/>
          </p:nvPr>
        </p:nvSpPr>
        <p:spPr>
          <a:xfrm>
            <a:off x="457200" y="838200"/>
            <a:ext cx="8229600" cy="5715000"/>
          </a:xfrm>
        </p:spPr>
        <p:txBody>
          <a:bodyPr/>
          <a:lstStyle/>
          <a:p>
            <a:pPr algn="just"/>
            <a:r>
              <a:rPr lang="en-US" dirty="0" smtClean="0"/>
              <a:t>The aim of management is </a:t>
            </a:r>
            <a:r>
              <a:rPr lang="en-US" b="1" dirty="0" smtClean="0"/>
              <a:t>to </a:t>
            </a:r>
            <a:r>
              <a:rPr lang="en-US" b="1" dirty="0" err="1" smtClean="0"/>
              <a:t>maximise</a:t>
            </a:r>
            <a:r>
              <a:rPr lang="en-US" b="1" dirty="0" smtClean="0"/>
              <a:t> productivity</a:t>
            </a:r>
          </a:p>
          <a:p>
            <a:pPr algn="just"/>
            <a:r>
              <a:rPr lang="en-US" dirty="0" smtClean="0"/>
              <a:t>It is </a:t>
            </a:r>
            <a:r>
              <a:rPr lang="en-US" b="1" dirty="0" smtClean="0"/>
              <a:t>a management task to find the right    people for the job</a:t>
            </a:r>
            <a:r>
              <a:rPr lang="en-US" dirty="0" smtClean="0"/>
              <a:t>, then to see that they are motivated, and given the  necessary information and resources to do the job well</a:t>
            </a:r>
          </a:p>
          <a:p>
            <a:pPr algn="just"/>
            <a:r>
              <a:rPr lang="en-US" dirty="0" smtClean="0"/>
              <a:t>Also, the management team to equip itself with sufficient knowledge of the area it is managing.</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4.1 Choosing the Right People</a:t>
            </a:r>
            <a:endParaRPr lang="en-US" dirty="0"/>
          </a:p>
        </p:txBody>
      </p:sp>
      <p:sp>
        <p:nvSpPr>
          <p:cNvPr id="3" name="Content Placeholder 2"/>
          <p:cNvSpPr>
            <a:spLocks noGrp="1"/>
          </p:cNvSpPr>
          <p:nvPr>
            <p:ph idx="1"/>
          </p:nvPr>
        </p:nvSpPr>
        <p:spPr>
          <a:xfrm>
            <a:off x="0" y="990600"/>
            <a:ext cx="9144000" cy="5867400"/>
          </a:xfrm>
        </p:spPr>
        <p:txBody>
          <a:bodyPr>
            <a:normAutofit/>
          </a:bodyPr>
          <a:lstStyle/>
          <a:p>
            <a:pPr algn="just"/>
            <a:r>
              <a:rPr lang="en-US" dirty="0" smtClean="0"/>
              <a:t>Choosing the right people for the job in terms of </a:t>
            </a:r>
            <a:r>
              <a:rPr lang="en-US" b="1" dirty="0" smtClean="0"/>
              <a:t>specific skills and experience</a:t>
            </a:r>
          </a:p>
          <a:p>
            <a:pPr algn="just"/>
            <a:r>
              <a:rPr lang="en-US" dirty="0" smtClean="0"/>
              <a:t>Once a team is in place, the single most important factor influencing productivity is </a:t>
            </a:r>
            <a:r>
              <a:rPr lang="en-US" b="1" dirty="0" smtClean="0"/>
              <a:t>motivation</a:t>
            </a:r>
            <a:r>
              <a:rPr lang="en-US" dirty="0" smtClean="0"/>
              <a:t>.</a:t>
            </a:r>
          </a:p>
          <a:p>
            <a:pPr algn="just">
              <a:buNone/>
            </a:pPr>
            <a:endParaRPr lang="en-US" dirty="0" smtClean="0"/>
          </a:p>
          <a:p>
            <a:pPr algn="just"/>
            <a:r>
              <a:rPr lang="en-US" dirty="0" smtClean="0"/>
              <a:t>The COCOMO analysis of 24 maintenance projects and 63 development projects  indicated that the single most important factor in increasing productivity is to get the right people for the job</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smtClean="0"/>
              <a:t>4.2 Motivating Maintenance Personnel</a:t>
            </a:r>
            <a:endParaRPr lang="en-US" sz="3600" dirty="0"/>
          </a:p>
        </p:txBody>
      </p:sp>
      <p:sp>
        <p:nvSpPr>
          <p:cNvPr id="3" name="Content Placeholder 2"/>
          <p:cNvSpPr>
            <a:spLocks noGrp="1"/>
          </p:cNvSpPr>
          <p:nvPr>
            <p:ph idx="1"/>
          </p:nvPr>
        </p:nvSpPr>
        <p:spPr>
          <a:xfrm>
            <a:off x="0" y="914400"/>
            <a:ext cx="9144000" cy="5943600"/>
          </a:xfrm>
        </p:spPr>
        <p:txBody>
          <a:bodyPr>
            <a:normAutofit/>
          </a:bodyPr>
          <a:lstStyle/>
          <a:p>
            <a:pPr algn="just"/>
            <a:r>
              <a:rPr lang="en-US" sz="2400" dirty="0" smtClean="0"/>
              <a:t>Software maintenance still has an image problem. As a result, management has a much more difficult task motivating maintenance personnel than motivating development personnel.</a:t>
            </a:r>
          </a:p>
          <a:p>
            <a:r>
              <a:rPr lang="en-US" sz="2400" dirty="0" smtClean="0"/>
              <a:t>Attitudes of management can affect the quantity and quality of work that subordinates achieve</a:t>
            </a:r>
          </a:p>
          <a:p>
            <a:r>
              <a:rPr lang="en-US" sz="2600" b="1" dirty="0" smtClean="0"/>
              <a:t>Some ways of motivating personnel are through </a:t>
            </a:r>
          </a:p>
          <a:p>
            <a:pPr lvl="1"/>
            <a:r>
              <a:rPr lang="en-US" sz="2600" b="1" dirty="0" smtClean="0"/>
              <a:t>Rewards </a:t>
            </a:r>
            <a:r>
              <a:rPr lang="en-US" sz="2600" dirty="0" smtClean="0"/>
              <a:t>(such as bonus, promotion)</a:t>
            </a:r>
          </a:p>
          <a:p>
            <a:pPr lvl="1"/>
            <a:r>
              <a:rPr lang="en-US" sz="2600" dirty="0" smtClean="0"/>
              <a:t>Appropriate supervision (technical supervision from seniors)</a:t>
            </a:r>
          </a:p>
          <a:p>
            <a:pPr lvl="1"/>
            <a:r>
              <a:rPr lang="en-US" sz="2600" b="1" dirty="0" smtClean="0"/>
              <a:t>assignment patterns </a:t>
            </a:r>
            <a:r>
              <a:rPr lang="en-US" sz="2600" dirty="0" smtClean="0"/>
              <a:t>(rotate maintenance personnel between maintenance and development tasks)</a:t>
            </a:r>
          </a:p>
          <a:p>
            <a:pPr lvl="1"/>
            <a:r>
              <a:rPr lang="en-US" sz="2600" b="1" dirty="0" smtClean="0"/>
              <a:t> Recognition </a:t>
            </a:r>
            <a:r>
              <a:rPr lang="en-US" sz="2600" dirty="0" smtClean="0"/>
              <a:t>(acknowledgement)</a:t>
            </a:r>
          </a:p>
          <a:p>
            <a:pPr lvl="1"/>
            <a:r>
              <a:rPr lang="en-US" sz="2600" b="1" dirty="0" smtClean="0"/>
              <a:t> Career structure </a:t>
            </a:r>
            <a:r>
              <a:rPr lang="en-US" sz="2600" dirty="0" smtClean="0"/>
              <a:t>(maintenance enhances the assets)</a:t>
            </a:r>
            <a:endParaRPr lang="en-US" sz="2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4.3 Communication</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sz="2800" b="1" dirty="0" smtClean="0"/>
              <a:t>Ensure effective communication between  management and personnel.</a:t>
            </a:r>
          </a:p>
          <a:p>
            <a:pPr algn="just"/>
            <a:r>
              <a:rPr lang="en-US" sz="2800" dirty="0" smtClean="0"/>
              <a:t>Management keep maintenance personnel informed.</a:t>
            </a:r>
          </a:p>
          <a:p>
            <a:pPr algn="just"/>
            <a:r>
              <a:rPr lang="en-US" sz="2800" dirty="0" smtClean="0"/>
              <a:t>If staff are unaware of what the procedures are,     for example for document control, and why they have been put in place, they will be unable to follow them effectively or give competent feedback on problems associated with them</a:t>
            </a:r>
          </a:p>
          <a:p>
            <a:pPr algn="just"/>
            <a:r>
              <a:rPr lang="en-US" sz="2800" b="1" dirty="0" smtClean="0"/>
              <a:t>Information must flow in both directions </a:t>
            </a:r>
            <a:r>
              <a:rPr lang="en-US" sz="2800" dirty="0" smtClean="0"/>
              <a:t>(the maintenance process is properly controlled), and </a:t>
            </a:r>
            <a:r>
              <a:rPr lang="en-US" sz="2800" b="1" dirty="0" smtClean="0"/>
              <a:t>information may be gathered on the processes </a:t>
            </a:r>
            <a:r>
              <a:rPr lang="en-US" sz="2800" dirty="0" smtClean="0"/>
              <a:t>so that </a:t>
            </a:r>
            <a:r>
              <a:rPr lang="en-US" sz="2800" b="1" dirty="0" smtClean="0"/>
              <a:t>benefits may be documented and quantified</a:t>
            </a:r>
            <a:endParaRPr lang="en-US" sz="28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4.4 Adequate Resources</a:t>
            </a:r>
            <a:endParaRPr lang="en-US" dirty="0"/>
          </a:p>
        </p:txBody>
      </p:sp>
      <p:sp>
        <p:nvSpPr>
          <p:cNvPr id="3" name="Content Placeholder 2"/>
          <p:cNvSpPr>
            <a:spLocks noGrp="1"/>
          </p:cNvSpPr>
          <p:nvPr>
            <p:ph idx="1"/>
          </p:nvPr>
        </p:nvSpPr>
        <p:spPr>
          <a:xfrm>
            <a:off x="0" y="1066800"/>
            <a:ext cx="9144000" cy="5791200"/>
          </a:xfrm>
        </p:spPr>
        <p:txBody>
          <a:bodyPr>
            <a:normAutofit/>
          </a:bodyPr>
          <a:lstStyle/>
          <a:p>
            <a:r>
              <a:rPr lang="en-US" sz="2400" b="1" dirty="0" smtClean="0"/>
              <a:t>Resources can be viewed in terms of tools - software and hardware – and working environment</a:t>
            </a:r>
            <a:r>
              <a:rPr lang="en-US" sz="2400" dirty="0" smtClean="0"/>
              <a:t>.</a:t>
            </a:r>
          </a:p>
          <a:p>
            <a:r>
              <a:rPr lang="en-US" sz="2400" dirty="0" smtClean="0"/>
              <a:t> Maintenance programmers put software tools at the top of their list to increase productivity.</a:t>
            </a:r>
          </a:p>
          <a:p>
            <a:r>
              <a:rPr lang="en-US" sz="2400" b="1" dirty="0" smtClean="0"/>
              <a:t>Investing enough in maintenance staff also includes employing the appropriate number of staff. </a:t>
            </a:r>
            <a:r>
              <a:rPr lang="en-US" sz="2400" dirty="0" smtClean="0"/>
              <a:t>Over-stretching too few good people can lead to dissatisfaction with the working environment.</a:t>
            </a:r>
          </a:p>
          <a:p>
            <a:pPr>
              <a:buNone/>
            </a:pP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4.5 Domain Knowledge</a:t>
            </a:r>
            <a:br>
              <a:rPr lang="en-US" b="1" dirty="0" smtClean="0"/>
            </a:br>
            <a:endParaRPr lang="en-US" dirty="0"/>
          </a:p>
        </p:txBody>
      </p:sp>
      <p:sp>
        <p:nvSpPr>
          <p:cNvPr id="3" name="Content Placeholder 2"/>
          <p:cNvSpPr>
            <a:spLocks noGrp="1"/>
          </p:cNvSpPr>
          <p:nvPr>
            <p:ph idx="1"/>
          </p:nvPr>
        </p:nvSpPr>
        <p:spPr>
          <a:xfrm>
            <a:off x="0" y="685800"/>
            <a:ext cx="9144000" cy="6172200"/>
          </a:xfrm>
        </p:spPr>
        <p:txBody>
          <a:bodyPr>
            <a:normAutofit lnSpcReduction="10000"/>
          </a:bodyPr>
          <a:lstStyle/>
          <a:p>
            <a:pPr algn="just"/>
            <a:r>
              <a:rPr lang="en-US" b="1" dirty="0" smtClean="0"/>
              <a:t>Managers must have adequate knowledge of the maintenance process </a:t>
            </a:r>
            <a:r>
              <a:rPr lang="en-US" dirty="0" smtClean="0"/>
              <a:t>(to be effective)</a:t>
            </a:r>
          </a:p>
          <a:p>
            <a:pPr algn="just"/>
            <a:r>
              <a:rPr lang="en-US" dirty="0" smtClean="0"/>
              <a:t>they need to be </a:t>
            </a:r>
            <a:r>
              <a:rPr lang="en-US" b="1" dirty="0" smtClean="0"/>
              <a:t>aware of the cost implications of the various maintenance stages in order to be able to guide the maintenance process </a:t>
            </a:r>
            <a:r>
              <a:rPr lang="en-US" dirty="0" smtClean="0"/>
              <a:t>effectively.</a:t>
            </a:r>
          </a:p>
          <a:p>
            <a:pPr algn="just">
              <a:buNone/>
            </a:pPr>
            <a:endParaRPr lang="en-US" dirty="0" smtClean="0"/>
          </a:p>
          <a:p>
            <a:pPr algn="just"/>
            <a:r>
              <a:rPr lang="en-US" b="1" dirty="0" smtClean="0"/>
              <a:t>For example</a:t>
            </a:r>
            <a:r>
              <a:rPr lang="en-US" dirty="0" smtClean="0"/>
              <a:t>, management needs to know that the </a:t>
            </a:r>
            <a:r>
              <a:rPr lang="en-US" b="1" dirty="0" smtClean="0"/>
              <a:t>analysis of existing code </a:t>
            </a:r>
            <a:r>
              <a:rPr lang="en-US" dirty="0" smtClean="0"/>
              <a:t>is one of the most</a:t>
            </a:r>
          </a:p>
          <a:p>
            <a:pPr algn="just">
              <a:buNone/>
            </a:pPr>
            <a:r>
              <a:rPr lang="en-US" dirty="0" smtClean="0"/>
              <a:t>    expensive phases</a:t>
            </a:r>
          </a:p>
          <a:p>
            <a:pPr algn="just"/>
            <a:r>
              <a:rPr lang="en-US" b="1" dirty="0" smtClean="0"/>
              <a:t>Without this knowledge, it is difficult to make effective decisions as to how to tackle problems or how best to invest resources.</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5. Maintenance Teams</a:t>
            </a:r>
            <a:endParaRPr lang="en-US" dirty="0"/>
          </a:p>
        </p:txBody>
      </p:sp>
      <p:sp>
        <p:nvSpPr>
          <p:cNvPr id="3" name="Content Placeholder 2"/>
          <p:cNvSpPr>
            <a:spLocks noGrp="1"/>
          </p:cNvSpPr>
          <p:nvPr>
            <p:ph idx="1"/>
          </p:nvPr>
        </p:nvSpPr>
        <p:spPr>
          <a:xfrm>
            <a:off x="0" y="914400"/>
            <a:ext cx="9144000" cy="5943600"/>
          </a:xfrm>
        </p:spPr>
        <p:txBody>
          <a:bodyPr/>
          <a:lstStyle/>
          <a:p>
            <a:pPr algn="just"/>
            <a:r>
              <a:rPr lang="en-US" b="1" dirty="0" smtClean="0"/>
              <a:t>It is an important factor in determining the level of productivity.</a:t>
            </a:r>
          </a:p>
          <a:p>
            <a:pPr algn="just">
              <a:buNone/>
            </a:pPr>
            <a:endParaRPr lang="en-US" b="1" dirty="0" smtClean="0"/>
          </a:p>
          <a:p>
            <a:pPr algn="just"/>
            <a:r>
              <a:rPr lang="en-US" b="1" dirty="0" smtClean="0"/>
              <a:t>For example, </a:t>
            </a:r>
            <a:r>
              <a:rPr lang="en-US" dirty="0" smtClean="0"/>
              <a:t>a team where personnel are changing will be bad for productivity because of the lag time involved in bringing new staff up to speed on a project.</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lgn="just"/>
            <a:r>
              <a:rPr lang="en-US" b="1" dirty="0" smtClean="0"/>
              <a:t>Generally two types of team used in development are egoless programming and the chief programmer team</a:t>
            </a:r>
          </a:p>
          <a:p>
            <a:pPr algn="just">
              <a:buNone/>
            </a:pPr>
            <a:endParaRPr lang="en-US" dirty="0" smtClean="0"/>
          </a:p>
          <a:p>
            <a:pPr algn="just"/>
            <a:r>
              <a:rPr lang="en-US" dirty="0" smtClean="0"/>
              <a:t>(1) The </a:t>
            </a:r>
            <a:r>
              <a:rPr lang="en-US" b="1" dirty="0" smtClean="0"/>
              <a:t>egoless programming team is an </a:t>
            </a:r>
            <a:r>
              <a:rPr lang="en-US" b="1" dirty="0" err="1" smtClean="0"/>
              <a:t>organisational</a:t>
            </a:r>
            <a:r>
              <a:rPr lang="en-US" b="1" dirty="0" smtClean="0"/>
              <a:t> structure of individuals</a:t>
            </a:r>
            <a:r>
              <a:rPr lang="en-US" dirty="0" smtClean="0"/>
              <a:t> whose operation is based on the philosophy that everyone involved in a project should work together to develop the best possible software system.</a:t>
            </a:r>
          </a:p>
          <a:p>
            <a:pPr algn="just">
              <a:buNone/>
            </a:pPr>
            <a:endParaRPr lang="en-US" dirty="0" smtClean="0"/>
          </a:p>
          <a:p>
            <a:pPr algn="just"/>
            <a:r>
              <a:rPr lang="en-US" dirty="0" smtClean="0"/>
              <a:t>(2) The </a:t>
            </a:r>
            <a:r>
              <a:rPr lang="en-US" b="1" dirty="0" smtClean="0"/>
              <a:t>chief programmer team imposes an </a:t>
            </a:r>
            <a:r>
              <a:rPr lang="en-US" b="1" dirty="0" err="1" smtClean="0"/>
              <a:t>organisational</a:t>
            </a:r>
            <a:r>
              <a:rPr lang="en-US" b="1" dirty="0" smtClean="0"/>
              <a:t> structure</a:t>
            </a:r>
            <a:r>
              <a:rPr lang="en-US" dirty="0" smtClean="0"/>
              <a:t> in which clear leadership and functional separation play a major role</a:t>
            </a:r>
          </a:p>
          <a:p>
            <a:pPr algn="just"/>
            <a:r>
              <a:rPr lang="en-US" dirty="0" smtClean="0"/>
              <a:t>Its objectives are to </a:t>
            </a:r>
            <a:r>
              <a:rPr lang="en-US" dirty="0" err="1" smtClean="0"/>
              <a:t>organise</a:t>
            </a:r>
            <a:r>
              <a:rPr lang="en-US" dirty="0" smtClean="0"/>
              <a:t> software maintenance into clearly-defined tasks, to create an environment that promotes the use of state-of-the-art tools, and to ensure that at least two people understand every line of code.</a:t>
            </a:r>
          </a:p>
          <a:p>
            <a:pPr algn="just"/>
            <a:r>
              <a:rPr lang="en-US" b="1" dirty="0" smtClean="0"/>
              <a:t>It differs egoless programming in the lack of a comparable level of democracy</a:t>
            </a:r>
            <a:endParaRPr 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pPr algn="just"/>
            <a:r>
              <a:rPr lang="en-US" dirty="0" smtClean="0"/>
              <a:t>To address the problem of differences in maintenance process that a change request for a small or major maintenance task</a:t>
            </a:r>
          </a:p>
          <a:p>
            <a:pPr algn="just">
              <a:buNone/>
            </a:pPr>
            <a:endParaRPr lang="en-US" dirty="0" smtClean="0"/>
          </a:p>
          <a:p>
            <a:pPr algn="just"/>
            <a:r>
              <a:rPr lang="en-US" b="1" dirty="0" smtClean="0"/>
              <a:t>Martin and McClure have suggested two types </a:t>
            </a:r>
            <a:r>
              <a:rPr lang="en-US" b="1" dirty="0" err="1" smtClean="0"/>
              <a:t>ofmaintenance</a:t>
            </a:r>
            <a:r>
              <a:rPr lang="en-US" b="1" dirty="0" smtClean="0"/>
              <a:t> team: the short-term (temporary) team and the long-term(permanent) team</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3. Configuration Management</a:t>
            </a:r>
            <a:endParaRPr lang="en-US" b="1" dirty="0"/>
          </a:p>
        </p:txBody>
      </p:sp>
      <p:sp>
        <p:nvSpPr>
          <p:cNvPr id="3" name="Content Placeholder 2"/>
          <p:cNvSpPr>
            <a:spLocks noGrp="1"/>
          </p:cNvSpPr>
          <p:nvPr>
            <p:ph idx="1"/>
          </p:nvPr>
        </p:nvSpPr>
        <p:spPr>
          <a:xfrm>
            <a:off x="0" y="838200"/>
            <a:ext cx="9144000" cy="6019800"/>
          </a:xfrm>
        </p:spPr>
        <p:txBody>
          <a:bodyPr>
            <a:normAutofit fontScale="70000" lnSpcReduction="20000"/>
          </a:bodyPr>
          <a:lstStyle/>
          <a:p>
            <a:pPr algn="just"/>
            <a:r>
              <a:rPr lang="en-IN" dirty="0" smtClean="0"/>
              <a:t>Configuration management </a:t>
            </a:r>
            <a:r>
              <a:rPr lang="en-US" dirty="0" smtClean="0"/>
              <a:t>was established as a field in its own right in the 1950's with the </a:t>
            </a:r>
            <a:r>
              <a:rPr lang="en-US" b="1" dirty="0" smtClean="0"/>
              <a:t>primary purpose of</a:t>
            </a:r>
            <a:r>
              <a:rPr lang="en-IN" dirty="0" smtClean="0"/>
              <a:t> </a:t>
            </a:r>
            <a:r>
              <a:rPr lang="en-IN" b="1" dirty="0" smtClean="0"/>
              <a:t>reproducibility of products</a:t>
            </a:r>
          </a:p>
          <a:p>
            <a:pPr algn="just">
              <a:buNone/>
            </a:pPr>
            <a:endParaRPr lang="en-IN" b="1" dirty="0" smtClean="0"/>
          </a:p>
          <a:p>
            <a:pPr algn="just"/>
            <a:r>
              <a:rPr lang="en-IN" dirty="0" smtClean="0"/>
              <a:t> Now recognised as an activity that is critical to the </a:t>
            </a:r>
            <a:r>
              <a:rPr lang="en-IN" b="1" dirty="0" smtClean="0"/>
              <a:t>management and maintenance of any large system </a:t>
            </a:r>
            <a:r>
              <a:rPr lang="en-IN" dirty="0" smtClean="0"/>
              <a:t>including one software based.</a:t>
            </a:r>
          </a:p>
          <a:p>
            <a:pPr algn="just">
              <a:buNone/>
            </a:pPr>
            <a:endParaRPr lang="en-IN" dirty="0" smtClean="0"/>
          </a:p>
          <a:p>
            <a:pPr algn="just">
              <a:buNone/>
            </a:pPr>
            <a:r>
              <a:rPr lang="en-IN" dirty="0" smtClean="0"/>
              <a:t>	</a:t>
            </a:r>
            <a:r>
              <a:rPr lang="en-IN" b="1" dirty="0" smtClean="0"/>
              <a:t>Configuration management activities fall into four broad categories:</a:t>
            </a:r>
          </a:p>
          <a:p>
            <a:pPr marL="719138" indent="-358775" algn="just">
              <a:buNone/>
            </a:pPr>
            <a:r>
              <a:rPr lang="en-IN" dirty="0" smtClean="0"/>
              <a:t>1. The identification of the components and changes;</a:t>
            </a:r>
          </a:p>
          <a:p>
            <a:pPr marL="719138" indent="-358775" algn="just">
              <a:buNone/>
            </a:pPr>
            <a:r>
              <a:rPr lang="en-IN" dirty="0" smtClean="0"/>
              <a:t>2. The control of the way the changes are made;</a:t>
            </a:r>
          </a:p>
          <a:p>
            <a:pPr marL="719138" indent="-358775" algn="just">
              <a:buNone/>
            </a:pPr>
            <a:r>
              <a:rPr lang="en-IN" dirty="0" smtClean="0"/>
              <a:t>3. Auditing the changes - making the current state visible so that adherence to requirements can be assessed;</a:t>
            </a:r>
          </a:p>
          <a:p>
            <a:pPr marL="719138" indent="-358775" algn="just">
              <a:buNone/>
            </a:pPr>
            <a:r>
              <a:rPr lang="en-IN" dirty="0" smtClean="0"/>
              <a:t>4. Status accounting - recording and documenting all the activities that have taken place.</a:t>
            </a:r>
          </a:p>
          <a:p>
            <a:pPr marL="719138" indent="-358775" algn="just">
              <a:buNone/>
            </a:pPr>
            <a:endParaRPr lang="en-IN" dirty="0" smtClean="0"/>
          </a:p>
          <a:p>
            <a:pPr algn="just"/>
            <a:r>
              <a:rPr lang="en-IN" b="1" dirty="0" smtClean="0"/>
              <a:t>Responsibility </a:t>
            </a:r>
            <a:r>
              <a:rPr lang="en-IN" dirty="0" smtClean="0"/>
              <a:t>of configuration management team with a configuration manager.</a:t>
            </a:r>
          </a:p>
          <a:p>
            <a:pPr algn="just"/>
            <a:r>
              <a:rPr lang="en-US" dirty="0" smtClean="0"/>
              <a:t>Its management responsibility to avoid redo in modification (due to unawareness) of a module that was already done by a programmer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normAutofit fontScale="90000"/>
          </a:bodyPr>
          <a:lstStyle/>
          <a:p>
            <a:pPr algn="l"/>
            <a:r>
              <a:rPr lang="en-US" b="1" dirty="0" smtClean="0"/>
              <a:t>5.1 Temporary Team</a:t>
            </a:r>
            <a:endParaRPr lang="en-US" dirty="0"/>
          </a:p>
        </p:txBody>
      </p:sp>
      <p:sp>
        <p:nvSpPr>
          <p:cNvPr id="3" name="Content Placeholder 2"/>
          <p:cNvSpPr>
            <a:spLocks noGrp="1"/>
          </p:cNvSpPr>
          <p:nvPr>
            <p:ph idx="1"/>
          </p:nvPr>
        </p:nvSpPr>
        <p:spPr>
          <a:xfrm>
            <a:off x="0" y="838200"/>
            <a:ext cx="9144000" cy="6019800"/>
          </a:xfrm>
        </p:spPr>
        <p:txBody>
          <a:bodyPr>
            <a:normAutofit/>
          </a:bodyPr>
          <a:lstStyle/>
          <a:p>
            <a:pPr algn="just"/>
            <a:r>
              <a:rPr lang="en-US" b="1" i="1" dirty="0" smtClean="0"/>
              <a:t>It is created on an informal basis when there is a need to </a:t>
            </a:r>
            <a:r>
              <a:rPr lang="en-US" b="1" dirty="0" smtClean="0"/>
              <a:t>perform a specific task, for example a code review.</a:t>
            </a:r>
          </a:p>
          <a:p>
            <a:r>
              <a:rPr lang="en-US" dirty="0" smtClean="0"/>
              <a:t> The programmers work together to solve the problem </a:t>
            </a:r>
          </a:p>
          <a:p>
            <a:r>
              <a:rPr lang="en-US" b="1" dirty="0" smtClean="0"/>
              <a:t>Leadership is not fixed</a:t>
            </a:r>
            <a:r>
              <a:rPr lang="en-US" dirty="0" smtClean="0"/>
              <a:t>; it rotates between the team members. </a:t>
            </a:r>
          </a:p>
          <a:p>
            <a:r>
              <a:rPr lang="en-US" dirty="0" smtClean="0"/>
              <a:t>The main problem with this arrangement is that program quality, programmer morale and user satisfaction can be compromised</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639762"/>
          </a:xfrm>
        </p:spPr>
        <p:txBody>
          <a:bodyPr>
            <a:normAutofit fontScale="90000"/>
          </a:bodyPr>
          <a:lstStyle/>
          <a:p>
            <a:pPr algn="l"/>
            <a:r>
              <a:rPr lang="en-US" b="1" dirty="0" smtClean="0"/>
              <a:t>5.2 Permanent Team</a:t>
            </a:r>
            <a:endParaRPr lang="en-US" dirty="0"/>
          </a:p>
        </p:txBody>
      </p:sp>
      <p:sp>
        <p:nvSpPr>
          <p:cNvPr id="3" name="Content Placeholder 2"/>
          <p:cNvSpPr>
            <a:spLocks noGrp="1"/>
          </p:cNvSpPr>
          <p:nvPr>
            <p:ph idx="1"/>
          </p:nvPr>
        </p:nvSpPr>
        <p:spPr>
          <a:xfrm>
            <a:off x="0" y="914400"/>
            <a:ext cx="9144000" cy="5943600"/>
          </a:xfrm>
        </p:spPr>
        <p:txBody>
          <a:bodyPr>
            <a:normAutofit/>
          </a:bodyPr>
          <a:lstStyle/>
          <a:p>
            <a:pPr algn="just"/>
            <a:r>
              <a:rPr lang="en-US" b="1" dirty="0" smtClean="0"/>
              <a:t>It is a more formal arrangement.</a:t>
            </a:r>
          </a:p>
          <a:p>
            <a:pPr algn="just"/>
            <a:r>
              <a:rPr lang="en-US" dirty="0" smtClean="0"/>
              <a:t> It allows for </a:t>
            </a:r>
            <a:r>
              <a:rPr lang="en-US" dirty="0" err="1" smtClean="0"/>
              <a:t>specialisation</a:t>
            </a:r>
            <a:r>
              <a:rPr lang="en-US" dirty="0" smtClean="0"/>
              <a:t>, creates communication channels, promotes an egoless, collegiate atmosphere, reduces dependency on individuals and allows for periodic audit checks</a:t>
            </a:r>
          </a:p>
          <a:p>
            <a:pPr algn="just"/>
            <a:r>
              <a:rPr lang="en-US" dirty="0" smtClean="0"/>
              <a:t>It is created on a permanent basis to oversee the successful evolution of a software system throughout its lifetime.</a:t>
            </a:r>
          </a:p>
          <a:p>
            <a:pPr algn="just"/>
            <a:r>
              <a:rPr lang="en-US" dirty="0" smtClean="0"/>
              <a:t>The team consists of a maintenance leader, a co-leader, a user-liaison person, a maintenance administrator and other programmers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pPr algn="just"/>
            <a:r>
              <a:rPr lang="en-US" dirty="0" smtClean="0"/>
              <a:t>The </a:t>
            </a:r>
            <a:r>
              <a:rPr lang="en-US" b="1" dirty="0" smtClean="0"/>
              <a:t>maintenance leader provides technical support to the whole </a:t>
            </a:r>
            <a:r>
              <a:rPr lang="en-US" dirty="0" smtClean="0"/>
              <a:t>team. He or she is responsible to the maintenance administrator. </a:t>
            </a:r>
          </a:p>
          <a:p>
            <a:pPr algn="just"/>
            <a:r>
              <a:rPr lang="en-US" dirty="0" smtClean="0"/>
              <a:t>The </a:t>
            </a:r>
            <a:r>
              <a:rPr lang="en-US" b="1" dirty="0" smtClean="0"/>
              <a:t>co leader </a:t>
            </a:r>
            <a:r>
              <a:rPr lang="en-US" dirty="0" smtClean="0"/>
              <a:t>is an assistant to the maintenance leader</a:t>
            </a:r>
          </a:p>
          <a:p>
            <a:pPr algn="just"/>
            <a:r>
              <a:rPr lang="en-US" dirty="0" smtClean="0"/>
              <a:t>The </a:t>
            </a:r>
            <a:r>
              <a:rPr lang="en-US" b="1" dirty="0" smtClean="0"/>
              <a:t>user-liaison person </a:t>
            </a:r>
            <a:r>
              <a:rPr lang="en-US" dirty="0" smtClean="0"/>
              <a:t>is charged with linking the users and the maintenance team</a:t>
            </a:r>
          </a:p>
          <a:p>
            <a:pPr algn="just"/>
            <a:r>
              <a:rPr lang="en-US" dirty="0" smtClean="0"/>
              <a:t>The </a:t>
            </a:r>
            <a:r>
              <a:rPr lang="en-US" b="1" dirty="0" smtClean="0"/>
              <a:t>maintenance administrator is the administrator with a range of </a:t>
            </a:r>
            <a:r>
              <a:rPr lang="en-US" dirty="0" smtClean="0"/>
              <a:t>responsibilities such as hiring, firing and promotion of staff.</a:t>
            </a:r>
          </a:p>
          <a:p>
            <a:pPr algn="just"/>
            <a:r>
              <a:rPr lang="en-US" dirty="0" smtClean="0"/>
              <a:t>The </a:t>
            </a:r>
            <a:r>
              <a:rPr lang="en-US" b="1" dirty="0" smtClean="0"/>
              <a:t>maintenance programmers perform problem diagnosis and implement </a:t>
            </a:r>
            <a:r>
              <a:rPr lang="en-US" dirty="0" smtClean="0"/>
              <a:t>change under the supervision of the maintenance leader.</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6. Personnel Education and Training</a:t>
            </a:r>
            <a:endParaRPr lang="en-US" b="1"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pPr algn="just"/>
            <a:r>
              <a:rPr lang="en-US" dirty="0" smtClean="0"/>
              <a:t>The personnel of an </a:t>
            </a:r>
            <a:r>
              <a:rPr lang="en-US" dirty="0" err="1" smtClean="0"/>
              <a:t>organisation</a:t>
            </a:r>
            <a:r>
              <a:rPr lang="en-US" dirty="0" smtClean="0"/>
              <a:t> are central to its successful operation.</a:t>
            </a:r>
          </a:p>
          <a:p>
            <a:pPr algn="just"/>
            <a:r>
              <a:rPr lang="en-US" dirty="0" smtClean="0"/>
              <a:t>Their full potential and contribution may be  undermined by the lack of education and training.</a:t>
            </a:r>
          </a:p>
          <a:p>
            <a:pPr algn="just"/>
            <a:r>
              <a:rPr lang="en-US" b="1" dirty="0" smtClean="0"/>
              <a:t>Education and training in software maintenance is a traditionally neglected area. </a:t>
            </a:r>
          </a:p>
          <a:p>
            <a:pPr algn="just"/>
            <a:r>
              <a:rPr lang="en-US" dirty="0" smtClean="0"/>
              <a:t>Few software engineering degrees even devote a full lecture course to the topic and </a:t>
            </a:r>
            <a:r>
              <a:rPr lang="en-US" b="1" dirty="0" smtClean="0"/>
              <a:t>training has tended to be </a:t>
            </a:r>
            <a:r>
              <a:rPr lang="en-US" b="1" i="1" dirty="0" smtClean="0"/>
              <a:t>ad hoc</a:t>
            </a:r>
          </a:p>
          <a:p>
            <a:pPr algn="just"/>
            <a:r>
              <a:rPr lang="en-US" dirty="0" smtClean="0"/>
              <a:t>A few Universities, for example the University of Durham, UK, and the University of Maryland, USA, devote a significant proportion of their degree </a:t>
            </a:r>
            <a:r>
              <a:rPr lang="en-US" dirty="0" err="1" smtClean="0"/>
              <a:t>programme</a:t>
            </a:r>
            <a:r>
              <a:rPr lang="en-US" dirty="0" smtClean="0"/>
              <a:t> to maintenance issues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normAutofit fontScale="90000"/>
          </a:bodyPr>
          <a:lstStyle/>
          <a:p>
            <a:pPr algn="l"/>
            <a:r>
              <a:rPr lang="en-US" b="1" dirty="0" smtClean="0"/>
              <a:t>6.1 Objectives</a:t>
            </a:r>
            <a:endParaRPr lang="en-US" b="1" dirty="0"/>
          </a:p>
        </p:txBody>
      </p:sp>
      <p:sp>
        <p:nvSpPr>
          <p:cNvPr id="3" name="Content Placeholder 2"/>
          <p:cNvSpPr>
            <a:spLocks noGrp="1"/>
          </p:cNvSpPr>
          <p:nvPr>
            <p:ph idx="1"/>
          </p:nvPr>
        </p:nvSpPr>
        <p:spPr>
          <a:xfrm>
            <a:off x="0" y="762000"/>
            <a:ext cx="9144000" cy="6096000"/>
          </a:xfrm>
        </p:spPr>
        <p:txBody>
          <a:bodyPr>
            <a:normAutofit fontScale="92500" lnSpcReduction="20000"/>
          </a:bodyPr>
          <a:lstStyle/>
          <a:p>
            <a:pPr>
              <a:buNone/>
            </a:pPr>
            <a:r>
              <a:rPr lang="en-US" b="1" dirty="0" smtClean="0"/>
              <a:t>(1) To Raise the Level of Awareness</a:t>
            </a:r>
          </a:p>
          <a:p>
            <a:pPr algn="just"/>
            <a:r>
              <a:rPr lang="en-US" b="1" dirty="0" smtClean="0"/>
              <a:t>Maintenance personnel need to understand the processes and procedures of maintenance </a:t>
            </a:r>
            <a:r>
              <a:rPr lang="en-US" dirty="0" smtClean="0"/>
              <a:t>- especially the key differences and relationship between development and maintenance - to do their job effectively</a:t>
            </a:r>
          </a:p>
          <a:p>
            <a:pPr algn="just">
              <a:buNone/>
            </a:pPr>
            <a:endParaRPr lang="en-US" dirty="0" smtClean="0"/>
          </a:p>
          <a:p>
            <a:pPr algn="just">
              <a:buNone/>
            </a:pPr>
            <a:r>
              <a:rPr lang="en-US" b="1" dirty="0" smtClean="0"/>
              <a:t>The reasons for this are as follows:</a:t>
            </a:r>
          </a:p>
          <a:p>
            <a:pPr algn="just"/>
            <a:r>
              <a:rPr lang="en-US" b="1" dirty="0" smtClean="0"/>
              <a:t>From a management perspective, maintenance managers must understand the specific needs of the maintenance environment in which they operate. </a:t>
            </a:r>
          </a:p>
          <a:p>
            <a:pPr algn="just">
              <a:buNone/>
            </a:pPr>
            <a:r>
              <a:rPr lang="en-US" dirty="0" smtClean="0"/>
              <a:t>	- A thorough appreciation of the issues concerned with maintenance can assist in better management -</a:t>
            </a:r>
          </a:p>
          <a:p>
            <a:pPr algn="just">
              <a:buNone/>
            </a:pPr>
            <a:r>
              <a:rPr lang="en-US" dirty="0" smtClean="0"/>
              <a:t>    planning and control - of maintenance activities.</a:t>
            </a:r>
          </a:p>
          <a:p>
            <a:pPr algn="just"/>
            <a:endParaRPr lang="en-US" dirty="0" smtClean="0"/>
          </a:p>
          <a:p>
            <a:pPr algn="just">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77500" lnSpcReduction="20000"/>
          </a:bodyPr>
          <a:lstStyle/>
          <a:p>
            <a:pPr algn="just"/>
            <a:r>
              <a:rPr lang="en-US" sz="3400" b="1" dirty="0" smtClean="0"/>
              <a:t>From a maintenance programmer's point of view, it is important for the programmer to </a:t>
            </a:r>
            <a:r>
              <a:rPr lang="en-US" sz="3400" b="1" dirty="0" err="1" smtClean="0"/>
              <a:t>recognise</a:t>
            </a:r>
            <a:r>
              <a:rPr lang="en-US" sz="3400" b="1" dirty="0" smtClean="0"/>
              <a:t> that maintenance is not just a peripheral activity in an </a:t>
            </a:r>
            <a:r>
              <a:rPr lang="en-US" sz="3400" b="1" dirty="0" err="1" smtClean="0"/>
              <a:t>organisation</a:t>
            </a:r>
            <a:r>
              <a:rPr lang="en-US" sz="3400" b="1" dirty="0" smtClean="0"/>
              <a:t>, it is at the heart of the </a:t>
            </a:r>
            <a:r>
              <a:rPr lang="en-US" sz="3400" b="1" dirty="0" err="1" smtClean="0"/>
              <a:t>organisation's</a:t>
            </a:r>
            <a:r>
              <a:rPr lang="en-US" sz="3400" b="1" dirty="0" smtClean="0"/>
              <a:t> functioning.</a:t>
            </a:r>
          </a:p>
          <a:p>
            <a:pPr algn="just">
              <a:buNone/>
            </a:pPr>
            <a:r>
              <a:rPr lang="en-US" sz="3400" dirty="0" smtClean="0"/>
              <a:t>    (</a:t>
            </a:r>
            <a:r>
              <a:rPr lang="en-US" sz="3400" dirty="0" err="1" smtClean="0"/>
              <a:t>Maintenace</a:t>
            </a:r>
            <a:r>
              <a:rPr lang="en-US" sz="3400" dirty="0" smtClean="0"/>
              <a:t> is more vital for the highly </a:t>
            </a:r>
            <a:r>
              <a:rPr lang="en-US" sz="3400" dirty="0" err="1" smtClean="0"/>
              <a:t>computerised</a:t>
            </a:r>
            <a:r>
              <a:rPr lang="en-US" sz="3400" dirty="0" smtClean="0"/>
              <a:t> organization)</a:t>
            </a:r>
          </a:p>
          <a:p>
            <a:pPr algn="just">
              <a:buNone/>
            </a:pPr>
            <a:endParaRPr lang="en-US" sz="3400" dirty="0" smtClean="0"/>
          </a:p>
          <a:p>
            <a:pPr algn="just"/>
            <a:r>
              <a:rPr lang="en-US" sz="3400" dirty="0" smtClean="0"/>
              <a:t>In circumstances where </a:t>
            </a:r>
            <a:r>
              <a:rPr lang="en-US" sz="3400" b="1" dirty="0" smtClean="0"/>
              <a:t>inexperienced staff (e.g. newly recruited graduates) are assigned to maintenance jobs, it is common for them to notice that the task they are working on is remote from what was taught to them in University or College courses</a:t>
            </a:r>
          </a:p>
          <a:p>
            <a:pPr algn="just">
              <a:buNone/>
            </a:pPr>
            <a:r>
              <a:rPr lang="en-US" sz="3400" dirty="0" smtClean="0"/>
              <a:t>    (Universities and colleges can improve the maintenance skill levels)</a:t>
            </a:r>
          </a:p>
          <a:p>
            <a:pPr algn="just">
              <a:buNone/>
            </a:pPr>
            <a:endParaRPr lang="en-US" sz="3400" dirty="0" smtClean="0"/>
          </a:p>
          <a:p>
            <a:pPr algn="just"/>
            <a:r>
              <a:rPr lang="en-US" sz="3400" dirty="0" smtClean="0"/>
              <a:t>Software maintenance still has an image problem. One of the reasons for this is </a:t>
            </a:r>
            <a:r>
              <a:rPr lang="en-US" sz="3400" b="1" dirty="0" smtClean="0"/>
              <a:t>lack of understanding of what software maintenance really is; it is often perceived as corrective change</a:t>
            </a:r>
          </a:p>
          <a:p>
            <a:pPr algn="just">
              <a:buNone/>
            </a:pPr>
            <a:endParaRPr lang="en-US" dirty="0" smtClean="0"/>
          </a:p>
          <a:p>
            <a:pPr algn="just">
              <a:buNone/>
            </a:pPr>
            <a:endParaRPr lang="en-US" dirty="0" smtClean="0"/>
          </a:p>
          <a:p>
            <a:endParaRPr lang="en-US" dirty="0" smtClean="0"/>
          </a:p>
          <a:p>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t>(2) To Enhance Recognition</a:t>
            </a:r>
          </a:p>
          <a:p>
            <a:pPr algn="just"/>
            <a:r>
              <a:rPr lang="en-US" dirty="0" smtClean="0"/>
              <a:t>In </a:t>
            </a:r>
            <a:r>
              <a:rPr lang="en-US" dirty="0" err="1" smtClean="0"/>
              <a:t>organisations</a:t>
            </a:r>
            <a:r>
              <a:rPr lang="en-US" dirty="0" smtClean="0"/>
              <a:t> whose operation depends on the successful evolution of their software systems, it </a:t>
            </a:r>
            <a:r>
              <a:rPr lang="en-US" b="1" dirty="0" smtClean="0"/>
              <a:t>needs to be </a:t>
            </a:r>
            <a:r>
              <a:rPr lang="en-US" b="1" dirty="0" err="1" smtClean="0"/>
              <a:t>recognised</a:t>
            </a:r>
            <a:r>
              <a:rPr lang="en-US" b="1" dirty="0" smtClean="0"/>
              <a:t> within the management</a:t>
            </a:r>
          </a:p>
          <a:p>
            <a:pPr algn="just">
              <a:buNone/>
            </a:pPr>
            <a:r>
              <a:rPr lang="en-US" b="1" dirty="0" smtClean="0"/>
              <a:t>	structure that maintenance is a vital and valuable activity. </a:t>
            </a:r>
          </a:p>
          <a:p>
            <a:pPr algn="just"/>
            <a:r>
              <a:rPr lang="en-US" dirty="0" smtClean="0"/>
              <a:t>When carried out effectively it can ensure successful running of systems and lead to increased customer satisfaction</a:t>
            </a:r>
            <a:endParaRPr lang="en-US" b="1"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563562"/>
          </a:xfrm>
        </p:spPr>
        <p:txBody>
          <a:bodyPr>
            <a:normAutofit fontScale="90000"/>
          </a:bodyPr>
          <a:lstStyle/>
          <a:p>
            <a:pPr algn="l"/>
            <a:r>
              <a:rPr lang="en-US" b="1" dirty="0" smtClean="0"/>
              <a:t>6.2 Education and Training Strategies</a:t>
            </a:r>
            <a:endParaRPr lang="en-US" b="1" dirty="0"/>
          </a:p>
        </p:txBody>
      </p:sp>
      <p:sp>
        <p:nvSpPr>
          <p:cNvPr id="3" name="Content Placeholder 2"/>
          <p:cNvSpPr>
            <a:spLocks noGrp="1"/>
          </p:cNvSpPr>
          <p:nvPr>
            <p:ph idx="1"/>
          </p:nvPr>
        </p:nvSpPr>
        <p:spPr>
          <a:xfrm>
            <a:off x="0" y="838200"/>
            <a:ext cx="9144000" cy="6019800"/>
          </a:xfrm>
        </p:spPr>
        <p:txBody>
          <a:bodyPr/>
          <a:lstStyle/>
          <a:p>
            <a:pPr algn="just"/>
            <a:r>
              <a:rPr lang="en-US" dirty="0" smtClean="0"/>
              <a:t>Number of ways for the education and training of maintainers which include University education, in service training, self-tuition, conferences and workshops</a:t>
            </a:r>
          </a:p>
          <a:p>
            <a:pPr lvl="1"/>
            <a:r>
              <a:rPr lang="en-US" b="1" dirty="0" smtClean="0"/>
              <a:t>University education</a:t>
            </a:r>
          </a:p>
          <a:p>
            <a:pPr lvl="1"/>
            <a:r>
              <a:rPr lang="en-US" b="1" dirty="0" smtClean="0"/>
              <a:t>conferences and workshops</a:t>
            </a:r>
          </a:p>
          <a:p>
            <a:pPr lvl="1"/>
            <a:r>
              <a:rPr lang="en-US" b="1" dirty="0" smtClean="0"/>
              <a:t>Hands-on experience</a:t>
            </a:r>
            <a:endParaRPr 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7. </a:t>
            </a:r>
            <a:r>
              <a:rPr lang="en-US" b="1" dirty="0" err="1" smtClean="0"/>
              <a:t>Organisational</a:t>
            </a:r>
            <a:r>
              <a:rPr lang="en-US" b="1" dirty="0" smtClean="0"/>
              <a:t> Modes</a:t>
            </a:r>
            <a:endParaRPr lang="en-US" dirty="0"/>
          </a:p>
        </p:txBody>
      </p:sp>
      <p:sp>
        <p:nvSpPr>
          <p:cNvPr id="3" name="Content Placeholder 2"/>
          <p:cNvSpPr>
            <a:spLocks noGrp="1"/>
          </p:cNvSpPr>
          <p:nvPr>
            <p:ph idx="1"/>
          </p:nvPr>
        </p:nvSpPr>
        <p:spPr>
          <a:xfrm>
            <a:off x="0" y="838200"/>
            <a:ext cx="9144000" cy="6019800"/>
          </a:xfrm>
        </p:spPr>
        <p:txBody>
          <a:bodyPr/>
          <a:lstStyle/>
          <a:p>
            <a:pPr>
              <a:buNone/>
            </a:pPr>
            <a:r>
              <a:rPr lang="en-US" b="1" dirty="0" smtClean="0"/>
              <a:t>Different modes of </a:t>
            </a:r>
            <a:r>
              <a:rPr lang="en-US" b="1" dirty="0" err="1" smtClean="0"/>
              <a:t>organising</a:t>
            </a:r>
            <a:r>
              <a:rPr lang="en-US" b="1" dirty="0" smtClean="0"/>
              <a:t> maintenance activities</a:t>
            </a:r>
          </a:p>
          <a:p>
            <a:pPr>
              <a:buNone/>
            </a:pPr>
            <a:r>
              <a:rPr lang="en-US" b="1" i="1" dirty="0" smtClean="0"/>
              <a:t>7.1 Combined Development and Maintenance</a:t>
            </a:r>
          </a:p>
          <a:p>
            <a:pPr algn="just">
              <a:buNone/>
            </a:pPr>
            <a:r>
              <a:rPr lang="en-US" dirty="0" smtClean="0"/>
              <a:t>    The combination of development and maintenance activities may depend on the type of change (change ownership), program modules (module ownership), activity domains (W-Type), application domains (A-Type)and life-cycle phase (L-Type).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lnSpcReduction="10000"/>
          </a:bodyPr>
          <a:lstStyle/>
          <a:p>
            <a:pPr marL="514350" indent="-514350" algn="just">
              <a:buAutoNum type="arabicParenBoth"/>
            </a:pPr>
            <a:r>
              <a:rPr lang="en-US" b="1" dirty="0" smtClean="0"/>
              <a:t>Module Ownership</a:t>
            </a:r>
          </a:p>
          <a:p>
            <a:pPr marL="514350" indent="-514350" algn="just"/>
            <a:r>
              <a:rPr lang="en-US" dirty="0" smtClean="0"/>
              <a:t>This mode requires that </a:t>
            </a:r>
            <a:r>
              <a:rPr lang="en-US" b="1" dirty="0" smtClean="0"/>
              <a:t>each member of the team is assigned ownership of a module</a:t>
            </a:r>
          </a:p>
          <a:p>
            <a:pPr algn="just"/>
            <a:r>
              <a:rPr lang="en-US" dirty="0" smtClean="0"/>
              <a:t>The module owner is responsible for effecting any changes that need to be implemented in that module</a:t>
            </a:r>
            <a:endParaRPr lang="en-US" b="1" dirty="0" smtClean="0"/>
          </a:p>
          <a:p>
            <a:pPr algn="just"/>
            <a:r>
              <a:rPr lang="en-US" dirty="0" smtClean="0"/>
              <a:t>The main </a:t>
            </a:r>
            <a:r>
              <a:rPr lang="en-US" b="1" dirty="0" smtClean="0"/>
              <a:t>advantage</a:t>
            </a:r>
            <a:r>
              <a:rPr lang="en-US" dirty="0" smtClean="0"/>
              <a:t> is that the module owner develops a high level of expertise in the module</a:t>
            </a:r>
          </a:p>
          <a:p>
            <a:pPr algn="just"/>
            <a:r>
              <a:rPr lang="en-US" dirty="0" smtClean="0"/>
              <a:t>Its </a:t>
            </a:r>
            <a:r>
              <a:rPr lang="en-US" b="1" dirty="0" smtClean="0"/>
              <a:t>weaknesses are:</a:t>
            </a:r>
          </a:p>
          <a:p>
            <a:pPr lvl="2" algn="just"/>
            <a:r>
              <a:rPr lang="en-US" dirty="0" smtClean="0"/>
              <a:t>Nobody is responsible for the overall software system.</a:t>
            </a:r>
          </a:p>
          <a:p>
            <a:pPr lvl="2" algn="just"/>
            <a:r>
              <a:rPr lang="en-US" dirty="0" smtClean="0"/>
              <a:t>The workload may not be evenly distributed.</a:t>
            </a:r>
          </a:p>
          <a:p>
            <a:pPr lvl="2" algn="just"/>
            <a:r>
              <a:rPr lang="en-US" dirty="0" smtClean="0"/>
              <a:t>It is difficult to implement enhancements due to unknown</a:t>
            </a:r>
          </a:p>
          <a:p>
            <a:pPr lvl="2" algn="just">
              <a:buNone/>
            </a:pPr>
            <a:r>
              <a:rPr lang="en-US" dirty="0" smtClean="0"/>
              <a:t>    dependencies.</a:t>
            </a:r>
          </a:p>
          <a:p>
            <a:pPr lvl="2" algn="just"/>
            <a:r>
              <a:rPr lang="en-US" dirty="0" smtClean="0"/>
              <a:t>It is difficult to enforce coding standards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3. Configuration Management</a:t>
            </a:r>
            <a:endParaRPr lang="en-US" b="1" dirty="0"/>
          </a:p>
        </p:txBody>
      </p:sp>
      <p:sp>
        <p:nvSpPr>
          <p:cNvPr id="3" name="Content Placeholder 2"/>
          <p:cNvSpPr>
            <a:spLocks noGrp="1"/>
          </p:cNvSpPr>
          <p:nvPr>
            <p:ph idx="1"/>
          </p:nvPr>
        </p:nvSpPr>
        <p:spPr>
          <a:xfrm>
            <a:off x="0" y="838200"/>
            <a:ext cx="9144000" cy="6019800"/>
          </a:xfrm>
        </p:spPr>
        <p:txBody>
          <a:bodyPr>
            <a:normAutofit fontScale="92500" lnSpcReduction="10000"/>
          </a:bodyPr>
          <a:lstStyle/>
          <a:p>
            <a:pPr algn="just"/>
            <a:r>
              <a:rPr lang="en-IN" dirty="0" smtClean="0"/>
              <a:t>All components of the system's configuration are recorded along with all relationships and dependencies between them. </a:t>
            </a:r>
          </a:p>
          <a:p>
            <a:pPr algn="just"/>
            <a:r>
              <a:rPr lang="en-IN" b="1" dirty="0" smtClean="0"/>
              <a:t>Any change - addition, deletion, modification - must be recorded and its effects upon the rest of the system's components checked. </a:t>
            </a:r>
          </a:p>
          <a:p>
            <a:pPr algn="just"/>
            <a:r>
              <a:rPr lang="en-IN" dirty="0" smtClean="0"/>
              <a:t>After a change has been made,</a:t>
            </a:r>
            <a:r>
              <a:rPr lang="en-IN" b="1" dirty="0" smtClean="0"/>
              <a:t> a new configuration is recorded. </a:t>
            </a:r>
          </a:p>
          <a:p>
            <a:pPr algn="just"/>
            <a:r>
              <a:rPr lang="en-IN" dirty="0" smtClean="0"/>
              <a:t>There is a need to know who is responsible for every procedure and process along the way. </a:t>
            </a:r>
          </a:p>
          <a:p>
            <a:pPr algn="just"/>
            <a:r>
              <a:rPr lang="en-IN" dirty="0" smtClean="0"/>
              <a:t>It is a management task both to assign these responsibilities and to conduct audits to see that they are carried out.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85000" lnSpcReduction="20000"/>
          </a:bodyPr>
          <a:lstStyle/>
          <a:p>
            <a:pPr algn="just">
              <a:buNone/>
            </a:pPr>
            <a:r>
              <a:rPr lang="en-US" b="1" dirty="0" smtClean="0"/>
              <a:t>(2) Change Ownership</a:t>
            </a:r>
            <a:endParaRPr lang="en-US" dirty="0" smtClean="0"/>
          </a:p>
          <a:p>
            <a:pPr algn="just"/>
            <a:r>
              <a:rPr lang="en-US" dirty="0" smtClean="0"/>
              <a:t>In this mode </a:t>
            </a:r>
            <a:r>
              <a:rPr lang="en-US" b="1" dirty="0" smtClean="0"/>
              <a:t>each person is responsible for one or more change no matter which modules are affected.</a:t>
            </a:r>
            <a:r>
              <a:rPr lang="en-US" dirty="0" smtClean="0"/>
              <a:t> That is, the person is also </a:t>
            </a:r>
            <a:r>
              <a:rPr lang="en-US" b="1" dirty="0" smtClean="0"/>
              <a:t>responsible for the analysis, specification, design, implementation and testing of the change</a:t>
            </a:r>
          </a:p>
          <a:p>
            <a:pPr algn="just"/>
            <a:r>
              <a:rPr lang="en-US" dirty="0" smtClean="0"/>
              <a:t>The </a:t>
            </a:r>
            <a:r>
              <a:rPr lang="en-US" b="1" dirty="0" smtClean="0"/>
              <a:t>strengths are:</a:t>
            </a:r>
          </a:p>
          <a:p>
            <a:pPr lvl="1" algn="just"/>
            <a:r>
              <a:rPr lang="en-US" dirty="0" smtClean="0"/>
              <a:t>There is a tendency to adhere to standards set for the whole software system.</a:t>
            </a:r>
          </a:p>
          <a:p>
            <a:pPr lvl="1" algn="just"/>
            <a:r>
              <a:rPr lang="en-US" dirty="0" smtClean="0"/>
              <a:t>Integrity of the change is ensured.</a:t>
            </a:r>
          </a:p>
          <a:p>
            <a:pPr lvl="1" algn="just"/>
            <a:r>
              <a:rPr lang="en-US" dirty="0" smtClean="0"/>
              <a:t>Changes can be coded and tested independently.</a:t>
            </a:r>
          </a:p>
          <a:p>
            <a:pPr lvl="1" algn="just"/>
            <a:r>
              <a:rPr lang="en-US" dirty="0" smtClean="0"/>
              <a:t>Code inspection tends to be taken seriously.</a:t>
            </a:r>
          </a:p>
          <a:p>
            <a:pPr algn="just"/>
            <a:r>
              <a:rPr lang="en-US" dirty="0" smtClean="0"/>
              <a:t>Its </a:t>
            </a:r>
            <a:r>
              <a:rPr lang="en-US" b="1" dirty="0" smtClean="0"/>
              <a:t>weaknesses are:</a:t>
            </a:r>
          </a:p>
          <a:p>
            <a:pPr algn="just"/>
            <a:r>
              <a:rPr lang="en-US" dirty="0" smtClean="0"/>
              <a:t>Training of new personnel takes much more time than it would for the module ownership mode</a:t>
            </a:r>
          </a:p>
          <a:p>
            <a:pPr algn="just">
              <a:buNone/>
            </a:pPr>
            <a:r>
              <a:rPr lang="en-US" dirty="0" smtClean="0"/>
              <a:t>     (knowledge of the entire system is required)</a:t>
            </a:r>
          </a:p>
          <a:p>
            <a:pPr algn="just"/>
            <a:r>
              <a:rPr lang="en-US" dirty="0" smtClean="0"/>
              <a:t>Individuals do not have long-lasting responsibilities, but instead have       a series of transient responsibilities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t>(3) Work-Type</a:t>
            </a:r>
            <a:endParaRPr lang="en-US" dirty="0" smtClean="0"/>
          </a:p>
          <a:p>
            <a:pPr algn="just"/>
            <a:r>
              <a:rPr lang="en-US" dirty="0" smtClean="0"/>
              <a:t>The </a:t>
            </a:r>
            <a:r>
              <a:rPr lang="en-US" b="1" dirty="0" smtClean="0"/>
              <a:t>key feature of this mode is that there is '</a:t>
            </a:r>
            <a:r>
              <a:rPr lang="en-US" b="1" dirty="0" err="1" smtClean="0"/>
              <a:t>departmentalisation</a:t>
            </a:r>
            <a:r>
              <a:rPr lang="en-US" b="1" dirty="0" smtClean="0"/>
              <a:t>' by work type; analysis, specification, etc.</a:t>
            </a:r>
          </a:p>
          <a:p>
            <a:pPr algn="just"/>
            <a:r>
              <a:rPr lang="en-US" dirty="0" smtClean="0"/>
              <a:t> Those in the </a:t>
            </a:r>
            <a:r>
              <a:rPr lang="en-US" b="1" dirty="0" smtClean="0"/>
              <a:t>different departments work as a team but with clearly defined responsibilities and roles.</a:t>
            </a:r>
          </a:p>
          <a:p>
            <a:pPr algn="just"/>
            <a:r>
              <a:rPr lang="en-US" dirty="0" smtClean="0"/>
              <a:t>The main </a:t>
            </a:r>
            <a:r>
              <a:rPr lang="en-US" b="1" dirty="0" smtClean="0"/>
              <a:t>strength</a:t>
            </a:r>
            <a:r>
              <a:rPr lang="en-US" dirty="0" smtClean="0"/>
              <a:t> is that members in each department develop </a:t>
            </a:r>
            <a:r>
              <a:rPr lang="en-US" dirty="0" err="1" smtClean="0"/>
              <a:t>specialised</a:t>
            </a:r>
            <a:r>
              <a:rPr lang="en-US" dirty="0" smtClean="0"/>
              <a:t> knowledge and skills.</a:t>
            </a:r>
          </a:p>
          <a:p>
            <a:pPr algn="just"/>
            <a:r>
              <a:rPr lang="en-US" dirty="0" smtClean="0"/>
              <a:t>The </a:t>
            </a:r>
            <a:r>
              <a:rPr lang="en-US" b="1" dirty="0" smtClean="0"/>
              <a:t>drawback</a:t>
            </a:r>
            <a:r>
              <a:rPr lang="en-US" dirty="0" smtClean="0"/>
              <a:t> is the cost of co-</a:t>
            </a:r>
            <a:r>
              <a:rPr lang="en-US" dirty="0" err="1" smtClean="0"/>
              <a:t>ordinating</a:t>
            </a:r>
            <a:r>
              <a:rPr lang="en-US" dirty="0" smtClean="0"/>
              <a:t> the different departments</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t>(4) Application-Type</a:t>
            </a:r>
            <a:endParaRPr lang="en-US" dirty="0" smtClean="0"/>
          </a:p>
          <a:p>
            <a:pPr algn="just"/>
            <a:r>
              <a:rPr lang="en-US" dirty="0" smtClean="0"/>
              <a:t>With this mode, </a:t>
            </a:r>
            <a:r>
              <a:rPr lang="en-US" b="1" dirty="0" smtClean="0"/>
              <a:t>division is based on application areas such as health information systems or office automation.</a:t>
            </a:r>
          </a:p>
          <a:p>
            <a:pPr algn="just"/>
            <a:r>
              <a:rPr lang="en-US" dirty="0" smtClean="0"/>
              <a:t>The </a:t>
            </a:r>
            <a:r>
              <a:rPr lang="en-US" b="1" dirty="0" smtClean="0"/>
              <a:t>advantage</a:t>
            </a:r>
            <a:r>
              <a:rPr lang="en-US" dirty="0" smtClean="0"/>
              <a:t> is that members of the team develop </a:t>
            </a:r>
            <a:r>
              <a:rPr lang="en-US" dirty="0" err="1" smtClean="0"/>
              <a:t>specialised</a:t>
            </a:r>
            <a:r>
              <a:rPr lang="en-US" dirty="0" smtClean="0"/>
              <a:t> application knowledge</a:t>
            </a:r>
          </a:p>
          <a:p>
            <a:pPr algn="just"/>
            <a:r>
              <a:rPr lang="en-US" dirty="0" smtClean="0"/>
              <a:t>Its </a:t>
            </a:r>
            <a:r>
              <a:rPr lang="en-US" b="1" dirty="0" smtClean="0"/>
              <a:t>drawback</a:t>
            </a:r>
            <a:r>
              <a:rPr lang="en-US" dirty="0" smtClean="0"/>
              <a:t> is the cost of co-</a:t>
            </a:r>
            <a:r>
              <a:rPr lang="en-US" dirty="0" err="1" smtClean="0"/>
              <a:t>ordinating</a:t>
            </a:r>
            <a:r>
              <a:rPr lang="en-US" dirty="0" smtClean="0"/>
              <a:t> of the various application domains.</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92500" lnSpcReduction="10000"/>
          </a:bodyPr>
          <a:lstStyle/>
          <a:p>
            <a:pPr>
              <a:buNone/>
            </a:pPr>
            <a:r>
              <a:rPr lang="en-US" b="1" dirty="0" smtClean="0"/>
              <a:t>7.2 Separate Maintenance Department</a:t>
            </a:r>
            <a:endParaRPr lang="en-US" dirty="0" smtClean="0"/>
          </a:p>
          <a:p>
            <a:pPr>
              <a:buNone/>
            </a:pPr>
            <a:r>
              <a:rPr lang="en-US" dirty="0" smtClean="0"/>
              <a:t>Its </a:t>
            </a:r>
            <a:r>
              <a:rPr lang="en-US" b="1" dirty="0" smtClean="0"/>
              <a:t>strengths are:</a:t>
            </a:r>
          </a:p>
          <a:p>
            <a:pPr lvl="1"/>
            <a:r>
              <a:rPr lang="en-US" dirty="0" smtClean="0"/>
              <a:t>There is clear accountability.</a:t>
            </a:r>
          </a:p>
          <a:p>
            <a:pPr lvl="1"/>
            <a:r>
              <a:rPr lang="en-US" dirty="0" smtClean="0"/>
              <a:t>It allows development staff to concentrate on development of new software systems.</a:t>
            </a:r>
          </a:p>
          <a:p>
            <a:pPr lvl="1"/>
            <a:r>
              <a:rPr lang="en-US" dirty="0" smtClean="0"/>
              <a:t>It facilitates and motivates acceptance testing just after development.</a:t>
            </a:r>
          </a:p>
          <a:p>
            <a:pPr lvl="1"/>
            <a:r>
              <a:rPr lang="en-US" dirty="0" smtClean="0"/>
              <a:t>It encourages high quality end-user service.</a:t>
            </a:r>
          </a:p>
          <a:p>
            <a:pPr marL="58738" lvl="1" indent="-58738">
              <a:buNone/>
            </a:pPr>
            <a:r>
              <a:rPr lang="en-US" dirty="0" smtClean="0"/>
              <a:t>Its </a:t>
            </a:r>
            <a:r>
              <a:rPr lang="en-US" b="1" dirty="0" smtClean="0"/>
              <a:t>weaknesses are:</a:t>
            </a:r>
          </a:p>
          <a:p>
            <a:pPr lvl="1"/>
            <a:r>
              <a:rPr lang="en-US" dirty="0" smtClean="0"/>
              <a:t>There is a danger of </a:t>
            </a:r>
            <a:r>
              <a:rPr lang="en-US" dirty="0" err="1" smtClean="0"/>
              <a:t>demotivation</a:t>
            </a:r>
            <a:r>
              <a:rPr lang="en-US" dirty="0" smtClean="0"/>
              <a:t> due to status differences </a:t>
            </a:r>
          </a:p>
          <a:p>
            <a:pPr lvl="1"/>
            <a:r>
              <a:rPr lang="en-US" dirty="0" smtClean="0"/>
              <a:t>The developers tend to lose system knowledge after the system is installed.</a:t>
            </a:r>
          </a:p>
          <a:p>
            <a:pPr lvl="1"/>
            <a:r>
              <a:rPr lang="en-US" dirty="0" smtClean="0"/>
              <a:t>There is a high cost involved in the co-ordination of development and maintenance when needed.</a:t>
            </a:r>
          </a:p>
          <a:p>
            <a:pPr lvl="1"/>
            <a:r>
              <a:rPr lang="en-US" dirty="0" smtClean="0"/>
              <a:t>There may be duplication of communication channels.</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92500" lnSpcReduction="20000"/>
          </a:bodyPr>
          <a:lstStyle/>
          <a:p>
            <a:pPr>
              <a:buNone/>
            </a:pPr>
            <a:r>
              <a:rPr lang="en-US" dirty="0" smtClean="0"/>
              <a:t>		</a:t>
            </a:r>
          </a:p>
          <a:p>
            <a:pPr algn="just"/>
            <a:r>
              <a:rPr lang="en-US" dirty="0" smtClean="0"/>
              <a:t>Some organizations provide </a:t>
            </a:r>
            <a:r>
              <a:rPr lang="en-US" b="1" dirty="0" smtClean="0"/>
              <a:t>support to the maintenance team by assigning some members of the development team to join the maintenance team </a:t>
            </a:r>
            <a:r>
              <a:rPr lang="en-US" dirty="0" smtClean="0"/>
              <a:t>on installation of the system. </a:t>
            </a:r>
          </a:p>
          <a:p>
            <a:pPr algn="just"/>
            <a:r>
              <a:rPr lang="en-US" dirty="0" err="1" smtClean="0"/>
              <a:t>Lientz</a:t>
            </a:r>
            <a:r>
              <a:rPr lang="en-US" dirty="0" smtClean="0"/>
              <a:t> and Swanson have called these members the </a:t>
            </a:r>
            <a:r>
              <a:rPr lang="en-US" b="1" dirty="0" smtClean="0"/>
              <a:t>maintenance escort . </a:t>
            </a:r>
          </a:p>
          <a:p>
            <a:pPr algn="just"/>
            <a:r>
              <a:rPr lang="en-US" dirty="0" smtClean="0"/>
              <a:t>This is usually a </a:t>
            </a:r>
            <a:r>
              <a:rPr lang="en-US" b="1" dirty="0" smtClean="0"/>
              <a:t>temporary measure</a:t>
            </a:r>
            <a:r>
              <a:rPr lang="en-US" dirty="0" smtClean="0"/>
              <a:t>; the maintenance escorts return to development work after ensuring that the system functions according to the agreed specification. </a:t>
            </a:r>
          </a:p>
          <a:p>
            <a:pPr algn="just"/>
            <a:r>
              <a:rPr lang="en-US" dirty="0" smtClean="0"/>
              <a:t>At times, the maintenance escorts </a:t>
            </a:r>
            <a:r>
              <a:rPr lang="en-US" b="1" dirty="0" smtClean="0"/>
              <a:t>may become permanent members </a:t>
            </a:r>
            <a:r>
              <a:rPr lang="en-US" dirty="0" smtClean="0"/>
              <a:t>of the maintenance team by virtue of their 	familiarity with the system during its development.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3. Configuration Management</a:t>
            </a:r>
            <a:endParaRPr lang="en-US" b="1" dirty="0"/>
          </a:p>
        </p:txBody>
      </p:sp>
      <p:sp>
        <p:nvSpPr>
          <p:cNvPr id="3" name="Content Placeholder 2"/>
          <p:cNvSpPr>
            <a:spLocks noGrp="1"/>
          </p:cNvSpPr>
          <p:nvPr>
            <p:ph idx="1"/>
          </p:nvPr>
        </p:nvSpPr>
        <p:spPr>
          <a:xfrm>
            <a:off x="0" y="838200"/>
            <a:ext cx="9144000" cy="6019800"/>
          </a:xfrm>
        </p:spPr>
        <p:txBody>
          <a:bodyPr>
            <a:normAutofit fontScale="77500" lnSpcReduction="20000"/>
          </a:bodyPr>
          <a:lstStyle/>
          <a:p>
            <a:pPr algn="ctr">
              <a:buNone/>
            </a:pPr>
            <a:r>
              <a:rPr lang="en-IN" b="1" dirty="0" smtClean="0"/>
              <a:t>Mini Case Study - Giving Appropriate Guidance and Direction</a:t>
            </a:r>
          </a:p>
          <a:p>
            <a:pPr algn="ctr">
              <a:buNone/>
            </a:pPr>
            <a:endParaRPr lang="en-IN" b="1" dirty="0" smtClean="0"/>
          </a:p>
          <a:p>
            <a:pPr algn="just">
              <a:buNone/>
            </a:pPr>
            <a:r>
              <a:rPr lang="en-IN" dirty="0" smtClean="0"/>
              <a:t>		The </a:t>
            </a:r>
            <a:r>
              <a:rPr lang="en-IN" b="1" dirty="0" smtClean="0"/>
              <a:t>management task of assigning appropriate responsibility </a:t>
            </a:r>
            <a:r>
              <a:rPr lang="en-IN" dirty="0" smtClean="0"/>
              <a:t>applies at many levels. Problems in non-software-related tasks can affect software development and vice versa. </a:t>
            </a:r>
          </a:p>
          <a:p>
            <a:pPr algn="just">
              <a:buNone/>
            </a:pPr>
            <a:r>
              <a:rPr lang="en-IN" dirty="0" smtClean="0"/>
              <a:t>		At the research institute attached to the </a:t>
            </a:r>
            <a:r>
              <a:rPr lang="en-IN" b="1" dirty="0" smtClean="0"/>
              <a:t>ACME Health Clinic</a:t>
            </a:r>
            <a:r>
              <a:rPr lang="en-IN" dirty="0" smtClean="0"/>
              <a:t>, a large research project involved the </a:t>
            </a:r>
            <a:r>
              <a:rPr lang="en-IN" b="1" dirty="0" smtClean="0"/>
              <a:t>conducting of a wide-ranging survey during its first year. In the second year of the project, there were complaints that a software development group's work was held up because the results of the survey were not available</a:t>
            </a:r>
            <a:r>
              <a:rPr lang="en-IN" dirty="0" smtClean="0"/>
              <a:t>. </a:t>
            </a:r>
          </a:p>
          <a:p>
            <a:pPr algn="just">
              <a:buNone/>
            </a:pPr>
            <a:r>
              <a:rPr lang="en-IN" dirty="0" smtClean="0"/>
              <a:t>		In fact, the survey had been done and the information gathered but </a:t>
            </a:r>
            <a:r>
              <a:rPr lang="en-IN" b="1" dirty="0" smtClean="0"/>
              <a:t>no one had been able to give guidance to the survey team about how to collate and present their results. </a:t>
            </a:r>
            <a:r>
              <a:rPr lang="en-IN" dirty="0" smtClean="0"/>
              <a:t>The staff and resource had been available to do the work but because </a:t>
            </a:r>
            <a:r>
              <a:rPr lang="en-IN" b="1" dirty="0" smtClean="0"/>
              <a:t>no one had explicit responsibility for overseeing the interface between the survey team and the rest of the project, delays were caused.</a:t>
            </a:r>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3. Configuration Management</a:t>
            </a:r>
            <a:endParaRPr lang="en-US" b="1" dirty="0"/>
          </a:p>
        </p:txBody>
      </p:sp>
      <p:sp>
        <p:nvSpPr>
          <p:cNvPr id="3" name="Content Placeholder 2"/>
          <p:cNvSpPr>
            <a:spLocks noGrp="1"/>
          </p:cNvSpPr>
          <p:nvPr>
            <p:ph idx="1"/>
          </p:nvPr>
        </p:nvSpPr>
        <p:spPr>
          <a:xfrm>
            <a:off x="0" y="838200"/>
            <a:ext cx="9144000" cy="6019800"/>
          </a:xfrm>
        </p:spPr>
        <p:txBody>
          <a:bodyPr>
            <a:normAutofit lnSpcReduction="10000"/>
          </a:bodyPr>
          <a:lstStyle/>
          <a:p>
            <a:pPr algn="just"/>
            <a:r>
              <a:rPr lang="en-IN" sz="2000" b="1" dirty="0" smtClean="0"/>
              <a:t>Major aim in configuration management and change control is reproducibility.</a:t>
            </a:r>
          </a:p>
          <a:p>
            <a:pPr algn="just"/>
            <a:r>
              <a:rPr lang="en-IN" sz="2000" dirty="0" smtClean="0"/>
              <a:t>to reconstitute both the product and the process at any stage in its evolution.</a:t>
            </a:r>
          </a:p>
          <a:p>
            <a:pPr algn="just">
              <a:buNone/>
            </a:pPr>
            <a:endParaRPr lang="en-IN" sz="2000" dirty="0" smtClean="0"/>
          </a:p>
          <a:p>
            <a:pPr algn="just">
              <a:buNone/>
            </a:pPr>
            <a:r>
              <a:rPr lang="en-IN" sz="2000" dirty="0" smtClean="0"/>
              <a:t>	</a:t>
            </a:r>
            <a:r>
              <a:rPr lang="en-IN" sz="2000" b="1" dirty="0" smtClean="0"/>
              <a:t>Three objectives of configuration management are control, consistency and minimising cost.</a:t>
            </a:r>
          </a:p>
          <a:p>
            <a:pPr algn="just">
              <a:buNone/>
            </a:pPr>
            <a:r>
              <a:rPr lang="en-IN" sz="2000" i="1" dirty="0" smtClean="0"/>
              <a:t>	</a:t>
            </a:r>
            <a:r>
              <a:rPr lang="en-IN" sz="2000" b="1" i="1" dirty="0" smtClean="0"/>
              <a:t>(1) Control: </a:t>
            </a:r>
            <a:r>
              <a:rPr lang="en-IN" sz="2000" i="1" dirty="0" smtClean="0"/>
              <a:t>Software maintenance is the </a:t>
            </a:r>
            <a:r>
              <a:rPr lang="en-IN" sz="2000" b="1" dirty="0" smtClean="0"/>
              <a:t>evolutionary nature of software systems. </a:t>
            </a:r>
            <a:r>
              <a:rPr lang="en-IN" sz="2000" dirty="0" smtClean="0"/>
              <a:t>If the process by which such </a:t>
            </a:r>
            <a:r>
              <a:rPr lang="en-IN" sz="2000" b="1" dirty="0" smtClean="0"/>
              <a:t>systems evolve is not controlled, chaos can result.</a:t>
            </a:r>
          </a:p>
          <a:p>
            <a:pPr lvl="1" algn="just"/>
            <a:r>
              <a:rPr lang="en-IN" sz="1600" dirty="0" smtClean="0"/>
              <a:t>Configuration management is necessary because software systems have a long lifetime and are subject to change. Constant change to workable live software systems is bound to lead to problems without a proper means of control.</a:t>
            </a:r>
          </a:p>
          <a:p>
            <a:pPr algn="just">
              <a:buNone/>
            </a:pPr>
            <a:r>
              <a:rPr lang="en-IN" sz="2000" i="1" dirty="0" smtClean="0"/>
              <a:t>	</a:t>
            </a:r>
            <a:r>
              <a:rPr lang="en-IN" sz="2000" b="1" dirty="0" smtClean="0"/>
              <a:t>(2)Consistency:</a:t>
            </a:r>
            <a:r>
              <a:rPr lang="en-IN" sz="2000" i="1" dirty="0" smtClean="0"/>
              <a:t> Configuration management is necessary to </a:t>
            </a:r>
            <a:r>
              <a:rPr lang="en-IN" sz="2000" b="1" i="1" dirty="0" smtClean="0"/>
              <a:t>ensure the </a:t>
            </a:r>
            <a:r>
              <a:rPr lang="en-IN" sz="2000" b="1" dirty="0" smtClean="0"/>
              <a:t>production of consistent sets of software products:</a:t>
            </a:r>
            <a:endParaRPr lang="en-IN" sz="2000" dirty="0" smtClean="0"/>
          </a:p>
          <a:p>
            <a:pPr lvl="1" algn="just"/>
            <a:r>
              <a:rPr lang="en-IN" sz="1600" b="1" dirty="0" smtClean="0">
                <a:solidFill>
                  <a:srgbClr val="FF0000"/>
                </a:solidFill>
              </a:rPr>
              <a:t>A. Consistent sets of documents </a:t>
            </a:r>
            <a:r>
              <a:rPr lang="en-IN" sz="1600" dirty="0" smtClean="0"/>
              <a:t>(final deliverables and manuals)</a:t>
            </a:r>
          </a:p>
          <a:p>
            <a:pPr lvl="1" algn="just"/>
            <a:r>
              <a:rPr lang="en-IN" sz="1600" dirty="0" smtClean="0"/>
              <a:t>standardised document identification which allows for versioning and indexing, standard reporting mechanisms</a:t>
            </a:r>
          </a:p>
          <a:p>
            <a:pPr lvl="1" algn="just"/>
            <a:r>
              <a:rPr lang="en-IN" sz="1600" b="1" dirty="0" smtClean="0">
                <a:solidFill>
                  <a:srgbClr val="FF0000"/>
                </a:solidFill>
              </a:rPr>
              <a:t>B. Consistent software releases</a:t>
            </a:r>
          </a:p>
          <a:p>
            <a:pPr lvl="1" algn="just"/>
            <a:r>
              <a:rPr lang="en-IN" sz="1200" dirty="0" smtClean="0"/>
              <a:t>standardised version and product release control is needed (version control)</a:t>
            </a:r>
          </a:p>
          <a:p>
            <a:pPr marL="449263" indent="-449263" algn="just">
              <a:buNone/>
            </a:pPr>
            <a:r>
              <a:rPr lang="en-IN" sz="1600" i="1" dirty="0" smtClean="0"/>
              <a:t>	</a:t>
            </a:r>
            <a:r>
              <a:rPr lang="en-IN" sz="2000" b="1" dirty="0" smtClean="0"/>
              <a:t>(3) Cost: to ensure that the changes are made such that overall costs are minimised. </a:t>
            </a:r>
            <a:r>
              <a:rPr lang="en-IN" sz="2000" dirty="0" smtClean="0"/>
              <a:t>This means cost of future maintenance as well as the cost of the immediate change.</a:t>
            </a:r>
            <a:endParaRPr lang="en-IN" sz="2000" b="1" dirty="0" smtClean="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3. Configuration Management</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1219200" y="685800"/>
            <a:ext cx="67056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1765</TotalTime>
  <Words>4242</Words>
  <Application>Microsoft Office PowerPoint</Application>
  <PresentationFormat>On-screen Show (4:3)</PresentationFormat>
  <Paragraphs>459</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Slide 1</vt:lpstr>
      <vt:lpstr>1. Introduction - Configuration Management</vt:lpstr>
      <vt:lpstr>2. Definitions</vt:lpstr>
      <vt:lpstr>2. Definitions</vt:lpstr>
      <vt:lpstr>3. Configuration Management</vt:lpstr>
      <vt:lpstr>3. Configuration Management</vt:lpstr>
      <vt:lpstr>3. Configuration Management</vt:lpstr>
      <vt:lpstr>3. Configuration Management</vt:lpstr>
      <vt:lpstr>3. Configuration Management</vt:lpstr>
      <vt:lpstr>3. Configuration Management</vt:lpstr>
      <vt:lpstr>3.1 A Specific View of Software Configuration Management</vt:lpstr>
      <vt:lpstr>3.1 A Specific View of Software Configuration Management</vt:lpstr>
      <vt:lpstr>3.1 A Specific View of Software Configuration Management</vt:lpstr>
      <vt:lpstr>3.1 A Specific View of Software Configuration Management</vt:lpstr>
      <vt:lpstr>3.1 A Specific View of Software Configuration Management</vt:lpstr>
      <vt:lpstr>3.1 A Specific View of Software Configuration Management</vt:lpstr>
      <vt:lpstr>Why Software Configuration Management ?</vt:lpstr>
      <vt:lpstr>What is Software Configuration Management</vt:lpstr>
      <vt:lpstr>SCM Activities</vt:lpstr>
      <vt:lpstr>SCM Activities (continued)</vt:lpstr>
      <vt:lpstr>SCM Roles</vt:lpstr>
      <vt:lpstr>More on Baselines</vt:lpstr>
      <vt:lpstr>SCM Directories</vt:lpstr>
      <vt:lpstr>4. Change Control</vt:lpstr>
      <vt:lpstr>4. Change Control</vt:lpstr>
      <vt:lpstr>4.1. The Responsibilities of Management in Change Control</vt:lpstr>
      <vt:lpstr>Slide 27</vt:lpstr>
      <vt:lpstr>4.1. The Responsibilities of Management in Change Control</vt:lpstr>
      <vt:lpstr>5. Documentation</vt:lpstr>
      <vt:lpstr>Slide 30</vt:lpstr>
      <vt:lpstr>Slide 31</vt:lpstr>
      <vt:lpstr>Slide 32</vt:lpstr>
      <vt:lpstr>Slide 33</vt:lpstr>
      <vt:lpstr>Slide 34</vt:lpstr>
      <vt:lpstr>Slide 35</vt:lpstr>
      <vt:lpstr>Slide 36</vt:lpstr>
      <vt:lpstr>1. Introduction</vt:lpstr>
      <vt:lpstr>2. Definitions</vt:lpstr>
      <vt:lpstr>3. Management Responsibilities</vt:lpstr>
      <vt:lpstr>Slide 40</vt:lpstr>
      <vt:lpstr>4. Enhancing Maintenance Productivity</vt:lpstr>
      <vt:lpstr>4.1 Choosing the Right People</vt:lpstr>
      <vt:lpstr>4.2 Motivating Maintenance Personnel</vt:lpstr>
      <vt:lpstr>4.3 Communication</vt:lpstr>
      <vt:lpstr>4.4 Adequate Resources</vt:lpstr>
      <vt:lpstr>4.5 Domain Knowledge </vt:lpstr>
      <vt:lpstr>5. Maintenance Teams</vt:lpstr>
      <vt:lpstr>Slide 48</vt:lpstr>
      <vt:lpstr>Slide 49</vt:lpstr>
      <vt:lpstr>5.1 Temporary Team</vt:lpstr>
      <vt:lpstr>5.2 Permanent Team</vt:lpstr>
      <vt:lpstr>Slide 52</vt:lpstr>
      <vt:lpstr>6. Personnel Education and Training</vt:lpstr>
      <vt:lpstr>6.1 Objectives</vt:lpstr>
      <vt:lpstr>Slide 55</vt:lpstr>
      <vt:lpstr>Slide 56</vt:lpstr>
      <vt:lpstr>6.2 Education and Training Strategies</vt:lpstr>
      <vt:lpstr>7. Organisational Modes</vt:lpstr>
      <vt:lpstr>Slide 59</vt:lpstr>
      <vt:lpstr>Slide 60</vt:lpstr>
      <vt:lpstr>Slide 61</vt:lpstr>
      <vt:lpstr>Slide 62</vt:lpstr>
      <vt:lpstr>Slide 63</vt:lpstr>
      <vt:lpstr>Slide 64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Rajkumar</dc:creator>
  <cp:lastModifiedBy>RE</cp:lastModifiedBy>
  <cp:revision>248</cp:revision>
  <dcterms:created xsi:type="dcterms:W3CDTF">2006-08-16T00:00:00Z</dcterms:created>
  <dcterms:modified xsi:type="dcterms:W3CDTF">2017-03-21T02:51:35Z</dcterms:modified>
</cp:coreProperties>
</file>