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diagrams/data1.xml" ContentType="application/vnd.openxmlformats-officedocument.drawingml.diagramData+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4"/>
  </p:notesMasterIdLst>
  <p:sldIdLst>
    <p:sldId id="256" r:id="rId2"/>
    <p:sldId id="257" r:id="rId3"/>
    <p:sldId id="258" r:id="rId4"/>
    <p:sldId id="259" r:id="rId5"/>
    <p:sldId id="354" r:id="rId6"/>
    <p:sldId id="260" r:id="rId7"/>
    <p:sldId id="356" r:id="rId8"/>
    <p:sldId id="355" r:id="rId9"/>
    <p:sldId id="261" r:id="rId10"/>
    <p:sldId id="262" r:id="rId11"/>
    <p:sldId id="359" r:id="rId12"/>
    <p:sldId id="272" r:id="rId13"/>
    <p:sldId id="273" r:id="rId14"/>
    <p:sldId id="274" r:id="rId15"/>
    <p:sldId id="360" r:id="rId16"/>
    <p:sldId id="275" r:id="rId17"/>
    <p:sldId id="361" r:id="rId18"/>
    <p:sldId id="276" r:id="rId19"/>
    <p:sldId id="362" r:id="rId20"/>
    <p:sldId id="357" r:id="rId21"/>
    <p:sldId id="363" r:id="rId22"/>
    <p:sldId id="279" r:id="rId23"/>
    <p:sldId id="364" r:id="rId24"/>
    <p:sldId id="266" r:id="rId25"/>
    <p:sldId id="267" r:id="rId26"/>
    <p:sldId id="268" r:id="rId27"/>
    <p:sldId id="263" r:id="rId28"/>
    <p:sldId id="264" r:id="rId29"/>
    <p:sldId id="265" r:id="rId30"/>
    <p:sldId id="365" r:id="rId31"/>
    <p:sldId id="366" r:id="rId32"/>
    <p:sldId id="367" r:id="rId33"/>
    <p:sldId id="368" r:id="rId34"/>
    <p:sldId id="277" r:id="rId35"/>
    <p:sldId id="269" r:id="rId36"/>
    <p:sldId id="270" r:id="rId37"/>
    <p:sldId id="271" r:id="rId38"/>
    <p:sldId id="369" r:id="rId39"/>
    <p:sldId id="370" r:id="rId40"/>
    <p:sldId id="372" r:id="rId41"/>
    <p:sldId id="373" r:id="rId42"/>
    <p:sldId id="374" r:id="rId43"/>
    <p:sldId id="371" r:id="rId44"/>
    <p:sldId id="280" r:id="rId45"/>
    <p:sldId id="281" r:id="rId46"/>
    <p:sldId id="282" r:id="rId47"/>
    <p:sldId id="283" r:id="rId48"/>
    <p:sldId id="284" r:id="rId49"/>
    <p:sldId id="285" r:id="rId50"/>
    <p:sldId id="376" r:id="rId51"/>
    <p:sldId id="375" r:id="rId52"/>
    <p:sldId id="286" r:id="rId53"/>
    <p:sldId id="287" r:id="rId54"/>
    <p:sldId id="288" r:id="rId55"/>
    <p:sldId id="289" r:id="rId56"/>
    <p:sldId id="290" r:id="rId57"/>
    <p:sldId id="291" r:id="rId58"/>
    <p:sldId id="292" r:id="rId59"/>
    <p:sldId id="293" r:id="rId60"/>
    <p:sldId id="377" r:id="rId61"/>
    <p:sldId id="378" r:id="rId62"/>
    <p:sldId id="294" r:id="rId63"/>
    <p:sldId id="295" r:id="rId64"/>
    <p:sldId id="296" r:id="rId65"/>
    <p:sldId id="298" r:id="rId66"/>
    <p:sldId id="299" r:id="rId67"/>
    <p:sldId id="379" r:id="rId68"/>
    <p:sldId id="300" r:id="rId69"/>
    <p:sldId id="380" r:id="rId70"/>
    <p:sldId id="301" r:id="rId71"/>
    <p:sldId id="302" r:id="rId72"/>
    <p:sldId id="303" r:id="rId73"/>
    <p:sldId id="304" r:id="rId74"/>
    <p:sldId id="305" r:id="rId75"/>
    <p:sldId id="306" r:id="rId76"/>
    <p:sldId id="307" r:id="rId77"/>
    <p:sldId id="381" r:id="rId78"/>
    <p:sldId id="308" r:id="rId79"/>
    <p:sldId id="309" r:id="rId80"/>
    <p:sldId id="310" r:id="rId81"/>
    <p:sldId id="311" r:id="rId82"/>
    <p:sldId id="382" r:id="rId83"/>
    <p:sldId id="312" r:id="rId84"/>
    <p:sldId id="383" r:id="rId85"/>
    <p:sldId id="313" r:id="rId86"/>
    <p:sldId id="314" r:id="rId87"/>
    <p:sldId id="315" r:id="rId88"/>
    <p:sldId id="384" r:id="rId89"/>
    <p:sldId id="316" r:id="rId90"/>
    <p:sldId id="317" r:id="rId91"/>
    <p:sldId id="318" r:id="rId92"/>
    <p:sldId id="319" r:id="rId93"/>
    <p:sldId id="320" r:id="rId94"/>
    <p:sldId id="321" r:id="rId95"/>
    <p:sldId id="322" r:id="rId96"/>
    <p:sldId id="385" r:id="rId97"/>
    <p:sldId id="323" r:id="rId98"/>
    <p:sldId id="324" r:id="rId99"/>
    <p:sldId id="325" r:id="rId100"/>
    <p:sldId id="326" r:id="rId101"/>
    <p:sldId id="327" r:id="rId102"/>
    <p:sldId id="328" r:id="rId103"/>
    <p:sldId id="329" r:id="rId104"/>
    <p:sldId id="330" r:id="rId105"/>
    <p:sldId id="331" r:id="rId106"/>
    <p:sldId id="332" r:id="rId107"/>
    <p:sldId id="333" r:id="rId108"/>
    <p:sldId id="334" r:id="rId109"/>
    <p:sldId id="335" r:id="rId110"/>
    <p:sldId id="336" r:id="rId111"/>
    <p:sldId id="337" r:id="rId112"/>
    <p:sldId id="338" r:id="rId113"/>
    <p:sldId id="386" r:id="rId114"/>
    <p:sldId id="339" r:id="rId115"/>
    <p:sldId id="340" r:id="rId116"/>
    <p:sldId id="387" r:id="rId117"/>
    <p:sldId id="388" r:id="rId118"/>
    <p:sldId id="341" r:id="rId119"/>
    <p:sldId id="342" r:id="rId120"/>
    <p:sldId id="343" r:id="rId121"/>
    <p:sldId id="389" r:id="rId122"/>
    <p:sldId id="344" r:id="rId123"/>
    <p:sldId id="390" r:id="rId124"/>
    <p:sldId id="345" r:id="rId125"/>
    <p:sldId id="346" r:id="rId126"/>
    <p:sldId id="347" r:id="rId127"/>
    <p:sldId id="348" r:id="rId128"/>
    <p:sldId id="349" r:id="rId129"/>
    <p:sldId id="350" r:id="rId130"/>
    <p:sldId id="351" r:id="rId131"/>
    <p:sldId id="352" r:id="rId132"/>
    <p:sldId id="353"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50B50A-B373-4748-B949-8424BCE102D1}"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2C1BB874-4884-4002-B075-DEA626EA1A6C}">
      <dgm:prSet phldrT="[Text]"/>
      <dgm:spPr/>
      <dgm:t>
        <a:bodyPr/>
        <a:lstStyle/>
        <a:p>
          <a:r>
            <a:rPr lang="en-US" dirty="0" smtClean="0"/>
            <a:t>Analyze Existing System</a:t>
          </a:r>
          <a:endParaRPr lang="en-US" dirty="0"/>
        </a:p>
      </dgm:t>
    </dgm:pt>
    <dgm:pt modelId="{6E0AE65C-C304-4626-A4FC-09351078DBE4}" type="parTrans" cxnId="{A592BD04-E7A1-48EF-9950-9EB3606CBCD9}">
      <dgm:prSet/>
      <dgm:spPr/>
      <dgm:t>
        <a:bodyPr/>
        <a:lstStyle/>
        <a:p>
          <a:endParaRPr lang="en-US"/>
        </a:p>
      </dgm:t>
    </dgm:pt>
    <dgm:pt modelId="{367786A7-E558-4729-B5DE-3AE60CAD2799}" type="sibTrans" cxnId="{A592BD04-E7A1-48EF-9950-9EB3606CBCD9}">
      <dgm:prSet/>
      <dgm:spPr/>
      <dgm:t>
        <a:bodyPr/>
        <a:lstStyle/>
        <a:p>
          <a:endParaRPr lang="en-US"/>
        </a:p>
      </dgm:t>
    </dgm:pt>
    <dgm:pt modelId="{561C3BD9-CF8C-4E12-BAB1-04814EFCA021}">
      <dgm:prSet phldrT="[Text]"/>
      <dgm:spPr/>
      <dgm:t>
        <a:bodyPr/>
        <a:lstStyle/>
        <a:p>
          <a:r>
            <a:rPr lang="en-US" dirty="0" smtClean="0"/>
            <a:t>Characterize Proposed Modifications</a:t>
          </a:r>
          <a:endParaRPr lang="en-US" dirty="0"/>
        </a:p>
      </dgm:t>
    </dgm:pt>
    <dgm:pt modelId="{E594352D-F602-47B3-8E20-904251C9112A}" type="parTrans" cxnId="{037A13FD-C2B3-4301-86D8-AEC9BABE6ECB}">
      <dgm:prSet/>
      <dgm:spPr/>
      <dgm:t>
        <a:bodyPr/>
        <a:lstStyle/>
        <a:p>
          <a:endParaRPr lang="en-US"/>
        </a:p>
      </dgm:t>
    </dgm:pt>
    <dgm:pt modelId="{350AA5D7-EEB0-4F60-87E9-FD925C1D0566}" type="sibTrans" cxnId="{037A13FD-C2B3-4301-86D8-AEC9BABE6ECB}">
      <dgm:prSet/>
      <dgm:spPr/>
      <dgm:t>
        <a:bodyPr/>
        <a:lstStyle/>
        <a:p>
          <a:endParaRPr lang="en-US"/>
        </a:p>
      </dgm:t>
    </dgm:pt>
    <dgm:pt modelId="{82986D68-4F54-423C-8FE9-11A04C465EA9}">
      <dgm:prSet phldrT="[Text]"/>
      <dgm:spPr/>
      <dgm:t>
        <a:bodyPr/>
        <a:lstStyle/>
        <a:p>
          <a:r>
            <a:rPr lang="en-US" dirty="0" smtClean="0"/>
            <a:t>Redesign Current Version &amp; Implement</a:t>
          </a:r>
          <a:endParaRPr lang="en-US" dirty="0"/>
        </a:p>
      </dgm:t>
    </dgm:pt>
    <dgm:pt modelId="{5CC3AE7C-5B7A-4C28-A9B0-2A2438FB6DBF}" type="parTrans" cxnId="{E4ED9725-6CD7-4ED1-975B-A39FEE613549}">
      <dgm:prSet/>
      <dgm:spPr/>
      <dgm:t>
        <a:bodyPr/>
        <a:lstStyle/>
        <a:p>
          <a:endParaRPr lang="en-US"/>
        </a:p>
      </dgm:t>
    </dgm:pt>
    <dgm:pt modelId="{F5F84B2A-5188-4F86-BA07-1CE8E6D34540}" type="sibTrans" cxnId="{E4ED9725-6CD7-4ED1-975B-A39FEE613549}">
      <dgm:prSet/>
      <dgm:spPr/>
      <dgm:t>
        <a:bodyPr/>
        <a:lstStyle/>
        <a:p>
          <a:endParaRPr lang="en-US"/>
        </a:p>
      </dgm:t>
    </dgm:pt>
    <dgm:pt modelId="{A5945A85-9960-4079-B1AF-70FF06B2A060}" type="pres">
      <dgm:prSet presAssocID="{4C50B50A-B373-4748-B949-8424BCE102D1}" presName="cycle" presStyleCnt="0">
        <dgm:presLayoutVars>
          <dgm:dir/>
          <dgm:resizeHandles val="exact"/>
        </dgm:presLayoutVars>
      </dgm:prSet>
      <dgm:spPr/>
      <dgm:t>
        <a:bodyPr/>
        <a:lstStyle/>
        <a:p>
          <a:endParaRPr lang="en-US"/>
        </a:p>
      </dgm:t>
    </dgm:pt>
    <dgm:pt modelId="{71CA30EC-E48B-4D07-998A-13B478841BB8}" type="pres">
      <dgm:prSet presAssocID="{2C1BB874-4884-4002-B075-DEA626EA1A6C}" presName="node" presStyleLbl="node1" presStyleIdx="0" presStyleCnt="3">
        <dgm:presLayoutVars>
          <dgm:bulletEnabled val="1"/>
        </dgm:presLayoutVars>
      </dgm:prSet>
      <dgm:spPr/>
      <dgm:t>
        <a:bodyPr/>
        <a:lstStyle/>
        <a:p>
          <a:endParaRPr lang="en-US"/>
        </a:p>
      </dgm:t>
    </dgm:pt>
    <dgm:pt modelId="{A5981B4E-550B-45AB-B3BD-23B942ADB79E}" type="pres">
      <dgm:prSet presAssocID="{2C1BB874-4884-4002-B075-DEA626EA1A6C}" presName="spNode" presStyleCnt="0"/>
      <dgm:spPr/>
    </dgm:pt>
    <dgm:pt modelId="{8280FD42-E412-4902-895B-7929E63FE1C3}" type="pres">
      <dgm:prSet presAssocID="{367786A7-E558-4729-B5DE-3AE60CAD2799}" presName="sibTrans" presStyleLbl="sibTrans1D1" presStyleIdx="0" presStyleCnt="3"/>
      <dgm:spPr/>
      <dgm:t>
        <a:bodyPr/>
        <a:lstStyle/>
        <a:p>
          <a:endParaRPr lang="en-US"/>
        </a:p>
      </dgm:t>
    </dgm:pt>
    <dgm:pt modelId="{48DDBD9E-09D9-4A78-B6B7-AFC557AB7B7A}" type="pres">
      <dgm:prSet presAssocID="{561C3BD9-CF8C-4E12-BAB1-04814EFCA021}" presName="node" presStyleLbl="node1" presStyleIdx="1" presStyleCnt="3">
        <dgm:presLayoutVars>
          <dgm:bulletEnabled val="1"/>
        </dgm:presLayoutVars>
      </dgm:prSet>
      <dgm:spPr/>
      <dgm:t>
        <a:bodyPr/>
        <a:lstStyle/>
        <a:p>
          <a:endParaRPr lang="en-US"/>
        </a:p>
      </dgm:t>
    </dgm:pt>
    <dgm:pt modelId="{0FD0D392-FD2A-4F10-91C6-5052584D09FF}" type="pres">
      <dgm:prSet presAssocID="{561C3BD9-CF8C-4E12-BAB1-04814EFCA021}" presName="spNode" presStyleCnt="0"/>
      <dgm:spPr/>
    </dgm:pt>
    <dgm:pt modelId="{CBDCF69C-AFB4-4F3A-9E92-2FC175608BCA}" type="pres">
      <dgm:prSet presAssocID="{350AA5D7-EEB0-4F60-87E9-FD925C1D0566}" presName="sibTrans" presStyleLbl="sibTrans1D1" presStyleIdx="1" presStyleCnt="3"/>
      <dgm:spPr/>
      <dgm:t>
        <a:bodyPr/>
        <a:lstStyle/>
        <a:p>
          <a:endParaRPr lang="en-US"/>
        </a:p>
      </dgm:t>
    </dgm:pt>
    <dgm:pt modelId="{A53839FE-12F9-4123-AB61-EB5EF63CC670}" type="pres">
      <dgm:prSet presAssocID="{82986D68-4F54-423C-8FE9-11A04C465EA9}" presName="node" presStyleLbl="node1" presStyleIdx="2" presStyleCnt="3">
        <dgm:presLayoutVars>
          <dgm:bulletEnabled val="1"/>
        </dgm:presLayoutVars>
      </dgm:prSet>
      <dgm:spPr/>
      <dgm:t>
        <a:bodyPr/>
        <a:lstStyle/>
        <a:p>
          <a:endParaRPr lang="en-US"/>
        </a:p>
      </dgm:t>
    </dgm:pt>
    <dgm:pt modelId="{F1856F26-0485-4E8F-ABE7-19321C607225}" type="pres">
      <dgm:prSet presAssocID="{82986D68-4F54-423C-8FE9-11A04C465EA9}" presName="spNode" presStyleCnt="0"/>
      <dgm:spPr/>
    </dgm:pt>
    <dgm:pt modelId="{983A6161-C27E-4AF0-8CF4-3F3BEAD31BC3}" type="pres">
      <dgm:prSet presAssocID="{F5F84B2A-5188-4F86-BA07-1CE8E6D34540}" presName="sibTrans" presStyleLbl="sibTrans1D1" presStyleIdx="2" presStyleCnt="3"/>
      <dgm:spPr/>
      <dgm:t>
        <a:bodyPr/>
        <a:lstStyle/>
        <a:p>
          <a:endParaRPr lang="en-US"/>
        </a:p>
      </dgm:t>
    </dgm:pt>
  </dgm:ptLst>
  <dgm:cxnLst>
    <dgm:cxn modelId="{B92163D1-DFF8-4702-8DA0-0310F627995B}" type="presOf" srcId="{4C50B50A-B373-4748-B949-8424BCE102D1}" destId="{A5945A85-9960-4079-B1AF-70FF06B2A060}" srcOrd="0" destOrd="0" presId="urn:microsoft.com/office/officeart/2005/8/layout/cycle5"/>
    <dgm:cxn modelId="{7898750C-4367-48B3-A8E1-F54A54C74FEE}" type="presOf" srcId="{82986D68-4F54-423C-8FE9-11A04C465EA9}" destId="{A53839FE-12F9-4123-AB61-EB5EF63CC670}" srcOrd="0" destOrd="0" presId="urn:microsoft.com/office/officeart/2005/8/layout/cycle5"/>
    <dgm:cxn modelId="{22D15664-8FBD-4F5B-BA84-2497A2F6F976}" type="presOf" srcId="{561C3BD9-CF8C-4E12-BAB1-04814EFCA021}" destId="{48DDBD9E-09D9-4A78-B6B7-AFC557AB7B7A}" srcOrd="0" destOrd="0" presId="urn:microsoft.com/office/officeart/2005/8/layout/cycle5"/>
    <dgm:cxn modelId="{A2D8B125-49A7-4568-BC11-E9712B945D31}" type="presOf" srcId="{F5F84B2A-5188-4F86-BA07-1CE8E6D34540}" destId="{983A6161-C27E-4AF0-8CF4-3F3BEAD31BC3}" srcOrd="0" destOrd="0" presId="urn:microsoft.com/office/officeart/2005/8/layout/cycle5"/>
    <dgm:cxn modelId="{4132DF26-0F59-46C0-A36A-899564488166}" type="presOf" srcId="{2C1BB874-4884-4002-B075-DEA626EA1A6C}" destId="{71CA30EC-E48B-4D07-998A-13B478841BB8}" srcOrd="0" destOrd="0" presId="urn:microsoft.com/office/officeart/2005/8/layout/cycle5"/>
    <dgm:cxn modelId="{A592BD04-E7A1-48EF-9950-9EB3606CBCD9}" srcId="{4C50B50A-B373-4748-B949-8424BCE102D1}" destId="{2C1BB874-4884-4002-B075-DEA626EA1A6C}" srcOrd="0" destOrd="0" parTransId="{6E0AE65C-C304-4626-A4FC-09351078DBE4}" sibTransId="{367786A7-E558-4729-B5DE-3AE60CAD2799}"/>
    <dgm:cxn modelId="{E4ED9725-6CD7-4ED1-975B-A39FEE613549}" srcId="{4C50B50A-B373-4748-B949-8424BCE102D1}" destId="{82986D68-4F54-423C-8FE9-11A04C465EA9}" srcOrd="2" destOrd="0" parTransId="{5CC3AE7C-5B7A-4C28-A9B0-2A2438FB6DBF}" sibTransId="{F5F84B2A-5188-4F86-BA07-1CE8E6D34540}"/>
    <dgm:cxn modelId="{037A13FD-C2B3-4301-86D8-AEC9BABE6ECB}" srcId="{4C50B50A-B373-4748-B949-8424BCE102D1}" destId="{561C3BD9-CF8C-4E12-BAB1-04814EFCA021}" srcOrd="1" destOrd="0" parTransId="{E594352D-F602-47B3-8E20-904251C9112A}" sibTransId="{350AA5D7-EEB0-4F60-87E9-FD925C1D0566}"/>
    <dgm:cxn modelId="{BDB88E38-5281-43E8-BB3F-5AECB1A87BA6}" type="presOf" srcId="{350AA5D7-EEB0-4F60-87E9-FD925C1D0566}" destId="{CBDCF69C-AFB4-4F3A-9E92-2FC175608BCA}" srcOrd="0" destOrd="0" presId="urn:microsoft.com/office/officeart/2005/8/layout/cycle5"/>
    <dgm:cxn modelId="{46740161-6A24-4FD9-AFA5-08E2E4454ECB}" type="presOf" srcId="{367786A7-E558-4729-B5DE-3AE60CAD2799}" destId="{8280FD42-E412-4902-895B-7929E63FE1C3}" srcOrd="0" destOrd="0" presId="urn:microsoft.com/office/officeart/2005/8/layout/cycle5"/>
    <dgm:cxn modelId="{4AF6F4F0-9642-4176-B13E-72A6EFD23358}" type="presParOf" srcId="{A5945A85-9960-4079-B1AF-70FF06B2A060}" destId="{71CA30EC-E48B-4D07-998A-13B478841BB8}" srcOrd="0" destOrd="0" presId="urn:microsoft.com/office/officeart/2005/8/layout/cycle5"/>
    <dgm:cxn modelId="{03ED8486-81F3-46CE-9220-FF928085366F}" type="presParOf" srcId="{A5945A85-9960-4079-B1AF-70FF06B2A060}" destId="{A5981B4E-550B-45AB-B3BD-23B942ADB79E}" srcOrd="1" destOrd="0" presId="urn:microsoft.com/office/officeart/2005/8/layout/cycle5"/>
    <dgm:cxn modelId="{41F74572-D900-4768-A571-5D6FF7B1D307}" type="presParOf" srcId="{A5945A85-9960-4079-B1AF-70FF06B2A060}" destId="{8280FD42-E412-4902-895B-7929E63FE1C3}" srcOrd="2" destOrd="0" presId="urn:microsoft.com/office/officeart/2005/8/layout/cycle5"/>
    <dgm:cxn modelId="{451A29F9-7FFA-4946-A2C2-5CCD17BABDE7}" type="presParOf" srcId="{A5945A85-9960-4079-B1AF-70FF06B2A060}" destId="{48DDBD9E-09D9-4A78-B6B7-AFC557AB7B7A}" srcOrd="3" destOrd="0" presId="urn:microsoft.com/office/officeart/2005/8/layout/cycle5"/>
    <dgm:cxn modelId="{BE458569-11FD-47B5-9D0F-439FD3E78A30}" type="presParOf" srcId="{A5945A85-9960-4079-B1AF-70FF06B2A060}" destId="{0FD0D392-FD2A-4F10-91C6-5052584D09FF}" srcOrd="4" destOrd="0" presId="urn:microsoft.com/office/officeart/2005/8/layout/cycle5"/>
    <dgm:cxn modelId="{BBD5936D-449A-4416-9030-E9063178154C}" type="presParOf" srcId="{A5945A85-9960-4079-B1AF-70FF06B2A060}" destId="{CBDCF69C-AFB4-4F3A-9E92-2FC175608BCA}" srcOrd="5" destOrd="0" presId="urn:microsoft.com/office/officeart/2005/8/layout/cycle5"/>
    <dgm:cxn modelId="{05728F51-987F-4037-BD29-8E871CCA2EB3}" type="presParOf" srcId="{A5945A85-9960-4079-B1AF-70FF06B2A060}" destId="{A53839FE-12F9-4123-AB61-EB5EF63CC670}" srcOrd="6" destOrd="0" presId="urn:microsoft.com/office/officeart/2005/8/layout/cycle5"/>
    <dgm:cxn modelId="{F685D820-D78A-4CC1-8437-2A0B8CD691EC}" type="presParOf" srcId="{A5945A85-9960-4079-B1AF-70FF06B2A060}" destId="{F1856F26-0485-4E8F-ABE7-19321C607225}" srcOrd="7" destOrd="0" presId="urn:microsoft.com/office/officeart/2005/8/layout/cycle5"/>
    <dgm:cxn modelId="{83979AFC-06EB-46DC-8CAC-B3175EDAA429}" type="presParOf" srcId="{A5945A85-9960-4079-B1AF-70FF06B2A060}" destId="{983A6161-C27E-4AF0-8CF4-3F3BEAD31BC3}" srcOrd="8" destOrd="0" presId="urn:microsoft.com/office/officeart/2005/8/layout/cycle5"/>
  </dgm:cxnLst>
  <dgm:bg/>
  <dgm:whole/>
</dgm:dataModel>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5587A9-746A-490C-A128-75AC06719D79}" type="datetimeFigureOut">
              <a:rPr lang="en-US" smtClean="0"/>
              <a:pPr/>
              <a:t>2/18/2017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347F86-AACC-4658-8C91-F0B4AFADFF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Inexorably - unavoidably</a:t>
            </a:r>
            <a:endParaRPr lang="en-US" dirty="0"/>
          </a:p>
        </p:txBody>
      </p:sp>
      <p:sp>
        <p:nvSpPr>
          <p:cNvPr id="4" name="Slide Number Placeholder 3"/>
          <p:cNvSpPr>
            <a:spLocks noGrp="1"/>
          </p:cNvSpPr>
          <p:nvPr>
            <p:ph type="sldNum" sz="quarter" idx="10"/>
          </p:nvPr>
        </p:nvSpPr>
        <p:spPr/>
        <p:txBody>
          <a:bodyPr/>
          <a:lstStyle/>
          <a:p>
            <a:fld id="{73347F86-AACC-4658-8C91-F0B4AFADFF59}"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corrective (due to defects); adaptive (due to changes in its</a:t>
            </a:r>
          </a:p>
          <a:p>
            <a:r>
              <a:rPr lang="en-US" sz="1200" kern="1200" baseline="0" dirty="0" smtClean="0">
                <a:solidFill>
                  <a:schemeClr val="tx1"/>
                </a:solidFill>
                <a:latin typeface="+mn-lt"/>
                <a:ea typeface="+mn-ea"/>
                <a:cs typeface="+mn-cs"/>
              </a:rPr>
              <a:t>environment); perfective (to accommodate new requirements); and</a:t>
            </a:r>
          </a:p>
          <a:p>
            <a:r>
              <a:rPr lang="en-US" sz="1200" kern="1200" baseline="0" dirty="0" smtClean="0">
                <a:solidFill>
                  <a:schemeClr val="tx1"/>
                </a:solidFill>
                <a:latin typeface="+mn-lt"/>
                <a:ea typeface="+mn-ea"/>
                <a:cs typeface="+mn-cs"/>
              </a:rPr>
              <a:t>preventive (to facilitate future maintenance work).</a:t>
            </a:r>
            <a:endParaRPr lang="en-US" dirty="0"/>
          </a:p>
        </p:txBody>
      </p:sp>
      <p:sp>
        <p:nvSpPr>
          <p:cNvPr id="4" name="Slide Number Placeholder 3"/>
          <p:cNvSpPr>
            <a:spLocks noGrp="1"/>
          </p:cNvSpPr>
          <p:nvPr>
            <p:ph type="sldNum" sz="quarter" idx="10"/>
          </p:nvPr>
        </p:nvSpPr>
        <p:spPr/>
        <p:txBody>
          <a:bodyPr/>
          <a:lstStyle/>
          <a:p>
            <a:fld id="{107870BB-295D-429A-9D84-84CB56C98489}"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35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36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37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44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45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6AEAB-5A5E-46EC-AAF7-0D008E0B3696}" type="slidenum">
              <a:rPr lang="en-US" smtClean="0"/>
              <a:pPr/>
              <a:t>46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6AEAB-5A5E-46EC-AAF7-0D008E0B3696}" type="slidenum">
              <a:rPr lang="en-US" smtClean="0"/>
              <a:pPr/>
              <a:t>47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48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1"/>
                </a:solidFill>
                <a:latin typeface="Times New Roman" pitchFamily="18" charset="0"/>
                <a:cs typeface="Times New Roman" pitchFamily="18" charset="0"/>
              </a:rPr>
              <a:t>Rejuvenation</a:t>
            </a:r>
            <a:r>
              <a:rPr lang="en-US" sz="1200" baseline="0" dirty="0" smtClean="0">
                <a:solidFill>
                  <a:schemeClr val="tx1"/>
                </a:solidFill>
                <a:latin typeface="Times New Roman" pitchFamily="18" charset="0"/>
                <a:cs typeface="Times New Roman" pitchFamily="18" charset="0"/>
              </a:rPr>
              <a:t> - reconstruction</a:t>
            </a:r>
            <a:endParaRPr lang="en-US" dirty="0"/>
          </a:p>
        </p:txBody>
      </p:sp>
      <p:sp>
        <p:nvSpPr>
          <p:cNvPr id="4" name="Slide Number Placeholder 3"/>
          <p:cNvSpPr>
            <a:spLocks noGrp="1"/>
          </p:cNvSpPr>
          <p:nvPr>
            <p:ph type="sldNum" sz="quarter" idx="10"/>
          </p:nvPr>
        </p:nvSpPr>
        <p:spPr/>
        <p:txBody>
          <a:bodyPr/>
          <a:lstStyle/>
          <a:p>
            <a:fld id="{107870BB-295D-429A-9D84-84CB56C9848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49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52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55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58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59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62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63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64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smtClean="0"/>
              <a:t>Ascertain - determine</a:t>
            </a:r>
            <a:endParaRPr lang="en-US" dirty="0"/>
          </a:p>
        </p:txBody>
      </p:sp>
      <p:sp>
        <p:nvSpPr>
          <p:cNvPr id="4" name="Slide Number Placeholder 3"/>
          <p:cNvSpPr>
            <a:spLocks noGrp="1"/>
          </p:cNvSpPr>
          <p:nvPr>
            <p:ph type="sldNum" sz="quarter" idx="10"/>
          </p:nvPr>
        </p:nvSpPr>
        <p:spPr/>
        <p:txBody>
          <a:bodyPr/>
          <a:lstStyle/>
          <a:p>
            <a:fld id="{73347F86-AACC-4658-8C91-F0B4AFADFF59}" type="slidenum">
              <a:rPr lang="en-US" smtClean="0"/>
              <a:pPr/>
              <a:t>75</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a:t>
            </a:r>
            <a:r>
              <a:rPr lang="en-US" sz="1200" b="1" kern="1200" baseline="0" dirty="0" smtClean="0">
                <a:solidFill>
                  <a:schemeClr val="tx1"/>
                </a:solidFill>
                <a:latin typeface="+mn-lt"/>
                <a:ea typeface="+mn-ea"/>
                <a:cs typeface="+mn-cs"/>
              </a:rPr>
              <a:t>physical models such as context diagrams </a:t>
            </a:r>
            <a:r>
              <a:rPr lang="en-US" sz="1200" kern="1200" baseline="0" dirty="0" smtClean="0">
                <a:solidFill>
                  <a:schemeClr val="tx1"/>
                </a:solidFill>
                <a:latin typeface="+mn-lt"/>
                <a:ea typeface="+mn-ea"/>
                <a:cs typeface="+mn-cs"/>
              </a:rPr>
              <a:t>can be employed </a:t>
            </a:r>
            <a:r>
              <a:rPr lang="en-US" sz="1200" b="1" kern="1200" baseline="0" dirty="0" smtClean="0">
                <a:solidFill>
                  <a:schemeClr val="tx1"/>
                </a:solidFill>
                <a:latin typeface="+mn-lt"/>
                <a:ea typeface="+mn-ea"/>
                <a:cs typeface="+mn-cs"/>
              </a:rPr>
              <a:t>to represent the main components of the system </a:t>
            </a:r>
            <a:r>
              <a:rPr lang="en-US" sz="1200" kern="1200" baseline="0" dirty="0" smtClean="0">
                <a:solidFill>
                  <a:schemeClr val="tx1"/>
                </a:solidFill>
                <a:latin typeface="+mn-lt"/>
                <a:ea typeface="+mn-ea"/>
                <a:cs typeface="+mn-cs"/>
              </a:rPr>
              <a:t>and how they relate to the system's environment, thereby </a:t>
            </a:r>
            <a:r>
              <a:rPr lang="en-US" sz="1200" b="1" kern="1200" baseline="0" dirty="0" smtClean="0">
                <a:solidFill>
                  <a:schemeClr val="tx1"/>
                </a:solidFill>
                <a:latin typeface="+mn-lt"/>
                <a:ea typeface="+mn-ea"/>
                <a:cs typeface="+mn-cs"/>
              </a:rPr>
              <a:t>assisting the analyst to gain a good understanding of the system</a:t>
            </a:r>
            <a:r>
              <a:rPr lang="en-US" sz="1200" kern="1200" baseline="0" dirty="0" smtClean="0">
                <a:solidFill>
                  <a:schemeClr val="tx1"/>
                </a:solidFill>
                <a:latin typeface="+mn-lt"/>
                <a:ea typeface="+mn-ea"/>
                <a:cs typeface="+mn-cs"/>
              </a:rPr>
              <a:t> without being distracted by low-level design or coding details.</a:t>
            </a:r>
            <a:endParaRPr lang="en-US" dirty="0"/>
          </a:p>
        </p:txBody>
      </p:sp>
      <p:sp>
        <p:nvSpPr>
          <p:cNvPr id="4" name="Slide Number Placeholder 3"/>
          <p:cNvSpPr>
            <a:spLocks noGrp="1"/>
          </p:cNvSpPr>
          <p:nvPr>
            <p:ph type="sldNum" sz="quarter" idx="10"/>
          </p:nvPr>
        </p:nvSpPr>
        <p:spPr/>
        <p:txBody>
          <a:bodyPr/>
          <a:lstStyle/>
          <a:p>
            <a:fld id="{73347F86-AACC-4658-8C91-F0B4AFADFF59}" type="slidenum">
              <a:rPr lang="en-US" smtClean="0"/>
              <a:pPr/>
              <a:t>80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Peruse – read in detail</a:t>
            </a:r>
            <a:endParaRPr lang="en-US" dirty="0"/>
          </a:p>
        </p:txBody>
      </p:sp>
      <p:sp>
        <p:nvSpPr>
          <p:cNvPr id="4" name="Slide Number Placeholder 3"/>
          <p:cNvSpPr>
            <a:spLocks noGrp="1"/>
          </p:cNvSpPr>
          <p:nvPr>
            <p:ph type="sldNum" sz="quarter" idx="10"/>
          </p:nvPr>
        </p:nvSpPr>
        <p:spPr/>
        <p:txBody>
          <a:bodyPr/>
          <a:lstStyle/>
          <a:p>
            <a:fld id="{73347F86-AACC-4658-8C91-F0B4AFADFF59}" type="slidenum">
              <a:rPr lang="en-US" smtClean="0"/>
              <a:pPr/>
              <a:t>86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knock-on – unplanned/secondary</a:t>
            </a:r>
            <a:endParaRPr lang="en-US" dirty="0"/>
          </a:p>
        </p:txBody>
      </p:sp>
      <p:sp>
        <p:nvSpPr>
          <p:cNvPr id="4" name="Slide Number Placeholder 3"/>
          <p:cNvSpPr>
            <a:spLocks noGrp="1"/>
          </p:cNvSpPr>
          <p:nvPr>
            <p:ph type="sldNum" sz="quarter" idx="10"/>
          </p:nvPr>
        </p:nvSpPr>
        <p:spPr/>
        <p:txBody>
          <a:bodyPr/>
          <a:lstStyle/>
          <a:p>
            <a:fld id="{73347F86-AACC-4658-8C91-F0B4AFADFF59}" type="slidenum">
              <a:rPr lang="en-US" smtClean="0"/>
              <a:pPr/>
              <a:t>87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Example: </a:t>
            </a:r>
            <a:r>
              <a:rPr lang="en-US" b="0" dirty="0" smtClean="0"/>
              <a:t>Mental models </a:t>
            </a:r>
            <a:r>
              <a:rPr lang="en-US" sz="1200" b="0" kern="1200" baseline="0" dirty="0" smtClean="0">
                <a:solidFill>
                  <a:schemeClr val="tx1"/>
                </a:solidFill>
                <a:latin typeface="+mn-lt"/>
                <a:ea typeface="+mn-ea"/>
                <a:cs typeface="+mn-cs"/>
              </a:rPr>
              <a:t>can predict </a:t>
            </a:r>
            <a:r>
              <a:rPr lang="en-US" sz="1200" b="0" kern="1200" baseline="0" dirty="0" err="1" smtClean="0">
                <a:solidFill>
                  <a:schemeClr val="tx1"/>
                </a:solidFill>
                <a:latin typeface="+mn-lt"/>
                <a:ea typeface="+mn-ea"/>
                <a:cs typeface="+mn-cs"/>
              </a:rPr>
              <a:t>behaviour</a:t>
            </a:r>
            <a:r>
              <a:rPr lang="en-US" sz="1200" b="0" kern="1200" baseline="0" dirty="0" smtClean="0">
                <a:solidFill>
                  <a:schemeClr val="tx1"/>
                </a:solidFill>
                <a:latin typeface="+mn-lt"/>
                <a:ea typeface="+mn-ea"/>
                <a:cs typeface="+mn-cs"/>
              </a:rPr>
              <a:t> such as what will happen when the television set is turned on or when a different channel is selected. Can also explain certain observations such as the occurrence of a distorted image. </a:t>
            </a:r>
          </a:p>
          <a:p>
            <a:r>
              <a:rPr lang="en-US" sz="1200" b="0" kern="1200" baseline="0" dirty="0" smtClean="0">
                <a:solidFill>
                  <a:schemeClr val="tx1"/>
                </a:solidFill>
                <a:latin typeface="+mn-lt"/>
                <a:ea typeface="+mn-ea"/>
                <a:cs typeface="+mn-cs"/>
              </a:rPr>
              <a:t>A technician, who services the set in the event of breakdown needs a deeper understanding </a:t>
            </a:r>
            <a:r>
              <a:rPr lang="en-US" sz="1200" kern="1200" baseline="0" dirty="0" smtClean="0">
                <a:solidFill>
                  <a:schemeClr val="tx1"/>
                </a:solidFill>
                <a:latin typeface="+mn-lt"/>
                <a:ea typeface="+mn-ea"/>
                <a:cs typeface="+mn-cs"/>
              </a:rPr>
              <a:t>of how the set works and thus requires a more elaborate and accurate mental model.</a:t>
            </a:r>
            <a:endParaRPr lang="en-US" b="0" dirty="0"/>
          </a:p>
        </p:txBody>
      </p:sp>
      <p:sp>
        <p:nvSpPr>
          <p:cNvPr id="4" name="Slide Number Placeholder 3"/>
          <p:cNvSpPr>
            <a:spLocks noGrp="1"/>
          </p:cNvSpPr>
          <p:nvPr>
            <p:ph type="sldNum" sz="quarter" idx="10"/>
          </p:nvPr>
        </p:nvSpPr>
        <p:spPr/>
        <p:txBody>
          <a:bodyPr/>
          <a:lstStyle/>
          <a:p>
            <a:fld id="{73347F86-AACC-4658-8C91-F0B4AFADFF59}" type="slidenum">
              <a:rPr lang="en-US" smtClean="0"/>
              <a:pPr/>
              <a:t>91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Portray - determine</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3347F86-AACC-4658-8C91-F0B4AFADFF59}" type="slidenum">
              <a:rPr lang="en-US" smtClean="0"/>
              <a:pPr/>
              <a:t>104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Resort - remedy</a:t>
            </a:r>
            <a:endParaRPr lang="en-IN" dirty="0"/>
          </a:p>
        </p:txBody>
      </p:sp>
      <p:sp>
        <p:nvSpPr>
          <p:cNvPr id="4" name="Slide Number Placeholder 3"/>
          <p:cNvSpPr>
            <a:spLocks noGrp="1"/>
          </p:cNvSpPr>
          <p:nvPr>
            <p:ph type="sldNum" sz="quarter" idx="10"/>
          </p:nvPr>
        </p:nvSpPr>
        <p:spPr/>
        <p:txBody>
          <a:bodyPr/>
          <a:lstStyle/>
          <a:p>
            <a:fld id="{73347F86-AACC-4658-8C91-F0B4AFADFF59}" type="slidenum">
              <a:rPr lang="en-US" smtClean="0"/>
              <a:pPr/>
              <a:t>119</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Perusal – read through</a:t>
            </a:r>
            <a:endParaRPr lang="en-IN" dirty="0"/>
          </a:p>
        </p:txBody>
      </p:sp>
      <p:sp>
        <p:nvSpPr>
          <p:cNvPr id="4" name="Slide Number Placeholder 3"/>
          <p:cNvSpPr>
            <a:spLocks noGrp="1"/>
          </p:cNvSpPr>
          <p:nvPr>
            <p:ph type="sldNum" sz="quarter" idx="10"/>
          </p:nvPr>
        </p:nvSpPr>
        <p:spPr/>
        <p:txBody>
          <a:bodyPr/>
          <a:lstStyle/>
          <a:p>
            <a:fld id="{73347F86-AACC-4658-8C91-F0B4AFADFF59}" type="slidenum">
              <a:rPr lang="en-US" smtClean="0"/>
              <a:pPr/>
              <a:t>120</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1" dirty="0" smtClean="0"/>
              <a:t>obvious  - understandable</a:t>
            </a:r>
            <a:endParaRPr lang="en-IN" dirty="0"/>
          </a:p>
        </p:txBody>
      </p:sp>
      <p:sp>
        <p:nvSpPr>
          <p:cNvPr id="4" name="Slide Number Placeholder 3"/>
          <p:cNvSpPr>
            <a:spLocks noGrp="1"/>
          </p:cNvSpPr>
          <p:nvPr>
            <p:ph type="sldNum" sz="quarter" idx="10"/>
          </p:nvPr>
        </p:nvSpPr>
        <p:spPr/>
        <p:txBody>
          <a:bodyPr/>
          <a:lstStyle/>
          <a:p>
            <a:fld id="{73347F86-AACC-4658-8C91-F0B4AFADFF59}" type="slidenum">
              <a:rPr lang="en-US" smtClean="0"/>
              <a:pPr/>
              <a:t>123</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3347F86-AACC-4658-8C91-F0B4AFADFF59}" type="slidenum">
              <a:rPr lang="en-US" smtClean="0"/>
              <a:pPr/>
              <a:t>125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914400"/>
            <a:ext cx="7239000" cy="5257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solidFill>
                  <a:schemeClr val="tx1"/>
                </a:solidFill>
                <a:latin typeface="Times New Roman" pitchFamily="18" charset="0"/>
                <a:cs typeface="Times New Roman" pitchFamily="18" charset="0"/>
              </a:rPr>
              <a:t>Software</a:t>
            </a:r>
          </a:p>
          <a:p>
            <a:pPr algn="ctr"/>
            <a:r>
              <a:rPr lang="en-US" sz="8000" dirty="0" smtClean="0">
                <a:solidFill>
                  <a:schemeClr val="tx1"/>
                </a:solidFill>
                <a:latin typeface="Times New Roman" pitchFamily="18" charset="0"/>
                <a:cs typeface="Times New Roman" pitchFamily="18" charset="0"/>
              </a:rPr>
              <a:t>Maintenance </a:t>
            </a:r>
            <a:endParaRPr lang="en-US" sz="8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buNone/>
            </a:pP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r>
              <a:rPr lang="en-US" sz="9600" b="1" dirty="0" smtClean="0">
                <a:solidFill>
                  <a:srgbClr val="002060"/>
                </a:solidFill>
                <a:latin typeface="Times New Roman" pitchFamily="18" charset="0"/>
                <a:cs typeface="Times New Roman" pitchFamily="18" charset="0"/>
              </a:rPr>
              <a:t>Improving the Software to Support User Requirements</a:t>
            </a:r>
          </a:p>
          <a:p>
            <a:pPr algn="just">
              <a:buNone/>
            </a:pPr>
            <a:r>
              <a:rPr lang="en-US" sz="9600" dirty="0" smtClean="0">
                <a:solidFill>
                  <a:schemeClr val="tx1"/>
                </a:solidFill>
                <a:latin typeface="Times New Roman" pitchFamily="18" charset="0"/>
                <a:cs typeface="Times New Roman" pitchFamily="18" charset="0"/>
              </a:rPr>
              <a:t>  </a:t>
            </a:r>
            <a:r>
              <a:rPr lang="en-US" sz="9600" dirty="0" smtClean="0">
                <a:solidFill>
                  <a:srgbClr val="0070C0"/>
                </a:solidFill>
                <a:latin typeface="Times New Roman" pitchFamily="18" charset="0"/>
                <a:cs typeface="Times New Roman" pitchFamily="18" charset="0"/>
              </a:rPr>
              <a:t>  To enhance functionality in a software for better performance. Also requirements for customization to local working patterns.</a:t>
            </a:r>
          </a:p>
          <a:p>
            <a:pPr algn="just">
              <a:buNone/>
            </a:pPr>
            <a:endParaRPr lang="en-US" sz="9600" b="1" dirty="0" smtClean="0">
              <a:solidFill>
                <a:srgbClr val="002060"/>
              </a:solidFill>
              <a:latin typeface="Times New Roman" pitchFamily="18" charset="0"/>
              <a:cs typeface="Times New Roman" pitchFamily="18" charset="0"/>
            </a:endParaRPr>
          </a:p>
          <a:p>
            <a:pPr algn="just"/>
            <a:r>
              <a:rPr lang="en-US" sz="9600" b="1" dirty="0" smtClean="0">
                <a:solidFill>
                  <a:srgbClr val="002060"/>
                </a:solidFill>
                <a:latin typeface="Times New Roman" pitchFamily="18" charset="0"/>
                <a:cs typeface="Times New Roman" pitchFamily="18" charset="0"/>
              </a:rPr>
              <a:t>Facilitating Future Maintenance Work</a:t>
            </a:r>
          </a:p>
          <a:p>
            <a:pPr marL="273050" indent="11113" algn="just">
              <a:buNone/>
            </a:pPr>
            <a:r>
              <a:rPr lang="en-US" sz="9600" dirty="0" smtClean="0">
                <a:solidFill>
                  <a:srgbClr val="0070C0"/>
                </a:solidFill>
                <a:latin typeface="Times New Roman" pitchFamily="18" charset="0"/>
                <a:cs typeface="Times New Roman" pitchFamily="18" charset="0"/>
              </a:rPr>
              <a:t>Include restructuring of the software code and database used in the software.</a:t>
            </a:r>
          </a:p>
          <a:p>
            <a:pPr marL="273050" indent="11113" algn="just">
              <a:buNone/>
            </a:pPr>
            <a:r>
              <a:rPr lang="en-US" sz="9600" dirty="0" smtClean="0">
                <a:solidFill>
                  <a:srgbClr val="0070C0"/>
                </a:solidFill>
                <a:latin typeface="Times New Roman" pitchFamily="18" charset="0"/>
                <a:cs typeface="Times New Roman" pitchFamily="18" charset="0"/>
              </a:rPr>
              <a:t>It is financially and commercially justifiable to initiate change to make future maintenance easier.</a:t>
            </a:r>
          </a:p>
          <a:p>
            <a:endParaRPr lang="en-US" sz="9600" b="1" dirty="0" smtClean="0">
              <a:solidFill>
                <a:schemeClr val="tx1"/>
              </a:solidFill>
              <a:latin typeface="Times New Roman" pitchFamily="18" charset="0"/>
              <a:cs typeface="Times New Roman" pitchFamily="18" charset="0"/>
            </a:endParaRPr>
          </a:p>
          <a:p>
            <a:endParaRPr lang="en-US" sz="9600" dirty="0" smtClean="0">
              <a:solidFill>
                <a:schemeClr val="tx1"/>
              </a:solidFill>
              <a:latin typeface="Times New Roman" pitchFamily="18" charset="0"/>
              <a:cs typeface="Times New Roman" pitchFamily="18" charset="0"/>
            </a:endParaRPr>
          </a:p>
          <a:p>
            <a:pPr>
              <a:buNone/>
            </a:pPr>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Bottom-up Approach</a:t>
            </a:r>
          </a:p>
        </p:txBody>
      </p:sp>
      <p:sp>
        <p:nvSpPr>
          <p:cNvPr id="13315" name="Content Placeholder 2"/>
          <p:cNvSpPr>
            <a:spLocks noGrp="1"/>
          </p:cNvSpPr>
          <p:nvPr>
            <p:ph idx="1"/>
          </p:nvPr>
        </p:nvSpPr>
        <p:spPr/>
        <p:txBody>
          <a:bodyPr/>
          <a:lstStyle/>
          <a:p>
            <a:pPr algn="just"/>
            <a:r>
              <a:rPr lang="en-US" dirty="0" smtClean="0"/>
              <a:t>focus on understanding the behavior of small pieces of code and later combining this information into larger abstractions</a:t>
            </a:r>
          </a:p>
          <a:p>
            <a:pPr algn="just"/>
            <a:r>
              <a:rPr lang="en-US" dirty="0" smtClean="0"/>
              <a:t>Typically used when unfamiliar with code/application</a:t>
            </a:r>
          </a:p>
          <a:p>
            <a:r>
              <a:rPr lang="en-US" dirty="0" smtClean="0"/>
              <a:t>Look for recognizable </a:t>
            </a:r>
            <a:r>
              <a:rPr lang="en-US" u="sng" dirty="0" smtClean="0"/>
              <a:t>idioms </a:t>
            </a:r>
            <a:r>
              <a:rPr lang="en-US" dirty="0" smtClean="0"/>
              <a:t>within the code</a:t>
            </a:r>
          </a:p>
        </p:txBody>
      </p:sp>
      <p:sp>
        <p:nvSpPr>
          <p:cNvPr id="13316" name="Slide Number Placeholder 3"/>
          <p:cNvSpPr>
            <a:spLocks noGrp="1"/>
          </p:cNvSpPr>
          <p:nvPr>
            <p:ph type="sldNum" sz="quarter" idx="12"/>
          </p:nvPr>
        </p:nvSpPr>
        <p:spPr>
          <a:noFill/>
        </p:spPr>
        <p:txBody>
          <a:bodyPr/>
          <a:lstStyle/>
          <a:p>
            <a:fld id="{7305D07D-E5FA-495E-B7C5-8C6D84374E4E}" type="slidenum">
              <a:rPr lang="en-US" smtClean="0"/>
              <a:pPr/>
              <a:t>100</a:t>
            </a:fld>
            <a:endParaRPr 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comprehension process</a:t>
            </a:r>
            <a:endParaRPr lang="en-US" dirty="0"/>
          </a:p>
        </p:txBody>
      </p:sp>
      <p:sp>
        <p:nvSpPr>
          <p:cNvPr id="4" name="Content Placeholder 3"/>
          <p:cNvSpPr>
            <a:spLocks noGrp="1"/>
          </p:cNvSpPr>
          <p:nvPr>
            <p:ph idx="1"/>
          </p:nvPr>
        </p:nvSpPr>
        <p:spPr>
          <a:xfrm>
            <a:off x="457200" y="1066800"/>
            <a:ext cx="8229600" cy="5562600"/>
          </a:xfrm>
        </p:spPr>
        <p:txBody>
          <a:bodyPr/>
          <a:lstStyle/>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1433513" y="1781175"/>
            <a:ext cx="6276975" cy="4238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569862" y="457200"/>
            <a:ext cx="7735938"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685800" y="1143000"/>
            <a:ext cx="7772400" cy="5334000"/>
          </a:xfrm>
        </p:spPr>
        <p:txBody>
          <a:bodyPr/>
          <a:lstStyle/>
          <a:p>
            <a:r>
              <a:rPr lang="en-US" dirty="0" smtClean="0"/>
              <a:t>E.g. the “swap” idiom </a:t>
            </a:r>
          </a:p>
          <a:p>
            <a:r>
              <a:rPr lang="en-US" b="1" dirty="0" smtClean="0"/>
              <a:t>t := x; x := y; y := t;</a:t>
            </a:r>
          </a:p>
          <a:p>
            <a:r>
              <a:rPr lang="en-US" dirty="0" smtClean="0"/>
              <a:t>E.g. the “accumulation” pattern: </a:t>
            </a:r>
          </a:p>
          <a:p>
            <a:pPr lvl="2">
              <a:buFontTx/>
              <a:buNone/>
            </a:pPr>
            <a:r>
              <a:rPr lang="en-US" b="1" dirty="0" smtClean="0"/>
              <a:t>while F (</a:t>
            </a:r>
            <a:r>
              <a:rPr lang="en-US" b="1" dirty="0" err="1" smtClean="0"/>
              <a:t>i</a:t>
            </a:r>
            <a:r>
              <a:rPr lang="en-US" b="1" dirty="0" smtClean="0"/>
              <a:t>) do </a:t>
            </a:r>
          </a:p>
          <a:p>
            <a:pPr lvl="2">
              <a:buFontTx/>
              <a:buNone/>
            </a:pPr>
            <a:r>
              <a:rPr lang="en-US" b="1" dirty="0" smtClean="0"/>
              <a:t>total := total + A[</a:t>
            </a:r>
            <a:r>
              <a:rPr lang="en-US" b="1" dirty="0" err="1" smtClean="0"/>
              <a:t>i</a:t>
            </a:r>
            <a:r>
              <a:rPr lang="en-US" b="1" dirty="0" smtClean="0"/>
              <a:t>]; </a:t>
            </a:r>
          </a:p>
          <a:p>
            <a:pPr lvl="2">
              <a:buFontTx/>
              <a:buNone/>
            </a:pPr>
            <a:r>
              <a:rPr lang="en-US" b="1" dirty="0" err="1" smtClean="0"/>
              <a:t>i</a:t>
            </a:r>
            <a:r>
              <a:rPr lang="en-US" b="1" dirty="0" smtClean="0"/>
              <a:t> := </a:t>
            </a:r>
            <a:r>
              <a:rPr lang="en-US" b="1" dirty="0" err="1" smtClean="0"/>
              <a:t>i</a:t>
            </a:r>
            <a:r>
              <a:rPr lang="en-US" b="1" dirty="0" smtClean="0"/>
              <a:t> + 1 do</a:t>
            </a:r>
            <a:r>
              <a:rPr lang="en-US" b="1" dirty="0" smtClean="0">
                <a:solidFill>
                  <a:srgbClr val="FFFF00"/>
                </a:solidFill>
              </a:rPr>
              <a:t>;</a:t>
            </a:r>
          </a:p>
          <a:p>
            <a:pPr lvl="2">
              <a:buFontTx/>
              <a:buNone/>
            </a:pPr>
            <a:endParaRPr lang="en-US" dirty="0" smtClean="0">
              <a:solidFill>
                <a:srgbClr val="FFFF00"/>
              </a:solidFill>
            </a:endParaRPr>
          </a:p>
          <a:p>
            <a:pPr algn="just">
              <a:buFontTx/>
              <a:buNone/>
            </a:pPr>
            <a:r>
              <a:rPr lang="en-US" dirty="0" smtClean="0"/>
              <a:t>Combine recognized units to understand ever larger sections of code: </a:t>
            </a:r>
            <a:r>
              <a:rPr lang="en-US" dirty="0" err="1" smtClean="0"/>
              <a:t>eg</a:t>
            </a:r>
            <a:r>
              <a:rPr lang="en-US" dirty="0" smtClean="0"/>
              <a:t> recognize that the “swap” is part of a “sort” process</a:t>
            </a:r>
            <a:endParaRPr lang="en-US" dirty="0" smtClean="0">
              <a:solidFill>
                <a:srgbClr val="FFFF00"/>
              </a:solidFill>
            </a:endParaRPr>
          </a:p>
        </p:txBody>
      </p:sp>
      <p:sp>
        <p:nvSpPr>
          <p:cNvPr id="14339" name="Slide Number Placeholder 3"/>
          <p:cNvSpPr>
            <a:spLocks noGrp="1"/>
          </p:cNvSpPr>
          <p:nvPr>
            <p:ph type="sldNum" sz="quarter" idx="12"/>
          </p:nvPr>
        </p:nvSpPr>
        <p:spPr>
          <a:noFill/>
        </p:spPr>
        <p:txBody>
          <a:bodyPr/>
          <a:lstStyle/>
          <a:p>
            <a:fld id="{A80FCDA2-F4AB-4D75-826A-3ECFE9527B4A}" type="slidenum">
              <a:rPr lang="en-US" smtClean="0"/>
              <a:pPr/>
              <a:t>103</a:t>
            </a:fld>
            <a:endParaRPr lang="en-US"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229600" cy="2468563"/>
          </a:xfrm>
        </p:spPr>
        <p:txBody>
          <a:bodyPr>
            <a:normAutofit fontScale="77500" lnSpcReduction="20000"/>
          </a:bodyPr>
          <a:lstStyle/>
          <a:p>
            <a:pPr>
              <a:buNone/>
            </a:pPr>
            <a:r>
              <a:rPr lang="en-US" dirty="0" smtClean="0"/>
              <a:t>	The main weaknesses of both the top-down and bottom-up strategies are:</a:t>
            </a:r>
          </a:p>
          <a:p>
            <a:r>
              <a:rPr lang="en-US" dirty="0" smtClean="0"/>
              <a:t> failure to take into consideration the contribution that other factors such as the available support tools make to understanding; and</a:t>
            </a:r>
          </a:p>
          <a:p>
            <a:r>
              <a:rPr lang="en-US" dirty="0" smtClean="0"/>
              <a:t> the process of understanding a program rarely takes place in such a well-defined fashion as these models portray. </a:t>
            </a:r>
          </a:p>
          <a:p>
            <a:pPr>
              <a:buNone/>
            </a:pP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5800" y="228600"/>
            <a:ext cx="7772400" cy="609600"/>
          </a:xfrm>
        </p:spPr>
        <p:txBody>
          <a:bodyPr>
            <a:normAutofit fontScale="90000"/>
          </a:bodyPr>
          <a:lstStyle/>
          <a:p>
            <a:r>
              <a:rPr lang="en-US" dirty="0" smtClean="0"/>
              <a:t>Opportunistic Approach</a:t>
            </a:r>
          </a:p>
        </p:txBody>
      </p:sp>
      <p:sp>
        <p:nvSpPr>
          <p:cNvPr id="15363" name="Content Placeholder 2"/>
          <p:cNvSpPr>
            <a:spLocks noGrp="1"/>
          </p:cNvSpPr>
          <p:nvPr>
            <p:ph idx="1"/>
          </p:nvPr>
        </p:nvSpPr>
        <p:spPr>
          <a:xfrm>
            <a:off x="685800" y="838200"/>
            <a:ext cx="7772400" cy="5791200"/>
          </a:xfrm>
        </p:spPr>
        <p:txBody>
          <a:bodyPr>
            <a:normAutofit/>
          </a:bodyPr>
          <a:lstStyle/>
          <a:p>
            <a:pPr algn="just"/>
            <a:r>
              <a:rPr lang="en-US" dirty="0" smtClean="0"/>
              <a:t>The programmer/maintainer switches between Top-down and Bottom-up during the comprehension process. The switching depends on the initial knowledge.</a:t>
            </a:r>
          </a:p>
          <a:p>
            <a:pPr algn="just"/>
            <a:r>
              <a:rPr lang="en-US" dirty="0" smtClean="0"/>
              <a:t>Programmers frequently change between top-down and bottom-up approaches </a:t>
            </a:r>
          </a:p>
          <a:p>
            <a:pPr algn="just"/>
            <a:r>
              <a:rPr lang="en-US" dirty="0" smtClean="0"/>
              <a:t>E.g. Begin with top-down, gain an overview of the functions of the program</a:t>
            </a:r>
          </a:p>
        </p:txBody>
      </p:sp>
      <p:sp>
        <p:nvSpPr>
          <p:cNvPr id="15364" name="Slide Number Placeholder 3"/>
          <p:cNvSpPr>
            <a:spLocks noGrp="1"/>
          </p:cNvSpPr>
          <p:nvPr>
            <p:ph type="sldNum" sz="quarter" idx="12"/>
          </p:nvPr>
        </p:nvSpPr>
        <p:spPr>
          <a:noFill/>
        </p:spPr>
        <p:txBody>
          <a:bodyPr/>
          <a:lstStyle/>
          <a:p>
            <a:fld id="{43AFAD04-B356-40D8-BD07-D2763822DC62}" type="slidenum">
              <a:rPr lang="en-US" smtClean="0"/>
              <a:pPr/>
              <a:t>105</a:t>
            </a:fld>
            <a:endParaRPr 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Opportunistic Approach</a:t>
            </a:r>
          </a:p>
        </p:txBody>
      </p:sp>
      <p:sp>
        <p:nvSpPr>
          <p:cNvPr id="16387" name="Content Placeholder 2"/>
          <p:cNvSpPr>
            <a:spLocks noGrp="1"/>
          </p:cNvSpPr>
          <p:nvPr>
            <p:ph idx="1"/>
          </p:nvPr>
        </p:nvSpPr>
        <p:spPr/>
        <p:txBody>
          <a:bodyPr/>
          <a:lstStyle/>
          <a:p>
            <a:pPr algn="just"/>
            <a:r>
              <a:rPr lang="en-US" dirty="0" smtClean="0"/>
              <a:t>Then selectively apply bottom-up strategies when nearing code level </a:t>
            </a:r>
          </a:p>
          <a:p>
            <a:pPr algn="just"/>
            <a:r>
              <a:rPr lang="en-US" dirty="0" smtClean="0"/>
              <a:t>Use the information derived from bottom-up analysis to verify the hypotheses resulting from top-down reading</a:t>
            </a:r>
          </a:p>
        </p:txBody>
      </p:sp>
      <p:sp>
        <p:nvSpPr>
          <p:cNvPr id="16388" name="Slide Number Placeholder 3"/>
          <p:cNvSpPr>
            <a:spLocks noGrp="1"/>
          </p:cNvSpPr>
          <p:nvPr>
            <p:ph type="sldNum" sz="quarter" idx="12"/>
          </p:nvPr>
        </p:nvSpPr>
        <p:spPr>
          <a:noFill/>
        </p:spPr>
        <p:txBody>
          <a:bodyPr/>
          <a:lstStyle/>
          <a:p>
            <a:fld id="{E901C74C-D7D2-421C-B989-38D90689B77F}" type="slidenum">
              <a:rPr lang="en-US" smtClean="0"/>
              <a:pPr/>
              <a:t>106</a:t>
            </a:fld>
            <a:endParaRPr 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Opportunistic Approach</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63906" y="1600200"/>
            <a:ext cx="8680094" cy="25910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4000" dirty="0" smtClean="0"/>
              <a:t>From Studying Real Programmers</a:t>
            </a:r>
          </a:p>
        </p:txBody>
      </p:sp>
      <p:sp>
        <p:nvSpPr>
          <p:cNvPr id="17411" name="Content Placeholder 2"/>
          <p:cNvSpPr>
            <a:spLocks noGrp="1"/>
          </p:cNvSpPr>
          <p:nvPr>
            <p:ph idx="1"/>
          </p:nvPr>
        </p:nvSpPr>
        <p:spPr>
          <a:xfrm>
            <a:off x="685800" y="1676400"/>
            <a:ext cx="7772400" cy="4572000"/>
          </a:xfrm>
        </p:spPr>
        <p:txBody>
          <a:bodyPr/>
          <a:lstStyle/>
          <a:p>
            <a:pPr algn="just"/>
            <a:r>
              <a:rPr lang="en-US" sz="2000" b="1" smtClean="0"/>
              <a:t>The maintenance programmer needs answer to seven basic questions [Erdos/Sneed]:</a:t>
            </a:r>
          </a:p>
          <a:p>
            <a:pPr algn="just">
              <a:buFontTx/>
              <a:buNone/>
            </a:pPr>
            <a:endParaRPr lang="en-US" sz="2000" b="1" smtClean="0"/>
          </a:p>
          <a:p>
            <a:pPr algn="just"/>
            <a:r>
              <a:rPr lang="en-US" sz="2000" b="1" smtClean="0"/>
              <a:t>1. Where is a particular subroutine or procedure invoked?</a:t>
            </a:r>
          </a:p>
          <a:p>
            <a:pPr algn="just"/>
            <a:r>
              <a:rPr lang="en-US" sz="2000" b="1" smtClean="0"/>
              <a:t> 2. What are the arguments and results of a particular function? </a:t>
            </a:r>
          </a:p>
          <a:p>
            <a:pPr algn="just"/>
            <a:r>
              <a:rPr lang="en-US" sz="2000" b="1" smtClean="0"/>
              <a:t>3. How does the flow of control reach a particular location? </a:t>
            </a:r>
          </a:p>
          <a:p>
            <a:pPr algn="just"/>
            <a:r>
              <a:rPr lang="en-US" sz="2000" b="1" smtClean="0"/>
              <a:t>4. Where is a particular variable set, used or queried? </a:t>
            </a:r>
          </a:p>
          <a:p>
            <a:pPr algn="just"/>
            <a:r>
              <a:rPr lang="en-US" sz="2000" b="1" smtClean="0"/>
              <a:t>5. Where is a particular variable declared? </a:t>
            </a:r>
          </a:p>
          <a:p>
            <a:pPr algn="just"/>
            <a:r>
              <a:rPr lang="en-US" sz="2000" b="1" smtClean="0"/>
              <a:t>6. Where is a particular data object accessed, i.e. created, read, updated, or deleted? </a:t>
            </a:r>
          </a:p>
          <a:p>
            <a:pPr algn="just"/>
            <a:r>
              <a:rPr lang="en-US" sz="2000" b="1" smtClean="0"/>
              <a:t>7. What are the inputs and outputs of a particular module?</a:t>
            </a:r>
          </a:p>
        </p:txBody>
      </p:sp>
      <p:sp>
        <p:nvSpPr>
          <p:cNvPr id="17412" name="Slide Number Placeholder 3"/>
          <p:cNvSpPr>
            <a:spLocks noGrp="1"/>
          </p:cNvSpPr>
          <p:nvPr>
            <p:ph type="sldNum" sz="quarter" idx="12"/>
          </p:nvPr>
        </p:nvSpPr>
        <p:spPr>
          <a:noFill/>
        </p:spPr>
        <p:txBody>
          <a:bodyPr/>
          <a:lstStyle/>
          <a:p>
            <a:fld id="{73BD2065-6F79-4994-AAE0-CDA42FB2B7E9}" type="slidenum">
              <a:rPr lang="en-US" smtClean="0"/>
              <a:pPr/>
              <a:t>108</a:t>
            </a:fld>
            <a:endParaRPr 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85800" y="838200"/>
            <a:ext cx="7772400" cy="1066800"/>
          </a:xfrm>
        </p:spPr>
        <p:txBody>
          <a:bodyPr/>
          <a:lstStyle/>
          <a:p>
            <a:r>
              <a:rPr lang="en-US" dirty="0" smtClean="0"/>
              <a:t>Program Comprehension</a:t>
            </a:r>
          </a:p>
        </p:txBody>
      </p:sp>
      <p:sp>
        <p:nvSpPr>
          <p:cNvPr id="18435" name="Content Placeholder 2"/>
          <p:cNvSpPr>
            <a:spLocks noGrp="1"/>
          </p:cNvSpPr>
          <p:nvPr>
            <p:ph idx="1"/>
          </p:nvPr>
        </p:nvSpPr>
        <p:spPr>
          <a:xfrm>
            <a:off x="685800" y="1905000"/>
            <a:ext cx="7772400" cy="4114800"/>
          </a:xfrm>
        </p:spPr>
        <p:txBody>
          <a:bodyPr/>
          <a:lstStyle/>
          <a:p>
            <a:pPr algn="just"/>
            <a:r>
              <a:rPr lang="en-US" smtClean="0"/>
              <a:t>Program Comprehension is the process of developing mental models of a software systems intended architecture, meaning, and behavior</a:t>
            </a:r>
          </a:p>
          <a:p>
            <a:pPr algn="just"/>
            <a:r>
              <a:rPr lang="en-US" smtClean="0"/>
              <a:t>During maintenance and evolution, software engineers spend 60-90% of their time on program understanding</a:t>
            </a:r>
          </a:p>
          <a:p>
            <a:pPr algn="just"/>
            <a:endParaRPr lang="en-US" smtClean="0"/>
          </a:p>
        </p:txBody>
      </p:sp>
      <p:sp>
        <p:nvSpPr>
          <p:cNvPr id="18436" name="Slide Number Placeholder 3"/>
          <p:cNvSpPr>
            <a:spLocks noGrp="1"/>
          </p:cNvSpPr>
          <p:nvPr>
            <p:ph type="sldNum" sz="quarter" idx="12"/>
          </p:nvPr>
        </p:nvSpPr>
        <p:spPr>
          <a:noFill/>
        </p:spPr>
        <p:txBody>
          <a:bodyPr/>
          <a:lstStyle/>
          <a:p>
            <a:fld id="{E42B10C7-EB66-4854-815F-382AAF19D22A}" type="slidenum">
              <a:rPr lang="en-US" smtClean="0"/>
              <a:pPr/>
              <a:t>109</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Maintenance Framework</a:t>
            </a:r>
            <a:endParaRPr lang="en-US" dirty="0"/>
          </a:p>
        </p:txBody>
      </p:sp>
      <p:sp>
        <p:nvSpPr>
          <p:cNvPr id="3" name="Content Placeholder 2"/>
          <p:cNvSpPr>
            <a:spLocks noGrp="1"/>
          </p:cNvSpPr>
          <p:nvPr>
            <p:ph idx="1"/>
          </p:nvPr>
        </p:nvSpPr>
        <p:spPr>
          <a:xfrm>
            <a:off x="228600" y="1600200"/>
            <a:ext cx="8686800" cy="5029200"/>
          </a:xfrm>
        </p:spPr>
        <p:txBody>
          <a:bodyPr/>
          <a:lstStyle/>
          <a:p>
            <a:pPr marL="55563" indent="-55563">
              <a:buNone/>
            </a:pPr>
            <a:r>
              <a:rPr lang="en-US" dirty="0" smtClean="0"/>
              <a:t>		The context and environment in which software maintenance activities are carried out.</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5800" y="838200"/>
            <a:ext cx="7772400" cy="990600"/>
          </a:xfrm>
        </p:spPr>
        <p:txBody>
          <a:bodyPr/>
          <a:lstStyle/>
          <a:p>
            <a:r>
              <a:rPr lang="en-US" sz="4000" dirty="0" smtClean="0"/>
              <a:t>Goals of Program Comprehension</a:t>
            </a:r>
          </a:p>
        </p:txBody>
      </p:sp>
      <p:sp>
        <p:nvSpPr>
          <p:cNvPr id="19459" name="Content Placeholder 2"/>
          <p:cNvSpPr>
            <a:spLocks noGrp="1"/>
          </p:cNvSpPr>
          <p:nvPr>
            <p:ph idx="1"/>
          </p:nvPr>
        </p:nvSpPr>
        <p:spPr>
          <a:xfrm>
            <a:off x="838200" y="1905000"/>
            <a:ext cx="7772400" cy="4114800"/>
          </a:xfrm>
        </p:spPr>
        <p:txBody>
          <a:bodyPr/>
          <a:lstStyle/>
          <a:p>
            <a:pPr algn="just"/>
            <a:r>
              <a:rPr lang="en-US" sz="2800" dirty="0" smtClean="0"/>
              <a:t>Program Comprehension aims to recover high-level information about a system including:</a:t>
            </a:r>
          </a:p>
          <a:p>
            <a:pPr algn="just"/>
            <a:r>
              <a:rPr lang="en-US" sz="2800" dirty="0" smtClean="0"/>
              <a:t> </a:t>
            </a:r>
            <a:r>
              <a:rPr lang="en-US" sz="2400" dirty="0" smtClean="0"/>
              <a:t>Its structure (components and their interrelationships) </a:t>
            </a:r>
          </a:p>
          <a:p>
            <a:pPr algn="just"/>
            <a:r>
              <a:rPr lang="en-US" sz="2400" dirty="0" smtClean="0"/>
              <a:t>Its functionality (what operations are performed on what components) </a:t>
            </a:r>
          </a:p>
          <a:p>
            <a:pPr algn="just"/>
            <a:r>
              <a:rPr lang="en-US" sz="2400" dirty="0" smtClean="0"/>
              <a:t>Its dynamic behavior (how input is transformed to output) </a:t>
            </a:r>
          </a:p>
          <a:p>
            <a:pPr algn="just"/>
            <a:r>
              <a:rPr lang="en-US" sz="2400" dirty="0" smtClean="0"/>
              <a:t>Its rationale (how was the design process and what decisions have been taken)</a:t>
            </a:r>
          </a:p>
        </p:txBody>
      </p:sp>
      <p:sp>
        <p:nvSpPr>
          <p:cNvPr id="19460" name="Slide Number Placeholder 3"/>
          <p:cNvSpPr>
            <a:spLocks noGrp="1"/>
          </p:cNvSpPr>
          <p:nvPr>
            <p:ph type="sldNum" sz="quarter" idx="12"/>
          </p:nvPr>
        </p:nvSpPr>
        <p:spPr>
          <a:noFill/>
        </p:spPr>
        <p:txBody>
          <a:bodyPr/>
          <a:lstStyle/>
          <a:p>
            <a:fld id="{28A3BF03-37DA-41AE-AF9F-711E56D0259C}" type="slidenum">
              <a:rPr lang="en-US" smtClean="0"/>
              <a:pPr/>
              <a:t>110</a:t>
            </a:fld>
            <a:endParaRPr lang="en-US" smtClean="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685800"/>
            <a:ext cx="7772400" cy="1143000"/>
          </a:xfrm>
        </p:spPr>
        <p:txBody>
          <a:bodyPr/>
          <a:lstStyle/>
          <a:p>
            <a:r>
              <a:rPr lang="en-US" sz="4000" dirty="0" smtClean="0"/>
              <a:t>Goals of Program Comprehension</a:t>
            </a:r>
          </a:p>
        </p:txBody>
      </p:sp>
      <p:sp>
        <p:nvSpPr>
          <p:cNvPr id="3" name="Content Placeholder 2"/>
          <p:cNvSpPr>
            <a:spLocks noGrp="1"/>
          </p:cNvSpPr>
          <p:nvPr>
            <p:ph idx="1"/>
          </p:nvPr>
        </p:nvSpPr>
        <p:spPr>
          <a:xfrm>
            <a:off x="685800" y="1600200"/>
            <a:ext cx="7772400" cy="4114800"/>
          </a:xfrm>
        </p:spPr>
        <p:txBody>
          <a:bodyPr>
            <a:normAutofit fontScale="92500" lnSpcReduction="10000"/>
          </a:bodyPr>
          <a:lstStyle/>
          <a:p>
            <a:pPr algn="just">
              <a:defRPr/>
            </a:pPr>
            <a:r>
              <a:rPr lang="en-US" sz="2400" dirty="0" smtClean="0"/>
              <a:t>Program Comprehension aims to recover high-level information about a system including: </a:t>
            </a:r>
          </a:p>
          <a:p>
            <a:pPr algn="just">
              <a:defRPr/>
            </a:pPr>
            <a:r>
              <a:rPr lang="en-US" sz="2400" dirty="0" smtClean="0"/>
              <a:t>Its structure (components and their interrelationships)</a:t>
            </a:r>
          </a:p>
          <a:p>
            <a:pPr algn="just">
              <a:defRPr/>
            </a:pPr>
            <a:r>
              <a:rPr lang="en-US" sz="2400" dirty="0" smtClean="0"/>
              <a:t> Its functionality (what operations are performed on what components) </a:t>
            </a:r>
          </a:p>
          <a:p>
            <a:pPr algn="just">
              <a:defRPr/>
            </a:pPr>
            <a:r>
              <a:rPr lang="en-US" sz="2400" dirty="0" smtClean="0"/>
              <a:t>Its dynamic behavior (how input is transformed to output) </a:t>
            </a:r>
          </a:p>
          <a:p>
            <a:pPr algn="just">
              <a:defRPr/>
            </a:pPr>
            <a:r>
              <a:rPr lang="en-US" sz="2400" dirty="0" smtClean="0"/>
              <a:t>Its rationale (how was the design process and what decisions have been taken)</a:t>
            </a:r>
          </a:p>
          <a:p>
            <a:pPr algn="just">
              <a:buFontTx/>
              <a:buNone/>
              <a:defRPr/>
            </a:pPr>
            <a:r>
              <a:rPr lang="en-US" sz="2400" dirty="0" smtClean="0"/>
              <a:t>    Its construction, modules, documentation, and test suites </a:t>
            </a:r>
            <a:r>
              <a:rPr lang="en-US" sz="2400" dirty="0" smtClean="0">
                <a:solidFill>
                  <a:srgbClr val="FF0000"/>
                </a:solidFill>
              </a:rPr>
              <a:t>Program Comprehension does not change the subject system, nor create a new system. It is the process of examining and understanding the object system</a:t>
            </a:r>
            <a:r>
              <a:rPr lang="en-US" sz="2400" b="1" dirty="0" smtClean="0">
                <a:solidFill>
                  <a:schemeClr val="tx2">
                    <a:lumMod val="40000"/>
                    <a:lumOff val="60000"/>
                  </a:schemeClr>
                </a:solidFill>
              </a:rPr>
              <a:t>.</a:t>
            </a:r>
            <a:endParaRPr lang="en-US" sz="2400" b="1" dirty="0">
              <a:solidFill>
                <a:schemeClr val="tx2">
                  <a:lumMod val="40000"/>
                  <a:lumOff val="60000"/>
                </a:schemeClr>
              </a:solidFill>
            </a:endParaRPr>
          </a:p>
        </p:txBody>
      </p:sp>
      <p:sp>
        <p:nvSpPr>
          <p:cNvPr id="20484" name="Slide Number Placeholder 3"/>
          <p:cNvSpPr>
            <a:spLocks noGrp="1"/>
          </p:cNvSpPr>
          <p:nvPr>
            <p:ph type="sldNum" sz="quarter" idx="12"/>
          </p:nvPr>
        </p:nvSpPr>
        <p:spPr>
          <a:noFill/>
        </p:spPr>
        <p:txBody>
          <a:bodyPr/>
          <a:lstStyle/>
          <a:p>
            <a:fld id="{395A2E90-25E6-4AA4-B361-190F93543188}" type="slidenum">
              <a:rPr lang="en-US" smtClean="0"/>
              <a:pPr/>
              <a:t>111</a:t>
            </a:fld>
            <a:endParaRPr lang="en-US" smtClean="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i="1" dirty="0" smtClean="0"/>
              <a:t>Factors that Affect Understanding</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r>
              <a:rPr lang="en-US" dirty="0" smtClean="0"/>
              <a:t>A number of factors can affect not only the formation of </a:t>
            </a:r>
            <a:r>
              <a:rPr lang="en-US" b="1" dirty="0" smtClean="0"/>
              <a:t>mental models </a:t>
            </a:r>
            <a:r>
              <a:rPr lang="en-US" dirty="0" smtClean="0"/>
              <a:t>of a program, but also their </a:t>
            </a:r>
            <a:r>
              <a:rPr lang="en-US" b="1" u="sng" dirty="0" smtClean="0"/>
              <a:t>accuracy, correctness and completeness. </a:t>
            </a:r>
            <a:r>
              <a:rPr lang="en-US" dirty="0" smtClean="0"/>
              <a:t>These factors include:</a:t>
            </a:r>
          </a:p>
          <a:p>
            <a:pPr lvl="1">
              <a:buFont typeface="Wingdings" pitchFamily="2" charset="2"/>
              <a:buChar char="Ø"/>
            </a:pPr>
            <a:r>
              <a:rPr lang="en-US" dirty="0" smtClean="0"/>
              <a:t> expertise</a:t>
            </a:r>
          </a:p>
          <a:p>
            <a:pPr lvl="1">
              <a:buFont typeface="Wingdings" pitchFamily="2" charset="2"/>
              <a:buChar char="Ø"/>
            </a:pPr>
            <a:r>
              <a:rPr lang="en-US" dirty="0" smtClean="0"/>
              <a:t>programming practice and implementation issues</a:t>
            </a:r>
          </a:p>
          <a:p>
            <a:pPr lvl="1">
              <a:buFont typeface="Wingdings" pitchFamily="2" charset="2"/>
              <a:buChar char="Ø"/>
            </a:pPr>
            <a:r>
              <a:rPr lang="en-US" dirty="0" smtClean="0"/>
              <a:t>Documentation</a:t>
            </a:r>
          </a:p>
          <a:p>
            <a:pPr lvl="1">
              <a:buFont typeface="Wingdings" pitchFamily="2" charset="2"/>
              <a:buChar char="Ø"/>
            </a:pPr>
            <a:r>
              <a:rPr lang="en-US" dirty="0" smtClean="0"/>
              <a:t>program </a:t>
            </a:r>
            <a:r>
              <a:rPr lang="en-US" dirty="0" err="1" smtClean="0"/>
              <a:t>organisation</a:t>
            </a:r>
            <a:r>
              <a:rPr lang="en-US" dirty="0" smtClean="0"/>
              <a:t> and presentation</a:t>
            </a:r>
          </a:p>
          <a:p>
            <a:pPr lvl="1">
              <a:buFont typeface="Wingdings" pitchFamily="2" charset="2"/>
              <a:buChar char="Ø"/>
            </a:pPr>
            <a:r>
              <a:rPr lang="en-US" dirty="0" smtClean="0"/>
              <a:t> support tools </a:t>
            </a:r>
          </a:p>
          <a:p>
            <a:pPr lvl="1">
              <a:buFont typeface="Wingdings" pitchFamily="2" charset="2"/>
              <a:buChar char="Ø"/>
            </a:pPr>
            <a:r>
              <a:rPr lang="en-US" dirty="0" smtClean="0"/>
              <a:t>evolving requirements.</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Program Understanding</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066800" y="381000"/>
            <a:ext cx="6781800" cy="6477000"/>
          </a:xfrm>
          <a:prstGeom prst="rect">
            <a:avLst/>
          </a:prstGeom>
          <a:noFill/>
          <a:ln w="9525">
            <a:noFill/>
            <a:miter lim="800000"/>
            <a:headEnd/>
            <a:tailEnd/>
          </a:ln>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i="1" dirty="0" smtClean="0"/>
              <a:t>1. Expertise</a:t>
            </a:r>
            <a:endParaRPr lang="en-US" dirty="0"/>
          </a:p>
        </p:txBody>
      </p:sp>
      <p:sp>
        <p:nvSpPr>
          <p:cNvPr id="3" name="Content Placeholder 2"/>
          <p:cNvSpPr>
            <a:spLocks noGrp="1"/>
          </p:cNvSpPr>
          <p:nvPr>
            <p:ph idx="1"/>
          </p:nvPr>
        </p:nvSpPr>
        <p:spPr>
          <a:xfrm>
            <a:off x="228600" y="609600"/>
            <a:ext cx="8686800" cy="6019800"/>
          </a:xfrm>
        </p:spPr>
        <p:txBody>
          <a:bodyPr>
            <a:normAutofit fontScale="92500" lnSpcReduction="20000"/>
          </a:bodyPr>
          <a:lstStyle/>
          <a:p>
            <a:pPr algn="just"/>
            <a:r>
              <a:rPr lang="en-US" u="sng" dirty="0" smtClean="0"/>
              <a:t>Programmers become experts </a:t>
            </a:r>
            <a:r>
              <a:rPr lang="en-US" dirty="0" smtClean="0"/>
              <a:t>in a particular application domain or a programming language </a:t>
            </a:r>
            <a:r>
              <a:rPr lang="en-US" u="sng" dirty="0" smtClean="0"/>
              <a:t>by virtue of the range of knowledge and skills they acquire from working in the domain </a:t>
            </a:r>
            <a:r>
              <a:rPr lang="en-US" dirty="0" smtClean="0"/>
              <a:t>or with the language.</a:t>
            </a:r>
          </a:p>
          <a:p>
            <a:pPr algn="just"/>
            <a:r>
              <a:rPr lang="en-IN" b="1" i="1" dirty="0" smtClean="0"/>
              <a:t>"Experts differ from novices in both their breadth and their organisation of knowledge: experts store information in larger chunks organised in terms of underlying abstractions. This organisation apparently facilitates quick recognition of problem types and recall of associated solution strategies.“ – </a:t>
            </a:r>
            <a:r>
              <a:rPr lang="en-IN" b="1" dirty="0" err="1" smtClean="0"/>
              <a:t>Petre</a:t>
            </a:r>
            <a:endParaRPr lang="en-IN" b="1" dirty="0" smtClean="0"/>
          </a:p>
          <a:p>
            <a:r>
              <a:rPr lang="en-IN" dirty="0" smtClean="0"/>
              <a:t>more experienced a programmer - easier and quicker to understand a program</a:t>
            </a:r>
            <a:endParaRPr lang="en-US" b="1"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2. Implementation Issues</a:t>
            </a:r>
            <a:endParaRPr lang="en-US" dirty="0"/>
          </a:p>
        </p:txBody>
      </p:sp>
      <p:sp>
        <p:nvSpPr>
          <p:cNvPr id="3" name="Content Placeholder 2"/>
          <p:cNvSpPr>
            <a:spLocks noGrp="1"/>
          </p:cNvSpPr>
          <p:nvPr>
            <p:ph idx="1"/>
          </p:nvPr>
        </p:nvSpPr>
        <p:spPr>
          <a:xfrm>
            <a:off x="228600" y="838200"/>
            <a:ext cx="8610600" cy="5791200"/>
          </a:xfrm>
        </p:spPr>
        <p:txBody>
          <a:bodyPr>
            <a:normAutofit lnSpcReduction="10000"/>
          </a:bodyPr>
          <a:lstStyle/>
          <a:p>
            <a:pPr algn="just"/>
            <a:r>
              <a:rPr lang="en-US" dirty="0" smtClean="0"/>
              <a:t>The inherent </a:t>
            </a:r>
            <a:r>
              <a:rPr lang="en-US" b="1" dirty="0" smtClean="0"/>
              <a:t>complexity of the original </a:t>
            </a:r>
            <a:r>
              <a:rPr lang="en-US" dirty="0" smtClean="0"/>
              <a:t>problem being solved by the </a:t>
            </a:r>
            <a:r>
              <a:rPr lang="en-US" b="1" dirty="0" smtClean="0"/>
              <a:t>program is a factor</a:t>
            </a:r>
            <a:r>
              <a:rPr lang="en-US" dirty="0" smtClean="0"/>
              <a:t>. </a:t>
            </a:r>
          </a:p>
          <a:p>
            <a:pPr algn="just"/>
            <a:r>
              <a:rPr lang="en-US" dirty="0" smtClean="0"/>
              <a:t>At the </a:t>
            </a:r>
            <a:r>
              <a:rPr lang="en-US" b="1" dirty="0" smtClean="0"/>
              <a:t>program level</a:t>
            </a:r>
            <a:r>
              <a:rPr lang="en-US" dirty="0" smtClean="0"/>
              <a:t>, the naming style, comments, level of nesting, clarity, readability, simplicity, decomposition mechanism, information hiding and coding standards can affect comprehension.</a:t>
            </a:r>
          </a:p>
          <a:p>
            <a:pPr>
              <a:buNone/>
            </a:pPr>
            <a:r>
              <a:rPr lang="en-US" b="1" dirty="0" smtClean="0"/>
              <a:t>(</a:t>
            </a:r>
            <a:r>
              <a:rPr lang="en-US" b="1" dirty="0" err="1" smtClean="0"/>
              <a:t>i</a:t>
            </a:r>
            <a:r>
              <a:rPr lang="en-US" b="1" dirty="0" smtClean="0"/>
              <a:t>) Naming Style </a:t>
            </a:r>
            <a:r>
              <a:rPr lang="en-US" dirty="0" smtClean="0"/>
              <a:t>- </a:t>
            </a:r>
            <a:r>
              <a:rPr lang="en-IN" dirty="0" smtClean="0"/>
              <a:t>Identifiers are symbols used in a program to denote the names of entities such as modules, procedures, functions, types, constants and variables. </a:t>
            </a:r>
            <a:r>
              <a:rPr lang="en-IN" b="1" dirty="0" smtClean="0"/>
              <a:t>Meaningful identifier – better program understanding. hinder</a:t>
            </a:r>
            <a:endParaRPr lang="en-US" b="1" dirty="0" smtClean="0"/>
          </a:p>
          <a:p>
            <a:pPr algn="just">
              <a:buNone/>
            </a:pP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762000" y="304800"/>
            <a:ext cx="7543800" cy="21336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838200" y="2667000"/>
            <a:ext cx="7467600" cy="2438400"/>
          </a:xfrm>
          <a:prstGeom prst="rect">
            <a:avLst/>
          </a:prstGeom>
          <a:noFill/>
          <a:ln w="9525">
            <a:noFill/>
            <a:miter lim="800000"/>
            <a:headEnd/>
            <a:tailEnd/>
          </a:ln>
          <a:effectLst/>
        </p:spPr>
      </p:pic>
      <p:sp>
        <p:nvSpPr>
          <p:cNvPr id="6" name="Rectangle 5"/>
          <p:cNvSpPr/>
          <p:nvPr/>
        </p:nvSpPr>
        <p:spPr>
          <a:xfrm>
            <a:off x="228600" y="5194280"/>
            <a:ext cx="8915400" cy="1477328"/>
          </a:xfrm>
          <a:prstGeom prst="rect">
            <a:avLst/>
          </a:prstGeom>
        </p:spPr>
        <p:txBody>
          <a:bodyPr wrap="square">
            <a:spAutoFit/>
          </a:bodyPr>
          <a:lstStyle/>
          <a:p>
            <a:r>
              <a:rPr lang="en-IN" dirty="0" smtClean="0"/>
              <a:t>The code segment in Figure 6.6 is  difficult understand.  When using more meaningful</a:t>
            </a:r>
          </a:p>
          <a:p>
            <a:r>
              <a:rPr lang="en-IN" dirty="0" smtClean="0"/>
              <a:t>identifier names (Figure 6.7), it is easier to see that the program is performing a 'file update'.</a:t>
            </a:r>
            <a:endParaRPr lang="en-IN" smtClean="0"/>
          </a:p>
          <a:p>
            <a:r>
              <a:rPr lang="en-IN" smtClean="0"/>
              <a:t> </a:t>
            </a:r>
            <a:endParaRPr lang="en-IN" dirty="0" smtClean="0"/>
          </a:p>
          <a:p>
            <a:r>
              <a:rPr lang="en-IN" dirty="0" smtClean="0"/>
              <a:t>To minimise the impact of the vocabulary problem, the identifier names should be as informative, concise and unambiguous as possible.</a:t>
            </a:r>
            <a:endParaRPr lang="en-I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629400"/>
          </a:xfrm>
        </p:spPr>
        <p:txBody>
          <a:bodyPr/>
          <a:lstStyle/>
          <a:p>
            <a:pPr>
              <a:buNone/>
            </a:pPr>
            <a:r>
              <a:rPr lang="en-US" b="1" dirty="0" smtClean="0"/>
              <a:t>(ii) Comments </a:t>
            </a:r>
            <a:r>
              <a:rPr lang="en-US" dirty="0" smtClean="0"/>
              <a:t>– convey information </a:t>
            </a:r>
            <a:r>
              <a:rPr lang="en-IN" dirty="0" smtClean="0"/>
              <a:t>about the program, such as the functionality, design decisions, assumptions, declarations, algorithms, nature of input and output data, and reminder notes.</a:t>
            </a:r>
          </a:p>
          <a:p>
            <a:r>
              <a:rPr lang="en-IN" b="1" dirty="0" smtClean="0"/>
              <a:t>Prologue comments </a:t>
            </a:r>
            <a:r>
              <a:rPr lang="en-IN" dirty="0" smtClean="0"/>
              <a:t>precede a program or module and describe goals</a:t>
            </a:r>
            <a:r>
              <a:rPr lang="en-IN" b="1" dirty="0" smtClean="0"/>
              <a:t>. In-line comments, </a:t>
            </a:r>
            <a:r>
              <a:rPr lang="en-IN" dirty="0" smtClean="0"/>
              <a:t>within the program code, describe how these goals are achieved. </a:t>
            </a:r>
          </a:p>
          <a:p>
            <a:r>
              <a:rPr lang="en-US" b="1" dirty="0" smtClean="0"/>
              <a:t>High-level comments (overall description of program) and </a:t>
            </a:r>
            <a:r>
              <a:rPr lang="en-IN" b="1" dirty="0" smtClean="0"/>
              <a:t>low-level (description of</a:t>
            </a:r>
          </a:p>
          <a:p>
            <a:pPr>
              <a:buNone/>
            </a:pPr>
            <a:r>
              <a:rPr lang="en-IN" b="1" dirty="0" smtClean="0"/>
              <a:t>    individual statements)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normAutofit fontScale="70000" lnSpcReduction="20000"/>
          </a:bodyPr>
          <a:lstStyle/>
          <a:p>
            <a:pPr algn="just">
              <a:buNone/>
            </a:pPr>
            <a:r>
              <a:rPr lang="en-US" b="1" dirty="0" smtClean="0"/>
              <a:t>(iii) Decomposition Mechanism – </a:t>
            </a:r>
            <a:r>
              <a:rPr lang="en-US" dirty="0" smtClean="0"/>
              <a:t>used to deal with </a:t>
            </a:r>
            <a:r>
              <a:rPr lang="en-US" b="1" dirty="0" smtClean="0"/>
              <a:t>complexity and improve comprehensibility.</a:t>
            </a:r>
            <a:endParaRPr lang="en-US" dirty="0" smtClean="0"/>
          </a:p>
          <a:p>
            <a:pPr algn="just"/>
            <a:r>
              <a:rPr lang="en-US" dirty="0" smtClean="0"/>
              <a:t>used to </a:t>
            </a:r>
            <a:r>
              <a:rPr lang="en-US" b="1" dirty="0" smtClean="0"/>
              <a:t>reduce the system into levels that can be easily handled by the human brain</a:t>
            </a:r>
            <a:r>
              <a:rPr lang="en-US" dirty="0" smtClean="0"/>
              <a:t>. Modular decomposition and structured programming can be used.</a:t>
            </a:r>
          </a:p>
          <a:p>
            <a:pPr algn="just"/>
            <a:endParaRPr lang="en-US" dirty="0" smtClean="0"/>
          </a:p>
          <a:p>
            <a:pPr algn="just"/>
            <a:r>
              <a:rPr lang="en-US" b="1" dirty="0" smtClean="0"/>
              <a:t>(a) Modular decomposition is a technique for dividing large </a:t>
            </a:r>
            <a:r>
              <a:rPr lang="en-US" dirty="0" smtClean="0"/>
              <a:t>software systems into manageable components - called modules – that can be easily understood</a:t>
            </a:r>
          </a:p>
          <a:p>
            <a:r>
              <a:rPr lang="en-US" b="1" dirty="0" smtClean="0"/>
              <a:t>Important during design</a:t>
            </a:r>
          </a:p>
          <a:p>
            <a:r>
              <a:rPr lang="en-US" dirty="0" smtClean="0"/>
              <a:t>should be done around the sources of change (areas that tend to change during the lifetime of the system )thus </a:t>
            </a:r>
            <a:r>
              <a:rPr lang="en-US" b="1" dirty="0" smtClean="0"/>
              <a:t>reducing or eliminating the ripple effect</a:t>
            </a:r>
          </a:p>
          <a:p>
            <a:r>
              <a:rPr lang="en-US" b="1" dirty="0" smtClean="0"/>
              <a:t>Modularity reduces time to effect a change.</a:t>
            </a:r>
          </a:p>
          <a:p>
            <a:pPr algn="just"/>
            <a:endParaRPr lang="en-US" dirty="0" smtClean="0"/>
          </a:p>
          <a:p>
            <a:pPr algn="just"/>
            <a:r>
              <a:rPr lang="en-US" b="1" dirty="0" smtClean="0"/>
              <a:t>(b)Structured programming - uses high-level programming languages </a:t>
            </a:r>
            <a:r>
              <a:rPr lang="en-US" dirty="0" smtClean="0"/>
              <a:t>which aim to </a:t>
            </a:r>
            <a:r>
              <a:rPr lang="en-US" b="1" dirty="0" smtClean="0"/>
              <a:t>reduce the size and complexity of programs </a:t>
            </a:r>
            <a:r>
              <a:rPr lang="en-US" dirty="0" smtClean="0"/>
              <a:t>to manageable proportions, hence making them more readable and more easily understood.</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3.Documentation</a:t>
            </a:r>
            <a:endParaRPr lang="en-US" dirty="0"/>
          </a:p>
        </p:txBody>
      </p:sp>
      <p:sp>
        <p:nvSpPr>
          <p:cNvPr id="3" name="Content Placeholder 2"/>
          <p:cNvSpPr>
            <a:spLocks noGrp="1"/>
          </p:cNvSpPr>
          <p:nvPr>
            <p:ph idx="1"/>
          </p:nvPr>
        </p:nvSpPr>
        <p:spPr>
          <a:xfrm>
            <a:off x="457200" y="762000"/>
            <a:ext cx="8229600" cy="5364163"/>
          </a:xfrm>
        </p:spPr>
        <p:txBody>
          <a:bodyPr>
            <a:normAutofit fontScale="85000" lnSpcReduction="10000"/>
          </a:bodyPr>
          <a:lstStyle/>
          <a:p>
            <a:pPr algn="just"/>
            <a:r>
              <a:rPr lang="en-IN" dirty="0" smtClean="0"/>
              <a:t>It is </a:t>
            </a:r>
            <a:r>
              <a:rPr lang="en-IN" b="1" dirty="0" smtClean="0"/>
              <a:t>not always possible to contact the original authors </a:t>
            </a:r>
            <a:r>
              <a:rPr lang="en-IN" dirty="0" smtClean="0"/>
              <a:t>of the system for information due to the high turnover of staff within the software industry.</a:t>
            </a:r>
            <a:endParaRPr lang="en-US" dirty="0" smtClean="0"/>
          </a:p>
          <a:p>
            <a:pPr algn="just"/>
            <a:r>
              <a:rPr lang="en-US" dirty="0" smtClean="0"/>
              <a:t>Maintainers </a:t>
            </a:r>
            <a:r>
              <a:rPr lang="en-US" b="1" dirty="0" smtClean="0"/>
              <a:t>need to have access to the system documentation</a:t>
            </a:r>
            <a:r>
              <a:rPr lang="en-US" dirty="0" smtClean="0"/>
              <a:t> to enable them to understand the functionality, design, implementation and other issues that may be relevant for successful maintenance</a:t>
            </a:r>
          </a:p>
          <a:p>
            <a:pPr algn="just"/>
            <a:r>
              <a:rPr lang="en-US" dirty="0" smtClean="0"/>
              <a:t>The system documentation may be </a:t>
            </a:r>
            <a:r>
              <a:rPr lang="en-US" b="1" dirty="0" smtClean="0"/>
              <a:t>inaccurate, out of date or non-existent</a:t>
            </a:r>
            <a:r>
              <a:rPr lang="en-US" dirty="0" smtClean="0"/>
              <a:t>. In such cases the maintainers have to </a:t>
            </a:r>
            <a:r>
              <a:rPr lang="en-US" b="1" dirty="0" smtClean="0"/>
              <a:t>resort to documentation internal</a:t>
            </a:r>
            <a:r>
              <a:rPr lang="en-US" dirty="0" smtClean="0"/>
              <a:t> to the program source code itself - program comments.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457200"/>
            <a:ext cx="83058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graphicFrame>
        <p:nvGraphicFramePr>
          <p:cNvPr id="6" name="Table 5"/>
          <p:cNvGraphicFramePr>
            <a:graphicFrameLocks noGrp="1"/>
          </p:cNvGraphicFramePr>
          <p:nvPr/>
        </p:nvGraphicFramePr>
        <p:xfrm>
          <a:off x="914400" y="1066800"/>
          <a:ext cx="7467600" cy="4571999"/>
        </p:xfrm>
        <a:graphic>
          <a:graphicData uri="http://schemas.openxmlformats.org/drawingml/2006/table">
            <a:tbl>
              <a:tblPr firstRow="1" bandRow="1">
                <a:tableStyleId>{5C22544A-7EE6-4342-B048-85BDC9FD1C3A}</a:tableStyleId>
              </a:tblPr>
              <a:tblGrid>
                <a:gridCol w="2635624"/>
                <a:gridCol w="4831976"/>
              </a:tblGrid>
              <a:tr h="673095">
                <a:tc>
                  <a:txBody>
                    <a:bodyPr/>
                    <a:lstStyle/>
                    <a:p>
                      <a:pPr algn="ctr"/>
                      <a:r>
                        <a:rPr lang="en-US" sz="1400" b="1" dirty="0" smtClean="0">
                          <a:solidFill>
                            <a:schemeClr val="bg1"/>
                          </a:solidFill>
                          <a:latin typeface="Times New Roman" pitchFamily="18" charset="0"/>
                          <a:cs typeface="Times New Roman" pitchFamily="18" charset="0"/>
                        </a:rPr>
                        <a:t>Components</a:t>
                      </a:r>
                      <a:endParaRPr lang="en-US" sz="1400" dirty="0">
                        <a:solidFill>
                          <a:schemeClr val="bg1"/>
                        </a:solidFill>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Features</a:t>
                      </a:r>
                      <a:endParaRPr lang="en-US" sz="1400" dirty="0">
                        <a:latin typeface="Times New Roman" pitchFamily="18" charset="0"/>
                        <a:cs typeface="Times New Roman" pitchFamily="18" charset="0"/>
                      </a:endParaRPr>
                    </a:p>
                  </a:txBody>
                  <a:tcPr/>
                </a:tc>
              </a:tr>
              <a:tr h="1859478">
                <a:tc>
                  <a:txBody>
                    <a:bodyPr/>
                    <a:lstStyle/>
                    <a:p>
                      <a:r>
                        <a:rPr lang="en-US" sz="2000" dirty="0" smtClean="0">
                          <a:solidFill>
                            <a:srgbClr val="002060"/>
                          </a:solidFill>
                          <a:latin typeface="Times New Roman" pitchFamily="18" charset="0"/>
                          <a:cs typeface="Times New Roman" pitchFamily="18" charset="0"/>
                        </a:rPr>
                        <a:t>User requirements </a:t>
                      </a:r>
                      <a:endParaRPr lang="en-US" sz="2000" dirty="0">
                        <a:solidFill>
                          <a:srgbClr val="002060"/>
                        </a:solidFill>
                        <a:latin typeface="Times New Roman" pitchFamily="18" charset="0"/>
                        <a:cs typeface="Times New Roman" pitchFamily="18" charset="0"/>
                      </a:endParaRPr>
                    </a:p>
                  </a:txBody>
                  <a:tcPr/>
                </a:tc>
                <a:tc>
                  <a:txBody>
                    <a:bodyPr/>
                    <a:lstStyle/>
                    <a:p>
                      <a:pPr marL="120650" indent="-120650">
                        <a:buFont typeface="Arial" pitchFamily="34" charset="0"/>
                        <a:buChar char="•"/>
                      </a:pPr>
                      <a:r>
                        <a:rPr lang="en-US" sz="2000" dirty="0" smtClean="0">
                          <a:latin typeface="Times New Roman" pitchFamily="18" charset="0"/>
                          <a:cs typeface="Times New Roman" pitchFamily="18" charset="0"/>
                        </a:rPr>
                        <a:t>Request for additional functionality, error</a:t>
                      </a: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correction, </a:t>
                      </a: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capability and</a:t>
                      </a: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improving maintainability.</a:t>
                      </a:r>
                    </a:p>
                    <a:p>
                      <a:pPr>
                        <a:buFont typeface="Arial" pitchFamily="34" charset="0"/>
                        <a:buChar char="•"/>
                      </a:pPr>
                      <a:r>
                        <a:rPr lang="en-US" sz="2000" dirty="0" smtClean="0">
                          <a:latin typeface="Times New Roman" pitchFamily="18" charset="0"/>
                          <a:cs typeface="Times New Roman" pitchFamily="18" charset="0"/>
                        </a:rPr>
                        <a:t> </a:t>
                      </a:r>
                      <a:r>
                        <a:rPr lang="en-US" sz="2000" dirty="0" smtClean="0">
                          <a:solidFill>
                            <a:srgbClr val="0070C0"/>
                          </a:solidFill>
                          <a:latin typeface="Times New Roman" pitchFamily="18" charset="0"/>
                          <a:cs typeface="Times New Roman" pitchFamily="18" charset="0"/>
                        </a:rPr>
                        <a:t>Request for non-programming</a:t>
                      </a:r>
                      <a:r>
                        <a:rPr lang="en-US" sz="2000" baseline="0" dirty="0" smtClean="0">
                          <a:solidFill>
                            <a:srgbClr val="0070C0"/>
                          </a:solidFill>
                          <a:latin typeface="Times New Roman" pitchFamily="18" charset="0"/>
                          <a:cs typeface="Times New Roman" pitchFamily="18" charset="0"/>
                        </a:rPr>
                        <a:t> </a:t>
                      </a:r>
                    </a:p>
                    <a:p>
                      <a:pPr>
                        <a:buFont typeface="Arial" pitchFamily="34" charset="0"/>
                        <a:buNone/>
                      </a:pPr>
                      <a:r>
                        <a:rPr lang="en-US" sz="2000" baseline="0" dirty="0" smtClean="0">
                          <a:solidFill>
                            <a:srgbClr val="0070C0"/>
                          </a:solidFill>
                          <a:latin typeface="Times New Roman" pitchFamily="18" charset="0"/>
                          <a:cs typeface="Times New Roman" pitchFamily="18" charset="0"/>
                        </a:rPr>
                        <a:t>   related support.</a:t>
                      </a:r>
                    </a:p>
                  </a:txBody>
                  <a:tcPr/>
                </a:tc>
              </a:tr>
              <a:tr h="1019713">
                <a:tc>
                  <a:txBody>
                    <a:bodyPr/>
                    <a:lstStyle/>
                    <a:p>
                      <a:r>
                        <a:rPr lang="en-US" sz="2000" dirty="0" smtClean="0">
                          <a:solidFill>
                            <a:srgbClr val="002060"/>
                          </a:solidFill>
                          <a:latin typeface="Times New Roman" pitchFamily="18" charset="0"/>
                          <a:cs typeface="Times New Roman" pitchFamily="18" charset="0"/>
                        </a:rPr>
                        <a:t>Organizational Environment </a:t>
                      </a:r>
                      <a:endParaRPr lang="en-US" sz="2000" dirty="0">
                        <a:solidFill>
                          <a:srgbClr val="002060"/>
                        </a:solidFill>
                        <a:latin typeface="Times New Roman" pitchFamily="18" charset="0"/>
                        <a:cs typeface="Times New Roman" pitchFamily="18" charset="0"/>
                      </a:endParaRPr>
                    </a:p>
                  </a:txBody>
                  <a:tcPr/>
                </a:tc>
                <a:tc>
                  <a:txBody>
                    <a:bodyPr/>
                    <a:lstStyle/>
                    <a:p>
                      <a:pPr>
                        <a:buFont typeface="Arial" pitchFamily="34" charset="0"/>
                        <a:buChar char="•"/>
                      </a:pPr>
                      <a:r>
                        <a:rPr lang="en-US" sz="2000" dirty="0" smtClean="0">
                          <a:latin typeface="Times New Roman" pitchFamily="18" charset="0"/>
                          <a:cs typeface="Times New Roman" pitchFamily="18" charset="0"/>
                        </a:rPr>
                        <a:t> Change in business</a:t>
                      </a:r>
                      <a:r>
                        <a:rPr lang="en-US" sz="2000" baseline="0" dirty="0" smtClean="0">
                          <a:latin typeface="Times New Roman" pitchFamily="18" charset="0"/>
                          <a:cs typeface="Times New Roman" pitchFamily="18" charset="0"/>
                        </a:rPr>
                        <a:t> policies.</a:t>
                      </a:r>
                    </a:p>
                    <a:p>
                      <a:pPr>
                        <a:buFont typeface="Arial" pitchFamily="34" charset="0"/>
                        <a:buChar char="•"/>
                      </a:pPr>
                      <a:r>
                        <a:rPr lang="en-US" sz="2000" baseline="0" dirty="0" smtClean="0">
                          <a:latin typeface="Times New Roman" pitchFamily="18" charset="0"/>
                          <a:cs typeface="Times New Roman" pitchFamily="18" charset="0"/>
                        </a:rPr>
                        <a:t> </a:t>
                      </a:r>
                      <a:r>
                        <a:rPr lang="en-US" sz="2000" baseline="0" dirty="0" smtClean="0">
                          <a:solidFill>
                            <a:srgbClr val="0070C0"/>
                          </a:solidFill>
                          <a:latin typeface="Times New Roman" pitchFamily="18" charset="0"/>
                          <a:cs typeface="Times New Roman" pitchFamily="18" charset="0"/>
                        </a:rPr>
                        <a:t>Competition in the market.</a:t>
                      </a:r>
                      <a:endParaRPr lang="en-US" sz="2000" dirty="0">
                        <a:solidFill>
                          <a:srgbClr val="0070C0"/>
                        </a:solidFill>
                        <a:latin typeface="Times New Roman" pitchFamily="18" charset="0"/>
                        <a:cs typeface="Times New Roman" pitchFamily="18" charset="0"/>
                      </a:endParaRPr>
                    </a:p>
                  </a:txBody>
                  <a:tcPr/>
                </a:tc>
              </a:tr>
              <a:tr h="10197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2060"/>
                          </a:solidFill>
                          <a:latin typeface="Times New Roman" pitchFamily="18" charset="0"/>
                          <a:cs typeface="Times New Roman" pitchFamily="18" charset="0"/>
                        </a:rPr>
                        <a:t>Operational Environment </a:t>
                      </a:r>
                    </a:p>
                    <a:p>
                      <a:endParaRPr lang="en-US" sz="2000" dirty="0">
                        <a:latin typeface="Times New Roman" pitchFamily="18" charset="0"/>
                        <a:cs typeface="Times New Roman" pitchFamily="18" charset="0"/>
                      </a:endParaRPr>
                    </a:p>
                  </a:txBody>
                  <a:tcPr/>
                </a:tc>
                <a:tc>
                  <a:txBody>
                    <a:bodyPr/>
                    <a:lstStyle/>
                    <a:p>
                      <a:pPr>
                        <a:buFont typeface="Arial" pitchFamily="34" charset="0"/>
                        <a:buChar char="•"/>
                      </a:pPr>
                      <a:r>
                        <a:rPr lang="en-US" sz="2000" dirty="0" smtClean="0">
                          <a:latin typeface="Times New Roman" pitchFamily="18" charset="0"/>
                          <a:cs typeface="Times New Roman" pitchFamily="18" charset="0"/>
                        </a:rPr>
                        <a:t> Hardware innovations</a:t>
                      </a:r>
                    </a:p>
                    <a:p>
                      <a:pPr>
                        <a:buFont typeface="Arial" pitchFamily="34" charset="0"/>
                        <a:buChar char="•"/>
                      </a:pPr>
                      <a:r>
                        <a:rPr lang="en-US" sz="2000" dirty="0" smtClean="0">
                          <a:latin typeface="Times New Roman" pitchFamily="18" charset="0"/>
                          <a:cs typeface="Times New Roman" pitchFamily="18" charset="0"/>
                        </a:rPr>
                        <a:t> </a:t>
                      </a:r>
                      <a:r>
                        <a:rPr lang="en-US" sz="2000" dirty="0" smtClean="0">
                          <a:solidFill>
                            <a:schemeClr val="tx2">
                              <a:lumMod val="60000"/>
                              <a:lumOff val="40000"/>
                            </a:schemeClr>
                          </a:solidFill>
                          <a:latin typeface="Times New Roman" pitchFamily="18" charset="0"/>
                          <a:cs typeface="Times New Roman" pitchFamily="18" charset="0"/>
                        </a:rPr>
                        <a:t>Software innovations.</a:t>
                      </a:r>
                    </a:p>
                  </a:txBody>
                  <a:tcPr/>
                </a:tc>
              </a:tr>
            </a:tbl>
          </a:graphicData>
        </a:graphic>
      </p:graphicFrame>
      <p:sp>
        <p:nvSpPr>
          <p:cNvPr id="5" name="TextBox 4"/>
          <p:cNvSpPr txBox="1"/>
          <p:nvPr/>
        </p:nvSpPr>
        <p:spPr>
          <a:xfrm>
            <a:off x="1524000" y="609600"/>
            <a:ext cx="6477000" cy="400110"/>
          </a:xfrm>
          <a:prstGeom prst="rect">
            <a:avLst/>
          </a:prstGeom>
          <a:noFill/>
        </p:spPr>
        <p:txBody>
          <a:bodyPr wrap="square" rtlCol="0">
            <a:spAutoFit/>
          </a:bodyPr>
          <a:lstStyle/>
          <a:p>
            <a:pPr algn="ctr"/>
            <a:r>
              <a:rPr lang="en-US" sz="2000" b="1" dirty="0" smtClean="0">
                <a:solidFill>
                  <a:srgbClr val="002060"/>
                </a:solidFill>
                <a:latin typeface="Times New Roman" pitchFamily="18" charset="0"/>
                <a:cs typeface="Times New Roman" pitchFamily="18" charset="0"/>
              </a:rPr>
              <a:t>Components of Software Maintenance Framework</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563562"/>
          </a:xfrm>
        </p:spPr>
        <p:txBody>
          <a:bodyPr>
            <a:normAutofit fontScale="90000"/>
          </a:bodyPr>
          <a:lstStyle/>
          <a:p>
            <a:r>
              <a:rPr lang="en-US" sz="4000" b="1" i="1" dirty="0" smtClean="0"/>
              <a:t>4. </a:t>
            </a:r>
            <a:r>
              <a:rPr lang="en-US" sz="4000" b="1" i="1" dirty="0" err="1" smtClean="0"/>
              <a:t>Organisation</a:t>
            </a:r>
            <a:r>
              <a:rPr lang="en-US" sz="4000" b="1" i="1" dirty="0" smtClean="0"/>
              <a:t> and Presentation of Programs</a:t>
            </a:r>
            <a:endParaRPr lang="en-US" sz="4000" dirty="0"/>
          </a:p>
        </p:txBody>
      </p:sp>
      <p:sp>
        <p:nvSpPr>
          <p:cNvPr id="3" name="Content Placeholder 2"/>
          <p:cNvSpPr>
            <a:spLocks noGrp="1"/>
          </p:cNvSpPr>
          <p:nvPr>
            <p:ph idx="1"/>
          </p:nvPr>
        </p:nvSpPr>
        <p:spPr>
          <a:xfrm>
            <a:off x="0" y="838200"/>
            <a:ext cx="9144000" cy="5791200"/>
          </a:xfrm>
        </p:spPr>
        <p:txBody>
          <a:bodyPr>
            <a:normAutofit fontScale="77500" lnSpcReduction="20000"/>
          </a:bodyPr>
          <a:lstStyle/>
          <a:p>
            <a:pPr algn="just"/>
            <a:r>
              <a:rPr lang="en-IN" dirty="0" smtClean="0"/>
              <a:t>programs should be organised and presented in a manner that will </a:t>
            </a:r>
            <a:r>
              <a:rPr lang="en-IN" b="1" dirty="0" smtClean="0"/>
              <a:t>facilitate perusal, browsing, visualisation and ultimately understanding</a:t>
            </a:r>
            <a:r>
              <a:rPr lang="en-IN" b="1" dirty="0" smtClean="0"/>
              <a:t>.</a:t>
            </a:r>
          </a:p>
          <a:p>
            <a:pPr algn="just">
              <a:buNone/>
            </a:pPr>
            <a:endParaRPr lang="en-US" b="1" dirty="0" smtClean="0"/>
          </a:p>
          <a:p>
            <a:pPr algn="just"/>
            <a:r>
              <a:rPr lang="en-US" dirty="0" smtClean="0"/>
              <a:t>Enhanced program presentation can </a:t>
            </a:r>
            <a:r>
              <a:rPr lang="en-US" b="1" dirty="0" smtClean="0"/>
              <a:t>improve understanding</a:t>
            </a:r>
            <a:r>
              <a:rPr lang="en-US" dirty="0" smtClean="0"/>
              <a:t> by</a:t>
            </a:r>
            <a:r>
              <a:rPr lang="en-US" dirty="0" smtClean="0"/>
              <a:t>:</a:t>
            </a:r>
          </a:p>
          <a:p>
            <a:pPr algn="just">
              <a:buNone/>
            </a:pPr>
            <a:endParaRPr lang="en-US" dirty="0" smtClean="0"/>
          </a:p>
          <a:p>
            <a:pPr algn="just"/>
            <a:r>
              <a:rPr lang="en-US" dirty="0" smtClean="0"/>
              <a:t>facilitating a </a:t>
            </a:r>
            <a:r>
              <a:rPr lang="en-US" b="1" dirty="0" smtClean="0"/>
              <a:t>clear and correct expression of the mental model</a:t>
            </a:r>
            <a:r>
              <a:rPr lang="en-US" dirty="0" smtClean="0"/>
              <a:t> of the program and the communication of this model to a reader of the </a:t>
            </a:r>
            <a:r>
              <a:rPr lang="en-US" dirty="0" smtClean="0"/>
              <a:t>program</a:t>
            </a:r>
          </a:p>
          <a:p>
            <a:pPr algn="just"/>
            <a:endParaRPr lang="en-US" dirty="0" smtClean="0"/>
          </a:p>
          <a:p>
            <a:pPr algn="just"/>
            <a:r>
              <a:rPr lang="en-US" dirty="0" err="1" smtClean="0"/>
              <a:t>emphasising</a:t>
            </a:r>
            <a:r>
              <a:rPr lang="en-US" dirty="0" smtClean="0"/>
              <a:t> the control flow the program's hierarchic structure and the programmer's - </a:t>
            </a:r>
            <a:r>
              <a:rPr lang="en-US" b="1" u="sng" dirty="0" smtClean="0"/>
              <a:t>logical and syntactic </a:t>
            </a:r>
            <a:r>
              <a:rPr lang="en-US" dirty="0" smtClean="0"/>
              <a:t>- intent underlying the structure; </a:t>
            </a:r>
            <a:endParaRPr lang="en-US" dirty="0" smtClean="0"/>
          </a:p>
          <a:p>
            <a:pPr algn="just">
              <a:buNone/>
            </a:pPr>
            <a:endParaRPr lang="en-US" dirty="0" smtClean="0"/>
          </a:p>
          <a:p>
            <a:pPr algn="just"/>
            <a:r>
              <a:rPr lang="en-US" dirty="0" smtClean="0"/>
              <a:t>visually enhancing the source code through the use of </a:t>
            </a:r>
            <a:r>
              <a:rPr lang="en-US" b="1" u="sng" dirty="0" err="1" smtClean="0"/>
              <a:t>indentation,spacing</a:t>
            </a:r>
            <a:r>
              <a:rPr lang="en-US" b="1" u="sng" dirty="0" smtClean="0"/>
              <a:t>, boxing and shading</a:t>
            </a:r>
            <a:endParaRPr lang="en-US" b="1" u="sng"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609600" y="228600"/>
            <a:ext cx="7772400" cy="6477000"/>
          </a:xfrm>
          <a:prstGeom prst="rect">
            <a:avLst/>
          </a:prstGeom>
          <a:noFill/>
          <a:ln w="9525">
            <a:noFill/>
            <a:miter lim="800000"/>
            <a:headEnd/>
            <a:tailEnd/>
          </a:ln>
          <a:effec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2162"/>
          </a:xfrm>
        </p:spPr>
        <p:txBody>
          <a:bodyPr>
            <a:normAutofit fontScale="90000"/>
          </a:bodyPr>
          <a:lstStyle/>
          <a:p>
            <a:r>
              <a:rPr lang="en-US" sz="4000" b="1" i="1" dirty="0" smtClean="0"/>
              <a:t>4. </a:t>
            </a:r>
            <a:r>
              <a:rPr lang="en-US" sz="4000" b="1" i="1" dirty="0" err="1" smtClean="0"/>
              <a:t>Organisation</a:t>
            </a:r>
            <a:r>
              <a:rPr lang="en-US" sz="4000" b="1" i="1" dirty="0" smtClean="0"/>
              <a:t> and Presentation of Programs</a:t>
            </a:r>
            <a:endParaRPr lang="en-US" sz="4000" dirty="0"/>
          </a:p>
        </p:txBody>
      </p:sp>
      <p:sp>
        <p:nvSpPr>
          <p:cNvPr id="3" name="Content Placeholder 2"/>
          <p:cNvSpPr>
            <a:spLocks noGrp="1"/>
          </p:cNvSpPr>
          <p:nvPr>
            <p:ph idx="1"/>
          </p:nvPr>
        </p:nvSpPr>
        <p:spPr>
          <a:xfrm>
            <a:off x="228600" y="1143000"/>
            <a:ext cx="8686800" cy="5410200"/>
          </a:xfrm>
        </p:spPr>
        <p:txBody>
          <a:bodyPr>
            <a:normAutofit fontScale="92500" lnSpcReduction="10000"/>
          </a:bodyPr>
          <a:lstStyle/>
          <a:p>
            <a:pPr algn="just"/>
            <a:r>
              <a:rPr lang="en-US" b="1" dirty="0" smtClean="0"/>
              <a:t>Indentation is used to </a:t>
            </a:r>
            <a:r>
              <a:rPr lang="en-US" b="1" dirty="0" err="1" smtClean="0"/>
              <a:t>emphasise</a:t>
            </a:r>
            <a:r>
              <a:rPr lang="en-US" b="1" dirty="0" smtClean="0"/>
              <a:t> the logical or syntactic relation </a:t>
            </a:r>
            <a:r>
              <a:rPr lang="en-US" dirty="0" smtClean="0"/>
              <a:t>between statements (or groups of statements) in a program, for example the use of indentation to group together statements belonging to a given control structure.</a:t>
            </a:r>
          </a:p>
          <a:p>
            <a:pPr algn="just"/>
            <a:r>
              <a:rPr lang="en-US" b="1" dirty="0" smtClean="0"/>
              <a:t>Spacing, using blank lines and white spaces to separate </a:t>
            </a:r>
            <a:r>
              <a:rPr lang="en-US" dirty="0" smtClean="0"/>
              <a:t>program segments or comments, can be done manually or automatically</a:t>
            </a:r>
          </a:p>
          <a:p>
            <a:pPr algn="just"/>
            <a:r>
              <a:rPr lang="en-US" b="1" dirty="0" smtClean="0"/>
              <a:t>Boxing and shading are employed to </a:t>
            </a:r>
            <a:r>
              <a:rPr lang="en-US" dirty="0" smtClean="0"/>
              <a:t>highlight the most salient aspects of a program and to indicate relationships between semantic and syntactic components of the program.</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2162"/>
          </a:xfrm>
        </p:spPr>
        <p:txBody>
          <a:bodyPr>
            <a:normAutofit fontScale="90000"/>
          </a:bodyPr>
          <a:lstStyle/>
          <a:p>
            <a:r>
              <a:rPr lang="en-US" sz="4000" b="1" i="1" dirty="0" smtClean="0"/>
              <a:t>4. </a:t>
            </a:r>
            <a:r>
              <a:rPr lang="en-US" sz="4000" b="1" i="1" dirty="0" err="1" smtClean="0"/>
              <a:t>Organisation</a:t>
            </a:r>
            <a:r>
              <a:rPr lang="en-US" sz="4000" b="1" i="1" dirty="0" smtClean="0"/>
              <a:t> and Presentation of Programs</a:t>
            </a:r>
            <a:endParaRPr lang="en-US" sz="4000" dirty="0"/>
          </a:p>
        </p:txBody>
      </p:sp>
      <p:sp>
        <p:nvSpPr>
          <p:cNvPr id="3" name="Content Placeholder 2"/>
          <p:cNvSpPr>
            <a:spLocks noGrp="1"/>
          </p:cNvSpPr>
          <p:nvPr>
            <p:ph idx="1"/>
          </p:nvPr>
        </p:nvSpPr>
        <p:spPr>
          <a:xfrm>
            <a:off x="0" y="1143000"/>
            <a:ext cx="9144000" cy="5410200"/>
          </a:xfrm>
        </p:spPr>
        <p:txBody>
          <a:bodyPr>
            <a:normAutofit fontScale="70000" lnSpcReduction="20000"/>
          </a:bodyPr>
          <a:lstStyle/>
          <a:p>
            <a:pPr algn="just">
              <a:buNone/>
            </a:pPr>
            <a:r>
              <a:rPr lang="en-IN" dirty="0" smtClean="0"/>
              <a:t>The use of indentation to emphasise the logical structure of a program is an example of a 'structure beacon'. </a:t>
            </a:r>
          </a:p>
          <a:p>
            <a:pPr algn="just">
              <a:buNone/>
            </a:pPr>
            <a:endParaRPr lang="en-IN" dirty="0" smtClean="0"/>
          </a:p>
          <a:p>
            <a:pPr algn="just"/>
            <a:r>
              <a:rPr lang="en-IN" dirty="0" smtClean="0"/>
              <a:t>provides clues which programmers use to formulate, </a:t>
            </a:r>
            <a:r>
              <a:rPr lang="en-IN" b="1" dirty="0" smtClean="0"/>
              <a:t>confirm and refine hypotheses </a:t>
            </a:r>
            <a:r>
              <a:rPr lang="en-IN" dirty="0" smtClean="0"/>
              <a:t>during understanding</a:t>
            </a:r>
            <a:r>
              <a:rPr lang="en-IN" dirty="0" smtClean="0"/>
              <a:t>;</a:t>
            </a:r>
          </a:p>
          <a:p>
            <a:pPr algn="just">
              <a:buNone/>
            </a:pPr>
            <a:endParaRPr lang="en-IN" dirty="0" smtClean="0"/>
          </a:p>
          <a:p>
            <a:pPr algn="just"/>
            <a:r>
              <a:rPr lang="en-IN" dirty="0" smtClean="0"/>
              <a:t>provides clues that guide programmers in the </a:t>
            </a:r>
            <a:r>
              <a:rPr lang="en-IN" b="1" dirty="0" smtClean="0"/>
              <a:t>invocation of suitable plans</a:t>
            </a:r>
            <a:r>
              <a:rPr lang="en-IN" dirty="0" smtClean="0"/>
              <a:t>; and</a:t>
            </a:r>
          </a:p>
          <a:p>
            <a:pPr algn="just"/>
            <a:r>
              <a:rPr lang="en-IN" dirty="0" smtClean="0"/>
              <a:t>promotes </a:t>
            </a:r>
            <a:r>
              <a:rPr lang="en-IN" b="1" dirty="0" smtClean="0"/>
              <a:t>the formation of a program chunk</a:t>
            </a:r>
            <a:r>
              <a:rPr lang="en-IN" dirty="0" smtClean="0"/>
              <a:t>. The chunk is then compared with the plans contained in the programmers' knowledge base - a repertoire of programming skills and techniques</a:t>
            </a:r>
            <a:r>
              <a:rPr lang="en-IN" dirty="0" smtClean="0"/>
              <a:t>.</a:t>
            </a:r>
          </a:p>
          <a:p>
            <a:pPr algn="just">
              <a:buNone/>
            </a:pPr>
            <a:endParaRPr lang="en-IN" dirty="0" smtClean="0"/>
          </a:p>
          <a:p>
            <a:pPr algn="just"/>
            <a:r>
              <a:rPr lang="en-IN" dirty="0" smtClean="0"/>
              <a:t>well-structured programs take </a:t>
            </a:r>
            <a:r>
              <a:rPr lang="en-IN" b="1" dirty="0" smtClean="0"/>
              <a:t>less time </a:t>
            </a:r>
            <a:r>
              <a:rPr lang="en-IN" dirty="0" smtClean="0"/>
              <a:t>to understand</a:t>
            </a:r>
          </a:p>
          <a:p>
            <a:pPr algn="just"/>
            <a:r>
              <a:rPr lang="en-IN" dirty="0" smtClean="0"/>
              <a:t>program layout that facilitates the </a:t>
            </a:r>
            <a:r>
              <a:rPr lang="en-IN" b="1" dirty="0" smtClean="0"/>
              <a:t>formation of mental models</a:t>
            </a:r>
            <a:r>
              <a:rPr lang="en-IN" b="1" dirty="0" smtClean="0"/>
              <a:t>.</a:t>
            </a:r>
          </a:p>
          <a:p>
            <a:pPr algn="just">
              <a:buNone/>
            </a:pPr>
            <a:endParaRPr lang="en-IN" b="1" dirty="0" smtClean="0"/>
          </a:p>
          <a:p>
            <a:pPr algn="just"/>
            <a:r>
              <a:rPr lang="en-IN" b="1" i="1" dirty="0" smtClean="0"/>
              <a:t>"effective program presentation makes good programs </a:t>
            </a:r>
            <a:r>
              <a:rPr lang="en-IN" b="1" i="1" dirty="0" smtClean="0"/>
              <a:t>more        </a:t>
            </a:r>
            <a:r>
              <a:rPr lang="en-IN" b="1" i="1" dirty="0" smtClean="0"/>
              <a:t>understandable and bad programs more obvious "</a:t>
            </a:r>
            <a:r>
              <a:rPr lang="en-IN" b="1" dirty="0" smtClean="0"/>
              <a:t> </a:t>
            </a:r>
            <a:endParaRPr lang="en-US" b="1"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i="1" dirty="0" smtClean="0"/>
              <a:t>5.Comprehension Support Tools</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US" b="1" dirty="0" smtClean="0"/>
              <a:t>Tools</a:t>
            </a:r>
            <a:r>
              <a:rPr lang="en-US" dirty="0" smtClean="0"/>
              <a:t> which can be used to </a:t>
            </a:r>
            <a:r>
              <a:rPr lang="en-US" dirty="0" err="1" smtClean="0"/>
              <a:t>organise</a:t>
            </a:r>
            <a:r>
              <a:rPr lang="en-US" dirty="0" smtClean="0"/>
              <a:t> and present source code in a way that makes it </a:t>
            </a:r>
            <a:r>
              <a:rPr lang="en-US" b="1" dirty="0" smtClean="0"/>
              <a:t>more legible, more readable </a:t>
            </a:r>
            <a:r>
              <a:rPr lang="en-US" dirty="0" smtClean="0"/>
              <a:t>and hence </a:t>
            </a:r>
            <a:r>
              <a:rPr lang="en-US" b="1" dirty="0" smtClean="0"/>
              <a:t>more understandable.</a:t>
            </a:r>
          </a:p>
          <a:p>
            <a:pPr algn="just">
              <a:buNone/>
            </a:pPr>
            <a:endParaRPr lang="en-US" b="1" dirty="0" smtClean="0"/>
          </a:p>
          <a:p>
            <a:pPr algn="just"/>
            <a:r>
              <a:rPr lang="en-US" dirty="0" smtClean="0"/>
              <a:t>Speedup the understanding process</a:t>
            </a:r>
          </a:p>
          <a:p>
            <a:pPr algn="just"/>
            <a:endParaRPr lang="en-US" dirty="0" smtClean="0"/>
          </a:p>
          <a:p>
            <a:pPr algn="just"/>
            <a:r>
              <a:rPr lang="en-US" dirty="0" smtClean="0"/>
              <a:t>The output from these tools, however, does not provide explanation of the functionality of the subject system.</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70000" lnSpcReduction="20000"/>
          </a:bodyPr>
          <a:lstStyle/>
          <a:p>
            <a:pPr>
              <a:buNone/>
            </a:pPr>
            <a:r>
              <a:rPr lang="en-US" b="1" dirty="0" smtClean="0"/>
              <a:t>Book Paradigm</a:t>
            </a:r>
            <a:endParaRPr lang="en-US" dirty="0" smtClean="0"/>
          </a:p>
          <a:p>
            <a:pPr algn="just"/>
            <a:r>
              <a:rPr lang="en-US" dirty="0" smtClean="0"/>
              <a:t>This tool is based on the 'book metaphor'.</a:t>
            </a:r>
          </a:p>
          <a:p>
            <a:pPr algn="just"/>
            <a:r>
              <a:rPr lang="en-US" dirty="0" smtClean="0"/>
              <a:t>involves </a:t>
            </a:r>
            <a:r>
              <a:rPr lang="en-US" b="1" dirty="0" smtClean="0"/>
              <a:t>documenting source code using publishing features and style </a:t>
            </a:r>
            <a:r>
              <a:rPr lang="en-US" dirty="0" smtClean="0"/>
              <a:t>traditionally found in books - </a:t>
            </a:r>
            <a:r>
              <a:rPr lang="en-US" b="1" dirty="0" smtClean="0"/>
              <a:t>sentencing, paragraphing, sectioning, pagination, chapter division, prefaces, indexing and a contents page </a:t>
            </a:r>
            <a:r>
              <a:rPr lang="en-US" dirty="0" smtClean="0"/>
              <a:t>– that facilitates comprehension.</a:t>
            </a:r>
          </a:p>
          <a:p>
            <a:pPr algn="just"/>
            <a:endParaRPr lang="en-US" dirty="0" smtClean="0"/>
          </a:p>
          <a:p>
            <a:pPr algn="just">
              <a:buNone/>
            </a:pPr>
            <a:r>
              <a:rPr lang="en-IN" b="1" dirty="0" smtClean="0"/>
              <a:t>Example:</a:t>
            </a:r>
            <a:r>
              <a:rPr lang="en-IN" dirty="0" smtClean="0"/>
              <a:t> source  code book for one of the ACME Health Clinic's medical information systems called </a:t>
            </a:r>
            <a:r>
              <a:rPr lang="en-IN" b="1" dirty="0" smtClean="0"/>
              <a:t>Mobile Clinic</a:t>
            </a:r>
            <a:r>
              <a:rPr lang="en-IN" dirty="0" smtClean="0"/>
              <a:t>. Organisation of source code       promotes understanding by:</a:t>
            </a:r>
          </a:p>
          <a:p>
            <a:pPr algn="just"/>
            <a:endParaRPr lang="en-IN" dirty="0" smtClean="0"/>
          </a:p>
          <a:p>
            <a:pPr algn="just"/>
            <a:r>
              <a:rPr lang="en-IN" dirty="0" smtClean="0"/>
              <a:t>allowing programmers the freedom to use a variety of strategies and       access paths that they would not normally use when reading programs;</a:t>
            </a:r>
          </a:p>
          <a:p>
            <a:pPr algn="just">
              <a:buNone/>
            </a:pPr>
            <a:endParaRPr lang="en-IN" dirty="0" smtClean="0"/>
          </a:p>
          <a:p>
            <a:pPr algn="just"/>
            <a:r>
              <a:rPr lang="en-IN" dirty="0" smtClean="0"/>
              <a:t>providing high-level organisational clues about the code and low-level organisational chunks and beacons;</a:t>
            </a:r>
          </a:p>
          <a:p>
            <a:pPr algn="just">
              <a:buNone/>
            </a:pPr>
            <a:endParaRPr lang="en-IN" dirty="0" smtClean="0"/>
          </a:p>
          <a:p>
            <a:pPr algn="just"/>
            <a:r>
              <a:rPr lang="en-IN" dirty="0" smtClean="0"/>
              <a:t>presenting information in a form that a programmer can easily recognise, thus expediting invocation of plans from the 	programmer's repertoire.</a:t>
            </a:r>
            <a:endParaRPr lang="en-US" dirty="0" smtClean="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lstStyle/>
          <a:p>
            <a:pPr>
              <a:buNone/>
            </a:pPr>
            <a:endParaRPr lang="en-IN" dirty="0"/>
          </a:p>
        </p:txBody>
      </p:sp>
      <p:pic>
        <p:nvPicPr>
          <p:cNvPr id="2" name="Picture 2"/>
          <p:cNvPicPr>
            <a:picLocks noChangeAspect="1" noChangeArrowheads="1"/>
          </p:cNvPicPr>
          <p:nvPr/>
        </p:nvPicPr>
        <p:blipFill>
          <a:blip r:embed="rId2"/>
          <a:srcRect/>
          <a:stretch>
            <a:fillRect/>
          </a:stretch>
        </p:blipFill>
        <p:spPr bwMode="auto">
          <a:xfrm>
            <a:off x="838200" y="1914524"/>
            <a:ext cx="7543799" cy="3800475"/>
          </a:xfrm>
          <a:prstGeom prst="rect">
            <a:avLst/>
          </a:prstGeom>
          <a:noFill/>
          <a:ln w="9525">
            <a:noFill/>
            <a:miter lim="800000"/>
            <a:headEnd/>
            <a:tailEnd/>
          </a:ln>
          <a:effec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i="1" dirty="0" smtClean="0"/>
              <a:t>6.Evolving Requirements</a:t>
            </a:r>
            <a:endParaRPr lang="en-US" dirty="0"/>
          </a:p>
        </p:txBody>
      </p:sp>
      <p:sp>
        <p:nvSpPr>
          <p:cNvPr id="3" name="Content Placeholder 2"/>
          <p:cNvSpPr>
            <a:spLocks noGrp="1"/>
          </p:cNvSpPr>
          <p:nvPr>
            <p:ph idx="1"/>
          </p:nvPr>
        </p:nvSpPr>
        <p:spPr>
          <a:xfrm>
            <a:off x="457200" y="914400"/>
            <a:ext cx="8229600" cy="5943600"/>
          </a:xfrm>
        </p:spPr>
        <p:txBody>
          <a:bodyPr>
            <a:normAutofit fontScale="85000" lnSpcReduction="20000"/>
          </a:bodyPr>
          <a:lstStyle/>
          <a:p>
            <a:pPr algn="just"/>
            <a:r>
              <a:rPr lang="en-US" dirty="0" smtClean="0"/>
              <a:t>In terms of requirements we need to think in more flexible terms:</a:t>
            </a:r>
          </a:p>
          <a:p>
            <a:pPr algn="just"/>
            <a:r>
              <a:rPr lang="en-US" dirty="0" smtClean="0"/>
              <a:t>Impact analysis is key, because changing requirements implies </a:t>
            </a:r>
            <a:r>
              <a:rPr lang="en-US" b="1" u="sng" dirty="0" smtClean="0"/>
              <a:t>the addition, modification and deletion of requirements</a:t>
            </a:r>
            <a:r>
              <a:rPr lang="en-US" b="1" dirty="0" smtClean="0"/>
              <a:t>, </a:t>
            </a:r>
            <a:r>
              <a:rPr lang="en-US" dirty="0" smtClean="0"/>
              <a:t>which means that we have to introduce </a:t>
            </a:r>
            <a:r>
              <a:rPr lang="en-US" b="1" dirty="0" smtClean="0"/>
              <a:t>change as an integral part of building and maintaining systems.</a:t>
            </a:r>
          </a:p>
          <a:p>
            <a:pPr algn="just"/>
            <a:r>
              <a:rPr lang="en-US" dirty="0" smtClean="0"/>
              <a:t>Written requirements cannot be treated as though written in stone, just because they have been recorded. They will evolve. </a:t>
            </a:r>
          </a:p>
          <a:p>
            <a:pPr algn="just"/>
            <a:r>
              <a:rPr lang="en-US" dirty="0" smtClean="0"/>
              <a:t>The evolution of requirements will lead to requirements that conflict. </a:t>
            </a:r>
            <a:r>
              <a:rPr lang="en-US" b="1" u="sng" dirty="0" smtClean="0"/>
              <a:t>Resolution of conflict </a:t>
            </a:r>
            <a:r>
              <a:rPr lang="en-US" dirty="0" smtClean="0"/>
              <a:t>will become a part of requirements analysis.</a:t>
            </a:r>
          </a:p>
          <a:p>
            <a:pPr algn="just"/>
            <a:r>
              <a:rPr lang="en-US" dirty="0" smtClean="0"/>
              <a:t>Requirements have always been an </a:t>
            </a:r>
            <a:r>
              <a:rPr lang="en-US" b="1" u="sng" dirty="0" smtClean="0"/>
              <a:t>unofficial matter of negotiation</a:t>
            </a:r>
            <a:r>
              <a:rPr lang="en-US" dirty="0" smtClean="0"/>
              <a:t>. This will need to be </a:t>
            </a:r>
            <a:r>
              <a:rPr lang="en-US" dirty="0" err="1" smtClean="0"/>
              <a:t>recognised</a:t>
            </a:r>
            <a:r>
              <a:rPr lang="en-US" dirty="0" smtClean="0"/>
              <a:t> more formally.</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487362"/>
          </a:xfrm>
        </p:spPr>
        <p:txBody>
          <a:bodyPr>
            <a:noAutofit/>
          </a:bodyPr>
          <a:lstStyle/>
          <a:p>
            <a:pPr algn="l"/>
            <a:r>
              <a:rPr lang="en-US" sz="3000" b="1" i="1" dirty="0" smtClean="0"/>
              <a:t>Implications of Comprehension Theories and Studies</a:t>
            </a:r>
            <a:endParaRPr lang="en-US" sz="3000" dirty="0"/>
          </a:p>
        </p:txBody>
      </p:sp>
      <p:sp>
        <p:nvSpPr>
          <p:cNvPr id="3" name="Content Placeholder 2"/>
          <p:cNvSpPr>
            <a:spLocks noGrp="1"/>
          </p:cNvSpPr>
          <p:nvPr>
            <p:ph idx="1"/>
          </p:nvPr>
        </p:nvSpPr>
        <p:spPr>
          <a:xfrm>
            <a:off x="0" y="762000"/>
            <a:ext cx="9144000" cy="6096000"/>
          </a:xfrm>
        </p:spPr>
        <p:txBody>
          <a:bodyPr>
            <a:normAutofit/>
          </a:bodyPr>
          <a:lstStyle/>
          <a:p>
            <a:pPr algn="just"/>
            <a:r>
              <a:rPr lang="en-US" dirty="0" smtClean="0"/>
              <a:t>There is as </a:t>
            </a:r>
            <a:r>
              <a:rPr lang="en-US" b="1" dirty="0" smtClean="0"/>
              <a:t>yet no empirical evidence </a:t>
            </a:r>
            <a:r>
              <a:rPr lang="en-US" dirty="0" smtClean="0"/>
              <a:t>as to which of the program understanding strategies discussed </a:t>
            </a:r>
            <a:r>
              <a:rPr lang="en-US" b="1" u="sng" dirty="0" smtClean="0"/>
              <a:t>is the best.</a:t>
            </a:r>
          </a:p>
          <a:p>
            <a:pPr lvl="2">
              <a:buNone/>
            </a:pPr>
            <a:r>
              <a:rPr lang="en-US" dirty="0" smtClean="0"/>
              <a:t>These activities include:  </a:t>
            </a:r>
          </a:p>
          <a:p>
            <a:pPr lvl="3">
              <a:buFont typeface="Wingdings" pitchFamily="2" charset="2"/>
              <a:buChar char="Ø"/>
            </a:pPr>
            <a:r>
              <a:rPr lang="en-US" dirty="0" smtClean="0"/>
              <a:t> knowledge acquisition  and Performance</a:t>
            </a:r>
          </a:p>
          <a:p>
            <a:pPr lvl="3">
              <a:buFont typeface="Wingdings" pitchFamily="2" charset="2"/>
              <a:buChar char="Ø"/>
            </a:pPr>
            <a:r>
              <a:rPr lang="en-US" dirty="0" smtClean="0"/>
              <a:t> education and training</a:t>
            </a:r>
          </a:p>
          <a:p>
            <a:pPr lvl="3">
              <a:buFont typeface="Wingdings" pitchFamily="2" charset="2"/>
              <a:buChar char="Ø"/>
            </a:pPr>
            <a:r>
              <a:rPr lang="en-US" dirty="0" smtClean="0"/>
              <a:t> the designing of programming languages, </a:t>
            </a:r>
          </a:p>
          <a:p>
            <a:pPr lvl="3">
              <a:buFont typeface="Wingdings" pitchFamily="2" charset="2"/>
              <a:buChar char="Ø"/>
            </a:pPr>
            <a:r>
              <a:rPr lang="en-US" dirty="0" smtClean="0"/>
              <a:t>maintenance tools and documentation standards; and </a:t>
            </a:r>
          </a:p>
          <a:p>
            <a:pPr lvl="3">
              <a:buFont typeface="Wingdings" pitchFamily="2" charset="2"/>
              <a:buChar char="Ø"/>
            </a:pPr>
            <a:r>
              <a:rPr lang="en-US" dirty="0" smtClean="0"/>
              <a:t>Issuing guidelines and making recommendations</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t>1.Knowledge Acquisition and Performance</a:t>
            </a:r>
            <a:endParaRPr lang="en-US" sz="3600" dirty="0"/>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pPr algn="just"/>
            <a:r>
              <a:rPr lang="en-US" dirty="0" smtClean="0"/>
              <a:t>The knowledge that a maintainer requires for modifying a program depends on the nature of the change.</a:t>
            </a:r>
          </a:p>
          <a:p>
            <a:pPr algn="just">
              <a:buNone/>
            </a:pPr>
            <a:r>
              <a:rPr lang="en-US" b="1" dirty="0" smtClean="0"/>
              <a:t>Example</a:t>
            </a:r>
          </a:p>
          <a:p>
            <a:pPr algn="just"/>
            <a:r>
              <a:rPr lang="en-US" u="sng" dirty="0" smtClean="0"/>
              <a:t>study to investigate the relationship between the comprehension strategy </a:t>
            </a:r>
            <a:r>
              <a:rPr lang="en-US" dirty="0" smtClean="0"/>
              <a:t>used, the knowledge acquired and the programmers' performance on a modification task</a:t>
            </a:r>
          </a:p>
          <a:p>
            <a:pPr algn="just">
              <a:buNone/>
            </a:pPr>
            <a:endParaRPr lang="en-US" dirty="0" smtClean="0"/>
          </a:p>
          <a:p>
            <a:pPr algn="just"/>
            <a:r>
              <a:rPr lang="en-US" dirty="0" smtClean="0"/>
              <a:t>The subjects who used a </a:t>
            </a:r>
            <a:r>
              <a:rPr lang="en-US" b="1" u="sng" dirty="0" smtClean="0"/>
              <a:t>systematic strategy </a:t>
            </a:r>
            <a:r>
              <a:rPr lang="en-US" dirty="0" smtClean="0"/>
              <a:t>(similar to the opportunistic) were successful in making modifications because they gathered knowledge about the cause effect relation of the system's functional units. </a:t>
            </a:r>
          </a:p>
          <a:p>
            <a:pPr algn="just"/>
            <a:endParaRPr lang="en-US" dirty="0" smtClean="0"/>
          </a:p>
          <a:p>
            <a:pPr algn="just"/>
            <a:r>
              <a:rPr lang="en-US" dirty="0" smtClean="0"/>
              <a:t>However, the subjects who used the </a:t>
            </a:r>
            <a:r>
              <a:rPr lang="en-US" b="1" u="sng" dirty="0" smtClean="0"/>
              <a:t>as-needed strategy </a:t>
            </a:r>
            <a:r>
              <a:rPr lang="en-US" dirty="0" smtClean="0"/>
              <a:t>(similar to bottom-up) failed to do the same because they did not obtain the cause-effect relation.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57200" y="457200"/>
            <a:ext cx="83058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3" name="TextBox 2"/>
          <p:cNvSpPr txBox="1"/>
          <p:nvPr/>
        </p:nvSpPr>
        <p:spPr>
          <a:xfrm>
            <a:off x="1524000" y="609600"/>
            <a:ext cx="6477000" cy="400110"/>
          </a:xfrm>
          <a:prstGeom prst="rect">
            <a:avLst/>
          </a:prstGeom>
          <a:noFill/>
        </p:spPr>
        <p:txBody>
          <a:bodyPr wrap="square" rtlCol="0">
            <a:spAutoFit/>
          </a:bodyPr>
          <a:lstStyle/>
          <a:p>
            <a:pPr algn="ctr"/>
            <a:r>
              <a:rPr lang="en-US" sz="2000" b="1" dirty="0" smtClean="0">
                <a:solidFill>
                  <a:srgbClr val="002060"/>
                </a:solidFill>
                <a:latin typeface="Times New Roman" pitchFamily="18" charset="0"/>
                <a:cs typeface="Times New Roman" pitchFamily="18" charset="0"/>
              </a:rPr>
              <a:t>Components of Software Maintenance Framework</a:t>
            </a:r>
          </a:p>
        </p:txBody>
      </p:sp>
      <p:graphicFrame>
        <p:nvGraphicFramePr>
          <p:cNvPr id="4" name="Table 3"/>
          <p:cNvGraphicFramePr>
            <a:graphicFrameLocks noGrp="1"/>
          </p:cNvGraphicFramePr>
          <p:nvPr/>
        </p:nvGraphicFramePr>
        <p:xfrm>
          <a:off x="914400" y="1066800"/>
          <a:ext cx="7467600" cy="5137782"/>
        </p:xfrm>
        <a:graphic>
          <a:graphicData uri="http://schemas.openxmlformats.org/drawingml/2006/table">
            <a:tbl>
              <a:tblPr firstRow="1" bandRow="1">
                <a:tableStyleId>{5C22544A-7EE6-4342-B048-85BDC9FD1C3A}</a:tableStyleId>
              </a:tblPr>
              <a:tblGrid>
                <a:gridCol w="2438400"/>
                <a:gridCol w="5029200"/>
              </a:tblGrid>
              <a:tr h="637029">
                <a:tc>
                  <a:txBody>
                    <a:bodyPr/>
                    <a:lstStyle/>
                    <a:p>
                      <a:pPr algn="ctr"/>
                      <a:r>
                        <a:rPr lang="en-US" sz="1400" b="1" dirty="0" smtClean="0">
                          <a:solidFill>
                            <a:schemeClr val="bg1"/>
                          </a:solidFill>
                          <a:latin typeface="Times New Roman" pitchFamily="18" charset="0"/>
                          <a:cs typeface="Times New Roman" pitchFamily="18" charset="0"/>
                        </a:rPr>
                        <a:t>Components</a:t>
                      </a:r>
                      <a:endParaRPr lang="en-US" sz="1400" dirty="0">
                        <a:solidFill>
                          <a:schemeClr val="bg1"/>
                        </a:solidFill>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Features</a:t>
                      </a:r>
                      <a:endParaRPr lang="en-US" sz="1400" dirty="0">
                        <a:latin typeface="Times New Roman" pitchFamily="18" charset="0"/>
                        <a:cs typeface="Times New Roman" pitchFamily="18" charset="0"/>
                      </a:endParaRPr>
                    </a:p>
                  </a:txBody>
                  <a:tcPr/>
                </a:tc>
              </a:tr>
              <a:tr h="1759841">
                <a:tc>
                  <a:txBody>
                    <a:bodyPr/>
                    <a:lstStyle/>
                    <a:p>
                      <a:r>
                        <a:rPr lang="en-US" sz="2000" dirty="0" smtClean="0">
                          <a:solidFill>
                            <a:srgbClr val="002060"/>
                          </a:solidFill>
                          <a:latin typeface="Times New Roman" pitchFamily="18" charset="0"/>
                          <a:cs typeface="Times New Roman" pitchFamily="18" charset="0"/>
                        </a:rPr>
                        <a:t>Maintenance Process</a:t>
                      </a:r>
                      <a:endParaRPr lang="en-US" sz="2000" dirty="0">
                        <a:solidFill>
                          <a:srgbClr val="002060"/>
                        </a:solidFill>
                        <a:latin typeface="Times New Roman" pitchFamily="18" charset="0"/>
                        <a:cs typeface="Times New Roman" pitchFamily="18" charset="0"/>
                      </a:endParaRPr>
                    </a:p>
                  </a:txBody>
                  <a:tcPr/>
                </a:tc>
                <a:tc>
                  <a:txBody>
                    <a:bodyPr/>
                    <a:lstStyle/>
                    <a:p>
                      <a:pPr>
                        <a:buFont typeface="Arial" pitchFamily="34" charset="0"/>
                        <a:buChar char="•"/>
                      </a:pPr>
                      <a:r>
                        <a:rPr lang="en-US" sz="2000" dirty="0" smtClean="0">
                          <a:latin typeface="Times New Roman" pitchFamily="18" charset="0"/>
                          <a:cs typeface="Times New Roman" pitchFamily="18" charset="0"/>
                        </a:rPr>
                        <a:t> Capturing </a:t>
                      </a:r>
                      <a:r>
                        <a:rPr lang="en-US" sz="2000" dirty="0" smtClean="0">
                          <a:solidFill>
                            <a:schemeClr val="tx1"/>
                          </a:solidFill>
                          <a:latin typeface="Times New Roman" pitchFamily="18" charset="0"/>
                          <a:cs typeface="Times New Roman" pitchFamily="18" charset="0"/>
                        </a:rPr>
                        <a:t>requirements</a:t>
                      </a:r>
                    </a:p>
                    <a:p>
                      <a:pPr marL="165100" indent="-165100">
                        <a:buFont typeface="Arial" pitchFamily="34" charset="0"/>
                        <a:buChar char="•"/>
                      </a:pPr>
                      <a:r>
                        <a:rPr lang="en-US" sz="2000" dirty="0" smtClean="0">
                          <a:solidFill>
                            <a:srgbClr val="0070C0"/>
                          </a:solidFill>
                          <a:latin typeface="Times New Roman" pitchFamily="18" charset="0"/>
                          <a:cs typeface="Times New Roman" pitchFamily="18" charset="0"/>
                        </a:rPr>
                        <a:t>Creativity and undocumented assumptions</a:t>
                      </a:r>
                    </a:p>
                    <a:p>
                      <a:pPr marL="165100" indent="-165100">
                        <a:buFont typeface="Arial" pitchFamily="34" charset="0"/>
                        <a:buChar char="•"/>
                      </a:pPr>
                      <a:r>
                        <a:rPr lang="en-US" sz="2000" dirty="0" smtClean="0">
                          <a:solidFill>
                            <a:schemeClr val="tx1"/>
                          </a:solidFill>
                          <a:latin typeface="Times New Roman" pitchFamily="18" charset="0"/>
                          <a:cs typeface="Times New Roman" pitchFamily="18" charset="0"/>
                        </a:rPr>
                        <a:t>Variation in programming</a:t>
                      </a:r>
                      <a:r>
                        <a:rPr lang="en-US" sz="2000" baseline="0" dirty="0" smtClean="0">
                          <a:solidFill>
                            <a:schemeClr val="tx1"/>
                          </a:solidFill>
                          <a:latin typeface="Times New Roman" pitchFamily="18" charset="0"/>
                          <a:cs typeface="Times New Roman" pitchFamily="18" charset="0"/>
                        </a:rPr>
                        <a:t> practices.</a:t>
                      </a:r>
                    </a:p>
                    <a:p>
                      <a:pPr>
                        <a:buFont typeface="Arial" pitchFamily="34" charset="0"/>
                        <a:buChar char="•"/>
                      </a:pPr>
                      <a:r>
                        <a:rPr lang="en-US" sz="2000" baseline="0" dirty="0" smtClean="0">
                          <a:solidFill>
                            <a:schemeClr val="tx1"/>
                          </a:solidFill>
                          <a:latin typeface="Times New Roman" pitchFamily="18" charset="0"/>
                          <a:cs typeface="Times New Roman" pitchFamily="18" charset="0"/>
                        </a:rPr>
                        <a:t> </a:t>
                      </a:r>
                      <a:r>
                        <a:rPr lang="en-US" sz="2000" baseline="0" dirty="0" smtClean="0">
                          <a:solidFill>
                            <a:schemeClr val="tx2">
                              <a:lumMod val="60000"/>
                              <a:lumOff val="40000"/>
                            </a:schemeClr>
                          </a:solidFill>
                          <a:latin typeface="Times New Roman" pitchFamily="18" charset="0"/>
                          <a:cs typeface="Times New Roman" pitchFamily="18" charset="0"/>
                        </a:rPr>
                        <a:t>Paradigm shift</a:t>
                      </a:r>
                      <a:r>
                        <a:rPr lang="en-US" sz="2000" baseline="0" dirty="0" smtClean="0">
                          <a:solidFill>
                            <a:schemeClr val="tx1"/>
                          </a:solidFill>
                          <a:latin typeface="Times New Roman" pitchFamily="18" charset="0"/>
                          <a:cs typeface="Times New Roman" pitchFamily="18" charset="0"/>
                        </a:rPr>
                        <a:t>.</a:t>
                      </a:r>
                    </a:p>
                    <a:p>
                      <a:pPr>
                        <a:buFont typeface="Arial" pitchFamily="34" charset="0"/>
                        <a:buChar char="•"/>
                      </a:pPr>
                      <a:r>
                        <a:rPr lang="en-US" sz="2000" baseline="0" dirty="0" smtClean="0">
                          <a:solidFill>
                            <a:schemeClr val="tx1"/>
                          </a:solidFill>
                          <a:latin typeface="Times New Roman" pitchFamily="18" charset="0"/>
                          <a:cs typeface="Times New Roman" pitchFamily="18" charset="0"/>
                        </a:rPr>
                        <a:t>‘Dead’ paradigms for ‘living’ systems.</a:t>
                      </a:r>
                    </a:p>
                    <a:p>
                      <a:pPr>
                        <a:buFont typeface="Arial" pitchFamily="34" charset="0"/>
                        <a:buChar char="•"/>
                      </a:pPr>
                      <a:r>
                        <a:rPr lang="en-US" sz="2000" baseline="0" dirty="0" smtClean="0">
                          <a:solidFill>
                            <a:schemeClr val="tx1"/>
                          </a:solidFill>
                          <a:latin typeface="Times New Roman" pitchFamily="18" charset="0"/>
                          <a:cs typeface="Times New Roman" pitchFamily="18" charset="0"/>
                        </a:rPr>
                        <a:t> </a:t>
                      </a:r>
                      <a:r>
                        <a:rPr lang="en-US" sz="2000" baseline="0" dirty="0" smtClean="0">
                          <a:solidFill>
                            <a:srgbClr val="0070C0"/>
                          </a:solidFill>
                          <a:latin typeface="Times New Roman" pitchFamily="18" charset="0"/>
                          <a:cs typeface="Times New Roman" pitchFamily="18" charset="0"/>
                        </a:rPr>
                        <a:t>Error detection and correction.</a:t>
                      </a:r>
                      <a:endParaRPr lang="en-US" sz="2000" dirty="0">
                        <a:solidFill>
                          <a:srgbClr val="0070C0"/>
                        </a:solidFill>
                        <a:latin typeface="Times New Roman" pitchFamily="18" charset="0"/>
                        <a:cs typeface="Times New Roman" pitchFamily="18" charset="0"/>
                      </a:endParaRPr>
                    </a:p>
                  </a:txBody>
                  <a:tcPr/>
                </a:tc>
              </a:tr>
              <a:tr h="1362456">
                <a:tc>
                  <a:txBody>
                    <a:bodyPr/>
                    <a:lstStyle/>
                    <a:p>
                      <a:r>
                        <a:rPr lang="en-US" sz="2000" dirty="0" smtClean="0">
                          <a:solidFill>
                            <a:srgbClr val="002060"/>
                          </a:solidFill>
                          <a:latin typeface="Times New Roman" pitchFamily="18" charset="0"/>
                          <a:cs typeface="Times New Roman" pitchFamily="18" charset="0"/>
                        </a:rPr>
                        <a:t>Software Product</a:t>
                      </a:r>
                      <a:endParaRPr lang="en-US" sz="2000" dirty="0">
                        <a:solidFill>
                          <a:srgbClr val="002060"/>
                        </a:solidFill>
                        <a:latin typeface="Times New Roman" pitchFamily="18" charset="0"/>
                        <a:cs typeface="Times New Roman" pitchFamily="18" charset="0"/>
                      </a:endParaRPr>
                    </a:p>
                  </a:txBody>
                  <a:tcPr/>
                </a:tc>
                <a:tc>
                  <a:txBody>
                    <a:bodyPr/>
                    <a:lstStyle/>
                    <a:p>
                      <a:pPr>
                        <a:buFont typeface="Arial" pitchFamily="34" charset="0"/>
                        <a:buChar char="•"/>
                      </a:pPr>
                      <a:r>
                        <a:rPr lang="en-US" sz="2000" dirty="0" smtClean="0">
                          <a:latin typeface="Times New Roman" pitchFamily="18" charset="0"/>
                          <a:cs typeface="Times New Roman" pitchFamily="18" charset="0"/>
                        </a:rPr>
                        <a:t> Quality of documentation.</a:t>
                      </a:r>
                    </a:p>
                    <a:p>
                      <a:pPr>
                        <a:buFont typeface="Arial" pitchFamily="34" charset="0"/>
                        <a:buChar char="•"/>
                      </a:pPr>
                      <a:r>
                        <a:rPr lang="en-US" sz="2000" baseline="0" dirty="0" smtClean="0">
                          <a:latin typeface="Times New Roman" pitchFamily="18" charset="0"/>
                          <a:cs typeface="Times New Roman" pitchFamily="18" charset="0"/>
                        </a:rPr>
                        <a:t> </a:t>
                      </a:r>
                      <a:r>
                        <a:rPr lang="en-US" sz="2000" baseline="0" dirty="0" smtClean="0">
                          <a:solidFill>
                            <a:srgbClr val="0070C0"/>
                          </a:solidFill>
                          <a:latin typeface="Times New Roman" pitchFamily="18" charset="0"/>
                          <a:cs typeface="Times New Roman" pitchFamily="18" charset="0"/>
                        </a:rPr>
                        <a:t>Complexity of programs.</a:t>
                      </a:r>
                    </a:p>
                    <a:p>
                      <a:pPr>
                        <a:buFont typeface="Arial" pitchFamily="34" charset="0"/>
                        <a:buChar char="•"/>
                      </a:pPr>
                      <a:r>
                        <a:rPr lang="en-US" sz="2000" baseline="0" dirty="0" smtClean="0">
                          <a:latin typeface="Times New Roman" pitchFamily="18" charset="0"/>
                          <a:cs typeface="Times New Roman" pitchFamily="18" charset="0"/>
                        </a:rPr>
                        <a:t> Program Structure</a:t>
                      </a:r>
                    </a:p>
                    <a:p>
                      <a:pPr>
                        <a:buFont typeface="Arial" pitchFamily="34" charset="0"/>
                        <a:buChar char="•"/>
                      </a:pPr>
                      <a:r>
                        <a:rPr lang="en-US" sz="2000" baseline="0" dirty="0" smtClean="0">
                          <a:solidFill>
                            <a:srgbClr val="0070C0"/>
                          </a:solidFill>
                          <a:latin typeface="Times New Roman" pitchFamily="18" charset="0"/>
                          <a:cs typeface="Times New Roman" pitchFamily="18" charset="0"/>
                        </a:rPr>
                        <a:t> Malleability of programs</a:t>
                      </a:r>
                      <a:r>
                        <a:rPr lang="en-US" sz="2000" baseline="0" dirty="0" smtClean="0">
                          <a:latin typeface="Times New Roman" pitchFamily="18" charset="0"/>
                          <a:cs typeface="Times New Roman" pitchFamily="18" charset="0"/>
                        </a:rPr>
                        <a:t>.</a:t>
                      </a:r>
                    </a:p>
                    <a:p>
                      <a:pPr>
                        <a:buFont typeface="Arial" pitchFamily="34" charset="0"/>
                        <a:buChar char="•"/>
                      </a:pPr>
                      <a:r>
                        <a:rPr lang="en-US" sz="2000" baseline="0" dirty="0" smtClean="0">
                          <a:latin typeface="Times New Roman" pitchFamily="18" charset="0"/>
                          <a:cs typeface="Times New Roman" pitchFamily="18" charset="0"/>
                        </a:rPr>
                        <a:t> Maturity or difficulty of application domain.</a:t>
                      </a:r>
                      <a:endParaRPr lang="en-US" sz="2000" dirty="0">
                        <a:latin typeface="Times New Roman" pitchFamily="18" charset="0"/>
                        <a:cs typeface="Times New Roman" pitchFamily="18" charset="0"/>
                      </a:endParaRPr>
                    </a:p>
                  </a:txBody>
                  <a:tcPr/>
                </a:tc>
              </a:tr>
              <a:tr h="965073">
                <a:tc>
                  <a:txBody>
                    <a:bodyPr/>
                    <a:lstStyle/>
                    <a:p>
                      <a:r>
                        <a:rPr lang="en-US" sz="2000" dirty="0" smtClean="0">
                          <a:solidFill>
                            <a:srgbClr val="002060"/>
                          </a:solidFill>
                          <a:latin typeface="Times New Roman" pitchFamily="18" charset="0"/>
                          <a:cs typeface="Times New Roman" pitchFamily="18" charset="0"/>
                        </a:rPr>
                        <a:t>Maintenance personnel</a:t>
                      </a:r>
                      <a:endParaRPr lang="en-US" sz="2000" dirty="0">
                        <a:solidFill>
                          <a:srgbClr val="002060"/>
                        </a:solidFill>
                        <a:latin typeface="Times New Roman" pitchFamily="18" charset="0"/>
                        <a:cs typeface="Times New Roman" pitchFamily="18" charset="0"/>
                      </a:endParaRPr>
                    </a:p>
                  </a:txBody>
                  <a:tcPr/>
                </a:tc>
                <a:tc>
                  <a:txBody>
                    <a:bodyPr/>
                    <a:lstStyle/>
                    <a:p>
                      <a:pPr>
                        <a:buFont typeface="Arial" pitchFamily="34" charset="0"/>
                        <a:buChar char="•"/>
                      </a:pPr>
                      <a:r>
                        <a:rPr lang="en-US" sz="2000" dirty="0" smtClean="0">
                          <a:latin typeface="Times New Roman" pitchFamily="18" charset="0"/>
                          <a:cs typeface="Times New Roman" pitchFamily="18" charset="0"/>
                        </a:rPr>
                        <a:t> Staff turnover.</a:t>
                      </a:r>
                    </a:p>
                    <a:p>
                      <a:pPr>
                        <a:buFont typeface="Arial" pitchFamily="34" charset="0"/>
                        <a:buChar char="•"/>
                      </a:pPr>
                      <a:r>
                        <a:rPr lang="en-US" sz="2000" dirty="0" smtClean="0">
                          <a:latin typeface="Times New Roman" pitchFamily="18" charset="0"/>
                          <a:cs typeface="Times New Roman" pitchFamily="18" charset="0"/>
                        </a:rPr>
                        <a:t> </a:t>
                      </a:r>
                      <a:r>
                        <a:rPr lang="en-US" sz="2000" dirty="0" smtClean="0">
                          <a:solidFill>
                            <a:srgbClr val="0070C0"/>
                          </a:solidFill>
                          <a:latin typeface="Times New Roman" pitchFamily="18" charset="0"/>
                          <a:cs typeface="Times New Roman" pitchFamily="18" charset="0"/>
                        </a:rPr>
                        <a:t>Domain expertise. </a:t>
                      </a:r>
                      <a:endParaRPr lang="en-US" sz="2000" dirty="0">
                        <a:solidFill>
                          <a:srgbClr val="0070C0"/>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i="1" dirty="0" smtClean="0"/>
              <a:t>2.Education and Training</a:t>
            </a:r>
            <a:endParaRPr lang="en-US" dirty="0"/>
          </a:p>
        </p:txBody>
      </p:sp>
      <p:sp>
        <p:nvSpPr>
          <p:cNvPr id="3" name="Content Placeholder 2"/>
          <p:cNvSpPr>
            <a:spLocks noGrp="1"/>
          </p:cNvSpPr>
          <p:nvPr>
            <p:ph idx="1"/>
          </p:nvPr>
        </p:nvSpPr>
        <p:spPr>
          <a:xfrm>
            <a:off x="0" y="1066800"/>
            <a:ext cx="9144000" cy="5486400"/>
          </a:xfrm>
        </p:spPr>
        <p:txBody>
          <a:bodyPr>
            <a:normAutofit/>
          </a:bodyPr>
          <a:lstStyle/>
          <a:p>
            <a:r>
              <a:rPr lang="en-US" dirty="0" smtClean="0"/>
              <a:t>Maintainers need to be </a:t>
            </a:r>
            <a:r>
              <a:rPr lang="en-US" b="1" u="sng" dirty="0" smtClean="0"/>
              <a:t>taught about program understanding</a:t>
            </a:r>
          </a:p>
          <a:p>
            <a:r>
              <a:rPr lang="en-IN" dirty="0" smtClean="0"/>
              <a:t>If they are </a:t>
            </a:r>
            <a:r>
              <a:rPr lang="en-IN" b="1" dirty="0" smtClean="0"/>
              <a:t>aware of the different approaches </a:t>
            </a:r>
            <a:r>
              <a:rPr lang="en-IN" dirty="0" smtClean="0"/>
              <a:t>they would </a:t>
            </a:r>
            <a:r>
              <a:rPr lang="en-IN" b="1" dirty="0" smtClean="0"/>
              <a:t>judge which is the most suitable </a:t>
            </a:r>
            <a:r>
              <a:rPr lang="en-IN" dirty="0" smtClean="0"/>
              <a:t>one for a given task and environment.</a:t>
            </a:r>
          </a:p>
          <a:p>
            <a:r>
              <a:rPr lang="en-IN" dirty="0" smtClean="0"/>
              <a:t>They can also reflect on the appropriateness of the strategy that they usually use.</a:t>
            </a:r>
            <a:endParaRPr lang="en-US" b="1" u="sng" dirty="0" smtClean="0"/>
          </a:p>
          <a:p>
            <a:r>
              <a:rPr lang="en-US" dirty="0" smtClean="0"/>
              <a:t>The maintainers should be allowed to work with the strategies with which they </a:t>
            </a:r>
            <a:r>
              <a:rPr lang="en-US" b="1" u="sng" dirty="0" smtClean="0"/>
              <a:t>feel comfortable</a:t>
            </a:r>
            <a:endParaRPr lang="en-US" dirty="0" smtClean="0"/>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i="1" dirty="0" smtClean="0"/>
              <a:t>3.Design Principles</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lgn="just"/>
            <a:r>
              <a:rPr lang="en-US" b="1" u="sng" dirty="0" smtClean="0"/>
              <a:t>Comprehension hinges on the ability to form an accurate mental model of the target program</a:t>
            </a:r>
            <a:r>
              <a:rPr lang="en-US" dirty="0" smtClean="0"/>
              <a:t>.</a:t>
            </a:r>
          </a:p>
          <a:p>
            <a:pPr algn="just"/>
            <a:r>
              <a:rPr lang="en-US" dirty="0" smtClean="0"/>
              <a:t>Lessons can be learnt about appropriate principles for </a:t>
            </a:r>
            <a:r>
              <a:rPr lang="en-US" b="1" dirty="0" smtClean="0"/>
              <a:t>designing programs, programming languages, documentation standards and support tools</a:t>
            </a:r>
            <a:r>
              <a:rPr lang="en-US" dirty="0" smtClean="0"/>
              <a:t> that facilitate the formation of mental models</a:t>
            </a:r>
          </a:p>
          <a:p>
            <a:pPr algn="just"/>
            <a:r>
              <a:rPr lang="en-US" dirty="0" smtClean="0"/>
              <a:t>Tools developed to support comprehension should make provision for </a:t>
            </a:r>
            <a:r>
              <a:rPr lang="en-US" b="1" dirty="0" smtClean="0"/>
              <a:t>top-down, bottom-up and opportunistic models</a:t>
            </a:r>
            <a:r>
              <a:rPr lang="en-US" dirty="0" smtClean="0"/>
              <a:t>, but without imposing any of them on maintainers.</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4.Guidelines and Recommendations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u="sng" dirty="0" smtClean="0"/>
              <a:t>Results from empirical studies provide </a:t>
            </a:r>
            <a:r>
              <a:rPr lang="en-US" dirty="0" smtClean="0"/>
              <a:t>a basis for software maintainers to </a:t>
            </a:r>
            <a:r>
              <a:rPr lang="en-US" b="1" u="sng" dirty="0" smtClean="0"/>
              <a:t>set guidelines for programming and documentation practices and choice of </a:t>
            </a:r>
            <a:r>
              <a:rPr lang="en-US" b="1" u="sng" smtClean="0"/>
              <a:t>tools , methods and techniques.</a:t>
            </a:r>
            <a:endParaRPr lang="en-US" b="1" u="sng" dirty="0" smtClean="0"/>
          </a:p>
          <a:p>
            <a:pPr algn="just">
              <a:buNone/>
            </a:pPr>
            <a:r>
              <a:rPr lang="en-US" b="1" dirty="0" smtClean="0"/>
              <a:t>Example</a:t>
            </a:r>
          </a:p>
          <a:p>
            <a:pPr algn="just"/>
            <a:r>
              <a:rPr lang="en-US" dirty="0" smtClean="0"/>
              <a:t>the psychological argument and empirical evidence that a modular program is better suited to maintainers' cognitive structures and cognitive processes than a non-modular program,</a:t>
            </a:r>
          </a:p>
          <a:p>
            <a:pPr algn="just"/>
            <a:r>
              <a:rPr lang="en-US" dirty="0" err="1" smtClean="0"/>
              <a:t>organisations</a:t>
            </a:r>
            <a:r>
              <a:rPr lang="en-US" dirty="0" smtClean="0"/>
              <a:t> and their personnel should take the guidelines seriously.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457200"/>
            <a:ext cx="7848600" cy="6019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r>
              <a:rPr lang="en-US" sz="3200" b="1" dirty="0" smtClean="0">
                <a:solidFill>
                  <a:srgbClr val="0070C0"/>
                </a:solidFill>
                <a:latin typeface="Times New Roman" pitchFamily="18" charset="0"/>
                <a:cs typeface="Times New Roman" pitchFamily="18" charset="0"/>
              </a:rPr>
              <a:t>Relationship between the Maintenance Factors (3 major types)</a:t>
            </a:r>
          </a:p>
          <a:p>
            <a:endParaRPr lang="en-US" sz="3200" b="1" dirty="0" smtClean="0">
              <a:solidFill>
                <a:srgbClr val="0070C0"/>
              </a:solidFill>
              <a:latin typeface="Times New Roman" pitchFamily="18" charset="0"/>
              <a:cs typeface="Times New Roman" pitchFamily="18" charset="0"/>
            </a:endParaRPr>
          </a:p>
          <a:p>
            <a:pPr marL="225425" indent="-225425">
              <a:buFont typeface="Arial" pitchFamily="34" charset="0"/>
              <a:buChar char="•"/>
            </a:pPr>
            <a:r>
              <a:rPr lang="en-US" sz="2800" dirty="0" smtClean="0">
                <a:solidFill>
                  <a:schemeClr val="tx1"/>
                </a:solidFill>
                <a:latin typeface="Times New Roman" pitchFamily="18" charset="0"/>
                <a:cs typeface="Times New Roman" pitchFamily="18" charset="0"/>
              </a:rPr>
              <a:t>Relationship between Software product and Environment </a:t>
            </a:r>
          </a:p>
          <a:p>
            <a:pPr>
              <a:buFont typeface="Arial" pitchFamily="34" charset="0"/>
              <a:buChar char="•"/>
            </a:pPr>
            <a:r>
              <a:rPr lang="en-US" sz="2800" b="1" dirty="0" smtClean="0">
                <a:solidFill>
                  <a:schemeClr val="tx1"/>
                </a:solidFill>
                <a:latin typeface="Times New Roman" pitchFamily="18" charset="0"/>
                <a:cs typeface="Times New Roman" pitchFamily="18" charset="0"/>
              </a:rPr>
              <a:t> </a:t>
            </a:r>
            <a:r>
              <a:rPr lang="en-US" sz="2800" dirty="0" smtClean="0">
                <a:solidFill>
                  <a:schemeClr val="tx2">
                    <a:lumMod val="60000"/>
                    <a:lumOff val="40000"/>
                  </a:schemeClr>
                </a:solidFill>
                <a:latin typeface="Times New Roman" pitchFamily="18" charset="0"/>
                <a:cs typeface="Times New Roman" pitchFamily="18" charset="0"/>
              </a:rPr>
              <a:t>Relationship between Software product and    </a:t>
            </a:r>
          </a:p>
          <a:p>
            <a:r>
              <a:rPr lang="en-US" sz="2800" dirty="0" smtClean="0">
                <a:solidFill>
                  <a:schemeClr val="tx2">
                    <a:lumMod val="60000"/>
                    <a:lumOff val="40000"/>
                  </a:schemeClr>
                </a:solidFill>
                <a:latin typeface="Times New Roman" pitchFamily="18" charset="0"/>
                <a:cs typeface="Times New Roman" pitchFamily="18" charset="0"/>
              </a:rPr>
              <a:t>  User</a:t>
            </a:r>
          </a:p>
          <a:p>
            <a:pPr marL="225425" indent="-225425">
              <a:buFont typeface="Arial" pitchFamily="34" charset="0"/>
              <a:buChar char="•"/>
            </a:pPr>
            <a:r>
              <a:rPr lang="en-US" sz="2800" dirty="0" smtClean="0">
                <a:solidFill>
                  <a:schemeClr val="tx1"/>
                </a:solidFill>
                <a:latin typeface="Times New Roman" pitchFamily="18" charset="0"/>
                <a:cs typeface="Times New Roman" pitchFamily="18" charset="0"/>
              </a:rPr>
              <a:t>Relationship between Software product and Software Maintenance personnel</a:t>
            </a:r>
          </a:p>
          <a:p>
            <a:pPr marL="225425" indent="-225425"/>
            <a:endParaRPr lang="en-US" sz="2800" dirty="0" smtClean="0">
              <a:solidFill>
                <a:schemeClr val="tx1"/>
              </a:solidFill>
              <a:latin typeface="Times New Roman" pitchFamily="18" charset="0"/>
              <a:cs typeface="Times New Roman" pitchFamily="18" charset="0"/>
            </a:endParaRPr>
          </a:p>
          <a:p>
            <a:pPr marL="225425" indent="-225425"/>
            <a:endParaRPr lang="en-US" sz="2800" dirty="0" smtClean="0">
              <a:solidFill>
                <a:schemeClr val="tx1"/>
              </a:solidFill>
              <a:latin typeface="Times New Roman" pitchFamily="18" charset="0"/>
              <a:cs typeface="Times New Roman" pitchFamily="18" charset="0"/>
            </a:endParaRPr>
          </a:p>
          <a:p>
            <a:pPr>
              <a:buFont typeface="Arial" pitchFamily="34" charset="0"/>
              <a:buChar char="•"/>
            </a:pPr>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r>
              <a:rPr lang="en-US" sz="1400" dirty="0" smtClean="0">
                <a:latin typeface="Times New Roman" pitchFamily="18" charset="0"/>
                <a:cs typeface="Times New Roman" pitchFamily="18" charset="0"/>
              </a:rPr>
              <a:t>Software Maintenance team</a:t>
            </a:r>
          </a:p>
          <a:p>
            <a:endParaRPr lang="en-US" sz="1400" dirty="0" smtClean="0">
              <a:solidFill>
                <a:schemeClr val="tx1"/>
              </a:solidFill>
              <a:latin typeface="Times New Roman" pitchFamily="18" charset="0"/>
              <a:cs typeface="Times New Roman" pitchFamily="18" charset="0"/>
            </a:endParaRPr>
          </a:p>
          <a:p>
            <a:pPr>
              <a:buFont typeface="Arial" pitchFamily="34" charset="0"/>
              <a:buChar char="•"/>
            </a:pPr>
            <a:endParaRPr lang="en-US" sz="1400" b="1"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r>
              <a:rPr lang="en-US" sz="2000" dirty="0" smtClean="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r>
              <a:rPr lang="en-US" sz="2400" dirty="0" smtClean="0"/>
              <a:t>"The software is embedded in a cultural matrix of applications, laws and machine vehicles. These all change continually, and their changes inexorably force change upon the product. "</a:t>
            </a:r>
            <a:endParaRPr lang="en-US" sz="2400" dirty="0"/>
          </a:p>
        </p:txBody>
      </p:sp>
      <p:pic>
        <p:nvPicPr>
          <p:cNvPr id="2050" name="Picture 2"/>
          <p:cNvPicPr>
            <a:picLocks noGrp="1" noChangeAspect="1" noChangeArrowheads="1"/>
          </p:cNvPicPr>
          <p:nvPr>
            <p:ph idx="1"/>
          </p:nvPr>
        </p:nvPicPr>
        <p:blipFill>
          <a:blip r:embed="rId3"/>
          <a:srcRect/>
          <a:stretch>
            <a:fillRect/>
          </a:stretch>
        </p:blipFill>
        <p:spPr bwMode="auto">
          <a:xfrm>
            <a:off x="381000" y="1295400"/>
            <a:ext cx="84582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endParaRPr lang="en-US" sz="7200" b="1" dirty="0" smtClean="0">
              <a:solidFill>
                <a:srgbClr val="0070C0"/>
              </a:solidFill>
              <a:latin typeface="Times New Roman" pitchFamily="18" charset="0"/>
              <a:cs typeface="Times New Roman" pitchFamily="18" charset="0"/>
            </a:endParaRPr>
          </a:p>
          <a:p>
            <a:endParaRPr lang="en-US" sz="7200" b="1" dirty="0" smtClean="0">
              <a:solidFill>
                <a:srgbClr val="0070C0"/>
              </a:solidFill>
              <a:latin typeface="Times New Roman" pitchFamily="18" charset="0"/>
              <a:cs typeface="Times New Roman" pitchFamily="18" charset="0"/>
            </a:endParaRPr>
          </a:p>
          <a:p>
            <a:endParaRPr lang="en-US" sz="7200" b="1" dirty="0" smtClean="0">
              <a:solidFill>
                <a:srgbClr val="0070C0"/>
              </a:solidFill>
              <a:latin typeface="Times New Roman" pitchFamily="18" charset="0"/>
              <a:cs typeface="Times New Roman" pitchFamily="18" charset="0"/>
            </a:endParaRPr>
          </a:p>
          <a:p>
            <a:r>
              <a:rPr lang="en-US" sz="8000" b="1" dirty="0" smtClean="0">
                <a:solidFill>
                  <a:schemeClr val="tx1"/>
                </a:solidFill>
                <a:latin typeface="Times New Roman" pitchFamily="18" charset="0"/>
                <a:cs typeface="Times New Roman" pitchFamily="18" charset="0"/>
              </a:rPr>
              <a:t>Software Maintenance Team:</a:t>
            </a:r>
          </a:p>
          <a:p>
            <a:endParaRPr lang="en-US" sz="3200" dirty="0" smtClean="0">
              <a:solidFill>
                <a:schemeClr val="tx1"/>
              </a:solidFill>
              <a:latin typeface="Times New Roman" pitchFamily="18" charset="0"/>
              <a:cs typeface="Times New Roman" pitchFamily="18" charset="0"/>
            </a:endParaRPr>
          </a:p>
          <a:p>
            <a:pPr lvl="1">
              <a:buNone/>
            </a:pPr>
            <a:r>
              <a:rPr lang="en-US" sz="9600" dirty="0" smtClean="0">
                <a:solidFill>
                  <a:srgbClr val="002060"/>
                </a:solidFill>
                <a:latin typeface="Times New Roman" pitchFamily="18" charset="0"/>
                <a:cs typeface="Times New Roman" pitchFamily="18" charset="0"/>
              </a:rPr>
              <a:t>Various functions performed by the Software Maintenance team are:</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70C0"/>
                </a:solidFill>
                <a:latin typeface="Times New Roman" pitchFamily="18" charset="0"/>
                <a:cs typeface="Times New Roman" pitchFamily="18" charset="0"/>
              </a:rPr>
              <a:t>Locating information in system documentation</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2060"/>
                </a:solidFill>
                <a:latin typeface="Times New Roman" pitchFamily="18" charset="0"/>
                <a:cs typeface="Times New Roman" pitchFamily="18" charset="0"/>
              </a:rPr>
              <a:t>Keeping system documentation up-to-date</a:t>
            </a:r>
          </a:p>
          <a:p>
            <a:pPr lvl="1">
              <a:buFont typeface="Wingdings" pitchFamily="2" charset="2"/>
              <a:buChar char="§"/>
            </a:pPr>
            <a:r>
              <a:rPr lang="en-US" sz="9600" dirty="0" smtClean="0">
                <a:solidFill>
                  <a:srgbClr val="0070C0"/>
                </a:solidFill>
                <a:latin typeface="Times New Roman" pitchFamily="18" charset="0"/>
                <a:cs typeface="Times New Roman" pitchFamily="18" charset="0"/>
              </a:rPr>
              <a:t> Extending existing functions to accommodate new or changing requirements</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2060"/>
                </a:solidFill>
                <a:latin typeface="Times New Roman" pitchFamily="18" charset="0"/>
                <a:cs typeface="Times New Roman" pitchFamily="18" charset="0"/>
              </a:rPr>
              <a:t>Adding new functions to the system</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70C0"/>
                </a:solidFill>
                <a:latin typeface="Times New Roman" pitchFamily="18" charset="0"/>
                <a:cs typeface="Times New Roman" pitchFamily="18" charset="0"/>
              </a:rPr>
              <a:t>Finding the source of system failures or problems</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2060"/>
                </a:solidFill>
                <a:latin typeface="Times New Roman" pitchFamily="18" charset="0"/>
                <a:cs typeface="Times New Roman" pitchFamily="18" charset="0"/>
              </a:rPr>
              <a:t>Managing change to the system as they are made. </a:t>
            </a:r>
            <a:endParaRPr lang="en-US" sz="4000" dirty="0" smtClean="0">
              <a:solidFill>
                <a:srgbClr val="002060"/>
              </a:solidFill>
              <a:latin typeface="Times New Roman" pitchFamily="18" charset="0"/>
              <a:cs typeface="Times New Roman" pitchFamily="18" charset="0"/>
            </a:endParaRPr>
          </a:p>
          <a:p>
            <a:endParaRPr lang="en-US" sz="3200" dirty="0" smtClean="0">
              <a:solidFill>
                <a:schemeClr val="tx1"/>
              </a:solidFill>
              <a:latin typeface="Times New Roman" pitchFamily="18" charset="0"/>
              <a:cs typeface="Times New Roman" pitchFamily="18" charset="0"/>
            </a:endParaRPr>
          </a:p>
          <a:p>
            <a:r>
              <a:rPr lang="en-US" sz="8000" b="1" dirty="0" smtClean="0">
                <a:solidFill>
                  <a:schemeClr val="tx1"/>
                </a:solidFill>
                <a:latin typeface="Times New Roman" pitchFamily="18" charset="0"/>
                <a:cs typeface="Times New Roman" pitchFamily="18" charset="0"/>
              </a:rPr>
              <a:t>The aspects of a maintenance team that lead to high maintenance costs are:</a:t>
            </a:r>
          </a:p>
          <a:p>
            <a:endParaRPr lang="en-US" sz="3200" dirty="0" smtClean="0">
              <a:solidFill>
                <a:schemeClr val="tx1"/>
              </a:solidFill>
              <a:latin typeface="Times New Roman" pitchFamily="18" charset="0"/>
              <a:cs typeface="Times New Roman" pitchFamily="18" charset="0"/>
            </a:endParaRPr>
          </a:p>
          <a:p>
            <a:pPr lvl="1">
              <a:buNone/>
            </a:pPr>
            <a:endParaRPr lang="en-US" sz="3200" dirty="0" smtClean="0">
              <a:solidFill>
                <a:schemeClr val="tx1"/>
              </a:solidFill>
              <a:latin typeface="Times New Roman" pitchFamily="18" charset="0"/>
              <a:cs typeface="Times New Roman" pitchFamily="18" charset="0"/>
            </a:endParaRP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2060"/>
                </a:solidFill>
                <a:latin typeface="Times New Roman" pitchFamily="18" charset="0"/>
                <a:cs typeface="Times New Roman" pitchFamily="18" charset="0"/>
              </a:rPr>
              <a:t>Staff  turnover</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70C0"/>
                </a:solidFill>
                <a:latin typeface="Times New Roman" pitchFamily="18" charset="0"/>
                <a:cs typeface="Times New Roman" pitchFamily="18" charset="0"/>
              </a:rPr>
              <a:t>Domain expertise </a:t>
            </a:r>
            <a:endParaRPr lang="en-US" sz="6200" dirty="0" smtClean="0">
              <a:solidFill>
                <a:srgbClr val="0070C0"/>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buNone/>
            </a:pPr>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Software Change</a:t>
            </a:r>
            <a:endParaRPr lang="en-US" dirty="0"/>
          </a:p>
        </p:txBody>
      </p:sp>
      <p:sp>
        <p:nvSpPr>
          <p:cNvPr id="3" name="Content Placeholder 2"/>
          <p:cNvSpPr>
            <a:spLocks noGrp="1"/>
          </p:cNvSpPr>
          <p:nvPr>
            <p:ph idx="1"/>
          </p:nvPr>
        </p:nvSpPr>
        <p:spPr>
          <a:xfrm>
            <a:off x="457200" y="914400"/>
            <a:ext cx="8229600" cy="5638800"/>
          </a:xfrm>
        </p:spPr>
        <p:txBody>
          <a:bodyPr/>
          <a:lstStyle/>
          <a:p>
            <a:pPr>
              <a:buNone/>
            </a:pPr>
            <a:r>
              <a:rPr lang="en-US" dirty="0" smtClean="0"/>
              <a:t>Classification of Changes</a:t>
            </a:r>
          </a:p>
          <a:p>
            <a:r>
              <a:rPr lang="en-US" dirty="0" smtClean="0"/>
              <a:t>Corrective </a:t>
            </a:r>
          </a:p>
          <a:p>
            <a:r>
              <a:rPr lang="en-US" dirty="0" smtClean="0"/>
              <a:t>Adaptive</a:t>
            </a:r>
          </a:p>
          <a:p>
            <a:r>
              <a:rPr lang="en-US" dirty="0" smtClean="0"/>
              <a:t>Perfective</a:t>
            </a:r>
          </a:p>
          <a:p>
            <a:r>
              <a:rPr lang="en-US" dirty="0" smtClean="0"/>
              <a:t>Preventive</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381000"/>
            <a:ext cx="8686800" cy="6172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tx1"/>
              </a:solidFill>
            </a:endParaRPr>
          </a:p>
          <a:p>
            <a:pPr algn="ctr"/>
            <a:endParaRPr lang="en-US" sz="2000" b="1" dirty="0" smtClean="0">
              <a:solidFill>
                <a:schemeClr val="tx1"/>
              </a:solidFill>
            </a:endParaRPr>
          </a:p>
          <a:p>
            <a:pPr algn="ctr"/>
            <a:endParaRPr lang="en-US" sz="2000" b="1" dirty="0" smtClean="0">
              <a:solidFill>
                <a:schemeClr val="tx1"/>
              </a:solidFill>
            </a:endParaRPr>
          </a:p>
          <a:p>
            <a:pPr algn="ctr"/>
            <a:endParaRPr lang="en-US" sz="2000" b="1" dirty="0" smtClean="0">
              <a:solidFill>
                <a:schemeClr val="tx1"/>
              </a:solidFill>
            </a:endParaRPr>
          </a:p>
          <a:p>
            <a:pPr algn="ctr"/>
            <a:endParaRPr lang="en-US" sz="2000" b="1" dirty="0" smtClean="0">
              <a:solidFill>
                <a:schemeClr val="tx1"/>
              </a:solidFill>
            </a:endParaRPr>
          </a:p>
          <a:p>
            <a:pPr algn="ctr"/>
            <a:endParaRPr lang="en-US" sz="2000" b="1" dirty="0" smtClean="0">
              <a:solidFill>
                <a:schemeClr val="tx1"/>
              </a:solidFill>
            </a:endParaRPr>
          </a:p>
          <a:p>
            <a:pPr algn="ctr"/>
            <a:r>
              <a:rPr lang="en-US" b="1" cap="all" dirty="0" smtClean="0">
                <a:solidFill>
                  <a:schemeClr val="tx1"/>
                </a:solidFill>
                <a:latin typeface="Times New Roman" pitchFamily="18" charset="0"/>
                <a:cs typeface="Times New Roman" pitchFamily="18" charset="0"/>
              </a:rPr>
              <a:t>Types of  </a:t>
            </a:r>
            <a:r>
              <a:rPr lang="en-US" b="1" dirty="0" smtClean="0">
                <a:solidFill>
                  <a:schemeClr val="tx1"/>
                </a:solidFill>
                <a:latin typeface="Times New Roman" pitchFamily="18" charset="0"/>
                <a:cs typeface="Times New Roman" pitchFamily="18" charset="0"/>
              </a:rPr>
              <a:t>SOFTWARE CHANGE</a:t>
            </a:r>
          </a:p>
          <a:p>
            <a:pPr algn="ctr"/>
            <a:endParaRPr lang="en-US" b="1" dirty="0" smtClean="0">
              <a:solidFill>
                <a:schemeClr val="tx1"/>
              </a:solidFill>
              <a:latin typeface="Times New Roman" pitchFamily="18" charset="0"/>
              <a:cs typeface="Times New Roman" pitchFamily="18" charset="0"/>
            </a:endParaRPr>
          </a:p>
          <a:p>
            <a:pPr>
              <a:buFont typeface="Arial" pitchFamily="34" charset="0"/>
              <a:buChar char="•"/>
            </a:pPr>
            <a:r>
              <a:rPr lang="en-US" dirty="0" smtClean="0">
                <a:solidFill>
                  <a:schemeClr val="tx1"/>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Corrective Change </a:t>
            </a:r>
            <a:r>
              <a:rPr lang="en-US" dirty="0" smtClean="0">
                <a:solidFill>
                  <a:schemeClr val="tx1"/>
                </a:solidFill>
                <a:latin typeface="Times New Roman" pitchFamily="18" charset="0"/>
                <a:cs typeface="Times New Roman" pitchFamily="18" charset="0"/>
              </a:rPr>
              <a:t>is modification initiated by defects in the software. A defect can result from design errors, logic errors and coding errors.</a:t>
            </a:r>
          </a:p>
          <a:p>
            <a:endParaRPr lang="en-US" dirty="0" smtClean="0">
              <a:solidFill>
                <a:schemeClr val="tx1"/>
              </a:solidFill>
              <a:latin typeface="Times New Roman" pitchFamily="18" charset="0"/>
              <a:cs typeface="Times New Roman" pitchFamily="18" charset="0"/>
            </a:endParaRPr>
          </a:p>
          <a:p>
            <a:pPr>
              <a:buFont typeface="Arial" pitchFamily="34" charset="0"/>
              <a:buChar char="•"/>
            </a:pPr>
            <a:r>
              <a:rPr lang="en-US" dirty="0" smtClean="0">
                <a:solidFill>
                  <a:schemeClr val="tx1"/>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Adapting Change </a:t>
            </a:r>
            <a:r>
              <a:rPr lang="en-US" dirty="0" smtClean="0">
                <a:solidFill>
                  <a:srgbClr val="0070C0"/>
                </a:solidFill>
                <a:latin typeface="Times New Roman" pitchFamily="18" charset="0"/>
                <a:cs typeface="Times New Roman" pitchFamily="18" charset="0"/>
              </a:rPr>
              <a:t>is initiated by moving the software to a different hardware or software platform – compiler,  operating system or new processor.</a:t>
            </a:r>
          </a:p>
          <a:p>
            <a:endParaRPr lang="en-US" dirty="0" smtClean="0">
              <a:solidFill>
                <a:srgbClr val="0070C0"/>
              </a:solidFill>
              <a:latin typeface="Times New Roman" pitchFamily="18" charset="0"/>
              <a:cs typeface="Times New Roman" pitchFamily="18" charset="0"/>
            </a:endParaRPr>
          </a:p>
          <a:p>
            <a:pPr>
              <a:buFont typeface="Arial" pitchFamily="34" charset="0"/>
              <a:buChar char="•"/>
            </a:pPr>
            <a:r>
              <a:rPr lang="en-US" dirty="0" smtClean="0">
                <a:solidFill>
                  <a:schemeClr val="tx1"/>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Perfective change </a:t>
            </a:r>
            <a:r>
              <a:rPr lang="en-US" dirty="0" smtClean="0">
                <a:solidFill>
                  <a:schemeClr val="tx1"/>
                </a:solidFill>
                <a:latin typeface="Times New Roman" pitchFamily="18" charset="0"/>
                <a:cs typeface="Times New Roman" pitchFamily="18" charset="0"/>
              </a:rPr>
              <a:t>is to expand the existing requirements of a system. Example: providing a Management Information System with a data entry module or a new message handling facility.</a:t>
            </a:r>
          </a:p>
          <a:p>
            <a:endParaRPr lang="en-US" dirty="0" smtClean="0">
              <a:solidFill>
                <a:schemeClr val="tx1"/>
              </a:solidFill>
              <a:latin typeface="Times New Roman" pitchFamily="18" charset="0"/>
              <a:cs typeface="Times New Roman" pitchFamily="18" charset="0"/>
            </a:endParaRPr>
          </a:p>
          <a:p>
            <a:pPr>
              <a:buFont typeface="Arial" pitchFamily="34" charset="0"/>
              <a:buChar char="•"/>
            </a:pPr>
            <a:r>
              <a:rPr lang="en-US" dirty="0" smtClean="0">
                <a:solidFill>
                  <a:schemeClr val="tx1"/>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Preventive maintenance </a:t>
            </a:r>
            <a:r>
              <a:rPr lang="en-US" dirty="0" smtClean="0">
                <a:solidFill>
                  <a:srgbClr val="0070C0"/>
                </a:solidFill>
                <a:latin typeface="Times New Roman" pitchFamily="18" charset="0"/>
                <a:cs typeface="Times New Roman" pitchFamily="18" charset="0"/>
              </a:rPr>
              <a:t>is to prevent malfunctions or to improve maintainability of the software. (making programs easier and hence making future maintenance easier). Example: code restructuring, code optimization and documentation updating).</a:t>
            </a:r>
          </a:p>
          <a:p>
            <a:endParaRPr lang="en-US" sz="1400"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 </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381000"/>
            <a:ext cx="8001000" cy="6172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tx1"/>
              </a:solidFill>
            </a:endParaRPr>
          </a:p>
          <a:p>
            <a:pPr algn="ctr"/>
            <a:endParaRPr lang="en-US" sz="2000" b="1" dirty="0" smtClean="0">
              <a:solidFill>
                <a:schemeClr val="tx1"/>
              </a:solidFill>
            </a:endParaRPr>
          </a:p>
          <a:p>
            <a:pPr algn="ctr"/>
            <a:endParaRPr lang="en-US" sz="2000" b="1" dirty="0" smtClean="0">
              <a:solidFill>
                <a:schemeClr val="tx1"/>
              </a:solidFill>
            </a:endParaRPr>
          </a:p>
          <a:p>
            <a:pPr algn="ctr"/>
            <a:endParaRPr lang="en-US" sz="2000" b="1" dirty="0" smtClean="0">
              <a:solidFill>
                <a:schemeClr val="tx1"/>
              </a:solidFill>
            </a:endParaRPr>
          </a:p>
          <a:p>
            <a:pPr algn="ctr"/>
            <a:endParaRPr lang="en-US" sz="2000" b="1" dirty="0" smtClean="0">
              <a:solidFill>
                <a:schemeClr val="tx1"/>
              </a:solidFill>
            </a:endParaRPr>
          </a:p>
          <a:p>
            <a:pPr algn="ctr"/>
            <a:endParaRPr lang="en-US" sz="2000" b="1" dirty="0" smtClean="0">
              <a:solidFill>
                <a:schemeClr val="tx1"/>
              </a:solidFill>
            </a:endParaRPr>
          </a:p>
          <a:p>
            <a:pPr algn="ctr"/>
            <a:r>
              <a:rPr lang="en-US" sz="2400" b="1" cap="all" dirty="0" smtClean="0">
                <a:solidFill>
                  <a:schemeClr val="tx1"/>
                </a:solidFill>
                <a:latin typeface="Times New Roman" pitchFamily="18" charset="0"/>
                <a:cs typeface="Times New Roman" pitchFamily="18" charset="0"/>
              </a:rPr>
              <a:t>Types of  </a:t>
            </a:r>
            <a:r>
              <a:rPr lang="en-US" sz="2400" b="1" dirty="0" smtClean="0">
                <a:solidFill>
                  <a:schemeClr val="tx1"/>
                </a:solidFill>
                <a:latin typeface="Times New Roman" pitchFamily="18" charset="0"/>
                <a:cs typeface="Times New Roman" pitchFamily="18" charset="0"/>
              </a:rPr>
              <a:t>SOFTWARE</a:t>
            </a:r>
            <a:r>
              <a:rPr lang="en-US" sz="2000" b="1" dirty="0" smtClean="0">
                <a:solidFill>
                  <a:schemeClr val="tx1"/>
                </a:solidFill>
                <a:latin typeface="Times New Roman" pitchFamily="18" charset="0"/>
                <a:cs typeface="Times New Roman" pitchFamily="18" charset="0"/>
              </a:rPr>
              <a:t> CHANGE</a:t>
            </a:r>
          </a:p>
          <a:p>
            <a:pPr algn="ctr"/>
            <a:endParaRPr lang="en-US" sz="2000" b="1"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800" dirty="0" smtClean="0">
                <a:solidFill>
                  <a:srgbClr val="7030A0"/>
                </a:solidFill>
                <a:latin typeface="Times New Roman" pitchFamily="18" charset="0"/>
                <a:cs typeface="Times New Roman" pitchFamily="18" charset="0"/>
              </a:rPr>
              <a:t>Corrective maintenance </a:t>
            </a:r>
            <a:r>
              <a:rPr lang="en-US" sz="2400" dirty="0" smtClean="0">
                <a:solidFill>
                  <a:schemeClr val="tx1"/>
                </a:solidFill>
                <a:latin typeface="Times New Roman" pitchFamily="18" charset="0"/>
                <a:cs typeface="Times New Roman" pitchFamily="18" charset="0"/>
              </a:rPr>
              <a:t>is concerned with fixing reported errors in the software.</a:t>
            </a:r>
          </a:p>
          <a:p>
            <a:pPr>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800" dirty="0" smtClean="0">
                <a:solidFill>
                  <a:srgbClr val="7030A0"/>
                </a:solidFill>
                <a:latin typeface="Times New Roman" pitchFamily="18" charset="0"/>
                <a:cs typeface="Times New Roman" pitchFamily="18" charset="0"/>
              </a:rPr>
              <a:t>Adapting maintenance </a:t>
            </a:r>
            <a:r>
              <a:rPr lang="en-US" sz="2400" dirty="0" smtClean="0">
                <a:solidFill>
                  <a:srgbClr val="0070C0"/>
                </a:solidFill>
                <a:latin typeface="Times New Roman" pitchFamily="18" charset="0"/>
                <a:cs typeface="Times New Roman" pitchFamily="18" charset="0"/>
              </a:rPr>
              <a:t>means changing the software to some new environment, such as adapting a new version of an operating system. </a:t>
            </a:r>
          </a:p>
          <a:p>
            <a:pPr>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800" dirty="0" smtClean="0">
                <a:solidFill>
                  <a:srgbClr val="7030A0"/>
                </a:solidFill>
                <a:latin typeface="Times New Roman" pitchFamily="18" charset="0"/>
                <a:cs typeface="Times New Roman" pitchFamily="18" charset="0"/>
              </a:rPr>
              <a:t>Perfective maintenance </a:t>
            </a:r>
            <a:r>
              <a:rPr lang="en-US" sz="2400" dirty="0" smtClean="0">
                <a:solidFill>
                  <a:schemeClr val="tx1"/>
                </a:solidFill>
                <a:latin typeface="Times New Roman" pitchFamily="18" charset="0"/>
                <a:cs typeface="Times New Roman" pitchFamily="18" charset="0"/>
              </a:rPr>
              <a:t>involves implementing new functional or non-functional requirements.</a:t>
            </a:r>
          </a:p>
          <a:p>
            <a:pPr>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800" dirty="0" smtClean="0">
                <a:solidFill>
                  <a:srgbClr val="7030A0"/>
                </a:solidFill>
                <a:latin typeface="Times New Roman" pitchFamily="18" charset="0"/>
                <a:cs typeface="Times New Roman" pitchFamily="18" charset="0"/>
              </a:rPr>
              <a:t>Preventive maintenance </a:t>
            </a:r>
            <a:r>
              <a:rPr lang="en-US" sz="2400" dirty="0" smtClean="0">
                <a:solidFill>
                  <a:srgbClr val="0070C0"/>
                </a:solidFill>
                <a:latin typeface="Times New Roman" pitchFamily="18" charset="0"/>
                <a:cs typeface="Times New Roman" pitchFamily="18" charset="0"/>
              </a:rPr>
              <a:t>involves implementing, changes to prevent occurrence of errors.</a:t>
            </a:r>
          </a:p>
          <a:p>
            <a:endParaRPr lang="en-US" sz="1400"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 </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609600"/>
            <a:ext cx="79248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r>
              <a:rPr lang="en-US" b="1" dirty="0" smtClean="0">
                <a:solidFill>
                  <a:srgbClr val="002060"/>
                </a:solidFill>
                <a:latin typeface="Times New Roman" pitchFamily="18" charset="0"/>
                <a:cs typeface="Times New Roman" pitchFamily="18" charset="0"/>
              </a:rPr>
              <a:t>OBJECTIVES</a:t>
            </a:r>
          </a:p>
          <a:p>
            <a:pPr algn="ctr"/>
            <a:endParaRPr lang="en-US" b="1" dirty="0" smtClean="0">
              <a:solidFill>
                <a:srgbClr val="002060"/>
              </a:solidFill>
              <a:latin typeface="Times New Roman" pitchFamily="18" charset="0"/>
              <a:cs typeface="Times New Roman" pitchFamily="18" charset="0"/>
            </a:endParaRPr>
          </a:p>
          <a:p>
            <a:pPr marL="749300" lvl="1" indent="-292100">
              <a:buFont typeface="Arial" pitchFamily="34" charset="0"/>
              <a:buChar char="•"/>
            </a:pPr>
            <a:r>
              <a:rPr lang="en-US" sz="2400" dirty="0" smtClean="0">
                <a:solidFill>
                  <a:schemeClr val="tx1"/>
                </a:solidFill>
                <a:latin typeface="Times New Roman" pitchFamily="18" charset="0"/>
                <a:cs typeface="Times New Roman" pitchFamily="18" charset="0"/>
              </a:rPr>
              <a:t>To appreciate need of Software maintenance performed.</a:t>
            </a:r>
          </a:p>
          <a:p>
            <a:pPr marL="749300" lvl="1" indent="-292100">
              <a:buFont typeface="Arial" pitchFamily="34" charset="0"/>
              <a:buChar char="•"/>
            </a:pPr>
            <a:r>
              <a:rPr lang="en-US" sz="2400" dirty="0" smtClean="0">
                <a:solidFill>
                  <a:srgbClr val="0070C0"/>
                </a:solidFill>
                <a:latin typeface="Times New Roman" pitchFamily="18" charset="0"/>
                <a:cs typeface="Times New Roman" pitchFamily="18" charset="0"/>
              </a:rPr>
              <a:t>To understand reasons for change taking place in a software system.</a:t>
            </a:r>
          </a:p>
          <a:p>
            <a:pPr lvl="1">
              <a:buFont typeface="Arial" pitchFamily="34" charset="0"/>
              <a:buChar char="•"/>
            </a:pPr>
            <a:r>
              <a:rPr lang="en-US" sz="2400" dirty="0" smtClean="0">
                <a:solidFill>
                  <a:schemeClr val="tx1"/>
                </a:solidFill>
                <a:latin typeface="Times New Roman" pitchFamily="18" charset="0"/>
                <a:cs typeface="Times New Roman" pitchFamily="18" charset="0"/>
              </a:rPr>
              <a:t>  To appreciate the concept of legacy system.</a:t>
            </a:r>
          </a:p>
          <a:p>
            <a:pPr lvl="1">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400" dirty="0" smtClean="0">
                <a:solidFill>
                  <a:srgbClr val="0070C0"/>
                </a:solidFill>
                <a:latin typeface="Times New Roman" pitchFamily="18" charset="0"/>
                <a:cs typeface="Times New Roman" pitchFamily="18" charset="0"/>
              </a:rPr>
              <a:t>To know Software maintenance prediction</a:t>
            </a:r>
            <a:r>
              <a:rPr lang="en-US" sz="2400" dirty="0" smtClean="0">
                <a:solidFill>
                  <a:schemeClr val="tx1"/>
                </a:solidFill>
                <a:latin typeface="Times New Roman" pitchFamily="18" charset="0"/>
                <a:cs typeface="Times New Roman" pitchFamily="18" charset="0"/>
              </a:rPr>
              <a:t>.</a:t>
            </a:r>
          </a:p>
          <a:p>
            <a:pPr marL="793750" lvl="1" indent="-336550">
              <a:buFont typeface="Arial" pitchFamily="34" charset="0"/>
              <a:buChar char="•"/>
            </a:pPr>
            <a:r>
              <a:rPr lang="en-US" sz="2400" dirty="0" smtClean="0">
                <a:solidFill>
                  <a:schemeClr val="tx1"/>
                </a:solidFill>
                <a:latin typeface="Times New Roman" pitchFamily="18" charset="0"/>
                <a:cs typeface="Times New Roman" pitchFamily="18" charset="0"/>
              </a:rPr>
              <a:t>To list various factors which adversely affect software  maintenance. </a:t>
            </a:r>
          </a:p>
          <a:p>
            <a:pPr marL="793750" lvl="1" indent="-336550">
              <a:buFont typeface="Arial" pitchFamily="34" charset="0"/>
              <a:buChar char="•"/>
            </a:pPr>
            <a:r>
              <a:rPr lang="en-US" sz="2400" dirty="0" smtClean="0">
                <a:solidFill>
                  <a:srgbClr val="0070C0"/>
                </a:solidFill>
                <a:latin typeface="Times New Roman" pitchFamily="18" charset="0"/>
                <a:cs typeface="Times New Roman" pitchFamily="18" charset="0"/>
              </a:rPr>
              <a:t>To know types of software maintenance, viz. corrective, adaptive, perfective, and preventive maintenance. </a:t>
            </a:r>
          </a:p>
          <a:p>
            <a:pPr marL="749300" lvl="1" indent="-292100">
              <a:buFont typeface="Arial" pitchFamily="34" charset="0"/>
              <a:buChar char="•"/>
            </a:pPr>
            <a:r>
              <a:rPr lang="en-US" sz="2400" dirty="0" smtClean="0">
                <a:solidFill>
                  <a:schemeClr val="tx1"/>
                </a:solidFill>
                <a:latin typeface="Times New Roman" pitchFamily="18" charset="0"/>
                <a:cs typeface="Times New Roman" pitchFamily="18" charset="0"/>
              </a:rPr>
              <a:t>To understand the Software maintenance life cycle.</a:t>
            </a:r>
          </a:p>
          <a:p>
            <a:endParaRPr lang="en-US" sz="1200" dirty="0" smtClean="0">
              <a:solidFill>
                <a:schemeClr val="tx1"/>
              </a:solidFill>
              <a:latin typeface="Times New Roman" pitchFamily="18" charset="0"/>
              <a:cs typeface="Times New Roman" pitchFamily="18" charset="0"/>
            </a:endParaRPr>
          </a:p>
          <a:p>
            <a:pPr>
              <a:buFont typeface="Arial" pitchFamily="34" charset="0"/>
              <a:buChar char="•"/>
            </a:pPr>
            <a:endParaRPr lang="en-US" sz="1200" dirty="0" smtClean="0">
              <a:solidFill>
                <a:schemeClr val="tx1"/>
              </a:solidFill>
              <a:latin typeface="Times New Roman" pitchFamily="18" charset="0"/>
              <a:cs typeface="Times New Roman" pitchFamily="18" charset="0"/>
            </a:endParaRPr>
          </a:p>
          <a:p>
            <a:pPr algn="ctr"/>
            <a:endParaRPr lang="en-US" b="1" dirty="0" smtClean="0">
              <a:solidFill>
                <a:schemeClr val="tx1"/>
              </a:solidFill>
            </a:endParaRPr>
          </a:p>
          <a:p>
            <a:pPr algn="ctr"/>
            <a:endParaRPr lang="en-US" sz="1400" b="1"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Categorizing Software Change</a:t>
            </a:r>
            <a:endParaRPr lang="en-US" dirty="0"/>
          </a:p>
        </p:txBody>
      </p:sp>
      <p:sp>
        <p:nvSpPr>
          <p:cNvPr id="3" name="Content Placeholder 2"/>
          <p:cNvSpPr>
            <a:spLocks noGrp="1"/>
          </p:cNvSpPr>
          <p:nvPr>
            <p:ph idx="1"/>
          </p:nvPr>
        </p:nvSpPr>
        <p:spPr>
          <a:xfrm>
            <a:off x="457200" y="914400"/>
            <a:ext cx="8229600" cy="5715000"/>
          </a:xfrm>
        </p:spPr>
        <p:txBody>
          <a:bodyPr/>
          <a:lstStyle/>
          <a:p>
            <a:pPr>
              <a:buNone/>
            </a:pPr>
            <a:r>
              <a:rPr lang="en-US" dirty="0" smtClean="0"/>
              <a:t>software change may be classified under the following categories: </a:t>
            </a:r>
          </a:p>
          <a:p>
            <a:pPr>
              <a:buFont typeface="Wingdings" pitchFamily="2" charset="2"/>
              <a:buChar char="§"/>
            </a:pPr>
            <a:r>
              <a:rPr lang="en-US" dirty="0" smtClean="0"/>
              <a:t>Modification initiated by defects in the software. </a:t>
            </a:r>
          </a:p>
          <a:p>
            <a:pPr>
              <a:buFont typeface="Wingdings" pitchFamily="2" charset="2"/>
              <a:buChar char="§"/>
            </a:pPr>
            <a:r>
              <a:rPr lang="en-US" dirty="0" smtClean="0"/>
              <a:t>Change driven by the need to accommodate modifications in the environment of the software system. </a:t>
            </a:r>
          </a:p>
          <a:p>
            <a:pPr>
              <a:buFont typeface="Wingdings" pitchFamily="2" charset="2"/>
              <a:buChar char="§"/>
            </a:pPr>
            <a:r>
              <a:rPr lang="en-US" dirty="0" smtClean="0"/>
              <a:t>Change undertaken to expand the existing requirements of a system. </a:t>
            </a:r>
          </a:p>
          <a:p>
            <a:pPr>
              <a:buFont typeface="Wingdings" pitchFamily="2" charset="2"/>
              <a:buChar char="§"/>
            </a:pPr>
            <a:r>
              <a:rPr lang="en-US" dirty="0" smtClean="0"/>
              <a:t>Change undertaken to prevent malfunctions.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Potential Relation between Software Changes</a:t>
            </a:r>
            <a:endParaRPr lang="en-US" sz="3200" dirty="0"/>
          </a:p>
        </p:txBody>
      </p:sp>
      <p:sp>
        <p:nvSpPr>
          <p:cNvPr id="5" name="Content Placeholder 4"/>
          <p:cNvSpPr>
            <a:spLocks noGrp="1"/>
          </p:cNvSpPr>
          <p:nvPr>
            <p:ph idx="1"/>
          </p:nvPr>
        </p:nvSpPr>
        <p:spPr>
          <a:xfrm>
            <a:off x="457200" y="762000"/>
            <a:ext cx="8229600" cy="5364163"/>
          </a:xfrm>
        </p:spPr>
        <p:txBody>
          <a:bodyPr/>
          <a:lstStyle/>
          <a:p>
            <a:pPr>
              <a:buNone/>
            </a:pPr>
            <a:endParaRPr lang="en-US" dirty="0"/>
          </a:p>
        </p:txBody>
      </p:sp>
      <p:pic>
        <p:nvPicPr>
          <p:cNvPr id="1027" name="Picture 3"/>
          <p:cNvPicPr>
            <a:picLocks noChangeAspect="1" noChangeArrowheads="1"/>
          </p:cNvPicPr>
          <p:nvPr/>
        </p:nvPicPr>
        <p:blipFill>
          <a:blip r:embed="rId2"/>
          <a:srcRect/>
          <a:stretch>
            <a:fillRect/>
          </a:stretch>
        </p:blipFill>
        <p:spPr bwMode="auto">
          <a:xfrm>
            <a:off x="1752600" y="1143000"/>
            <a:ext cx="54864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i="1" dirty="0" smtClean="0"/>
              <a:t/>
            </a:r>
            <a:br>
              <a:rPr lang="en-US" b="1" i="1" dirty="0" smtClean="0"/>
            </a:br>
            <a:r>
              <a:rPr lang="en-US" sz="3100" b="1" i="1" dirty="0" smtClean="0"/>
              <a:t>Case Study - The Need to Support an Obsolete System</a:t>
            </a:r>
            <a:r>
              <a:rPr lang="en-US" b="1" i="1" dirty="0" smtClean="0"/>
              <a:t/>
            </a:r>
            <a:br>
              <a:rPr lang="en-US" b="1" i="1" dirty="0" smtClean="0"/>
            </a:br>
            <a:endParaRPr lang="en-US" dirty="0"/>
          </a:p>
        </p:txBody>
      </p:sp>
      <p:sp>
        <p:nvSpPr>
          <p:cNvPr id="3" name="Content Placeholder 2"/>
          <p:cNvSpPr>
            <a:spLocks noGrp="1"/>
          </p:cNvSpPr>
          <p:nvPr>
            <p:ph idx="1"/>
          </p:nvPr>
        </p:nvSpPr>
        <p:spPr>
          <a:xfrm>
            <a:off x="228600" y="838200"/>
            <a:ext cx="8686800" cy="5791200"/>
          </a:xfrm>
        </p:spPr>
        <p:txBody>
          <a:bodyPr>
            <a:noAutofit/>
          </a:bodyPr>
          <a:lstStyle/>
          <a:p>
            <a:pPr algn="just">
              <a:buNone/>
            </a:pPr>
            <a:r>
              <a:rPr lang="en-US" sz="1600" dirty="0" smtClean="0"/>
              <a:t>     At the research institute attached to the ACME Health Clinic, the payroll system was </a:t>
            </a:r>
            <a:r>
              <a:rPr lang="en-US" sz="1600" dirty="0" err="1" smtClean="0"/>
              <a:t>computerised</a:t>
            </a:r>
            <a:r>
              <a:rPr lang="en-US" sz="1600" dirty="0" smtClean="0"/>
              <a:t> in the 1960's. The maximum salary with </a:t>
            </a:r>
            <a:r>
              <a:rPr lang="en-US" sz="1600" dirty="0" err="1" smtClean="0"/>
              <a:t>whichFundamentals</a:t>
            </a:r>
            <a:r>
              <a:rPr lang="en-US" sz="1600" dirty="0" smtClean="0"/>
              <a:t> of Software Change 41the system could cope was a factor of hardware and memory </a:t>
            </a:r>
            <a:r>
              <a:rPr lang="en-US" sz="1600" dirty="0" err="1" smtClean="0"/>
              <a:t>restrictions.There</a:t>
            </a:r>
            <a:r>
              <a:rPr lang="en-US" sz="1600" dirty="0" smtClean="0"/>
              <a:t> was no allowance for salaries above this maximum. Should </a:t>
            </a:r>
            <a:r>
              <a:rPr lang="en-US" sz="1600" dirty="0" err="1" smtClean="0"/>
              <a:t>acalculation</a:t>
            </a:r>
            <a:r>
              <a:rPr lang="en-US" sz="1600" dirty="0" smtClean="0"/>
              <a:t> yield a higher figure, the number would 'flip over' </a:t>
            </a:r>
            <a:r>
              <a:rPr lang="en-US" sz="1600" dirty="0" err="1" smtClean="0"/>
              <a:t>andbecome</a:t>
            </a:r>
            <a:r>
              <a:rPr lang="en-US" sz="1600" dirty="0" smtClean="0"/>
              <a:t> a large negative number. After a decade of inflation </a:t>
            </a:r>
            <a:r>
              <a:rPr lang="en-US" sz="1600" dirty="0" err="1" smtClean="0"/>
              <a:t>thismaximum</a:t>
            </a:r>
            <a:r>
              <a:rPr lang="en-US" sz="1600" dirty="0" smtClean="0"/>
              <a:t> salary, which had been considered far above the amount </a:t>
            </a:r>
            <a:r>
              <a:rPr lang="en-US" sz="1600" dirty="0" err="1" smtClean="0"/>
              <a:t>towhich</a:t>
            </a:r>
            <a:r>
              <a:rPr lang="en-US" sz="1600" dirty="0" smtClean="0"/>
              <a:t> the senior director could aspire, was barely above the </a:t>
            </a:r>
            <a:r>
              <a:rPr lang="en-US" sz="1600" dirty="0" err="1" smtClean="0"/>
              <a:t>averagestarting</a:t>
            </a:r>
            <a:r>
              <a:rPr lang="en-US" sz="1600" dirty="0" smtClean="0"/>
              <a:t> salary for a technician. A firm of consultants was called in </a:t>
            </a:r>
            <a:r>
              <a:rPr lang="en-US" sz="1600" dirty="0" err="1" smtClean="0"/>
              <a:t>andgiven</a:t>
            </a:r>
            <a:r>
              <a:rPr lang="en-US" sz="1600" dirty="0" smtClean="0"/>
              <a:t> two tasks. One was to develop a new up-to-date system and </a:t>
            </a:r>
            <a:r>
              <a:rPr lang="en-US" sz="1600" dirty="0" err="1" smtClean="0"/>
              <a:t>theother</a:t>
            </a:r>
            <a:r>
              <a:rPr lang="en-US" sz="1600" dirty="0" smtClean="0"/>
              <a:t> was to see that all wages were paid correctly and on </a:t>
            </a:r>
            <a:r>
              <a:rPr lang="en-US" sz="1600" dirty="0" err="1" smtClean="0"/>
              <a:t>time.This</a:t>
            </a:r>
            <a:r>
              <a:rPr lang="en-US" sz="1600" dirty="0" smtClean="0"/>
              <a:t> situation demonstrates the different priorities that can </a:t>
            </a:r>
            <a:r>
              <a:rPr lang="en-US" sz="1600" dirty="0" err="1" smtClean="0"/>
              <a:t>facesoftware</a:t>
            </a:r>
            <a:r>
              <a:rPr lang="en-US" sz="1600" dirty="0" smtClean="0"/>
              <a:t> maintainers. </a:t>
            </a:r>
          </a:p>
          <a:p>
            <a:pPr algn="just">
              <a:buNone/>
            </a:pPr>
            <a:r>
              <a:rPr lang="en-US" sz="1600" dirty="0" smtClean="0"/>
              <a:t>     The long-term solution was obviously </a:t>
            </a:r>
            <a:r>
              <a:rPr lang="en-US" sz="1600" dirty="0" err="1" smtClean="0"/>
              <a:t>thedevelopment</a:t>
            </a:r>
            <a:r>
              <a:rPr lang="en-US" sz="1600" dirty="0" smtClean="0"/>
              <a:t> of the new system. The upkeep of the old system was, in </a:t>
            </a:r>
            <a:r>
              <a:rPr lang="en-US" sz="1600" dirty="0" err="1" smtClean="0"/>
              <a:t>asense</a:t>
            </a:r>
            <a:r>
              <a:rPr lang="en-US" sz="1600" dirty="0" smtClean="0"/>
              <a:t>, a dead-end task. The system, no matter how much resource </a:t>
            </a:r>
            <a:r>
              <a:rPr lang="en-US" sz="1600" dirty="0" err="1" smtClean="0"/>
              <a:t>wasput</a:t>
            </a:r>
            <a:r>
              <a:rPr lang="en-US" sz="1600" dirty="0" smtClean="0"/>
              <a:t> into it, would be taken out of service at the first possible </a:t>
            </a:r>
            <a:r>
              <a:rPr lang="en-US" sz="1600" dirty="0" err="1" smtClean="0"/>
              <a:t>opportunity.In</a:t>
            </a:r>
            <a:r>
              <a:rPr lang="en-US" sz="1600" dirty="0" smtClean="0"/>
              <a:t> fact, resource given to the old system was resource taken from the </a:t>
            </a:r>
            <a:r>
              <a:rPr lang="en-US" sz="1600" dirty="0" err="1" smtClean="0"/>
              <a:t>newone</a:t>
            </a:r>
            <a:r>
              <a:rPr lang="en-US" sz="1600" dirty="0" smtClean="0"/>
              <a:t> and would delay implementation. Despite this, top priority had to </a:t>
            </a:r>
            <a:r>
              <a:rPr lang="en-US" sz="1600" dirty="0" err="1" smtClean="0"/>
              <a:t>begiven</a:t>
            </a:r>
            <a:r>
              <a:rPr lang="en-US" sz="1600" dirty="0" smtClean="0"/>
              <a:t> to keeping the old system running and producing accurate </a:t>
            </a:r>
            <a:r>
              <a:rPr lang="en-US" sz="1600" dirty="0" err="1" smtClean="0"/>
              <a:t>resultsup</a:t>
            </a:r>
            <a:r>
              <a:rPr lang="en-US" sz="1600" dirty="0" smtClean="0"/>
              <a:t> to the moment that the new system was up and running and </a:t>
            </a:r>
            <a:r>
              <a:rPr lang="en-US" sz="1600" dirty="0" err="1" smtClean="0"/>
              <a:t>wellenough</a:t>
            </a:r>
            <a:r>
              <a:rPr lang="en-US" sz="1600" dirty="0" smtClean="0"/>
              <a:t> tested to be relied upon.</a:t>
            </a:r>
          </a:p>
          <a:p>
            <a:pPr algn="just">
              <a:buNone/>
            </a:pPr>
            <a:endParaRPr lang="en-US" sz="1600" dirty="0" smtClean="0"/>
          </a:p>
          <a:p>
            <a:pPr algn="just">
              <a:buNone/>
            </a:pPr>
            <a:r>
              <a:rPr lang="en-US" sz="1600" dirty="0" smtClean="0"/>
              <a:t>       The balance to be struck was the expenditure of as little </a:t>
            </a:r>
            <a:r>
              <a:rPr lang="en-US" sz="1600" dirty="0" err="1" smtClean="0"/>
              <a:t>aspossible</a:t>
            </a:r>
            <a:r>
              <a:rPr lang="en-US" sz="1600" dirty="0" smtClean="0"/>
              <a:t> resource on the old system while giving adequate resource to </a:t>
            </a:r>
            <a:r>
              <a:rPr lang="en-US" sz="1600" dirty="0" err="1" smtClean="0"/>
              <a:t>thedevelopment</a:t>
            </a:r>
            <a:r>
              <a:rPr lang="en-US" sz="1600" dirty="0" smtClean="0"/>
              <a:t> of the new; too little resource and wages would not be </a:t>
            </a:r>
            <a:r>
              <a:rPr lang="en-US" sz="1600" dirty="0" err="1" smtClean="0"/>
              <a:t>paid;too</a:t>
            </a:r>
            <a:r>
              <a:rPr lang="en-US" sz="1600" dirty="0" smtClean="0"/>
              <a:t> much and the project would run out of money before the new </a:t>
            </a:r>
            <a:r>
              <a:rPr lang="en-US" sz="1600" dirty="0" err="1" smtClean="0"/>
              <a:t>systemwas</a:t>
            </a:r>
            <a:r>
              <a:rPr lang="en-US" sz="1600" dirty="0" smtClean="0"/>
              <a:t> </a:t>
            </a:r>
            <a:r>
              <a:rPr lang="en-US" sz="1600" dirty="0" err="1" smtClean="0"/>
              <a:t>ready.The</a:t>
            </a:r>
            <a:r>
              <a:rPr lang="en-US" sz="1600" dirty="0" smtClean="0"/>
              <a:t> consultants did their job, all wages were paid on time </a:t>
            </a:r>
            <a:r>
              <a:rPr lang="en-US" sz="1600" dirty="0" err="1" smtClean="0"/>
              <a:t>andthe</a:t>
            </a:r>
            <a:r>
              <a:rPr lang="en-US" sz="1600" dirty="0" smtClean="0"/>
              <a:t> new system ran relatively smoothly for many years until </a:t>
            </a:r>
            <a:r>
              <a:rPr lang="en-US" sz="1600" dirty="0" err="1" smtClean="0"/>
              <a:t>supersededby</a:t>
            </a:r>
            <a:r>
              <a:rPr lang="en-US" sz="1600" dirty="0" smtClean="0"/>
              <a:t> new advances in both hardware and software technology.</a:t>
            </a:r>
            <a:endParaRPr 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Ongoing Support</a:t>
            </a:r>
            <a:endParaRPr lang="en-US" dirty="0"/>
          </a:p>
        </p:txBody>
      </p:sp>
      <p:sp>
        <p:nvSpPr>
          <p:cNvPr id="3" name="Content Placeholder 2"/>
          <p:cNvSpPr>
            <a:spLocks noGrp="1"/>
          </p:cNvSpPr>
          <p:nvPr>
            <p:ph idx="1"/>
          </p:nvPr>
        </p:nvSpPr>
        <p:spPr>
          <a:xfrm>
            <a:off x="457200" y="838200"/>
            <a:ext cx="8229600" cy="5791200"/>
          </a:xfrm>
        </p:spPr>
        <p:txBody>
          <a:bodyPr/>
          <a:lstStyle/>
          <a:p>
            <a:r>
              <a:rPr lang="en-US" dirty="0" smtClean="0"/>
              <a:t>essential for successful communication of desired changes. </a:t>
            </a:r>
          </a:p>
          <a:p>
            <a:pPr>
              <a:buNone/>
            </a:pPr>
            <a:r>
              <a:rPr lang="en-US" dirty="0" smtClean="0"/>
              <a:t>	The objectives include </a:t>
            </a:r>
          </a:p>
          <a:p>
            <a:r>
              <a:rPr lang="en-US" b="1" dirty="0" smtClean="0"/>
              <a:t>Effective communication</a:t>
            </a:r>
            <a:r>
              <a:rPr lang="en-US" dirty="0" smtClean="0"/>
              <a:t> between maintenance and end-user personnel, </a:t>
            </a:r>
          </a:p>
          <a:p>
            <a:r>
              <a:rPr lang="en-US" b="1" dirty="0" smtClean="0"/>
              <a:t>training of end-users </a:t>
            </a:r>
          </a:p>
          <a:p>
            <a:r>
              <a:rPr lang="en-US" b="1" dirty="0" smtClean="0"/>
              <a:t>providing business information </a:t>
            </a:r>
            <a:r>
              <a:rPr lang="en-US" dirty="0" smtClean="0"/>
              <a:t>to users and their organizations to aid decision making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533400"/>
            <a:ext cx="79248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r>
              <a:rPr lang="en-US" sz="2000" b="1" dirty="0" smtClean="0">
                <a:solidFill>
                  <a:schemeClr val="tx1"/>
                </a:solidFill>
                <a:latin typeface="Times New Roman" pitchFamily="18" charset="0"/>
                <a:cs typeface="Times New Roman" pitchFamily="18" charset="0"/>
              </a:rPr>
              <a:t> </a:t>
            </a:r>
          </a:p>
          <a:p>
            <a:endParaRPr lang="en-US" sz="2000" b="1" dirty="0" smtClean="0">
              <a:solidFill>
                <a:schemeClr val="tx1"/>
              </a:solidFill>
              <a:latin typeface="Times New Roman" pitchFamily="18" charset="0"/>
              <a:cs typeface="Times New Roman" pitchFamily="18" charset="0"/>
            </a:endParaRPr>
          </a:p>
          <a:p>
            <a:endParaRPr lang="en-US" sz="2800" b="1" dirty="0" smtClean="0">
              <a:solidFill>
                <a:schemeClr val="tx1"/>
              </a:solidFill>
              <a:latin typeface="Times New Roman" pitchFamily="18" charset="0"/>
              <a:cs typeface="Times New Roman" pitchFamily="18" charset="0"/>
            </a:endParaRPr>
          </a:p>
          <a:p>
            <a:endParaRPr lang="en-US" sz="2800" b="1" dirty="0" smtClean="0">
              <a:solidFill>
                <a:schemeClr val="tx1"/>
              </a:solidFill>
              <a:latin typeface="Times New Roman" pitchFamily="18" charset="0"/>
              <a:cs typeface="Times New Roman" pitchFamily="18" charset="0"/>
            </a:endParaRPr>
          </a:p>
          <a:p>
            <a:endParaRPr lang="en-US" sz="2800" b="1" dirty="0" smtClean="0">
              <a:solidFill>
                <a:schemeClr val="tx1"/>
              </a:solidFill>
              <a:latin typeface="Times New Roman" pitchFamily="18" charset="0"/>
              <a:cs typeface="Times New Roman" pitchFamily="18" charset="0"/>
            </a:endParaRPr>
          </a:p>
          <a:p>
            <a:r>
              <a:rPr lang="en-US" sz="2800" b="1" dirty="0" smtClean="0">
                <a:solidFill>
                  <a:srgbClr val="002060"/>
                </a:solidFill>
                <a:latin typeface="Times New Roman" pitchFamily="18" charset="0"/>
                <a:cs typeface="Times New Roman" pitchFamily="18" charset="0"/>
              </a:rPr>
              <a:t>Legacy Systems</a:t>
            </a:r>
            <a:endParaRPr lang="en-US" sz="2000" b="1" dirty="0" smtClean="0">
              <a:solidFill>
                <a:srgbClr val="002060"/>
              </a:solidFill>
              <a:latin typeface="Times New Roman" pitchFamily="18" charset="0"/>
              <a:cs typeface="Times New Roman" pitchFamily="18" charset="0"/>
            </a:endParaRPr>
          </a:p>
          <a:p>
            <a:endParaRPr lang="en-US" sz="1400" dirty="0">
              <a:solidFill>
                <a:schemeClr val="tx1"/>
              </a:solidFill>
              <a:latin typeface="Times New Roman" pitchFamily="18" charset="0"/>
              <a:cs typeface="Times New Roman" pitchFamily="18" charset="0"/>
            </a:endParaRPr>
          </a:p>
          <a:p>
            <a:pPr marL="284163" indent="-284163">
              <a:buFont typeface="Arial" pitchFamily="34" charset="0"/>
              <a:buChar char="•"/>
            </a:pPr>
            <a:r>
              <a:rPr lang="en-US" sz="2400" dirty="0" smtClean="0">
                <a:solidFill>
                  <a:schemeClr val="tx1"/>
                </a:solidFill>
                <a:latin typeface="Times New Roman" pitchFamily="18" charset="0"/>
                <a:cs typeface="Times New Roman" pitchFamily="18" charset="0"/>
              </a:rPr>
              <a:t>Were developed before the introduction of structured  programming .</a:t>
            </a:r>
          </a:p>
          <a:p>
            <a:pPr marL="284163" indent="-284163">
              <a:buFont typeface="Arial" pitchFamily="34" charset="0"/>
              <a:buChar char="•"/>
            </a:pPr>
            <a:r>
              <a:rPr lang="en-US" sz="2400" dirty="0" smtClean="0">
                <a:solidFill>
                  <a:srgbClr val="0070C0"/>
                </a:solidFill>
                <a:latin typeface="Times New Roman" pitchFamily="18" charset="0"/>
                <a:cs typeface="Times New Roman" pitchFamily="18" charset="0"/>
              </a:rPr>
              <a:t>Process models and basic principles such as modularity coupling, cohesion, good  programming practice emerged too late for them.</a:t>
            </a:r>
          </a:p>
          <a:p>
            <a:pPr marL="284163" indent="-284163">
              <a:buFont typeface="Arial" pitchFamily="34" charset="0"/>
              <a:buChar char="•"/>
            </a:pPr>
            <a:r>
              <a:rPr lang="en-US" sz="2400" dirty="0" smtClean="0">
                <a:solidFill>
                  <a:schemeClr val="tx1"/>
                </a:solidFill>
                <a:latin typeface="Times New Roman" pitchFamily="18" charset="0"/>
                <a:cs typeface="Times New Roman" pitchFamily="18" charset="0"/>
              </a:rPr>
              <a:t>Legacy system are generally associated with high maintenance costs. </a:t>
            </a:r>
          </a:p>
          <a:p>
            <a:pPr marL="284163" indent="-284163">
              <a:buFont typeface="Arial" pitchFamily="34" charset="0"/>
              <a:buChar char="•"/>
            </a:pPr>
            <a:r>
              <a:rPr lang="en-US" sz="2400" dirty="0" smtClean="0">
                <a:solidFill>
                  <a:srgbClr val="0070C0"/>
                </a:solidFill>
                <a:latin typeface="Times New Roman" pitchFamily="18" charset="0"/>
                <a:cs typeface="Times New Roman" pitchFamily="18" charset="0"/>
              </a:rPr>
              <a:t>The root cause of this expense is the degraded structure   that results from prolonged maintenance</a:t>
            </a:r>
            <a:r>
              <a:rPr lang="en-US" sz="1600" b="1" dirty="0" smtClean="0">
                <a:solidFill>
                  <a:srgbClr val="0070C0"/>
                </a:solidFill>
                <a:latin typeface="Times New Roman" pitchFamily="18" charset="0"/>
                <a:cs typeface="Times New Roman" pitchFamily="18" charset="0"/>
              </a:rPr>
              <a:t>.</a:t>
            </a:r>
            <a:endParaRPr lang="en-US" sz="2000" b="1" dirty="0">
              <a:solidFill>
                <a:srgbClr val="0070C0"/>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28600" y="304800"/>
            <a:ext cx="8686800" cy="6400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imes New Roman" pitchFamily="18" charset="0"/>
                <a:cs typeface="Times New Roman" pitchFamily="18" charset="0"/>
              </a:rPr>
              <a:t> </a:t>
            </a:r>
          </a:p>
          <a:p>
            <a:pPr algn="ctr"/>
            <a:r>
              <a:rPr lang="en-US" sz="2000" b="1" dirty="0" smtClean="0">
                <a:solidFill>
                  <a:schemeClr val="tx1"/>
                </a:solidFill>
                <a:latin typeface="Times New Roman" pitchFamily="18" charset="0"/>
                <a:cs typeface="Times New Roman" pitchFamily="18" charset="0"/>
              </a:rPr>
              <a:t> </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graphicFrame>
        <p:nvGraphicFramePr>
          <p:cNvPr id="6" name="Table 5"/>
          <p:cNvGraphicFramePr>
            <a:graphicFrameLocks noGrp="1"/>
          </p:cNvGraphicFramePr>
          <p:nvPr/>
        </p:nvGraphicFramePr>
        <p:xfrm>
          <a:off x="762000" y="914396"/>
          <a:ext cx="7620000" cy="4717557"/>
        </p:xfrm>
        <a:graphic>
          <a:graphicData uri="http://schemas.openxmlformats.org/drawingml/2006/table">
            <a:tbl>
              <a:tblPr firstRow="1" bandRow="1">
                <a:tableStyleId>{5C22544A-7EE6-4342-B048-85BDC9FD1C3A}</a:tableStyleId>
              </a:tblPr>
              <a:tblGrid>
                <a:gridCol w="2480930"/>
                <a:gridCol w="5139070"/>
              </a:tblGrid>
              <a:tr h="533404">
                <a:tc>
                  <a:txBody>
                    <a:bodyPr/>
                    <a:lstStyle/>
                    <a:p>
                      <a:pPr algn="ctr"/>
                      <a:r>
                        <a:rPr lang="en-US" sz="2000" b="1" dirty="0" smtClean="0">
                          <a:solidFill>
                            <a:schemeClr val="bg1"/>
                          </a:solidFill>
                          <a:latin typeface="Times New Roman" pitchFamily="18" charset="0"/>
                          <a:cs typeface="Times New Roman" pitchFamily="18" charset="0"/>
                        </a:rPr>
                        <a:t>Characteristics</a:t>
                      </a:r>
                      <a:endParaRPr lang="en-US" sz="2000" dirty="0">
                        <a:solidFill>
                          <a:schemeClr val="bg1"/>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Description</a:t>
                      </a:r>
                    </a:p>
                    <a:p>
                      <a:endParaRPr lang="en-US" sz="2000" dirty="0">
                        <a:latin typeface="Times New Roman" pitchFamily="18" charset="0"/>
                        <a:cs typeface="Times New Roman" pitchFamily="18" charset="0"/>
                      </a:endParaRPr>
                    </a:p>
                  </a:txBody>
                  <a:tcPr/>
                </a:tc>
              </a:tr>
              <a:tr h="1127764">
                <a:tc>
                  <a:txBody>
                    <a:bodyPr/>
                    <a:lstStyle/>
                    <a:p>
                      <a:r>
                        <a:rPr lang="en-US" sz="2000" dirty="0" smtClean="0">
                          <a:latin typeface="Times New Roman" pitchFamily="18" charset="0"/>
                          <a:cs typeface="Times New Roman" pitchFamily="18" charset="0"/>
                        </a:rPr>
                        <a:t>High maintenance cost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Results due to combination of other system factors, such as complexity, poor documentation and lack of inexperienced personnel. </a:t>
                      </a:r>
                      <a:endParaRPr lang="en-US" sz="2000" dirty="0">
                        <a:latin typeface="Times New Roman" pitchFamily="18" charset="0"/>
                        <a:cs typeface="Times New Roman" pitchFamily="18" charset="0"/>
                      </a:endParaRPr>
                    </a:p>
                  </a:txBody>
                  <a:tcPr/>
                </a:tc>
              </a:tr>
              <a:tr h="914400">
                <a:tc>
                  <a:txBody>
                    <a:bodyPr/>
                    <a:lstStyle/>
                    <a:p>
                      <a:r>
                        <a:rPr lang="en-US" sz="2000" dirty="0" smtClean="0">
                          <a:solidFill>
                            <a:srgbClr val="0070C0"/>
                          </a:solidFill>
                          <a:latin typeface="Times New Roman" pitchFamily="18" charset="0"/>
                          <a:cs typeface="Times New Roman" pitchFamily="18" charset="0"/>
                        </a:rPr>
                        <a:t>Complex</a:t>
                      </a:r>
                      <a:r>
                        <a:rPr lang="en-US" sz="2000" baseline="0" dirty="0" smtClean="0">
                          <a:solidFill>
                            <a:srgbClr val="0070C0"/>
                          </a:solidFill>
                          <a:latin typeface="Times New Roman" pitchFamily="18" charset="0"/>
                          <a:cs typeface="Times New Roman" pitchFamily="18" charset="0"/>
                        </a:rPr>
                        <a:t> software </a:t>
                      </a:r>
                      <a:endParaRPr lang="en-US" sz="2000" dirty="0">
                        <a:solidFill>
                          <a:srgbClr val="0070C0"/>
                        </a:solidFill>
                        <a:latin typeface="Times New Roman" pitchFamily="18" charset="0"/>
                        <a:cs typeface="Times New Roman" pitchFamily="18" charset="0"/>
                      </a:endParaRPr>
                    </a:p>
                  </a:txBody>
                  <a:tcPr/>
                </a:tc>
                <a:tc>
                  <a:txBody>
                    <a:bodyPr/>
                    <a:lstStyle/>
                    <a:p>
                      <a:r>
                        <a:rPr lang="en-US" sz="2000" dirty="0" smtClean="0">
                          <a:solidFill>
                            <a:srgbClr val="0070C0"/>
                          </a:solidFill>
                          <a:latin typeface="Times New Roman" pitchFamily="18" charset="0"/>
                          <a:cs typeface="Times New Roman" pitchFamily="18" charset="0"/>
                        </a:rPr>
                        <a:t>Results due to structural</a:t>
                      </a:r>
                      <a:r>
                        <a:rPr lang="en-US" sz="2000" baseline="0" dirty="0" smtClean="0">
                          <a:solidFill>
                            <a:srgbClr val="0070C0"/>
                          </a:solidFill>
                          <a:latin typeface="Times New Roman" pitchFamily="18" charset="0"/>
                          <a:cs typeface="Times New Roman" pitchFamily="18" charset="0"/>
                        </a:rPr>
                        <a:t> degradation, which must have occurred over a legacy system’s lifetime of change.</a:t>
                      </a:r>
                      <a:endParaRPr lang="en-US" sz="2000" dirty="0">
                        <a:solidFill>
                          <a:srgbClr val="0070C0"/>
                        </a:solidFill>
                        <a:latin typeface="Times New Roman" pitchFamily="18" charset="0"/>
                        <a:cs typeface="Times New Roman" pitchFamily="18" charset="0"/>
                      </a:endParaRPr>
                    </a:p>
                  </a:txBody>
                  <a:tcPr/>
                </a:tc>
              </a:tr>
              <a:tr h="1127760">
                <a:tc>
                  <a:txBody>
                    <a:bodyPr/>
                    <a:lstStyle/>
                    <a:p>
                      <a:r>
                        <a:rPr lang="en-US" sz="2000" dirty="0" smtClean="0">
                          <a:latin typeface="Times New Roman" pitchFamily="18" charset="0"/>
                          <a:cs typeface="Times New Roman" pitchFamily="18" charset="0"/>
                        </a:rPr>
                        <a:t>Obsolete support software</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Support software may not be available for a particular</a:t>
                      </a:r>
                      <a:r>
                        <a:rPr lang="en-US" sz="2000" baseline="0" dirty="0" smtClean="0">
                          <a:latin typeface="Times New Roman" pitchFamily="18" charset="0"/>
                          <a:cs typeface="Times New Roman" pitchFamily="18" charset="0"/>
                        </a:rPr>
                        <a:t> platform, or no longer be supported by its original vendor or any other organization.</a:t>
                      </a:r>
                      <a:endParaRPr lang="en-US" sz="2000" dirty="0">
                        <a:latin typeface="Times New Roman" pitchFamily="18" charset="0"/>
                        <a:cs typeface="Times New Roman" pitchFamily="18" charset="0"/>
                      </a:endParaRPr>
                    </a:p>
                  </a:txBody>
                  <a:tcPr/>
                </a:tc>
              </a:tr>
              <a:tr h="755153">
                <a:tc>
                  <a:txBody>
                    <a:bodyPr/>
                    <a:lstStyle/>
                    <a:p>
                      <a:r>
                        <a:rPr lang="en-US" sz="2000" dirty="0" smtClean="0">
                          <a:solidFill>
                            <a:srgbClr val="0070C0"/>
                          </a:solidFill>
                          <a:latin typeface="Times New Roman" pitchFamily="18" charset="0"/>
                          <a:cs typeface="Times New Roman" pitchFamily="18" charset="0"/>
                        </a:rPr>
                        <a:t>Obsolete hardware</a:t>
                      </a:r>
                      <a:endParaRPr lang="en-US" sz="2000" dirty="0">
                        <a:solidFill>
                          <a:srgbClr val="0070C0"/>
                        </a:solidFill>
                        <a:latin typeface="Times New Roman" pitchFamily="18" charset="0"/>
                        <a:cs typeface="Times New Roman" pitchFamily="18" charset="0"/>
                      </a:endParaRPr>
                    </a:p>
                  </a:txBody>
                  <a:tcPr/>
                </a:tc>
                <a:tc>
                  <a:txBody>
                    <a:bodyPr/>
                    <a:lstStyle/>
                    <a:p>
                      <a:r>
                        <a:rPr lang="en-US" sz="2000" dirty="0" smtClean="0">
                          <a:solidFill>
                            <a:srgbClr val="0070C0"/>
                          </a:solidFill>
                          <a:latin typeface="Times New Roman" pitchFamily="18" charset="0"/>
                          <a:cs typeface="Times New Roman" pitchFamily="18" charset="0"/>
                        </a:rPr>
                        <a:t>Legacy system’s hardware may have been discontinued. </a:t>
                      </a:r>
                      <a:endParaRPr lang="en-US" sz="2000" dirty="0">
                        <a:solidFill>
                          <a:srgbClr val="0070C0"/>
                        </a:solidFill>
                        <a:latin typeface="Times New Roman" pitchFamily="18" charset="0"/>
                        <a:cs typeface="Times New Roman" pitchFamily="18" charset="0"/>
                      </a:endParaRPr>
                    </a:p>
                  </a:txBody>
                  <a:tcPr/>
                </a:tc>
              </a:tr>
            </a:tbl>
          </a:graphicData>
        </a:graphic>
      </p:graphicFrame>
      <p:sp>
        <p:nvSpPr>
          <p:cNvPr id="4" name="TextBox 3"/>
          <p:cNvSpPr txBox="1"/>
          <p:nvPr/>
        </p:nvSpPr>
        <p:spPr>
          <a:xfrm>
            <a:off x="2362200" y="381000"/>
            <a:ext cx="4495800" cy="400110"/>
          </a:xfrm>
          <a:prstGeom prst="rect">
            <a:avLst/>
          </a:prstGeom>
          <a:noFill/>
        </p:spPr>
        <p:txBody>
          <a:bodyPr wrap="square" rtlCol="0">
            <a:spAutoFit/>
          </a:bodyPr>
          <a:lstStyle/>
          <a:p>
            <a:r>
              <a:rPr lang="en-US" b="1" dirty="0" smtClean="0">
                <a:latin typeface="Times New Roman" pitchFamily="18" charset="0"/>
                <a:cs typeface="Times New Roman" pitchFamily="18" charset="0"/>
              </a:rPr>
              <a:t>       </a:t>
            </a:r>
            <a:r>
              <a:rPr lang="en-US" sz="2000" b="1" dirty="0" smtClean="0">
                <a:solidFill>
                  <a:srgbClr val="7030A0"/>
                </a:solidFill>
                <a:latin typeface="Times New Roman" pitchFamily="18" charset="0"/>
                <a:cs typeface="Times New Roman" pitchFamily="18" charset="0"/>
              </a:rPr>
              <a:t>Legacy System Characteristics</a:t>
            </a:r>
            <a:endParaRPr lang="en-US" sz="2000" dirty="0">
              <a:solidFill>
                <a:srgbClr val="7030A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400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imes New Roman" pitchFamily="18" charset="0"/>
                <a:cs typeface="Times New Roman" pitchFamily="18" charset="0"/>
              </a:rPr>
              <a:t> </a:t>
            </a:r>
          </a:p>
          <a:p>
            <a:pPr algn="ctr"/>
            <a:r>
              <a:rPr lang="en-US" sz="2000" b="1" dirty="0" smtClean="0">
                <a:solidFill>
                  <a:schemeClr val="tx1"/>
                </a:solidFill>
                <a:latin typeface="Times New Roman" pitchFamily="18" charset="0"/>
                <a:cs typeface="Times New Roman" pitchFamily="18" charset="0"/>
              </a:rPr>
              <a:t> </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graphicFrame>
        <p:nvGraphicFramePr>
          <p:cNvPr id="3" name="Table 2"/>
          <p:cNvGraphicFramePr>
            <a:graphicFrameLocks noGrp="1"/>
          </p:cNvGraphicFramePr>
          <p:nvPr/>
        </p:nvGraphicFramePr>
        <p:xfrm>
          <a:off x="762000" y="914399"/>
          <a:ext cx="7620000" cy="5486400"/>
        </p:xfrm>
        <a:graphic>
          <a:graphicData uri="http://schemas.openxmlformats.org/drawingml/2006/table">
            <a:tbl>
              <a:tblPr firstRow="1" bandRow="1">
                <a:tableStyleId>{5C22544A-7EE6-4342-B048-85BDC9FD1C3A}</a:tableStyleId>
              </a:tblPr>
              <a:tblGrid>
                <a:gridCol w="2480930"/>
                <a:gridCol w="5139070"/>
              </a:tblGrid>
              <a:tr h="1163436">
                <a:tc>
                  <a:txBody>
                    <a:bodyPr/>
                    <a:lstStyle/>
                    <a:p>
                      <a:pPr algn="ctr"/>
                      <a:r>
                        <a:rPr lang="en-US" sz="2000" b="1" dirty="0" smtClean="0">
                          <a:solidFill>
                            <a:schemeClr val="bg1"/>
                          </a:solidFill>
                          <a:latin typeface="Times New Roman" pitchFamily="18" charset="0"/>
                          <a:cs typeface="Times New Roman" pitchFamily="18" charset="0"/>
                        </a:rPr>
                        <a:t>Characteristics</a:t>
                      </a:r>
                      <a:endParaRPr lang="en-US" sz="2000" dirty="0">
                        <a:solidFill>
                          <a:schemeClr val="bg1"/>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Description</a:t>
                      </a:r>
                    </a:p>
                    <a:p>
                      <a:endParaRPr lang="en-US" sz="2000" dirty="0">
                        <a:latin typeface="Times New Roman" pitchFamily="18" charset="0"/>
                        <a:cs typeface="Times New Roman" pitchFamily="18" charset="0"/>
                      </a:endParaRPr>
                    </a:p>
                  </a:txBody>
                  <a:tcPr/>
                </a:tc>
              </a:tr>
              <a:tr h="1163436">
                <a:tc>
                  <a:txBody>
                    <a:bodyPr/>
                    <a:lstStyle/>
                    <a:p>
                      <a:r>
                        <a:rPr lang="en-US" sz="2000" dirty="0" smtClean="0">
                          <a:latin typeface="Times New Roman" pitchFamily="18" charset="0"/>
                          <a:cs typeface="Times New Roman" pitchFamily="18" charset="0"/>
                        </a:rPr>
                        <a:t>Lack of technical expertise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Original developers of a legacy system are unlikely</a:t>
                      </a:r>
                      <a:r>
                        <a:rPr lang="en-US" sz="2000" baseline="0" dirty="0" smtClean="0">
                          <a:latin typeface="Times New Roman" pitchFamily="18" charset="0"/>
                          <a:cs typeface="Times New Roman" pitchFamily="18" charset="0"/>
                        </a:rPr>
                        <a:t> to involved with its maintenance today.</a:t>
                      </a:r>
                      <a:endParaRPr lang="en-US" sz="2000" dirty="0">
                        <a:latin typeface="Times New Roman" pitchFamily="18" charset="0"/>
                        <a:cs typeface="Times New Roman" pitchFamily="18" charset="0"/>
                      </a:endParaRPr>
                    </a:p>
                  </a:txBody>
                  <a:tcPr/>
                </a:tc>
              </a:tr>
              <a:tr h="1163436">
                <a:tc>
                  <a:txBody>
                    <a:bodyPr/>
                    <a:lstStyle/>
                    <a:p>
                      <a:r>
                        <a:rPr lang="en-US" sz="2000" dirty="0" smtClean="0">
                          <a:solidFill>
                            <a:srgbClr val="0070C0"/>
                          </a:solidFill>
                          <a:latin typeface="Times New Roman" pitchFamily="18" charset="0"/>
                          <a:cs typeface="Times New Roman" pitchFamily="18" charset="0"/>
                        </a:rPr>
                        <a:t>Business critical</a:t>
                      </a:r>
                      <a:endParaRPr lang="en-US" sz="2000" dirty="0">
                        <a:solidFill>
                          <a:srgbClr val="0070C0"/>
                        </a:solidFill>
                        <a:latin typeface="Times New Roman" pitchFamily="18" charset="0"/>
                        <a:cs typeface="Times New Roman" pitchFamily="18" charset="0"/>
                      </a:endParaRPr>
                    </a:p>
                  </a:txBody>
                  <a:tcPr/>
                </a:tc>
                <a:tc>
                  <a:txBody>
                    <a:bodyPr/>
                    <a:lstStyle/>
                    <a:p>
                      <a:r>
                        <a:rPr lang="en-US" sz="2000" dirty="0" smtClean="0">
                          <a:solidFill>
                            <a:srgbClr val="0070C0"/>
                          </a:solidFill>
                          <a:latin typeface="Times New Roman" pitchFamily="18" charset="0"/>
                          <a:cs typeface="Times New Roman" pitchFamily="18" charset="0"/>
                        </a:rPr>
                        <a:t>Many legacy system are</a:t>
                      </a:r>
                      <a:r>
                        <a:rPr lang="en-US" sz="2000" baseline="0" dirty="0" smtClean="0">
                          <a:solidFill>
                            <a:srgbClr val="0070C0"/>
                          </a:solidFill>
                          <a:latin typeface="Times New Roman" pitchFamily="18" charset="0"/>
                          <a:cs typeface="Times New Roman" pitchFamily="18" charset="0"/>
                        </a:rPr>
                        <a:t> essential for the proper working of the organizations which operate them.</a:t>
                      </a:r>
                      <a:endParaRPr lang="en-US" sz="2000" dirty="0">
                        <a:solidFill>
                          <a:srgbClr val="0070C0"/>
                        </a:solidFill>
                        <a:latin typeface="Times New Roman" pitchFamily="18" charset="0"/>
                        <a:cs typeface="Times New Roman" pitchFamily="18" charset="0"/>
                      </a:endParaRPr>
                    </a:p>
                  </a:txBody>
                  <a:tcPr/>
                </a:tc>
              </a:tr>
              <a:tr h="832656">
                <a:tc>
                  <a:txBody>
                    <a:bodyPr/>
                    <a:lstStyle/>
                    <a:p>
                      <a:r>
                        <a:rPr lang="en-US" sz="2000" dirty="0" smtClean="0">
                          <a:latin typeface="Times New Roman" pitchFamily="18" charset="0"/>
                          <a:cs typeface="Times New Roman" pitchFamily="18" charset="0"/>
                        </a:rPr>
                        <a:t>Poorly documented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Documentation is </a:t>
                      </a:r>
                      <a:r>
                        <a:rPr lang="en-US" sz="2000" baseline="0" dirty="0" smtClean="0">
                          <a:latin typeface="Times New Roman" pitchFamily="18" charset="0"/>
                          <a:cs typeface="Times New Roman" pitchFamily="18" charset="0"/>
                        </a:rPr>
                        <a:t> often missing or inconsistent. </a:t>
                      </a:r>
                      <a:endParaRPr lang="en-US" sz="2000" dirty="0">
                        <a:latin typeface="Times New Roman" pitchFamily="18" charset="0"/>
                        <a:cs typeface="Times New Roman" pitchFamily="18" charset="0"/>
                      </a:endParaRPr>
                    </a:p>
                  </a:txBody>
                  <a:tcPr/>
                </a:tc>
              </a:tr>
              <a:tr h="1163436">
                <a:tc>
                  <a:txBody>
                    <a:bodyPr/>
                    <a:lstStyle/>
                    <a:p>
                      <a:r>
                        <a:rPr lang="en-US" sz="2000" dirty="0" smtClean="0">
                          <a:solidFill>
                            <a:srgbClr val="0070C0"/>
                          </a:solidFill>
                          <a:latin typeface="Times New Roman" pitchFamily="18" charset="0"/>
                          <a:cs typeface="Times New Roman" pitchFamily="18" charset="0"/>
                        </a:rPr>
                        <a:t>Poorly understood</a:t>
                      </a:r>
                      <a:endParaRPr lang="en-US" sz="2000" dirty="0">
                        <a:solidFill>
                          <a:srgbClr val="0070C0"/>
                        </a:solidFill>
                        <a:latin typeface="Times New Roman" pitchFamily="18" charset="0"/>
                        <a:cs typeface="Times New Roman" pitchFamily="18" charset="0"/>
                      </a:endParaRPr>
                    </a:p>
                  </a:txBody>
                  <a:tcPr/>
                </a:tc>
                <a:tc>
                  <a:txBody>
                    <a:bodyPr/>
                    <a:lstStyle/>
                    <a:p>
                      <a:r>
                        <a:rPr lang="en-US" sz="2000" dirty="0" smtClean="0">
                          <a:solidFill>
                            <a:srgbClr val="0070C0"/>
                          </a:solidFill>
                          <a:latin typeface="Times New Roman" pitchFamily="18" charset="0"/>
                          <a:cs typeface="Times New Roman" pitchFamily="18" charset="0"/>
                        </a:rPr>
                        <a:t>As a consequence</a:t>
                      </a:r>
                      <a:r>
                        <a:rPr lang="en-US" sz="2000" baseline="0" dirty="0" smtClean="0">
                          <a:solidFill>
                            <a:srgbClr val="0070C0"/>
                          </a:solidFill>
                          <a:latin typeface="Times New Roman" pitchFamily="18" charset="0"/>
                          <a:cs typeface="Times New Roman" pitchFamily="18" charset="0"/>
                        </a:rPr>
                        <a:t> of system complexity  and poor documentation, software maintainers often understand the legacy system poorly.</a:t>
                      </a:r>
                      <a:endParaRPr lang="en-US" sz="2000" dirty="0">
                        <a:solidFill>
                          <a:srgbClr val="0070C0"/>
                        </a:solidFill>
                        <a:latin typeface="Times New Roman" pitchFamily="18" charset="0"/>
                        <a:cs typeface="Times New Roman" pitchFamily="18" charset="0"/>
                      </a:endParaRPr>
                    </a:p>
                  </a:txBody>
                  <a:tcPr/>
                </a:tc>
              </a:tr>
            </a:tbl>
          </a:graphicData>
        </a:graphic>
      </p:graphicFrame>
      <p:sp>
        <p:nvSpPr>
          <p:cNvPr id="4" name="TextBox 3"/>
          <p:cNvSpPr txBox="1"/>
          <p:nvPr/>
        </p:nvSpPr>
        <p:spPr>
          <a:xfrm>
            <a:off x="2362200" y="381000"/>
            <a:ext cx="4495800" cy="400110"/>
          </a:xfrm>
          <a:prstGeom prst="rect">
            <a:avLst/>
          </a:prstGeom>
          <a:noFill/>
        </p:spPr>
        <p:txBody>
          <a:bodyPr wrap="square" rtlCol="0">
            <a:spAutoFit/>
          </a:bodyPr>
          <a:lstStyle/>
          <a:p>
            <a:r>
              <a:rPr lang="en-US" b="1" dirty="0" smtClean="0">
                <a:latin typeface="Times New Roman" pitchFamily="18" charset="0"/>
                <a:cs typeface="Times New Roman" pitchFamily="18" charset="0"/>
              </a:rPr>
              <a:t>       </a:t>
            </a:r>
            <a:r>
              <a:rPr lang="en-US" sz="2000" b="1" dirty="0" smtClean="0">
                <a:solidFill>
                  <a:srgbClr val="7030A0"/>
                </a:solidFill>
                <a:latin typeface="Times New Roman" pitchFamily="18" charset="0"/>
                <a:cs typeface="Times New Roman" pitchFamily="18" charset="0"/>
              </a:rPr>
              <a:t>Legacy System Characteristics</a:t>
            </a:r>
            <a:endParaRPr lang="en-US" sz="2000" dirty="0">
              <a:solidFill>
                <a:srgbClr val="7030A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685800"/>
            <a:ext cx="79248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smtClean="0">
              <a:solidFill>
                <a:schemeClr val="tx1"/>
              </a:solidFill>
            </a:endParaRPr>
          </a:p>
          <a:p>
            <a:endParaRPr lang="en-US" b="1" dirty="0">
              <a:solidFill>
                <a:schemeClr val="tx1"/>
              </a:solidFill>
            </a:endParaRPr>
          </a:p>
          <a:p>
            <a:endParaRPr lang="en-US" b="1" dirty="0" smtClean="0">
              <a:solidFill>
                <a:schemeClr val="tx1"/>
              </a:solidFill>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pPr algn="ctr"/>
            <a:r>
              <a:rPr lang="en-US" sz="2800" b="1" dirty="0" smtClean="0">
                <a:solidFill>
                  <a:srgbClr val="002060"/>
                </a:solidFill>
                <a:latin typeface="Times New Roman" pitchFamily="18" charset="0"/>
                <a:cs typeface="Times New Roman" pitchFamily="18" charset="0"/>
              </a:rPr>
              <a:t> </a:t>
            </a:r>
          </a:p>
          <a:p>
            <a:pPr algn="ctr"/>
            <a:endParaRPr lang="en-US" sz="2800" b="1" dirty="0" smtClean="0">
              <a:solidFill>
                <a:srgbClr val="002060"/>
              </a:solidFill>
              <a:latin typeface="Times New Roman" pitchFamily="18" charset="0"/>
              <a:cs typeface="Times New Roman" pitchFamily="18" charset="0"/>
            </a:endParaRPr>
          </a:p>
          <a:p>
            <a:pPr algn="ctr"/>
            <a:r>
              <a:rPr lang="en-US" sz="2800" b="1" dirty="0" smtClean="0">
                <a:solidFill>
                  <a:srgbClr val="002060"/>
                </a:solidFill>
                <a:latin typeface="Times New Roman" pitchFamily="18" charset="0"/>
                <a:cs typeface="Times New Roman" pitchFamily="18" charset="0"/>
              </a:rPr>
              <a:t>Changing a Software System</a:t>
            </a:r>
            <a:endParaRPr lang="en-US" sz="2000" b="1" dirty="0" smtClean="0">
              <a:solidFill>
                <a:srgbClr val="002060"/>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smtClean="0">
                <a:solidFill>
                  <a:srgbClr val="002060"/>
                </a:solidFill>
                <a:latin typeface="Times New Roman" pitchFamily="18" charset="0"/>
                <a:cs typeface="Times New Roman" pitchFamily="18" charset="0"/>
              </a:rPr>
              <a:t>Software maintenance  and evolution of  system was first introduced by </a:t>
            </a:r>
            <a:r>
              <a:rPr lang="en-US" sz="2400" b="1" dirty="0" smtClean="0">
                <a:solidFill>
                  <a:srgbClr val="002060"/>
                </a:solidFill>
                <a:latin typeface="Times New Roman" pitchFamily="18" charset="0"/>
                <a:cs typeface="Times New Roman" pitchFamily="18" charset="0"/>
              </a:rPr>
              <a:t>Lehman.</a:t>
            </a:r>
            <a:r>
              <a:rPr lang="en-US" sz="2400" dirty="0" smtClean="0">
                <a:solidFill>
                  <a:srgbClr val="002060"/>
                </a:solidFill>
                <a:latin typeface="Times New Roman" pitchFamily="18" charset="0"/>
                <a:cs typeface="Times New Roman" pitchFamily="18" charset="0"/>
              </a:rPr>
              <a:t> </a:t>
            </a:r>
          </a:p>
          <a:p>
            <a:endParaRPr lang="en-US" sz="2400"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smtClean="0">
                <a:solidFill>
                  <a:srgbClr val="0070C0"/>
                </a:solidFill>
                <a:latin typeface="Times New Roman" pitchFamily="18" charset="0"/>
                <a:cs typeface="Times New Roman" pitchFamily="18" charset="0"/>
              </a:rPr>
              <a:t>One of the key observations of the studies was that large system are never complete and continue to evolve and as these system evolve, they become </a:t>
            </a:r>
            <a:r>
              <a:rPr lang="en-US" sz="2400" b="1" dirty="0" smtClean="0">
                <a:solidFill>
                  <a:srgbClr val="0070C0"/>
                </a:solidFill>
                <a:latin typeface="Times New Roman" pitchFamily="18" charset="0"/>
                <a:cs typeface="Times New Roman" pitchFamily="18" charset="0"/>
              </a:rPr>
              <a:t>more complex </a:t>
            </a:r>
            <a:r>
              <a:rPr lang="en-US" sz="2400" dirty="0" smtClean="0">
                <a:solidFill>
                  <a:srgbClr val="0070C0"/>
                </a:solidFill>
                <a:latin typeface="Times New Roman" pitchFamily="18" charset="0"/>
                <a:cs typeface="Times New Roman" pitchFamily="18" charset="0"/>
              </a:rPr>
              <a:t>unless some actions are taken to reduce the complexity. </a:t>
            </a:r>
          </a:p>
          <a:p>
            <a:pPr>
              <a:buFont typeface="Arial" pitchFamily="34" charset="0"/>
              <a:buChar char="•"/>
            </a:pPr>
            <a:endParaRPr lang="en-US" sz="2400"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smtClean="0">
                <a:solidFill>
                  <a:srgbClr val="002060"/>
                </a:solidFill>
                <a:latin typeface="Times New Roman" pitchFamily="18" charset="0"/>
                <a:cs typeface="Times New Roman" pitchFamily="18" charset="0"/>
              </a:rPr>
              <a:t>Lehman stated five laws for software maintenance and evolution of large systems.</a:t>
            </a:r>
            <a:endParaRPr lang="en-US" sz="1400" dirty="0" smtClean="0">
              <a:solidFill>
                <a:srgbClr val="002060"/>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04800"/>
            <a:ext cx="853440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imes New Roman" pitchFamily="18" charset="0"/>
              <a:cs typeface="Times New Roman" pitchFamily="18" charset="0"/>
            </a:endParaRPr>
          </a:p>
          <a:p>
            <a:pPr algn="ctr"/>
            <a:endParaRPr lang="en-US" dirty="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p>
        </p:txBody>
      </p:sp>
      <p:graphicFrame>
        <p:nvGraphicFramePr>
          <p:cNvPr id="6" name="Table 5"/>
          <p:cNvGraphicFramePr>
            <a:graphicFrameLocks noGrp="1"/>
          </p:cNvGraphicFramePr>
          <p:nvPr/>
        </p:nvGraphicFramePr>
        <p:xfrm>
          <a:off x="762000" y="1143000"/>
          <a:ext cx="8001000" cy="4507943"/>
        </p:xfrm>
        <a:graphic>
          <a:graphicData uri="http://schemas.openxmlformats.org/drawingml/2006/table">
            <a:tbl>
              <a:tblPr firstRow="1" bandRow="1">
                <a:tableStyleId>{5C22544A-7EE6-4342-B048-85BDC9FD1C3A}</a:tableStyleId>
              </a:tblPr>
              <a:tblGrid>
                <a:gridCol w="2309568"/>
                <a:gridCol w="5691432"/>
              </a:tblGrid>
              <a:tr h="660995">
                <a:tc>
                  <a:txBody>
                    <a:bodyPr/>
                    <a:lstStyle/>
                    <a:p>
                      <a:pPr algn="ctr"/>
                      <a:r>
                        <a:rPr lang="en-US" sz="1400" dirty="0" smtClean="0">
                          <a:latin typeface="Times New Roman" pitchFamily="18" charset="0"/>
                          <a:cs typeface="Times New Roman" pitchFamily="18" charset="0"/>
                        </a:rPr>
                        <a:t>Law</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Description</a:t>
                      </a:r>
                      <a:endParaRPr lang="en-US" sz="1400" dirty="0">
                        <a:latin typeface="Times New Roman" pitchFamily="18" charset="0"/>
                        <a:cs typeface="Times New Roman" pitchFamily="18" charset="0"/>
                      </a:endParaRPr>
                    </a:p>
                  </a:txBody>
                  <a:tcPr/>
                </a:tc>
              </a:tr>
              <a:tr h="698462">
                <a:tc>
                  <a:txBody>
                    <a:bodyPr/>
                    <a:lstStyle/>
                    <a:p>
                      <a:r>
                        <a:rPr lang="en-US" sz="1800" dirty="0" smtClean="0">
                          <a:solidFill>
                            <a:srgbClr val="002060"/>
                          </a:solidFill>
                          <a:latin typeface="Times New Roman" pitchFamily="18" charset="0"/>
                          <a:cs typeface="Times New Roman" pitchFamily="18" charset="0"/>
                        </a:rPr>
                        <a:t>Law of continuing  change</a:t>
                      </a:r>
                      <a:r>
                        <a:rPr lang="en-US" sz="1800" baseline="0" dirty="0" smtClean="0">
                          <a:solidFill>
                            <a:srgbClr val="002060"/>
                          </a:solidFill>
                          <a:latin typeface="Times New Roman" pitchFamily="18" charset="0"/>
                          <a:cs typeface="Times New Roman" pitchFamily="18" charset="0"/>
                        </a:rPr>
                        <a:t> </a:t>
                      </a:r>
                      <a:endParaRPr lang="en-US" sz="1800" dirty="0">
                        <a:solidFill>
                          <a:srgbClr val="002060"/>
                        </a:solidFill>
                        <a:latin typeface="Times New Roman" pitchFamily="18" charset="0"/>
                        <a:cs typeface="Times New Roman" pitchFamily="18" charset="0"/>
                      </a:endParaRPr>
                    </a:p>
                  </a:txBody>
                  <a:tcPr/>
                </a:tc>
                <a:tc>
                  <a:txBody>
                    <a:bodyPr/>
                    <a:lstStyle/>
                    <a:p>
                      <a:r>
                        <a:rPr lang="en-US" sz="1800" dirty="0" smtClean="0">
                          <a:solidFill>
                            <a:srgbClr val="002060"/>
                          </a:solidFill>
                          <a:latin typeface="Times New Roman" pitchFamily="18" charset="0"/>
                          <a:cs typeface="Times New Roman" pitchFamily="18" charset="0"/>
                        </a:rPr>
                        <a:t>A system</a:t>
                      </a:r>
                      <a:r>
                        <a:rPr lang="en-US" sz="1800" baseline="0" dirty="0" smtClean="0">
                          <a:solidFill>
                            <a:srgbClr val="002060"/>
                          </a:solidFill>
                          <a:latin typeface="Times New Roman" pitchFamily="18" charset="0"/>
                          <a:cs typeface="Times New Roman" pitchFamily="18" charset="0"/>
                        </a:rPr>
                        <a:t> is used in a real-world environment necessarily must change or become progressively less useful in that environment.</a:t>
                      </a:r>
                      <a:endParaRPr lang="en-US" sz="1800" dirty="0">
                        <a:solidFill>
                          <a:srgbClr val="002060"/>
                        </a:solidFill>
                        <a:latin typeface="Times New Roman" pitchFamily="18" charset="0"/>
                        <a:cs typeface="Times New Roman" pitchFamily="18" charset="0"/>
                      </a:endParaRPr>
                    </a:p>
                  </a:txBody>
                  <a:tcPr/>
                </a:tc>
              </a:tr>
              <a:tr h="1068146">
                <a:tc>
                  <a:txBody>
                    <a:bodyPr/>
                    <a:lstStyle/>
                    <a:p>
                      <a:r>
                        <a:rPr lang="en-US" sz="1800" dirty="0" smtClean="0">
                          <a:solidFill>
                            <a:srgbClr val="0070C0"/>
                          </a:solidFill>
                          <a:latin typeface="Times New Roman" pitchFamily="18" charset="0"/>
                          <a:cs typeface="Times New Roman" pitchFamily="18" charset="0"/>
                        </a:rPr>
                        <a:t>Law of increasing complexity</a:t>
                      </a:r>
                      <a:endParaRPr lang="en-US" sz="1800" dirty="0">
                        <a:solidFill>
                          <a:srgbClr val="0070C0"/>
                        </a:solidFill>
                        <a:latin typeface="Times New Roman" pitchFamily="18" charset="0"/>
                        <a:cs typeface="Times New Roman" pitchFamily="18" charset="0"/>
                      </a:endParaRPr>
                    </a:p>
                  </a:txBody>
                  <a:tcPr/>
                </a:tc>
                <a:tc>
                  <a:txBody>
                    <a:bodyPr/>
                    <a:lstStyle/>
                    <a:p>
                      <a:r>
                        <a:rPr lang="en-US" sz="1800" dirty="0" smtClean="0">
                          <a:solidFill>
                            <a:srgbClr val="0070C0"/>
                          </a:solidFill>
                          <a:latin typeface="Times New Roman" pitchFamily="18" charset="0"/>
                          <a:cs typeface="Times New Roman" pitchFamily="18" charset="0"/>
                        </a:rPr>
                        <a:t>As an evolving  system changes,</a:t>
                      </a:r>
                      <a:r>
                        <a:rPr lang="en-US" sz="1800" baseline="0" dirty="0" smtClean="0">
                          <a:solidFill>
                            <a:srgbClr val="0070C0"/>
                          </a:solidFill>
                          <a:latin typeface="Times New Roman" pitchFamily="18" charset="0"/>
                          <a:cs typeface="Times New Roman" pitchFamily="18" charset="0"/>
                        </a:rPr>
                        <a:t> its structure tends to become more complex. Extra resources must be devoted to preserving and simplifying the structure. </a:t>
                      </a:r>
                      <a:endParaRPr lang="en-US" sz="1800" dirty="0">
                        <a:solidFill>
                          <a:srgbClr val="0070C0"/>
                        </a:solidFill>
                        <a:latin typeface="Times New Roman" pitchFamily="18" charset="0"/>
                        <a:cs typeface="Times New Roman" pitchFamily="18" charset="0"/>
                      </a:endParaRPr>
                    </a:p>
                  </a:txBody>
                  <a:tcPr/>
                </a:tc>
              </a:tr>
              <a:tr h="9322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Times New Roman" pitchFamily="18" charset="0"/>
                          <a:cs typeface="Times New Roman" pitchFamily="18" charset="0"/>
                        </a:rPr>
                        <a:t>Law of self regulation</a:t>
                      </a:r>
                    </a:p>
                    <a:p>
                      <a:endParaRPr lang="en-US" sz="1800" dirty="0">
                        <a:solidFill>
                          <a:srgbClr val="002060"/>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Times New Roman" pitchFamily="18" charset="0"/>
                          <a:cs typeface="Times New Roman" pitchFamily="18" charset="0"/>
                        </a:rPr>
                        <a:t>Global E-type system</a:t>
                      </a:r>
                      <a:r>
                        <a:rPr lang="en-US" sz="1800" baseline="0" dirty="0" smtClean="0">
                          <a:solidFill>
                            <a:srgbClr val="002060"/>
                          </a:solidFill>
                          <a:latin typeface="Times New Roman" pitchFamily="18" charset="0"/>
                          <a:cs typeface="Times New Roman" pitchFamily="18" charset="0"/>
                        </a:rPr>
                        <a:t> evolution processes are self-regulating, and distribution of product and process measures close to normal.</a:t>
                      </a:r>
                      <a:endParaRPr lang="en-US" sz="1800" dirty="0" smtClean="0">
                        <a:solidFill>
                          <a:srgbClr val="002060"/>
                        </a:solidFill>
                        <a:latin typeface="Times New Roman" pitchFamily="18" charset="0"/>
                        <a:cs typeface="Times New Roman" pitchFamily="18" charset="0"/>
                      </a:endParaRPr>
                    </a:p>
                  </a:txBody>
                  <a:tcPr/>
                </a:tc>
              </a:tr>
              <a:tr h="932201">
                <a:tc>
                  <a:txBody>
                    <a:bodyPr/>
                    <a:lstStyle/>
                    <a:p>
                      <a:r>
                        <a:rPr lang="en-US" sz="1800" dirty="0" smtClean="0">
                          <a:solidFill>
                            <a:srgbClr val="0070C0"/>
                          </a:solidFill>
                          <a:latin typeface="Times New Roman" pitchFamily="18" charset="0"/>
                          <a:cs typeface="Times New Roman" pitchFamily="18" charset="0"/>
                        </a:rPr>
                        <a:t>Law of conservation of  organizational</a:t>
                      </a:r>
                      <a:r>
                        <a:rPr lang="en-US" sz="1800" baseline="0" dirty="0" smtClean="0">
                          <a:solidFill>
                            <a:srgbClr val="0070C0"/>
                          </a:solidFill>
                          <a:latin typeface="Times New Roman" pitchFamily="18" charset="0"/>
                          <a:cs typeface="Times New Roman" pitchFamily="18" charset="0"/>
                        </a:rPr>
                        <a:t> stability</a:t>
                      </a:r>
                      <a:endParaRPr lang="en-US" sz="1800" dirty="0">
                        <a:solidFill>
                          <a:srgbClr val="0070C0"/>
                        </a:solidFill>
                        <a:latin typeface="Times New Roman" pitchFamily="18" charset="0"/>
                        <a:cs typeface="Times New Roman" pitchFamily="18" charset="0"/>
                      </a:endParaRPr>
                    </a:p>
                  </a:txBody>
                  <a:tcPr/>
                </a:tc>
                <a:tc>
                  <a:txBody>
                    <a:bodyPr/>
                    <a:lstStyle/>
                    <a:p>
                      <a:r>
                        <a:rPr lang="en-US" sz="1800" dirty="0" smtClean="0">
                          <a:solidFill>
                            <a:srgbClr val="0070C0"/>
                          </a:solidFill>
                          <a:latin typeface="Times New Roman" pitchFamily="18" charset="0"/>
                          <a:cs typeface="Times New Roman" pitchFamily="18" charset="0"/>
                        </a:rPr>
                        <a:t>Over a </a:t>
                      </a:r>
                      <a:r>
                        <a:rPr lang="en-US" sz="1800" dirty="0" err="1" smtClean="0">
                          <a:solidFill>
                            <a:srgbClr val="0070C0"/>
                          </a:solidFill>
                          <a:latin typeface="Times New Roman" pitchFamily="18" charset="0"/>
                          <a:cs typeface="Times New Roman" pitchFamily="18" charset="0"/>
                        </a:rPr>
                        <a:t>systems’s</a:t>
                      </a:r>
                      <a:r>
                        <a:rPr lang="en-US" sz="1800" dirty="0" smtClean="0">
                          <a:solidFill>
                            <a:srgbClr val="0070C0"/>
                          </a:solidFill>
                          <a:latin typeface="Times New Roman" pitchFamily="18" charset="0"/>
                          <a:cs typeface="Times New Roman" pitchFamily="18" charset="0"/>
                        </a:rPr>
                        <a:t> lifetime,</a:t>
                      </a:r>
                      <a:r>
                        <a:rPr lang="en-US" sz="1800" baseline="0" dirty="0" smtClean="0">
                          <a:solidFill>
                            <a:srgbClr val="0070C0"/>
                          </a:solidFill>
                          <a:latin typeface="Times New Roman" pitchFamily="18" charset="0"/>
                          <a:cs typeface="Times New Roman" pitchFamily="18" charset="0"/>
                        </a:rPr>
                        <a:t> its rate of development is approximately constant and independent of the resources devoted to system development.</a:t>
                      </a:r>
                      <a:endParaRPr lang="en-US" sz="1800" dirty="0">
                        <a:solidFill>
                          <a:srgbClr val="0070C0"/>
                        </a:solidFill>
                        <a:latin typeface="Times New Roman" pitchFamily="18" charset="0"/>
                        <a:cs typeface="Times New Roman" pitchFamily="18" charset="0"/>
                      </a:endParaRPr>
                    </a:p>
                  </a:txBody>
                  <a:tcPr/>
                </a:tc>
              </a:tr>
            </a:tbl>
          </a:graphicData>
        </a:graphic>
      </p:graphicFrame>
      <p:sp>
        <p:nvSpPr>
          <p:cNvPr id="5" name="TextBox 4"/>
          <p:cNvSpPr txBox="1"/>
          <p:nvPr/>
        </p:nvSpPr>
        <p:spPr>
          <a:xfrm>
            <a:off x="990600" y="381000"/>
            <a:ext cx="7620000" cy="1200329"/>
          </a:xfrm>
          <a:prstGeom prst="rect">
            <a:avLst/>
          </a:prstGeom>
          <a:noFill/>
        </p:spPr>
        <p:txBody>
          <a:bodyPr wrap="square" rtlCol="0">
            <a:spAutoFit/>
          </a:bodyPr>
          <a:lstStyle/>
          <a:p>
            <a:pPr algn="ctr"/>
            <a:r>
              <a:rPr lang="en-US" sz="2400" b="1" dirty="0" smtClean="0">
                <a:solidFill>
                  <a:srgbClr val="002060"/>
                </a:solidFill>
                <a:latin typeface="Times New Roman" pitchFamily="18" charset="0"/>
                <a:cs typeface="Times New Roman" pitchFamily="18" charset="0"/>
              </a:rPr>
              <a:t>Lehman Laws for software maintenance and evolution of large systems</a:t>
            </a:r>
          </a:p>
          <a:p>
            <a:pPr algn="ct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57200" y="304800"/>
            <a:ext cx="853440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imes New Roman" pitchFamily="18" charset="0"/>
              <a:cs typeface="Times New Roman" pitchFamily="18" charset="0"/>
            </a:endParaRPr>
          </a:p>
          <a:p>
            <a:pPr algn="ctr"/>
            <a:endParaRPr lang="en-US" dirty="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p>
        </p:txBody>
      </p:sp>
      <p:sp>
        <p:nvSpPr>
          <p:cNvPr id="3" name="TextBox 2"/>
          <p:cNvSpPr txBox="1"/>
          <p:nvPr/>
        </p:nvSpPr>
        <p:spPr>
          <a:xfrm>
            <a:off x="0" y="1"/>
            <a:ext cx="9144000" cy="769441"/>
          </a:xfrm>
          <a:prstGeom prst="rect">
            <a:avLst/>
          </a:prstGeom>
          <a:noFill/>
        </p:spPr>
        <p:txBody>
          <a:bodyPr wrap="square" rtlCol="0">
            <a:spAutoFit/>
          </a:bodyPr>
          <a:lstStyle/>
          <a:p>
            <a:pPr algn="ctr"/>
            <a:r>
              <a:rPr lang="en-US" sz="2000" b="1" dirty="0" smtClean="0">
                <a:solidFill>
                  <a:srgbClr val="002060"/>
                </a:solidFill>
                <a:latin typeface="Times New Roman" pitchFamily="18" charset="0"/>
                <a:cs typeface="Times New Roman" pitchFamily="18" charset="0"/>
              </a:rPr>
              <a:t>Lehman Laws for software maintenance and evolution of large systems</a:t>
            </a:r>
          </a:p>
          <a:p>
            <a:pPr algn="ctr"/>
            <a:endParaRPr lang="en-US" sz="2400" dirty="0"/>
          </a:p>
        </p:txBody>
      </p:sp>
      <p:graphicFrame>
        <p:nvGraphicFramePr>
          <p:cNvPr id="4" name="Table 3"/>
          <p:cNvGraphicFramePr>
            <a:graphicFrameLocks noGrp="1"/>
          </p:cNvGraphicFramePr>
          <p:nvPr/>
        </p:nvGraphicFramePr>
        <p:xfrm>
          <a:off x="609600" y="381000"/>
          <a:ext cx="8153400" cy="6204756"/>
        </p:xfrm>
        <a:graphic>
          <a:graphicData uri="http://schemas.openxmlformats.org/drawingml/2006/table">
            <a:tbl>
              <a:tblPr firstRow="1" bandRow="1">
                <a:tableStyleId>{5C22544A-7EE6-4342-B048-85BDC9FD1C3A}</a:tableStyleId>
              </a:tblPr>
              <a:tblGrid>
                <a:gridCol w="2353560"/>
                <a:gridCol w="5799840"/>
              </a:tblGrid>
              <a:tr h="482791">
                <a:tc>
                  <a:txBody>
                    <a:bodyPr/>
                    <a:lstStyle/>
                    <a:p>
                      <a:pPr algn="ctr"/>
                      <a:r>
                        <a:rPr lang="en-US" sz="1400" dirty="0" smtClean="0">
                          <a:latin typeface="Times New Roman" pitchFamily="18" charset="0"/>
                          <a:cs typeface="Times New Roman" pitchFamily="18" charset="0"/>
                        </a:rPr>
                        <a:t>Law</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Description</a:t>
                      </a:r>
                      <a:endParaRPr lang="en-US" sz="1400" dirty="0">
                        <a:latin typeface="Times New Roman" pitchFamily="18" charset="0"/>
                        <a:cs typeface="Times New Roman" pitchFamily="18" charset="0"/>
                      </a:endParaRPr>
                    </a:p>
                  </a:txBody>
                  <a:tcPr/>
                </a:tc>
              </a:tr>
              <a:tr h="1736544">
                <a:tc>
                  <a:txBody>
                    <a:bodyPr/>
                    <a:lstStyle/>
                    <a:p>
                      <a:r>
                        <a:rPr lang="en-US" sz="1800" dirty="0" smtClean="0">
                          <a:solidFill>
                            <a:srgbClr val="002060"/>
                          </a:solidFill>
                          <a:latin typeface="Times New Roman" pitchFamily="18" charset="0"/>
                          <a:cs typeface="Times New Roman" pitchFamily="18" charset="0"/>
                        </a:rPr>
                        <a:t>Law of conservation of familiarity</a:t>
                      </a:r>
                    </a:p>
                  </a:txBody>
                  <a:tcPr/>
                </a:tc>
                <a:tc>
                  <a:txBody>
                    <a:bodyPr/>
                    <a:lstStyle/>
                    <a:p>
                      <a:r>
                        <a:rPr lang="en-US" sz="1800" dirty="0" smtClean="0">
                          <a:solidFill>
                            <a:srgbClr val="002060"/>
                          </a:solidFill>
                          <a:latin typeface="Times New Roman" pitchFamily="18" charset="0"/>
                          <a:cs typeface="Times New Roman" pitchFamily="18" charset="0"/>
                        </a:rPr>
                        <a:t>For E-Systems to efficiently continue to evolve a deep understanding</a:t>
                      </a:r>
                      <a:r>
                        <a:rPr lang="en-US" sz="1800" baseline="0" dirty="0" smtClean="0">
                          <a:solidFill>
                            <a:srgbClr val="002060"/>
                          </a:solidFill>
                          <a:latin typeface="Times New Roman" pitchFamily="18" charset="0"/>
                          <a:cs typeface="Times New Roman" pitchFamily="18" charset="0"/>
                        </a:rPr>
                        <a:t> of how the system functions, and why it has been developed to function in that manner, must be preserved at all costs. </a:t>
                      </a:r>
                    </a:p>
                    <a:p>
                      <a:r>
                        <a:rPr lang="en-US" sz="1800" baseline="0" dirty="0" smtClean="0">
                          <a:solidFill>
                            <a:srgbClr val="002060"/>
                          </a:solidFill>
                          <a:latin typeface="Times New Roman" pitchFamily="18" charset="0"/>
                          <a:cs typeface="Times New Roman" pitchFamily="18" charset="0"/>
                        </a:rPr>
                        <a:t>The incremental change in each release over the life time of the system is approximately constant. </a:t>
                      </a:r>
                      <a:endParaRPr lang="en-US" sz="1800" dirty="0">
                        <a:solidFill>
                          <a:srgbClr val="002060"/>
                        </a:solidFill>
                        <a:latin typeface="Times New Roman" pitchFamily="18" charset="0"/>
                        <a:cs typeface="Times New Roman" pitchFamily="18" charset="0"/>
                      </a:endParaRPr>
                    </a:p>
                  </a:txBody>
                  <a:tcPr/>
                </a:tc>
              </a:tr>
              <a:tr h="1183645">
                <a:tc>
                  <a:txBody>
                    <a:bodyPr/>
                    <a:lstStyle/>
                    <a:p>
                      <a:r>
                        <a:rPr lang="en-US" sz="1800" dirty="0" smtClean="0">
                          <a:solidFill>
                            <a:srgbClr val="0070C0"/>
                          </a:solidFill>
                          <a:latin typeface="Times New Roman" pitchFamily="18" charset="0"/>
                          <a:cs typeface="Times New Roman" pitchFamily="18" charset="0"/>
                        </a:rPr>
                        <a:t>Law of continuing growth</a:t>
                      </a:r>
                      <a:endParaRPr lang="en-US" sz="1800" dirty="0">
                        <a:solidFill>
                          <a:srgbClr val="0070C0"/>
                        </a:solidFill>
                        <a:latin typeface="Times New Roman" pitchFamily="18" charset="0"/>
                        <a:cs typeface="Times New Roman" pitchFamily="18" charset="0"/>
                      </a:endParaRPr>
                    </a:p>
                  </a:txBody>
                  <a:tcPr/>
                </a:tc>
                <a:tc>
                  <a:txBody>
                    <a:bodyPr/>
                    <a:lstStyle/>
                    <a:p>
                      <a:r>
                        <a:rPr lang="en-US" sz="1800" dirty="0" smtClean="0">
                          <a:solidFill>
                            <a:srgbClr val="0070C0"/>
                          </a:solidFill>
                          <a:latin typeface="Times New Roman" pitchFamily="18" charset="0"/>
                          <a:cs typeface="Times New Roman" pitchFamily="18" charset="0"/>
                        </a:rPr>
                        <a:t>E-type system’s functional capability must be continually enhanced to maintain user satisfaction over system lifetime. </a:t>
                      </a:r>
                      <a:r>
                        <a:rPr lang="en-US" sz="1800" dirty="0" smtClean="0">
                          <a:solidFill>
                            <a:schemeClr val="tx2">
                              <a:lumMod val="60000"/>
                              <a:lumOff val="40000"/>
                            </a:schemeClr>
                          </a:solidFill>
                          <a:latin typeface="Times New Roman" pitchFamily="18" charset="0"/>
                          <a:cs typeface="Times New Roman" pitchFamily="18" charset="0"/>
                        </a:rPr>
                        <a:t>The</a:t>
                      </a:r>
                      <a:r>
                        <a:rPr lang="en-US" sz="1800" baseline="0" dirty="0" smtClean="0">
                          <a:solidFill>
                            <a:schemeClr val="tx2">
                              <a:lumMod val="60000"/>
                              <a:lumOff val="40000"/>
                            </a:schemeClr>
                          </a:solidFill>
                          <a:latin typeface="Times New Roman" pitchFamily="18" charset="0"/>
                          <a:cs typeface="Times New Roman" pitchFamily="18" charset="0"/>
                        </a:rPr>
                        <a:t> requirements</a:t>
                      </a:r>
                      <a:r>
                        <a:rPr lang="en-US" sz="1800" dirty="0" smtClean="0">
                          <a:solidFill>
                            <a:schemeClr val="tx2">
                              <a:lumMod val="60000"/>
                              <a:lumOff val="40000"/>
                            </a:schemeClr>
                          </a:solidFill>
                          <a:latin typeface="Times New Roman" pitchFamily="18" charset="0"/>
                          <a:cs typeface="Times New Roman" pitchFamily="18" charset="0"/>
                        </a:rPr>
                        <a:t> will trigger future demand for change. So the system growth</a:t>
                      </a:r>
                      <a:r>
                        <a:rPr lang="en-US" sz="1800" baseline="0" dirty="0" smtClean="0">
                          <a:solidFill>
                            <a:schemeClr val="tx2">
                              <a:lumMod val="60000"/>
                              <a:lumOff val="40000"/>
                            </a:schemeClr>
                          </a:solidFill>
                          <a:latin typeface="Times New Roman" pitchFamily="18" charset="0"/>
                          <a:cs typeface="Times New Roman" pitchFamily="18" charset="0"/>
                        </a:rPr>
                        <a:t> is driven by feedback from its users.</a:t>
                      </a:r>
                      <a:endParaRPr lang="en-US" sz="1800" dirty="0">
                        <a:solidFill>
                          <a:schemeClr val="tx2">
                            <a:lumMod val="60000"/>
                            <a:lumOff val="40000"/>
                          </a:schemeClr>
                        </a:solidFill>
                        <a:latin typeface="Times New Roman" pitchFamily="18" charset="0"/>
                        <a:cs typeface="Times New Roman" pitchFamily="18" charset="0"/>
                      </a:endParaRPr>
                    </a:p>
                  </a:txBody>
                  <a:tcPr/>
                </a:tc>
              </a:tr>
              <a:tr h="887734">
                <a:tc>
                  <a:txBody>
                    <a:bodyPr/>
                    <a:lstStyle/>
                    <a:p>
                      <a:r>
                        <a:rPr lang="en-US" sz="1800" dirty="0" smtClean="0">
                          <a:solidFill>
                            <a:srgbClr val="002060"/>
                          </a:solidFill>
                          <a:latin typeface="Times New Roman" pitchFamily="18" charset="0"/>
                          <a:cs typeface="Times New Roman" pitchFamily="18" charset="0"/>
                        </a:rPr>
                        <a:t>Law of declining quality</a:t>
                      </a:r>
                      <a:endParaRPr lang="en-US" sz="1800" dirty="0">
                        <a:solidFill>
                          <a:srgbClr val="002060"/>
                        </a:solidFill>
                        <a:latin typeface="Times New Roman" pitchFamily="18" charset="0"/>
                        <a:cs typeface="Times New Roman" pitchFamily="18" charset="0"/>
                      </a:endParaRPr>
                    </a:p>
                  </a:txBody>
                  <a:tcPr/>
                </a:tc>
                <a:tc>
                  <a:txBody>
                    <a:bodyPr/>
                    <a:lstStyle/>
                    <a:p>
                      <a:r>
                        <a:rPr lang="en-US" sz="1800" dirty="0" smtClean="0">
                          <a:solidFill>
                            <a:srgbClr val="002060"/>
                          </a:solidFill>
                          <a:latin typeface="Times New Roman" pitchFamily="18" charset="0"/>
                          <a:cs typeface="Times New Roman" pitchFamily="18" charset="0"/>
                        </a:rPr>
                        <a:t>Poorly modified systems lead to introduction of defects;</a:t>
                      </a:r>
                      <a:r>
                        <a:rPr lang="en-US" sz="1800" baseline="0" dirty="0" smtClean="0">
                          <a:solidFill>
                            <a:srgbClr val="002060"/>
                          </a:solidFill>
                          <a:latin typeface="Times New Roman" pitchFamily="18" charset="0"/>
                          <a:cs typeface="Times New Roman" pitchFamily="18" charset="0"/>
                        </a:rPr>
                        <a:t> &amp;</a:t>
                      </a:r>
                    </a:p>
                    <a:p>
                      <a:r>
                        <a:rPr lang="en-US" sz="1800" baseline="0" dirty="0" smtClean="0">
                          <a:solidFill>
                            <a:srgbClr val="002060"/>
                          </a:solidFill>
                          <a:latin typeface="Times New Roman" pitchFamily="18" charset="0"/>
                          <a:cs typeface="Times New Roman" pitchFamily="18" charset="0"/>
                        </a:rPr>
                        <a:t>The quality of E-type systems will appear to be declining as newer products emerge.</a:t>
                      </a:r>
                      <a:endParaRPr lang="en-US" sz="1800" dirty="0">
                        <a:solidFill>
                          <a:srgbClr val="002060"/>
                        </a:solidFill>
                        <a:latin typeface="Times New Roman" pitchFamily="18" charset="0"/>
                        <a:cs typeface="Times New Roman" pitchFamily="18" charset="0"/>
                      </a:endParaRPr>
                    </a:p>
                  </a:txBody>
                  <a:tcPr/>
                </a:tc>
              </a:tr>
              <a:tr h="1881485">
                <a:tc>
                  <a:txBody>
                    <a:bodyPr/>
                    <a:lstStyle/>
                    <a:p>
                      <a:r>
                        <a:rPr lang="en-US" sz="1800" dirty="0" smtClean="0">
                          <a:solidFill>
                            <a:srgbClr val="0070C0"/>
                          </a:solidFill>
                          <a:latin typeface="Times New Roman" pitchFamily="18" charset="0"/>
                          <a:cs typeface="Times New Roman" pitchFamily="18" charset="0"/>
                        </a:rPr>
                        <a:t>Law of feedback systems</a:t>
                      </a:r>
                      <a:endParaRPr lang="en-US" sz="1800" dirty="0">
                        <a:solidFill>
                          <a:srgbClr val="0070C0"/>
                        </a:solidFill>
                        <a:latin typeface="Times New Roman" pitchFamily="18" charset="0"/>
                        <a:cs typeface="Times New Roman" pitchFamily="18" charset="0"/>
                      </a:endParaRPr>
                    </a:p>
                  </a:txBody>
                  <a:tcPr/>
                </a:tc>
                <a:tc>
                  <a:txBody>
                    <a:bodyPr/>
                    <a:lstStyle/>
                    <a:p>
                      <a:r>
                        <a:rPr lang="en-US" sz="1800" dirty="0" smtClean="0">
                          <a:solidFill>
                            <a:srgbClr val="0070C0"/>
                          </a:solidFill>
                          <a:latin typeface="Times New Roman" pitchFamily="18" charset="0"/>
                          <a:cs typeface="Times New Roman" pitchFamily="18" charset="0"/>
                        </a:rPr>
                        <a:t>Evolution</a:t>
                      </a:r>
                      <a:r>
                        <a:rPr lang="en-US" sz="1800" baseline="0" dirty="0" smtClean="0">
                          <a:solidFill>
                            <a:srgbClr val="0070C0"/>
                          </a:solidFill>
                          <a:latin typeface="Times New Roman" pitchFamily="18" charset="0"/>
                          <a:cs typeface="Times New Roman" pitchFamily="18" charset="0"/>
                        </a:rPr>
                        <a:t> processes are multi-level, multi-loop, multi-agent feedback systems. T</a:t>
                      </a:r>
                      <a:r>
                        <a:rPr lang="en-US" sz="1800" dirty="0" smtClean="0">
                          <a:solidFill>
                            <a:srgbClr val="0070C0"/>
                          </a:solidFill>
                          <a:latin typeface="Times New Roman" pitchFamily="18" charset="0"/>
                          <a:cs typeface="Times New Roman" pitchFamily="18" charset="0"/>
                        </a:rPr>
                        <a:t>o sustain continuous change or evolution,</a:t>
                      </a:r>
                      <a:r>
                        <a:rPr lang="en-US" sz="1800" baseline="0" dirty="0" smtClean="0">
                          <a:solidFill>
                            <a:srgbClr val="0070C0"/>
                          </a:solidFill>
                          <a:latin typeface="Times New Roman" pitchFamily="18" charset="0"/>
                          <a:cs typeface="Times New Roman" pitchFamily="18" charset="0"/>
                        </a:rPr>
                        <a:t> &amp; to minimize threats of software decay &amp; loss of familiarity, feedback to monitor the performance is must.</a:t>
                      </a:r>
                    </a:p>
                    <a:p>
                      <a:r>
                        <a:rPr lang="en-US" sz="1800" baseline="0" dirty="0" smtClean="0">
                          <a:solidFill>
                            <a:schemeClr val="tx1"/>
                          </a:solidFill>
                          <a:latin typeface="Times New Roman" pitchFamily="18" charset="0"/>
                          <a:cs typeface="Times New Roman" pitchFamily="18" charset="0"/>
                        </a:rPr>
                        <a:t>Feedback helps to collect metrics on the systems and maintenance effective performance.</a:t>
                      </a:r>
                      <a:endParaRPr lang="en-US" sz="1800"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57200"/>
            <a:ext cx="7924800" cy="6172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tx1"/>
              </a:solidFill>
            </a:endParaRPr>
          </a:p>
          <a:p>
            <a:pPr algn="ctr"/>
            <a:endParaRPr lang="en-US" sz="2000" b="1" dirty="0" smtClean="0">
              <a:solidFill>
                <a:schemeClr val="tx1"/>
              </a:solidFill>
            </a:endParaRPr>
          </a:p>
          <a:p>
            <a:pPr algn="ctr"/>
            <a:endParaRPr lang="en-US" sz="2000" b="1" dirty="0">
              <a:solidFill>
                <a:schemeClr val="tx1"/>
              </a:solidFill>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r>
              <a:rPr lang="en-US" sz="2000" b="1" dirty="0" smtClean="0">
                <a:solidFill>
                  <a:srgbClr val="002060"/>
                </a:solidFill>
                <a:latin typeface="Times New Roman" pitchFamily="18" charset="0"/>
                <a:cs typeface="Times New Roman" pitchFamily="18" charset="0"/>
              </a:rPr>
              <a:t>OBJECTIVES</a:t>
            </a:r>
          </a:p>
          <a:p>
            <a:pPr algn="ctr"/>
            <a:endParaRPr lang="en-US" sz="2000" b="1" dirty="0" smtClean="0">
              <a:solidFill>
                <a:srgbClr val="002060"/>
              </a:solidFill>
              <a:latin typeface="Times New Roman" pitchFamily="18" charset="0"/>
              <a:cs typeface="Times New Roman" pitchFamily="18" charset="0"/>
            </a:endParaRPr>
          </a:p>
          <a:p>
            <a:pPr lvl="1">
              <a:buFont typeface="Arial" pitchFamily="34" charset="0"/>
              <a:buChar char="•"/>
            </a:pPr>
            <a:r>
              <a:rPr lang="en-US" sz="2400" dirty="0" smtClean="0">
                <a:solidFill>
                  <a:srgbClr val="0070C0"/>
                </a:solidFill>
                <a:latin typeface="Times New Roman" pitchFamily="18" charset="0"/>
                <a:cs typeface="Times New Roman" pitchFamily="18" charset="0"/>
              </a:rPr>
              <a:t>To know various software maintenance models, viz. quick-fix, iterative enhancement and reuse model.</a:t>
            </a:r>
          </a:p>
          <a:p>
            <a:pPr lvl="1">
              <a:buFont typeface="Arial" pitchFamily="34" charset="0"/>
              <a:buChar char="•"/>
            </a:pPr>
            <a:r>
              <a:rPr lang="en-US" sz="2400" dirty="0" smtClean="0">
                <a:solidFill>
                  <a:schemeClr val="tx1"/>
                </a:solidFill>
                <a:latin typeface="Times New Roman" pitchFamily="18" charset="0"/>
                <a:cs typeface="Times New Roman" pitchFamily="18" charset="0"/>
              </a:rPr>
              <a:t>  To understand various techniques for maintenance, such as configuration management, impact analysis and software  rejuvenation.</a:t>
            </a:r>
          </a:p>
          <a:p>
            <a:pPr lvl="1">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400" dirty="0" smtClean="0">
                <a:solidFill>
                  <a:srgbClr val="0070C0"/>
                </a:solidFill>
                <a:latin typeface="Times New Roman" pitchFamily="18" charset="0"/>
                <a:cs typeface="Times New Roman" pitchFamily="18" charset="0"/>
              </a:rPr>
              <a:t>To list various tools that assist in maintaining the software.</a:t>
            </a:r>
          </a:p>
          <a:p>
            <a:pPr lvl="1">
              <a:buFont typeface="Arial" pitchFamily="34" charset="0"/>
              <a:buChar char="•"/>
            </a:pPr>
            <a:r>
              <a:rPr lang="en-US" sz="2400" dirty="0" smtClean="0">
                <a:solidFill>
                  <a:schemeClr val="tx1"/>
                </a:solidFill>
                <a:latin typeface="Times New Roman" pitchFamily="18" charset="0"/>
                <a:cs typeface="Times New Roman" pitchFamily="18" charset="0"/>
              </a:rPr>
              <a:t>  To appreciate need for technology change management, which is a process of identifying, selecting and evaluating new technologies. </a:t>
            </a:r>
          </a:p>
          <a:p>
            <a:pPr lvl="1">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400" dirty="0" smtClean="0">
                <a:solidFill>
                  <a:srgbClr val="0070C0"/>
                </a:solidFill>
                <a:latin typeface="Times New Roman" pitchFamily="18" charset="0"/>
                <a:cs typeface="Times New Roman" pitchFamily="18" charset="0"/>
              </a:rPr>
              <a:t>To understand software maintenance documentation.</a:t>
            </a:r>
          </a:p>
          <a:p>
            <a:endParaRPr lang="en-US" sz="1400" dirty="0" smtClean="0">
              <a:solidFill>
                <a:schemeClr val="tx1"/>
              </a:solidFill>
              <a:latin typeface="Times New Roman" pitchFamily="18" charset="0"/>
              <a:cs typeface="Times New Roman" pitchFamily="18" charset="0"/>
            </a:endParaRPr>
          </a:p>
          <a:p>
            <a:pPr>
              <a:buFont typeface="Arial" pitchFamily="34" charset="0"/>
              <a:buChar char="•"/>
            </a:pPr>
            <a:endParaRPr lang="en-US" sz="1400"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endParaRPr>
          </a:p>
          <a:p>
            <a:pPr algn="ctr"/>
            <a:endParaRPr lang="en-US" sz="1600" b="1"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Economic Implications of Modifying Software</a:t>
            </a:r>
            <a:endParaRPr lang="en-US" dirty="0"/>
          </a:p>
        </p:txBody>
      </p:sp>
      <p:sp>
        <p:nvSpPr>
          <p:cNvPr id="3" name="Content Placeholder 2"/>
          <p:cNvSpPr>
            <a:spLocks noGrp="1"/>
          </p:cNvSpPr>
          <p:nvPr>
            <p:ph idx="1"/>
          </p:nvPr>
        </p:nvSpPr>
        <p:spPr>
          <a:xfrm>
            <a:off x="457200" y="1143000"/>
            <a:ext cx="8229600" cy="5410200"/>
          </a:xfrm>
        </p:spPr>
        <p:txBody>
          <a:bodyPr/>
          <a:lstStyle/>
          <a:p>
            <a:r>
              <a:rPr lang="en-US" dirty="0" smtClean="0"/>
              <a:t>Resources expended for the maintenance of legacy software systems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Limitations for Software Change</a:t>
            </a:r>
            <a:endParaRPr lang="en-US" dirty="0"/>
          </a:p>
        </p:txBody>
      </p:sp>
      <p:sp>
        <p:nvSpPr>
          <p:cNvPr id="3" name="Content Placeholder 2"/>
          <p:cNvSpPr>
            <a:spLocks noGrp="1"/>
          </p:cNvSpPr>
          <p:nvPr>
            <p:ph idx="1"/>
          </p:nvPr>
        </p:nvSpPr>
        <p:spPr>
          <a:xfrm>
            <a:off x="457200" y="838200"/>
            <a:ext cx="8229600" cy="5791200"/>
          </a:xfrm>
        </p:spPr>
        <p:txBody>
          <a:bodyPr>
            <a:normAutofit fontScale="85000" lnSpcReduction="10000"/>
          </a:bodyPr>
          <a:lstStyle/>
          <a:p>
            <a:r>
              <a:rPr lang="en-US" sz="2400" b="1" dirty="0" smtClean="0"/>
              <a:t>Resource Limitations </a:t>
            </a:r>
          </a:p>
          <a:p>
            <a:pPr>
              <a:buNone/>
            </a:pPr>
            <a:r>
              <a:rPr lang="en-US" sz="2400" dirty="0" smtClean="0"/>
              <a:t>	Lack of skilled and trained maintenance programmers, the lack of suitable tools and environment to support their work, and lack of sufficient budget allocation.</a:t>
            </a:r>
          </a:p>
          <a:p>
            <a:r>
              <a:rPr lang="en-US" sz="2400" b="1" i="1" dirty="0" smtClean="0"/>
              <a:t>Quality of the Existing System</a:t>
            </a:r>
          </a:p>
          <a:p>
            <a:pPr>
              <a:buNone/>
            </a:pPr>
            <a:r>
              <a:rPr lang="en-US" sz="2400" b="1" i="1" dirty="0" smtClean="0"/>
              <a:t>	</a:t>
            </a:r>
            <a:r>
              <a:rPr lang="en-US" sz="2400" dirty="0" smtClean="0"/>
              <a:t>In 'old' systems, quality can be so poor that any change can lead to unpredictable ripple effects and a potential collapse of the system.</a:t>
            </a:r>
          </a:p>
          <a:p>
            <a:pPr>
              <a:buNone/>
            </a:pPr>
            <a:r>
              <a:rPr lang="en-US" sz="2400" dirty="0" smtClean="0"/>
              <a:t>	This can lead to old systems (software and hardware), with huge maintenance costs, and provides less functionality.</a:t>
            </a:r>
          </a:p>
          <a:p>
            <a:r>
              <a:rPr lang="en-US" sz="2400" b="1" i="1" dirty="0" smtClean="0"/>
              <a:t>Organizational Strategy</a:t>
            </a:r>
          </a:p>
          <a:p>
            <a:pPr>
              <a:buNone/>
            </a:pPr>
            <a:r>
              <a:rPr lang="en-US" sz="2400" dirty="0" smtClean="0"/>
              <a:t>	 determinant of the size of a maintenance budget. </a:t>
            </a:r>
          </a:p>
          <a:p>
            <a:r>
              <a:rPr lang="en-US" sz="2400" b="1" i="1" dirty="0" smtClean="0"/>
              <a:t>Inertia</a:t>
            </a:r>
          </a:p>
          <a:p>
            <a:pPr>
              <a:buNone/>
            </a:pPr>
            <a:r>
              <a:rPr lang="en-US" sz="2400" dirty="0" smtClean="0"/>
              <a:t>	The resistance to change by users may prevent modification to a software product.</a:t>
            </a:r>
          </a:p>
          <a:p>
            <a:r>
              <a:rPr lang="en-US" sz="2400" b="1" i="1" dirty="0" smtClean="0"/>
              <a:t>Attracting and Retaining Skilled Staff</a:t>
            </a:r>
          </a:p>
          <a:p>
            <a:pPr>
              <a:buNone/>
            </a:pPr>
            <a:r>
              <a:rPr lang="en-US" sz="2400" dirty="0" smtClean="0"/>
              <a:t>	The high costs of keeping systems operational and ensuring that user needs are due to the problem of attracting and retaining highly skilled and talented software maintenance personnel (image problem).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b="1" i="1" dirty="0" smtClean="0"/>
              <a:t>The Nomenclature and Image Problems</a:t>
            </a:r>
            <a:endParaRPr lang="en-US" sz="3600" dirty="0"/>
          </a:p>
        </p:txBody>
      </p:sp>
      <p:sp>
        <p:nvSpPr>
          <p:cNvPr id="3" name="Content Placeholder 2"/>
          <p:cNvSpPr>
            <a:spLocks noGrp="1"/>
          </p:cNvSpPr>
          <p:nvPr>
            <p:ph idx="1"/>
          </p:nvPr>
        </p:nvSpPr>
        <p:spPr>
          <a:xfrm>
            <a:off x="457200" y="762000"/>
            <a:ext cx="8229600" cy="5867400"/>
          </a:xfrm>
        </p:spPr>
        <p:txBody>
          <a:bodyPr/>
          <a:lstStyle/>
          <a:p>
            <a:r>
              <a:rPr lang="en-US" dirty="0" smtClean="0"/>
              <a:t>The activities undertaken on existing software to keep it operational and acceptable to the users. These include</a:t>
            </a:r>
          </a:p>
          <a:p>
            <a:r>
              <a:rPr lang="en-US" dirty="0" smtClean="0"/>
              <a:t>'software evolution‘ , 'post-delivery evolution' </a:t>
            </a:r>
          </a:p>
          <a:p>
            <a:pPr>
              <a:buNone/>
            </a:pPr>
            <a:r>
              <a:rPr lang="en-US" dirty="0" smtClean="0"/>
              <a:t>    </a:t>
            </a:r>
            <a:r>
              <a:rPr lang="en-US" dirty="0" err="1" smtClean="0"/>
              <a:t>and'support</a:t>
            </a:r>
            <a:r>
              <a:rPr lang="en-US" dirty="0" smtClean="0"/>
              <a:t>' .</a:t>
            </a:r>
          </a:p>
          <a:p>
            <a:r>
              <a:rPr lang="en-US" b="1" dirty="0" smtClean="0"/>
              <a:t>Software evolution and post-delivery evolution - </a:t>
            </a:r>
            <a:r>
              <a:rPr lang="en-US" dirty="0" smtClean="0"/>
              <a:t>negative image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i="1" dirty="0" smtClean="0"/>
              <a:t/>
            </a:r>
            <a:br>
              <a:rPr lang="en-US" sz="3600" b="1" i="1" dirty="0" smtClean="0"/>
            </a:br>
            <a:r>
              <a:rPr lang="en-US" sz="3600" b="1" i="1" dirty="0" smtClean="0"/>
              <a:t>Potential Solutions to Maintenance Problems</a:t>
            </a:r>
            <a:r>
              <a:rPr lang="en-US" i="1" dirty="0" smtClean="0"/>
              <a:t/>
            </a:r>
            <a:br>
              <a:rPr lang="en-US" i="1" dirty="0" smtClean="0"/>
            </a:br>
            <a:endParaRPr lang="en-US" dirty="0"/>
          </a:p>
        </p:txBody>
      </p:sp>
      <p:sp>
        <p:nvSpPr>
          <p:cNvPr id="3" name="Content Placeholder 2"/>
          <p:cNvSpPr>
            <a:spLocks noGrp="1"/>
          </p:cNvSpPr>
          <p:nvPr>
            <p:ph idx="1"/>
          </p:nvPr>
        </p:nvSpPr>
        <p:spPr>
          <a:xfrm>
            <a:off x="228600" y="762000"/>
            <a:ext cx="8763000" cy="5867400"/>
          </a:xfrm>
        </p:spPr>
        <p:txBody>
          <a:bodyPr>
            <a:normAutofit fontScale="85000" lnSpcReduction="10000"/>
          </a:bodyPr>
          <a:lstStyle/>
          <a:p>
            <a:pPr>
              <a:buNone/>
            </a:pPr>
            <a:r>
              <a:rPr lang="en-US" dirty="0" smtClean="0"/>
              <a:t>	Three approaches to maintenance problems:</a:t>
            </a:r>
          </a:p>
          <a:p>
            <a:r>
              <a:rPr lang="en-US" dirty="0" smtClean="0"/>
              <a:t>(</a:t>
            </a:r>
            <a:r>
              <a:rPr lang="en-US" dirty="0" err="1" smtClean="0"/>
              <a:t>i</a:t>
            </a:r>
            <a:r>
              <a:rPr lang="en-US" dirty="0" smtClean="0"/>
              <a:t>) budget and effort reallocation - reassigning maintenance resources to develop more maintainable systems;</a:t>
            </a:r>
          </a:p>
          <a:p>
            <a:pPr algn="just">
              <a:buNone/>
            </a:pPr>
            <a:r>
              <a:rPr lang="en-US" dirty="0" smtClean="0"/>
              <a:t>	The use of more advanced requirement specification approaches, design techniques and tools, quality assurance procedures and standards such as the ISO 9000 series and maintenance standards are aimed at addressing this issue.</a:t>
            </a:r>
          </a:p>
          <a:p>
            <a:r>
              <a:rPr lang="en-US" dirty="0" smtClean="0"/>
              <a:t>(ii) complete replacement of existing systems; </a:t>
            </a:r>
          </a:p>
          <a:p>
            <a:pPr>
              <a:buNone/>
            </a:pPr>
            <a:r>
              <a:rPr lang="en-US" dirty="0" smtClean="0"/>
              <a:t>	The risks and costs associated with complete system replacement are very high. Consider the factors </a:t>
            </a:r>
            <a:r>
              <a:rPr lang="en-US" i="1" dirty="0" smtClean="0"/>
              <a:t>Economic constraints, Residual errors in new systems, Database of information</a:t>
            </a:r>
            <a:endParaRPr lang="en-US" dirty="0" smtClean="0"/>
          </a:p>
          <a:p>
            <a:r>
              <a:rPr lang="en-US" dirty="0" smtClean="0"/>
              <a:t>(iii) enhancement (or maintenance)  of existing systems.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838200"/>
            <a:ext cx="7315200" cy="5562600"/>
          </a:xfrm>
          <a:prstGeom prst="round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2060"/>
                </a:solidFill>
              </a:rPr>
              <a:t> Expenditure on different </a:t>
            </a:r>
            <a:r>
              <a:rPr lang="en-US" sz="2800" dirty="0" smtClean="0">
                <a:solidFill>
                  <a:srgbClr val="002060"/>
                </a:solidFill>
                <a:latin typeface="Times New Roman" pitchFamily="18" charset="0"/>
                <a:cs typeface="Times New Roman" pitchFamily="18" charset="0"/>
              </a:rPr>
              <a:t> Software Changes</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3" name="Cloud Callout 2"/>
          <p:cNvSpPr/>
          <p:nvPr/>
        </p:nvSpPr>
        <p:spPr>
          <a:xfrm>
            <a:off x="762000" y="3581400"/>
            <a:ext cx="914400" cy="61264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Callout 4"/>
          <p:cNvSpPr/>
          <p:nvPr/>
        </p:nvSpPr>
        <p:spPr>
          <a:xfrm>
            <a:off x="7543800" y="1981200"/>
            <a:ext cx="914400" cy="61264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533400"/>
            <a:ext cx="7620000" cy="5867400"/>
          </a:xfrm>
          <a:prstGeom prst="round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 </a:t>
            </a:r>
            <a:r>
              <a:rPr lang="en-US" sz="2800" b="1" dirty="0" smtClean="0">
                <a:solidFill>
                  <a:srgbClr val="002060"/>
                </a:solidFill>
                <a:latin typeface="Times New Roman" pitchFamily="18" charset="0"/>
                <a:cs typeface="Times New Roman" pitchFamily="18" charset="0"/>
              </a:rPr>
              <a:t>Software Maintenance Prediction</a:t>
            </a:r>
            <a:endParaRPr lang="en-US" dirty="0" smtClean="0">
              <a:solidFill>
                <a:srgbClr val="002060"/>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3" name="Cloud Callout 2"/>
          <p:cNvSpPr/>
          <p:nvPr/>
        </p:nvSpPr>
        <p:spPr>
          <a:xfrm>
            <a:off x="7848600" y="1295400"/>
            <a:ext cx="990600" cy="917448"/>
          </a:xfrm>
          <a:prstGeom prst="cloud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Callout 4"/>
          <p:cNvSpPr/>
          <p:nvPr/>
        </p:nvSpPr>
        <p:spPr>
          <a:xfrm>
            <a:off x="7772400" y="5181600"/>
            <a:ext cx="990600" cy="917448"/>
          </a:xfrm>
          <a:prstGeom prst="cloud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Callout 5"/>
          <p:cNvSpPr/>
          <p:nvPr/>
        </p:nvSpPr>
        <p:spPr>
          <a:xfrm>
            <a:off x="457200" y="3429000"/>
            <a:ext cx="990600" cy="917448"/>
          </a:xfrm>
          <a:prstGeom prst="cloud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457200"/>
            <a:ext cx="8001000" cy="5943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 </a:t>
            </a: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800" b="1" dirty="0" smtClean="0">
              <a:solidFill>
                <a:srgbClr val="002060"/>
              </a:solidFill>
              <a:latin typeface="Times New Roman" pitchFamily="18" charset="0"/>
              <a:cs typeface="Times New Roman" pitchFamily="18" charset="0"/>
            </a:endParaRPr>
          </a:p>
          <a:p>
            <a:pPr algn="ctr"/>
            <a:r>
              <a:rPr lang="en-US" sz="2800" b="1" dirty="0" smtClean="0">
                <a:solidFill>
                  <a:srgbClr val="002060"/>
                </a:solidFill>
                <a:latin typeface="Times New Roman" pitchFamily="18" charset="0"/>
                <a:cs typeface="Times New Roman" pitchFamily="18" charset="0"/>
              </a:rPr>
              <a:t>Software Maintenance Prediction</a:t>
            </a:r>
            <a:endParaRPr lang="en-US" sz="2000" b="1" dirty="0" smtClean="0">
              <a:solidFill>
                <a:srgbClr val="002060"/>
              </a:solidFill>
              <a:latin typeface="Times New Roman" pitchFamily="18" charset="0"/>
              <a:cs typeface="Times New Roman" pitchFamily="18" charset="0"/>
            </a:endParaRPr>
          </a:p>
          <a:p>
            <a:endParaRPr lang="en-US" sz="1400" dirty="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The various predictions shown in the figure are closely related and specify the following:</a:t>
            </a:r>
          </a:p>
          <a:p>
            <a:endParaRPr lang="en-US" sz="2400"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a:solidFill>
                  <a:srgbClr val="0070C0"/>
                </a:solidFill>
                <a:latin typeface="Times New Roman" pitchFamily="18" charset="0"/>
                <a:cs typeface="Times New Roman" pitchFamily="18" charset="0"/>
              </a:rPr>
              <a:t> </a:t>
            </a:r>
            <a:r>
              <a:rPr lang="en-US" sz="2400" dirty="0" smtClean="0">
                <a:solidFill>
                  <a:srgbClr val="0070C0"/>
                </a:solidFill>
                <a:latin typeface="Times New Roman" pitchFamily="18" charset="0"/>
                <a:cs typeface="Times New Roman" pitchFamily="18" charset="0"/>
              </a:rPr>
              <a:t> The decision to accept a system change depends on the maintainability of the system components affected by that change up to a certain extent. </a:t>
            </a:r>
          </a:p>
          <a:p>
            <a:pPr>
              <a:buFont typeface="Arial" pitchFamily="34" charset="0"/>
              <a:buChar char="•"/>
            </a:pPr>
            <a:endParaRPr lang="en-US" sz="2400"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a:solidFill>
                  <a:srgbClr val="00206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 Implementing change degrades the system structure and hence reduces its maintainability.</a:t>
            </a:r>
          </a:p>
          <a:p>
            <a:pPr>
              <a:buFont typeface="Arial" pitchFamily="34" charset="0"/>
              <a:buChar char="•"/>
            </a:pPr>
            <a:endParaRPr lang="en-US" sz="2400"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smtClean="0">
                <a:solidFill>
                  <a:srgbClr val="0070C0"/>
                </a:solidFill>
                <a:latin typeface="Times New Roman" pitchFamily="18" charset="0"/>
                <a:cs typeface="Times New Roman" pitchFamily="18" charset="0"/>
              </a:rPr>
              <a:t>Costs involved in implementing change depend on the maintainability of system components.</a:t>
            </a:r>
          </a:p>
          <a:p>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endParaRPr lang="en-US" sz="1400" dirty="0" smtClean="0">
              <a:solidFill>
                <a:schemeClr val="tx1"/>
              </a:solidFill>
              <a:latin typeface="Times New Roman" pitchFamily="18" charset="0"/>
              <a:cs typeface="Times New Roman" pitchFamily="18" charset="0"/>
            </a:endParaRPr>
          </a:p>
          <a:p>
            <a:endParaRPr lang="en-US" sz="2000" dirty="0">
              <a:solidFill>
                <a:schemeClr val="tx1"/>
              </a:solidFill>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endParaRPr lang="en-US" sz="2000" dirty="0">
              <a:solidFill>
                <a:schemeClr val="tx1"/>
              </a:solidFill>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endParaRPr lang="en-US" sz="2000" dirty="0">
              <a:solidFill>
                <a:schemeClr val="tx1"/>
              </a:solidFill>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endParaRPr lang="en-US" sz="2000" dirty="0">
              <a:solidFill>
                <a:schemeClr val="tx1"/>
              </a:solidFill>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endParaRPr lang="en-US" sz="2000" dirty="0">
              <a:solidFill>
                <a:schemeClr val="tx1"/>
              </a:solidFill>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endParaRPr lang="en-US"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buNone/>
            </a:pPr>
            <a:endParaRPr lang="en-US" sz="4400" dirty="0" smtClean="0">
              <a:solidFill>
                <a:srgbClr val="002060"/>
              </a:solidFill>
              <a:latin typeface="Times New Roman" pitchFamily="18" charset="0"/>
              <a:cs typeface="Times New Roman" pitchFamily="18" charset="0"/>
            </a:endParaRPr>
          </a:p>
          <a:p>
            <a:pPr>
              <a:buNone/>
            </a:pPr>
            <a:endParaRPr lang="en-US" sz="7200" dirty="0" smtClean="0">
              <a:solidFill>
                <a:srgbClr val="002060"/>
              </a:solidFill>
              <a:latin typeface="Times New Roman" pitchFamily="18" charset="0"/>
              <a:cs typeface="Times New Roman" pitchFamily="18" charset="0"/>
            </a:endParaRPr>
          </a:p>
          <a:p>
            <a:pPr>
              <a:buNone/>
            </a:pPr>
            <a:endParaRPr lang="en-US" sz="7200" dirty="0" smtClean="0">
              <a:solidFill>
                <a:srgbClr val="002060"/>
              </a:solidFill>
              <a:latin typeface="Times New Roman" pitchFamily="18" charset="0"/>
              <a:cs typeface="Times New Roman" pitchFamily="18" charset="0"/>
            </a:endParaRPr>
          </a:p>
          <a:p>
            <a:pPr>
              <a:buNone/>
            </a:pPr>
            <a:endParaRPr lang="en-US" sz="7200" dirty="0" smtClean="0">
              <a:solidFill>
                <a:srgbClr val="002060"/>
              </a:solidFill>
              <a:latin typeface="Times New Roman" pitchFamily="18" charset="0"/>
              <a:cs typeface="Times New Roman" pitchFamily="18" charset="0"/>
            </a:endParaRPr>
          </a:p>
          <a:p>
            <a:pPr>
              <a:buNone/>
            </a:pPr>
            <a:r>
              <a:rPr lang="en-US" sz="9600" dirty="0" smtClean="0">
                <a:solidFill>
                  <a:srgbClr val="7030A0"/>
                </a:solidFill>
                <a:latin typeface="Times New Roman" pitchFamily="18" charset="0"/>
                <a:cs typeface="Times New Roman" pitchFamily="18" charset="0"/>
              </a:rPr>
              <a:t>Process metrics are used to predict software maintainability. </a:t>
            </a:r>
          </a:p>
          <a:p>
            <a:pPr>
              <a:buNone/>
            </a:pPr>
            <a:endParaRPr lang="en-US" sz="4400" dirty="0" smtClean="0">
              <a:solidFill>
                <a:schemeClr val="tx1"/>
              </a:solidFill>
              <a:latin typeface="Times New Roman" pitchFamily="18" charset="0"/>
              <a:cs typeface="Times New Roman" pitchFamily="18" charset="0"/>
            </a:endParaRPr>
          </a:p>
          <a:p>
            <a:pPr lvl="6">
              <a:buNone/>
            </a:pPr>
            <a:r>
              <a:rPr lang="en-US" sz="9600" dirty="0" smtClean="0">
                <a:solidFill>
                  <a:srgbClr val="7030A0"/>
                </a:solidFill>
                <a:latin typeface="Times New Roman" pitchFamily="18" charset="0"/>
                <a:cs typeface="Times New Roman" pitchFamily="18" charset="0"/>
              </a:rPr>
              <a:t>Some of the useful Process metrics are:</a:t>
            </a:r>
          </a:p>
          <a:p>
            <a:r>
              <a:rPr lang="en-US" sz="7200" dirty="0" smtClean="0">
                <a:solidFill>
                  <a:srgbClr val="0070C0"/>
                </a:solidFill>
                <a:latin typeface="Times New Roman" pitchFamily="18" charset="0"/>
                <a:cs typeface="Times New Roman" pitchFamily="18" charset="0"/>
              </a:rPr>
              <a:t> </a:t>
            </a:r>
            <a:r>
              <a:rPr lang="en-US" sz="9600" dirty="0" smtClean="0">
                <a:solidFill>
                  <a:srgbClr val="0070C0"/>
                </a:solidFill>
                <a:latin typeface="Times New Roman" pitchFamily="18" charset="0"/>
                <a:cs typeface="Times New Roman" pitchFamily="18" charset="0"/>
              </a:rPr>
              <a:t>Corrective maintenance:</a:t>
            </a:r>
            <a:r>
              <a:rPr lang="en-US" sz="3600" dirty="0" smtClean="0">
                <a:solidFill>
                  <a:schemeClr val="tx1"/>
                </a:solidFill>
                <a:latin typeface="Times New Roman" pitchFamily="18" charset="0"/>
                <a:cs typeface="Times New Roman" pitchFamily="18" charset="0"/>
              </a:rPr>
              <a:t>  </a:t>
            </a:r>
            <a:r>
              <a:rPr lang="en-US" sz="14400" dirty="0" smtClean="0">
                <a:solidFill>
                  <a:schemeClr val="tx1"/>
                </a:solidFill>
                <a:latin typeface="Times New Roman" pitchFamily="18" charset="0"/>
                <a:cs typeface="Times New Roman" pitchFamily="18" charset="0"/>
              </a:rPr>
              <a:t>   </a:t>
            </a:r>
            <a:endParaRPr lang="en-US" sz="9600" dirty="0" smtClean="0">
              <a:solidFill>
                <a:srgbClr val="0070C0"/>
              </a:solidFill>
              <a:latin typeface="Times New Roman" pitchFamily="18" charset="0"/>
              <a:cs typeface="Times New Roman" pitchFamily="18" charset="0"/>
            </a:endParaRPr>
          </a:p>
          <a:p>
            <a:pPr>
              <a:buNone/>
            </a:pPr>
            <a:r>
              <a:rPr lang="en-US" sz="9600" dirty="0" smtClean="0">
                <a:solidFill>
                  <a:srgbClr val="0070C0"/>
                </a:solidFill>
                <a:latin typeface="Times New Roman" pitchFamily="18" charset="0"/>
                <a:cs typeface="Times New Roman" pitchFamily="18" charset="0"/>
              </a:rPr>
              <a:t>    </a:t>
            </a:r>
            <a:r>
              <a:rPr lang="en-US" sz="9600" dirty="0" smtClean="0">
                <a:solidFill>
                  <a:srgbClr val="002060"/>
                </a:solidFill>
                <a:latin typeface="Times New Roman" pitchFamily="18" charset="0"/>
                <a:cs typeface="Times New Roman" pitchFamily="18" charset="0"/>
              </a:rPr>
              <a:t>While fixing failures some times more errors are introduced rather than being repaired. This shows decline in maintenance.</a:t>
            </a:r>
          </a:p>
          <a:p>
            <a:pPr>
              <a:buFont typeface="Arial" pitchFamily="34" charset="0"/>
              <a:buChar char="•"/>
            </a:pPr>
            <a:r>
              <a:rPr lang="en-US" sz="11200" dirty="0" smtClean="0">
                <a:solidFill>
                  <a:srgbClr val="0070C0"/>
                </a:solidFill>
                <a:latin typeface="Times New Roman" pitchFamily="18" charset="0"/>
                <a:cs typeface="Times New Roman" pitchFamily="18" charset="0"/>
              </a:rPr>
              <a:t>  </a:t>
            </a:r>
            <a:r>
              <a:rPr lang="en-US" sz="9600" dirty="0" smtClean="0">
                <a:solidFill>
                  <a:srgbClr val="0070C0"/>
                </a:solidFill>
                <a:latin typeface="Times New Roman" pitchFamily="18" charset="0"/>
                <a:cs typeface="Times New Roman" pitchFamily="18" charset="0"/>
              </a:rPr>
              <a:t>Average time required for impact analysis: </a:t>
            </a:r>
            <a:endParaRPr lang="en-US" sz="11200" dirty="0" smtClean="0">
              <a:solidFill>
                <a:srgbClr val="0070C0"/>
              </a:solidFill>
              <a:latin typeface="Times New Roman" pitchFamily="18" charset="0"/>
              <a:cs typeface="Times New Roman" pitchFamily="18" charset="0"/>
            </a:endParaRPr>
          </a:p>
          <a:p>
            <a:pPr marL="273050" indent="-273050">
              <a:buNone/>
            </a:pPr>
            <a:r>
              <a:rPr lang="en-US" sz="9600" dirty="0" smtClean="0">
                <a:solidFill>
                  <a:srgbClr val="7030A0"/>
                </a:solidFill>
                <a:latin typeface="Times New Roman" pitchFamily="18" charset="0"/>
                <a:cs typeface="Times New Roman" pitchFamily="18" charset="0"/>
              </a:rPr>
              <a:t>   </a:t>
            </a:r>
            <a:r>
              <a:rPr lang="en-US" sz="9600" dirty="0" smtClean="0">
                <a:solidFill>
                  <a:schemeClr val="tx1"/>
                </a:solidFill>
                <a:latin typeface="Times New Roman" pitchFamily="18" charset="0"/>
                <a:cs typeface="Times New Roman" pitchFamily="18" charset="0"/>
              </a:rPr>
              <a:t>The time that goes into analysis of  impact of modifications before starting the software maintenance.</a:t>
            </a:r>
          </a:p>
          <a:p>
            <a:pPr>
              <a:buFont typeface="Arial" pitchFamily="34" charset="0"/>
              <a:buChar char="•"/>
            </a:pPr>
            <a:r>
              <a:rPr lang="en-US" sz="11200" dirty="0" smtClean="0">
                <a:solidFill>
                  <a:srgbClr val="0070C0"/>
                </a:solidFill>
                <a:latin typeface="Times New Roman" pitchFamily="18" charset="0"/>
                <a:cs typeface="Times New Roman" pitchFamily="18" charset="0"/>
              </a:rPr>
              <a:t>  </a:t>
            </a:r>
            <a:r>
              <a:rPr lang="en-US" sz="9600" dirty="0" smtClean="0">
                <a:solidFill>
                  <a:srgbClr val="0070C0"/>
                </a:solidFill>
                <a:latin typeface="Times New Roman" pitchFamily="18" charset="0"/>
                <a:cs typeface="Times New Roman" pitchFamily="18" charset="0"/>
              </a:rPr>
              <a:t>Number of outstanding change requests: </a:t>
            </a:r>
            <a:endParaRPr lang="en-US" sz="11200" dirty="0" smtClean="0">
              <a:solidFill>
                <a:srgbClr val="0070C0"/>
              </a:solidFill>
              <a:latin typeface="Times New Roman" pitchFamily="18" charset="0"/>
              <a:cs typeface="Times New Roman" pitchFamily="18" charset="0"/>
            </a:endParaRPr>
          </a:p>
          <a:p>
            <a:pPr>
              <a:buNone/>
            </a:pPr>
            <a:r>
              <a:rPr lang="en-US" sz="9600" dirty="0" smtClean="0">
                <a:solidFill>
                  <a:srgbClr val="0070C0"/>
                </a:solidFill>
                <a:latin typeface="Times New Roman" pitchFamily="18" charset="0"/>
                <a:cs typeface="Times New Roman" pitchFamily="18" charset="0"/>
              </a:rPr>
              <a:t>   </a:t>
            </a:r>
            <a:r>
              <a:rPr lang="en-US" sz="9600" dirty="0" smtClean="0">
                <a:solidFill>
                  <a:srgbClr val="002060"/>
                </a:solidFill>
                <a:latin typeface="Times New Roman" pitchFamily="18" charset="0"/>
                <a:cs typeface="Times New Roman" pitchFamily="18" charset="0"/>
              </a:rPr>
              <a:t>Increasing number of outstanding change requests with time implies decline in maintainability. </a:t>
            </a:r>
          </a:p>
          <a:p>
            <a:pPr>
              <a:buFont typeface="Arial" pitchFamily="34" charset="0"/>
              <a:buChar char="•"/>
            </a:pPr>
            <a:r>
              <a:rPr lang="en-US" sz="9600" dirty="0" smtClean="0">
                <a:solidFill>
                  <a:srgbClr val="0070C0"/>
                </a:solidFill>
                <a:latin typeface="Times New Roman" pitchFamily="18" charset="0"/>
                <a:cs typeface="Times New Roman" pitchFamily="18" charset="0"/>
              </a:rPr>
              <a:t>  Average time to implement a change request: </a:t>
            </a:r>
          </a:p>
          <a:p>
            <a:pPr>
              <a:buNone/>
            </a:pPr>
            <a:r>
              <a:rPr lang="en-US" sz="9600" dirty="0" smtClean="0">
                <a:solidFill>
                  <a:srgbClr val="7030A0"/>
                </a:solidFill>
                <a:latin typeface="Times New Roman" pitchFamily="18" charset="0"/>
                <a:cs typeface="Times New Roman" pitchFamily="18" charset="0"/>
              </a:rPr>
              <a:t>    </a:t>
            </a:r>
            <a:r>
              <a:rPr lang="en-US" sz="9600" dirty="0" smtClean="0">
                <a:solidFill>
                  <a:schemeClr val="tx1"/>
                </a:solidFill>
                <a:latin typeface="Times New Roman" pitchFamily="18" charset="0"/>
                <a:cs typeface="Times New Roman" pitchFamily="18" charset="0"/>
              </a:rPr>
              <a:t>If the time taken to implement the change in software and  its documentation, rather than impact assessment, increases,  it implies decline in maintainability.</a:t>
            </a:r>
          </a:p>
          <a:p>
            <a:pPr algn="ctr">
              <a:buNone/>
            </a:pP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buNone/>
            </a:pPr>
            <a:endParaRPr lang="en-US" sz="1400"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buNone/>
            </a:pPr>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The Maintenance Process</a:t>
            </a:r>
            <a:endParaRPr lang="en-US" dirty="0"/>
          </a:p>
        </p:txBody>
      </p:sp>
      <p:sp>
        <p:nvSpPr>
          <p:cNvPr id="3" name="Content Placeholder 2"/>
          <p:cNvSpPr>
            <a:spLocks noGrp="1"/>
          </p:cNvSpPr>
          <p:nvPr>
            <p:ph idx="1"/>
          </p:nvPr>
        </p:nvSpPr>
        <p:spPr>
          <a:xfrm>
            <a:off x="228600" y="609600"/>
            <a:ext cx="8686800" cy="6019800"/>
          </a:xfrm>
        </p:spPr>
        <p:txBody>
          <a:bodyPr>
            <a:normAutofit fontScale="70000" lnSpcReduction="20000"/>
          </a:bodyPr>
          <a:lstStyle/>
          <a:p>
            <a:pPr>
              <a:buNone/>
            </a:pPr>
            <a:r>
              <a:rPr lang="en-US" b="1" i="1" dirty="0" smtClean="0"/>
              <a:t>Definitions</a:t>
            </a:r>
          </a:p>
          <a:p>
            <a:pPr algn="just">
              <a:buNone/>
            </a:pPr>
            <a:r>
              <a:rPr lang="en-US" b="1" dirty="0" smtClean="0"/>
              <a:t>	</a:t>
            </a:r>
            <a:r>
              <a:rPr lang="en-US" dirty="0" smtClean="0"/>
              <a:t>Life-cycle - the cyclic series of changes undergone by an entity from</a:t>
            </a:r>
          </a:p>
          <a:p>
            <a:pPr algn="just">
              <a:buNone/>
            </a:pPr>
            <a:r>
              <a:rPr lang="en-US" dirty="0" smtClean="0"/>
              <a:t>	inception to 'death'. In terms of software, the life-cycle is the series of</a:t>
            </a:r>
          </a:p>
          <a:p>
            <a:pPr algn="just">
              <a:buNone/>
            </a:pPr>
            <a:r>
              <a:rPr lang="en-US" dirty="0" smtClean="0"/>
              <a:t>	recognized stages through which a software product cycles during its</a:t>
            </a:r>
          </a:p>
          <a:p>
            <a:pPr algn="just">
              <a:buNone/>
            </a:pPr>
            <a:r>
              <a:rPr lang="en-US" dirty="0" smtClean="0"/>
              <a:t>	development and use.</a:t>
            </a:r>
          </a:p>
          <a:p>
            <a:pPr algn="just">
              <a:buNone/>
            </a:pPr>
            <a:endParaRPr lang="en-US" dirty="0" smtClean="0"/>
          </a:p>
          <a:p>
            <a:pPr>
              <a:buNone/>
            </a:pPr>
            <a:r>
              <a:rPr lang="en-US" b="1" dirty="0" smtClean="0"/>
              <a:t>Model - </a:t>
            </a:r>
            <a:r>
              <a:rPr lang="en-US" dirty="0" smtClean="0"/>
              <a:t>the representation of an entity or phenomenon.</a:t>
            </a:r>
          </a:p>
          <a:p>
            <a:pPr>
              <a:buNone/>
            </a:pPr>
            <a:r>
              <a:rPr lang="en-US" b="1" dirty="0" smtClean="0"/>
              <a:t>Process - </a:t>
            </a:r>
            <a:r>
              <a:rPr lang="en-US" dirty="0" smtClean="0"/>
              <a:t>the progress or course taken, methods of operation, a series of</a:t>
            </a:r>
          </a:p>
          <a:p>
            <a:pPr>
              <a:buNone/>
            </a:pPr>
            <a:r>
              <a:rPr lang="en-US" dirty="0" smtClean="0"/>
              <a:t>		    actions taken to effect a change.</a:t>
            </a:r>
          </a:p>
          <a:p>
            <a:pPr>
              <a:buNone/>
            </a:pPr>
            <a:r>
              <a:rPr lang="en-US" i="1" dirty="0" smtClean="0"/>
              <a:t>	</a:t>
            </a:r>
            <a:r>
              <a:rPr lang="en-US" b="1" i="1" dirty="0" smtClean="0"/>
              <a:t>"A specific activity or action performed by a human being or machine during a software project“</a:t>
            </a:r>
          </a:p>
          <a:p>
            <a:pPr>
              <a:buNone/>
            </a:pPr>
            <a:endParaRPr lang="en-US" b="1" i="1" dirty="0" smtClean="0"/>
          </a:p>
          <a:p>
            <a:pPr>
              <a:buNone/>
            </a:pPr>
            <a:r>
              <a:rPr lang="en-US" b="1" dirty="0" smtClean="0"/>
              <a:t>Process model - </a:t>
            </a:r>
            <a:r>
              <a:rPr lang="en-US" dirty="0" smtClean="0"/>
              <a:t>the representation of the progress or course taken - i.e.</a:t>
            </a:r>
          </a:p>
          <a:p>
            <a:pPr>
              <a:buNone/>
            </a:pPr>
            <a:r>
              <a:rPr lang="en-US" dirty="0" smtClean="0"/>
              <a:t>		                 the model of the process.</a:t>
            </a:r>
          </a:p>
          <a:p>
            <a:pPr>
              <a:buNone/>
            </a:pPr>
            <a:endParaRPr lang="en-US" b="1" dirty="0" smtClean="0"/>
          </a:p>
          <a:p>
            <a:pPr>
              <a:buNone/>
            </a:pPr>
            <a:r>
              <a:rPr lang="en-US" b="1" dirty="0" smtClean="0"/>
              <a:t>Software maintenance process - </a:t>
            </a:r>
            <a:r>
              <a:rPr lang="en-US" dirty="0" smtClean="0"/>
              <a:t>the series of actions taken to effect</a:t>
            </a:r>
          </a:p>
          <a:p>
            <a:pPr>
              <a:buNone/>
            </a:pPr>
            <a:r>
              <a:rPr lang="en-US" dirty="0" smtClean="0"/>
              <a:t>				                 change during maintenance.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Generic Software Process Life-cycle</a:t>
            </a:r>
            <a:br>
              <a:rPr lang="en-US" dirty="0" smtClean="0"/>
            </a:br>
            <a:r>
              <a:rPr lang="en-US" dirty="0" smtClean="0"/>
              <a:t>(Evolution from Ad-hoc to Structured)</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85900" y="1948656"/>
            <a:ext cx="6172200" cy="3829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4800" y="228600"/>
            <a:ext cx="8610600" cy="6324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US" sz="2800" b="1" dirty="0" smtClean="0">
                <a:solidFill>
                  <a:srgbClr val="002060"/>
                </a:solidFill>
                <a:latin typeface="Times New Roman" pitchFamily="18" charset="0"/>
                <a:cs typeface="Times New Roman" pitchFamily="18" charset="0"/>
              </a:rPr>
              <a:t>CONTENTS</a:t>
            </a:r>
          </a:p>
          <a:p>
            <a:pPr algn="ctr"/>
            <a:endParaRPr lang="en-US" sz="2800" b="1" dirty="0">
              <a:solidFill>
                <a:schemeClr val="tx1"/>
              </a:solidFill>
              <a:latin typeface="Times New Roman" pitchFamily="18" charset="0"/>
              <a:cs typeface="Times New Roman" pitchFamily="18" charset="0"/>
            </a:endParaRPr>
          </a:p>
          <a:p>
            <a:pPr lvl="1">
              <a:buFont typeface="Arial" pitchFamily="34" charset="0"/>
              <a:buChar char="•"/>
            </a:pPr>
            <a:r>
              <a:rPr lang="en-US" sz="3200" dirty="0" smtClean="0">
                <a:solidFill>
                  <a:schemeClr val="tx1"/>
                </a:solidFill>
                <a:latin typeface="Times New Roman" pitchFamily="18" charset="0"/>
                <a:cs typeface="Times New Roman" pitchFamily="18" charset="0"/>
              </a:rPr>
              <a:t> 	Basics of software maintenance</a:t>
            </a:r>
          </a:p>
          <a:p>
            <a:pPr lvl="1">
              <a:buFont typeface="Arial" pitchFamily="34" charset="0"/>
              <a:buChar char="•"/>
            </a:pPr>
            <a:r>
              <a:rPr lang="en-US" sz="3200" dirty="0" smtClean="0">
                <a:solidFill>
                  <a:schemeClr val="tx1"/>
                </a:solidFill>
                <a:latin typeface="Times New Roman" pitchFamily="18" charset="0"/>
                <a:cs typeface="Times New Roman" pitchFamily="18" charset="0"/>
              </a:rPr>
              <a:t> 	</a:t>
            </a:r>
            <a:r>
              <a:rPr lang="en-US" sz="3200" dirty="0" smtClean="0">
                <a:solidFill>
                  <a:srgbClr val="0070C0"/>
                </a:solidFill>
                <a:latin typeface="Times New Roman" pitchFamily="18" charset="0"/>
                <a:cs typeface="Times New Roman" pitchFamily="18" charset="0"/>
              </a:rPr>
              <a:t>Types of software maintenance</a:t>
            </a:r>
          </a:p>
          <a:p>
            <a:pPr lvl="1">
              <a:buFont typeface="Arial" pitchFamily="34" charset="0"/>
              <a:buChar char="•"/>
            </a:pPr>
            <a:r>
              <a:rPr lang="en-US" sz="3200" dirty="0" smtClean="0">
                <a:solidFill>
                  <a:schemeClr val="tx1"/>
                </a:solidFill>
                <a:latin typeface="Times New Roman" pitchFamily="18" charset="0"/>
                <a:cs typeface="Times New Roman" pitchFamily="18" charset="0"/>
              </a:rPr>
              <a:t>	Software maintenance life cycle</a:t>
            </a:r>
          </a:p>
          <a:p>
            <a:pPr lvl="1">
              <a:buFont typeface="Arial" pitchFamily="34" charset="0"/>
              <a:buChar char="•"/>
            </a:pPr>
            <a:r>
              <a:rPr lang="en-US" sz="3200" dirty="0" smtClean="0">
                <a:solidFill>
                  <a:schemeClr val="tx1"/>
                </a:solidFill>
                <a:latin typeface="Times New Roman" pitchFamily="18" charset="0"/>
                <a:cs typeface="Times New Roman" pitchFamily="18" charset="0"/>
              </a:rPr>
              <a:t> 	</a:t>
            </a:r>
            <a:r>
              <a:rPr lang="en-US" sz="3200" dirty="0" smtClean="0">
                <a:solidFill>
                  <a:srgbClr val="0070C0"/>
                </a:solidFill>
                <a:latin typeface="Times New Roman" pitchFamily="18" charset="0"/>
                <a:cs typeface="Times New Roman" pitchFamily="18" charset="0"/>
              </a:rPr>
              <a:t>Software maintenance Models</a:t>
            </a:r>
          </a:p>
          <a:p>
            <a:pPr lvl="1">
              <a:buFont typeface="Arial" pitchFamily="34" charset="0"/>
              <a:buChar char="•"/>
            </a:pPr>
            <a:r>
              <a:rPr lang="en-US" sz="3200" dirty="0" smtClean="0">
                <a:solidFill>
                  <a:schemeClr val="tx1"/>
                </a:solidFill>
                <a:latin typeface="Times New Roman" pitchFamily="18" charset="0"/>
                <a:cs typeface="Times New Roman" pitchFamily="18" charset="0"/>
              </a:rPr>
              <a:t> 	Techniques for maintenance</a:t>
            </a:r>
          </a:p>
          <a:p>
            <a:pPr lvl="1">
              <a:buFont typeface="Arial" pitchFamily="34" charset="0"/>
              <a:buChar char="•"/>
            </a:pPr>
            <a:r>
              <a:rPr lang="en-US" sz="3200" dirty="0" smtClean="0">
                <a:solidFill>
                  <a:schemeClr val="tx1"/>
                </a:solidFill>
                <a:latin typeface="Times New Roman" pitchFamily="18" charset="0"/>
                <a:cs typeface="Times New Roman" pitchFamily="18" charset="0"/>
              </a:rPr>
              <a:t> 	</a:t>
            </a:r>
            <a:r>
              <a:rPr lang="en-US" sz="3200" dirty="0" smtClean="0">
                <a:solidFill>
                  <a:srgbClr val="0070C0"/>
                </a:solidFill>
                <a:latin typeface="Times New Roman" pitchFamily="18" charset="0"/>
                <a:cs typeface="Times New Roman" pitchFamily="18" charset="0"/>
              </a:rPr>
              <a:t>Tools for Software maintenance</a:t>
            </a:r>
          </a:p>
          <a:p>
            <a:pPr lvl="1">
              <a:buFont typeface="Arial" pitchFamily="34" charset="0"/>
              <a:buChar char="•"/>
            </a:pPr>
            <a:r>
              <a:rPr lang="en-US" sz="3200" dirty="0" smtClean="0">
                <a:solidFill>
                  <a:schemeClr val="tx1"/>
                </a:solidFill>
                <a:latin typeface="Times New Roman" pitchFamily="18" charset="0"/>
                <a:cs typeface="Times New Roman" pitchFamily="18" charset="0"/>
              </a:rPr>
              <a:t> 	Technology change  management(TCM)</a:t>
            </a:r>
          </a:p>
          <a:p>
            <a:pPr lvl="1">
              <a:buFont typeface="Arial" pitchFamily="34" charset="0"/>
              <a:buChar char="•"/>
            </a:pPr>
            <a:r>
              <a:rPr lang="en-US" sz="3200" dirty="0" smtClean="0">
                <a:solidFill>
                  <a:schemeClr val="tx1"/>
                </a:solidFill>
                <a:latin typeface="Times New Roman" pitchFamily="18" charset="0"/>
                <a:cs typeface="Times New Roman" pitchFamily="18" charset="0"/>
              </a:rPr>
              <a:t> 	</a:t>
            </a:r>
            <a:r>
              <a:rPr lang="en-US" sz="3200" dirty="0" smtClean="0">
                <a:solidFill>
                  <a:srgbClr val="0070C0"/>
                </a:solidFill>
                <a:latin typeface="Times New Roman" pitchFamily="18" charset="0"/>
                <a:cs typeface="Times New Roman" pitchFamily="18" charset="0"/>
              </a:rPr>
              <a:t>Software maintenance documentation</a:t>
            </a:r>
            <a:endParaRPr lang="en-US" sz="3200" dirty="0" smtClean="0">
              <a:solidFill>
                <a:srgbClr val="0070C0"/>
              </a:solidFill>
            </a:endParaRPr>
          </a:p>
          <a:p>
            <a:pPr algn="ctr"/>
            <a:endParaRPr lang="en-US" b="1"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dirty="0" smtClean="0"/>
              <a:t>Process Models</a:t>
            </a:r>
            <a:br>
              <a:rPr lang="en-US" dirty="0" smtClean="0"/>
            </a:br>
            <a:r>
              <a:rPr lang="en-US" dirty="0" smtClean="0"/>
              <a:t>Code-and-Fix</a:t>
            </a:r>
            <a:endParaRPr lang="en-US" dirty="0"/>
          </a:p>
        </p:txBody>
      </p:sp>
      <p:sp>
        <p:nvSpPr>
          <p:cNvPr id="4" name="Content Placeholder 3"/>
          <p:cNvSpPr>
            <a:spLocks noGrp="1"/>
          </p:cNvSpPr>
          <p:nvPr>
            <p:ph sz="half" idx="2"/>
          </p:nvPr>
        </p:nvSpPr>
        <p:spPr>
          <a:xfrm>
            <a:off x="4038600" y="1371600"/>
            <a:ext cx="4648200" cy="4754563"/>
          </a:xfrm>
        </p:spPr>
        <p:txBody>
          <a:bodyPr>
            <a:normAutofit/>
          </a:bodyPr>
          <a:lstStyle/>
          <a:p>
            <a:r>
              <a:rPr lang="en-US" i="1" dirty="0" smtClean="0"/>
              <a:t>ad hoc and not well defined. simple two-phase model</a:t>
            </a:r>
          </a:p>
          <a:p>
            <a:r>
              <a:rPr lang="en-US" dirty="0" smtClean="0"/>
              <a:t>The first phase is to write code. The next phase is to 'fix' it.</a:t>
            </a:r>
          </a:p>
          <a:p>
            <a:r>
              <a:rPr lang="en-US" dirty="0" smtClean="0"/>
              <a:t>Fixing in this context may be error correction or addition of further functionality.</a:t>
            </a:r>
            <a:endParaRPr lang="en-US" dirty="0"/>
          </a:p>
        </p:txBody>
      </p:sp>
      <p:pic>
        <p:nvPicPr>
          <p:cNvPr id="2050" name="Picture 2"/>
          <p:cNvPicPr>
            <a:picLocks noGrp="1" noChangeAspect="1" noChangeArrowheads="1"/>
          </p:cNvPicPr>
          <p:nvPr>
            <p:ph sz="half" idx="1"/>
          </p:nvPr>
        </p:nvPicPr>
        <p:blipFill>
          <a:blip r:embed="rId2"/>
          <a:srcRect/>
          <a:stretch>
            <a:fillRect/>
          </a:stretch>
        </p:blipFill>
        <p:spPr bwMode="auto">
          <a:xfrm>
            <a:off x="685800" y="1600200"/>
            <a:ext cx="28194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Waterfall Model</a:t>
            </a:r>
            <a:endParaRPr lang="en-US" dirty="0"/>
          </a:p>
        </p:txBody>
      </p:sp>
      <p:sp>
        <p:nvSpPr>
          <p:cNvPr id="4" name="Content Placeholder 3"/>
          <p:cNvSpPr>
            <a:spLocks noGrp="1"/>
          </p:cNvSpPr>
          <p:nvPr>
            <p:ph sz="half" idx="2"/>
          </p:nvPr>
        </p:nvSpPr>
        <p:spPr/>
        <p:txBody>
          <a:bodyPr/>
          <a:lstStyle/>
          <a:p>
            <a:r>
              <a:rPr lang="en-US" dirty="0" smtClean="0"/>
              <a:t>Sequential</a:t>
            </a:r>
          </a:p>
          <a:p>
            <a:r>
              <a:rPr lang="en-US" dirty="0" smtClean="0"/>
              <a:t>Decide what to do</a:t>
            </a:r>
          </a:p>
          <a:p>
            <a:r>
              <a:rPr lang="en-US" dirty="0" smtClean="0"/>
              <a:t>Decide how to do it</a:t>
            </a:r>
          </a:p>
          <a:p>
            <a:r>
              <a:rPr lang="en-US" dirty="0" smtClean="0"/>
              <a:t>Do it</a:t>
            </a:r>
          </a:p>
          <a:p>
            <a:r>
              <a:rPr lang="en-US" dirty="0" smtClean="0"/>
              <a:t>Test it</a:t>
            </a:r>
          </a:p>
          <a:p>
            <a:r>
              <a:rPr lang="en-US" dirty="0" smtClean="0"/>
              <a:t>Use it.</a:t>
            </a:r>
            <a:endParaRPr lang="en-US" dirty="0"/>
          </a:p>
        </p:txBody>
      </p:sp>
      <p:pic>
        <p:nvPicPr>
          <p:cNvPr id="3074" name="Picture 2"/>
          <p:cNvPicPr>
            <a:picLocks noGrp="1" noChangeAspect="1" noChangeArrowheads="1"/>
          </p:cNvPicPr>
          <p:nvPr>
            <p:ph sz="half" idx="1"/>
          </p:nvPr>
        </p:nvPicPr>
        <p:blipFill>
          <a:blip r:embed="rId2"/>
          <a:srcRect/>
          <a:stretch>
            <a:fillRect/>
          </a:stretch>
        </p:blipFill>
        <p:spPr bwMode="auto">
          <a:xfrm>
            <a:off x="495300" y="1524000"/>
            <a:ext cx="39624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The Spiral Model</a:t>
            </a:r>
            <a:endParaRPr lang="en-US" dirty="0"/>
          </a:p>
        </p:txBody>
      </p:sp>
      <p:sp>
        <p:nvSpPr>
          <p:cNvPr id="4" name="Content Placeholder 3"/>
          <p:cNvSpPr>
            <a:spLocks noGrp="1"/>
          </p:cNvSpPr>
          <p:nvPr>
            <p:ph sz="half" idx="2"/>
          </p:nvPr>
        </p:nvSpPr>
        <p:spPr>
          <a:xfrm>
            <a:off x="4648200" y="990600"/>
            <a:ext cx="4038600" cy="5486400"/>
          </a:xfrm>
        </p:spPr>
        <p:txBody>
          <a:bodyPr>
            <a:normAutofit fontScale="92500"/>
          </a:bodyPr>
          <a:lstStyle/>
          <a:p>
            <a:r>
              <a:rPr lang="en-US" dirty="0" smtClean="0"/>
              <a:t>four-stage representation</a:t>
            </a:r>
          </a:p>
          <a:p>
            <a:pPr>
              <a:buNone/>
            </a:pPr>
            <a:r>
              <a:rPr lang="en-US" dirty="0" smtClean="0"/>
              <a:t>At each level</a:t>
            </a:r>
          </a:p>
          <a:p>
            <a:r>
              <a:rPr lang="en-US" dirty="0" smtClean="0"/>
              <a:t>objectives, constraints and alternatives are identified,</a:t>
            </a:r>
          </a:p>
          <a:p>
            <a:r>
              <a:rPr lang="en-US" dirty="0" smtClean="0"/>
              <a:t>alternatives are evaluated, risks are identified and resolved,</a:t>
            </a:r>
          </a:p>
          <a:p>
            <a:r>
              <a:rPr lang="en-US" dirty="0" smtClean="0"/>
              <a:t>the next level of product is developed and verified,</a:t>
            </a:r>
          </a:p>
          <a:p>
            <a:r>
              <a:rPr lang="en-US" dirty="0" smtClean="0"/>
              <a:t>the next phases are </a:t>
            </a:r>
            <a:r>
              <a:rPr lang="en-US" dirty="0" err="1" smtClean="0"/>
              <a:t>planne</a:t>
            </a:r>
            <a:endParaRPr lang="en-US" dirty="0"/>
          </a:p>
        </p:txBody>
      </p:sp>
      <p:pic>
        <p:nvPicPr>
          <p:cNvPr id="4098" name="Picture 2"/>
          <p:cNvPicPr>
            <a:picLocks noGrp="1" noChangeAspect="1" noChangeArrowheads="1"/>
          </p:cNvPicPr>
          <p:nvPr>
            <p:ph sz="half" idx="1"/>
          </p:nvPr>
        </p:nvPicPr>
        <p:blipFill>
          <a:blip r:embed="rId2"/>
          <a:srcRect/>
          <a:stretch>
            <a:fillRect/>
          </a:stretch>
        </p:blipFill>
        <p:spPr bwMode="auto">
          <a:xfrm>
            <a:off x="457200" y="1143000"/>
            <a:ext cx="40386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Spiral Model</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066800" y="990600"/>
            <a:ext cx="7315200" cy="5562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533400"/>
            <a:ext cx="7315200" cy="5486400"/>
          </a:xfrm>
          <a:prstGeom prst="round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2060"/>
                </a:solidFill>
                <a:latin typeface="Times New Roman" pitchFamily="18" charset="0"/>
                <a:cs typeface="Times New Roman" pitchFamily="18" charset="0"/>
              </a:rPr>
              <a:t> Phases of Software Maintenance Life Cycle</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3" name="Cloud Callout 2"/>
          <p:cNvSpPr/>
          <p:nvPr/>
        </p:nvSpPr>
        <p:spPr>
          <a:xfrm>
            <a:off x="533400" y="2895600"/>
            <a:ext cx="1447800" cy="7620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rved Down Ribbon 4"/>
          <p:cNvSpPr/>
          <p:nvPr/>
        </p:nvSpPr>
        <p:spPr>
          <a:xfrm>
            <a:off x="762000" y="5715000"/>
            <a:ext cx="7620000" cy="457200"/>
          </a:xfrm>
          <a:prstGeom prst="ellipseRibbon">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2500" lnSpcReduction="20000"/>
          </a:bodyPr>
          <a:lstStyle/>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buNone/>
            </a:pPr>
            <a:endParaRPr lang="en-US" sz="3500" b="1" dirty="0" smtClean="0">
              <a:solidFill>
                <a:srgbClr val="FF0000"/>
              </a:solidFill>
              <a:latin typeface="Times New Roman" pitchFamily="18" charset="0"/>
              <a:cs typeface="Times New Roman" pitchFamily="18" charset="0"/>
            </a:endParaRPr>
          </a:p>
          <a:p>
            <a:pPr algn="ctr">
              <a:buNone/>
            </a:pPr>
            <a:endParaRPr lang="en-US" sz="3500" b="1" dirty="0" smtClean="0">
              <a:solidFill>
                <a:srgbClr val="FF0000"/>
              </a:solidFill>
              <a:latin typeface="Times New Roman" pitchFamily="18" charset="0"/>
              <a:cs typeface="Times New Roman" pitchFamily="18" charset="0"/>
            </a:endParaRPr>
          </a:p>
          <a:p>
            <a:pPr algn="ctr">
              <a:buNone/>
            </a:pPr>
            <a:r>
              <a:rPr lang="en-US" sz="18500" dirty="0" smtClean="0">
                <a:solidFill>
                  <a:srgbClr val="00B050"/>
                </a:solidFill>
                <a:latin typeface="Times New Roman" pitchFamily="18" charset="0"/>
                <a:cs typeface="Times New Roman" pitchFamily="18" charset="0"/>
              </a:rPr>
              <a:t>Attributes of Software Maintenance Life Cycle</a:t>
            </a:r>
          </a:p>
          <a:p>
            <a:pPr algn="ctr">
              <a:buNone/>
            </a:pP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buNone/>
            </a:pPr>
            <a:endParaRPr lang="en-US" sz="1400"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228600"/>
            <a:ext cx="8839200" cy="640080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smtClean="0">
              <a:solidFill>
                <a:srgbClr val="0070C0"/>
              </a:solidFill>
              <a:latin typeface="Times New Roman" pitchFamily="18" charset="0"/>
              <a:cs typeface="Times New Roman" pitchFamily="18" charset="0"/>
            </a:endParaRPr>
          </a:p>
          <a:p>
            <a:pPr algn="ctr"/>
            <a:endParaRPr lang="en-US" sz="2800" dirty="0">
              <a:solidFill>
                <a:srgbClr val="0070C0"/>
              </a:solidFill>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228600" y="914400"/>
          <a:ext cx="8682398" cy="4795007"/>
        </p:xfrm>
        <a:graphic>
          <a:graphicData uri="http://schemas.openxmlformats.org/drawingml/2006/table">
            <a:tbl>
              <a:tblPr firstRow="1" bandRow="1">
                <a:tableStyleId>{F5AB1C69-6EDB-4FF4-983F-18BD219EF322}</a:tableStyleId>
              </a:tblPr>
              <a:tblGrid>
                <a:gridCol w="1143000"/>
                <a:gridCol w="1905000"/>
                <a:gridCol w="1893047"/>
                <a:gridCol w="1870676"/>
                <a:gridCol w="1870675"/>
              </a:tblGrid>
              <a:tr h="466847">
                <a:tc>
                  <a:txBody>
                    <a:bodyPr/>
                    <a:lstStyle/>
                    <a:p>
                      <a:r>
                        <a:rPr lang="en-US" sz="1600" dirty="0" smtClean="0">
                          <a:solidFill>
                            <a:srgbClr val="002060"/>
                          </a:solidFill>
                          <a:latin typeface="Times New Roman" pitchFamily="18" charset="0"/>
                          <a:cs typeface="Times New Roman" pitchFamily="18" charset="0"/>
                        </a:rPr>
                        <a:t>Phases</a:t>
                      </a:r>
                      <a:r>
                        <a:rPr lang="en-US" sz="1100" dirty="0" smtClean="0">
                          <a:latin typeface="Times New Roman" pitchFamily="18" charset="0"/>
                          <a:cs typeface="Times New Roman" pitchFamily="18" charset="0"/>
                        </a:rPr>
                        <a:t> </a:t>
                      </a:r>
                      <a:endParaRPr lang="en-US" sz="1100" dirty="0">
                        <a:latin typeface="Times New Roman" pitchFamily="18" charset="0"/>
                        <a:cs typeface="Times New Roman" pitchFamily="18" charset="0"/>
                      </a:endParaRPr>
                    </a:p>
                  </a:txBody>
                  <a:tcPr/>
                </a:tc>
                <a:tc>
                  <a:txBody>
                    <a:bodyPr/>
                    <a:lstStyle/>
                    <a:p>
                      <a:r>
                        <a:rPr lang="en-US" sz="1600" dirty="0" smtClean="0">
                          <a:solidFill>
                            <a:srgbClr val="002060"/>
                          </a:solidFill>
                          <a:latin typeface="Times New Roman" pitchFamily="18" charset="0"/>
                          <a:cs typeface="Times New Roman" pitchFamily="18" charset="0"/>
                        </a:rPr>
                        <a:t>Input</a:t>
                      </a:r>
                      <a:endParaRPr lang="en-US" sz="1600" dirty="0">
                        <a:solidFill>
                          <a:srgbClr val="002060"/>
                        </a:solidFill>
                        <a:latin typeface="Times New Roman" pitchFamily="18" charset="0"/>
                        <a:cs typeface="Times New Roman" pitchFamily="18" charset="0"/>
                      </a:endParaRPr>
                    </a:p>
                  </a:txBody>
                  <a:tcPr/>
                </a:tc>
                <a:tc>
                  <a:txBody>
                    <a:bodyPr/>
                    <a:lstStyle/>
                    <a:p>
                      <a:r>
                        <a:rPr lang="en-US" sz="1600" dirty="0" smtClean="0">
                          <a:solidFill>
                            <a:srgbClr val="002060"/>
                          </a:solidFill>
                          <a:latin typeface="Times New Roman" pitchFamily="18" charset="0"/>
                          <a:cs typeface="Times New Roman" pitchFamily="18" charset="0"/>
                        </a:rPr>
                        <a:t>Process</a:t>
                      </a:r>
                      <a:endParaRPr lang="en-US" sz="1600" dirty="0">
                        <a:solidFill>
                          <a:srgbClr val="002060"/>
                        </a:solidFill>
                        <a:latin typeface="Times New Roman" pitchFamily="18" charset="0"/>
                        <a:cs typeface="Times New Roman" pitchFamily="18" charset="0"/>
                      </a:endParaRPr>
                    </a:p>
                  </a:txBody>
                  <a:tcPr/>
                </a:tc>
                <a:tc>
                  <a:txBody>
                    <a:bodyPr/>
                    <a:lstStyle/>
                    <a:p>
                      <a:r>
                        <a:rPr lang="en-US" sz="1600" dirty="0" smtClean="0">
                          <a:solidFill>
                            <a:srgbClr val="002060"/>
                          </a:solidFill>
                          <a:latin typeface="Times New Roman" pitchFamily="18" charset="0"/>
                          <a:cs typeface="Times New Roman" pitchFamily="18" charset="0"/>
                        </a:rPr>
                        <a:t>Control</a:t>
                      </a:r>
                      <a:endParaRPr lang="en-US" sz="1600" dirty="0">
                        <a:solidFill>
                          <a:srgbClr val="002060"/>
                        </a:solidFill>
                        <a:latin typeface="Times New Roman" pitchFamily="18" charset="0"/>
                        <a:cs typeface="Times New Roman" pitchFamily="18" charset="0"/>
                      </a:endParaRPr>
                    </a:p>
                  </a:txBody>
                  <a:tcPr/>
                </a:tc>
                <a:tc>
                  <a:txBody>
                    <a:bodyPr/>
                    <a:lstStyle/>
                    <a:p>
                      <a:r>
                        <a:rPr lang="en-US" sz="1600" dirty="0" smtClean="0">
                          <a:solidFill>
                            <a:srgbClr val="002060"/>
                          </a:solidFill>
                          <a:latin typeface="Times New Roman" pitchFamily="18" charset="0"/>
                          <a:cs typeface="Times New Roman" pitchFamily="18" charset="0"/>
                        </a:rPr>
                        <a:t>Output</a:t>
                      </a:r>
                      <a:endParaRPr lang="en-US" sz="1600" dirty="0">
                        <a:solidFill>
                          <a:srgbClr val="002060"/>
                        </a:solidFill>
                        <a:latin typeface="Times New Roman" pitchFamily="18" charset="0"/>
                        <a:cs typeface="Times New Roman" pitchFamily="18" charset="0"/>
                      </a:endParaRPr>
                    </a:p>
                  </a:txBody>
                  <a:tcPr/>
                </a:tc>
              </a:tr>
              <a:tr h="1266242">
                <a:tc>
                  <a:txBody>
                    <a:bodyPr/>
                    <a:lstStyle/>
                    <a:p>
                      <a:r>
                        <a:rPr lang="en-US" sz="1400" dirty="0" smtClean="0">
                          <a:solidFill>
                            <a:schemeClr val="tx1"/>
                          </a:solidFill>
                          <a:latin typeface="Times New Roman" pitchFamily="18" charset="0"/>
                          <a:cs typeface="Times New Roman" pitchFamily="18" charset="0"/>
                        </a:rPr>
                        <a:t>Problem identification phases </a:t>
                      </a:r>
                      <a:endParaRPr lang="en-US" sz="1400" dirty="0">
                        <a:solidFill>
                          <a:schemeClr val="tx1"/>
                        </a:solidFill>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Modification</a:t>
                      </a:r>
                      <a:r>
                        <a:rPr lang="en-US" sz="1400" baseline="0" dirty="0" smtClean="0">
                          <a:latin typeface="Times New Roman" pitchFamily="18" charset="0"/>
                          <a:cs typeface="Times New Roman" pitchFamily="18" charset="0"/>
                        </a:rPr>
                        <a:t> request</a:t>
                      </a:r>
                      <a:endParaRPr lang="en-US" sz="1400" dirty="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Assign</a:t>
                      </a:r>
                      <a:r>
                        <a:rPr lang="en-US" sz="1400" baseline="0" dirty="0" smtClean="0">
                          <a:latin typeface="Times New Roman" pitchFamily="18" charset="0"/>
                          <a:cs typeface="Times New Roman" pitchFamily="18" charset="0"/>
                        </a:rPr>
                        <a:t> change number</a:t>
                      </a:r>
                    </a:p>
                    <a:p>
                      <a:pPr marL="60325" indent="-60325">
                        <a:buFont typeface="Arial" pitchFamily="34" charset="0"/>
                        <a:buChar char="•"/>
                      </a:pPr>
                      <a:r>
                        <a:rPr lang="en-US" sz="1400" baseline="0" dirty="0" smtClean="0">
                          <a:latin typeface="Times New Roman" pitchFamily="18" charset="0"/>
                          <a:cs typeface="Times New Roman" pitchFamily="18" charset="0"/>
                        </a:rPr>
                        <a:t>Classify </a:t>
                      </a:r>
                      <a:r>
                        <a:rPr lang="en-US" sz="1400" dirty="0" smtClean="0"/>
                        <a:t>modification</a:t>
                      </a:r>
                    </a:p>
                    <a:p>
                      <a:pPr>
                        <a:buFont typeface="Arial" pitchFamily="34" charset="0"/>
                        <a:buNone/>
                      </a:pPr>
                      <a:r>
                        <a:rPr lang="en-US" sz="1400" baseline="0" dirty="0" smtClean="0"/>
                        <a:t>  request</a:t>
                      </a:r>
                    </a:p>
                    <a:p>
                      <a:pPr marL="60325" indent="-60325">
                        <a:buFont typeface="Arial" pitchFamily="34" charset="0"/>
                        <a:buChar char="•"/>
                      </a:pPr>
                      <a:r>
                        <a:rPr lang="en-US" sz="1400" baseline="0" dirty="0" smtClean="0">
                          <a:latin typeface="Times New Roman" pitchFamily="18" charset="0"/>
                          <a:cs typeface="Times New Roman" pitchFamily="18" charset="0"/>
                        </a:rPr>
                        <a:t> Accept or reject change</a:t>
                      </a:r>
                    </a:p>
                    <a:p>
                      <a:pPr>
                        <a:buFont typeface="Arial" pitchFamily="34" charset="0"/>
                        <a:buChar char="•"/>
                      </a:pPr>
                      <a:r>
                        <a:rPr lang="en-US" sz="1400" baseline="0" dirty="0" smtClean="0">
                          <a:latin typeface="Times New Roman" pitchFamily="18" charset="0"/>
                          <a:cs typeface="Times New Roman" pitchFamily="18" charset="0"/>
                        </a:rPr>
                        <a:t> Prioritize</a:t>
                      </a:r>
                      <a:endParaRPr lang="en-US" sz="1400" dirty="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Uniquely</a:t>
                      </a:r>
                      <a:r>
                        <a:rPr lang="en-US" sz="1400" baseline="0" dirty="0" smtClean="0">
                          <a:latin typeface="Times New Roman" pitchFamily="18" charset="0"/>
                          <a:cs typeface="Times New Roman" pitchFamily="18" charset="0"/>
                        </a:rPr>
                        <a:t> </a:t>
                      </a:r>
                      <a:r>
                        <a:rPr lang="en-US" sz="1400" dirty="0" smtClean="0">
                          <a:solidFill>
                            <a:schemeClr val="tx1"/>
                          </a:solidFill>
                          <a:latin typeface="Times New Roman" pitchFamily="18" charset="0"/>
                          <a:cs typeface="Times New Roman" pitchFamily="18" charset="0"/>
                        </a:rPr>
                        <a:t>identified</a:t>
                      </a:r>
                    </a:p>
                    <a:p>
                      <a:pPr>
                        <a:buFont typeface="Arial" pitchFamily="34" charset="0"/>
                        <a:buNone/>
                      </a:pPr>
                      <a:r>
                        <a:rPr lang="en-US" sz="1400" baseline="0" dirty="0" smtClean="0">
                          <a:solidFill>
                            <a:schemeClr val="tx1"/>
                          </a:solidFill>
                          <a:latin typeface="Times New Roman" pitchFamily="18" charset="0"/>
                          <a:cs typeface="Times New Roman" pitchFamily="18" charset="0"/>
                        </a:rPr>
                        <a:t>  m</a:t>
                      </a:r>
                      <a:r>
                        <a:rPr lang="en-US" sz="1400" dirty="0" smtClean="0">
                          <a:latin typeface="Times New Roman" pitchFamily="18" charset="0"/>
                          <a:cs typeface="Times New Roman" pitchFamily="18" charset="0"/>
                        </a:rPr>
                        <a:t>odification</a:t>
                      </a:r>
                      <a:r>
                        <a:rPr lang="en-US" sz="1400" baseline="0" dirty="0" smtClean="0">
                          <a:latin typeface="Times New Roman" pitchFamily="18" charset="0"/>
                          <a:cs typeface="Times New Roman" pitchFamily="18" charset="0"/>
                        </a:rPr>
                        <a:t> request</a:t>
                      </a:r>
                    </a:p>
                    <a:p>
                      <a:pPr>
                        <a:buFont typeface="Arial" pitchFamily="34" charset="0"/>
                        <a:buChar char="•"/>
                      </a:pPr>
                      <a:r>
                        <a:rPr lang="en-US" sz="1400" baseline="0" dirty="0" smtClean="0">
                          <a:solidFill>
                            <a:schemeClr val="tx1"/>
                          </a:solidFill>
                          <a:latin typeface="Times New Roman" pitchFamily="18" charset="0"/>
                          <a:cs typeface="Times New Roman" pitchFamily="18" charset="0"/>
                        </a:rPr>
                        <a:t> Enter m</a:t>
                      </a:r>
                      <a:r>
                        <a:rPr lang="en-US" sz="1400" dirty="0" smtClean="0"/>
                        <a:t>odification</a:t>
                      </a:r>
                    </a:p>
                    <a:p>
                      <a:pPr>
                        <a:buFont typeface="Arial" pitchFamily="34" charset="0"/>
                        <a:buNone/>
                      </a:pPr>
                      <a:r>
                        <a:rPr lang="en-US" sz="1400" baseline="0" dirty="0" smtClean="0"/>
                        <a:t>  request</a:t>
                      </a:r>
                      <a:r>
                        <a:rPr lang="en-US" sz="1400" dirty="0" smtClean="0">
                          <a:solidFill>
                            <a:schemeClr val="tx1"/>
                          </a:solidFill>
                          <a:latin typeface="Times New Roman" pitchFamily="18" charset="0"/>
                          <a:cs typeface="Times New Roman" pitchFamily="18" charset="0"/>
                        </a:rPr>
                        <a:t>  in</a:t>
                      </a:r>
                      <a:r>
                        <a:rPr lang="en-US" sz="1400" baseline="0" dirty="0" smtClean="0">
                          <a:solidFill>
                            <a:schemeClr val="tx1"/>
                          </a:solidFill>
                          <a:latin typeface="Times New Roman" pitchFamily="18" charset="0"/>
                          <a:cs typeface="Times New Roman" pitchFamily="18" charset="0"/>
                        </a:rPr>
                        <a:t> </a:t>
                      </a:r>
                      <a:r>
                        <a:rPr lang="en-US" sz="1400" dirty="0" smtClean="0">
                          <a:solidFill>
                            <a:schemeClr val="tx1"/>
                          </a:solidFill>
                          <a:latin typeface="Times New Roman" pitchFamily="18" charset="0"/>
                          <a:cs typeface="Times New Roman" pitchFamily="18" charset="0"/>
                        </a:rPr>
                        <a:t>repository</a:t>
                      </a:r>
                      <a:endParaRPr lang="en-US" sz="1400" dirty="0">
                        <a:latin typeface="Times New Roman" pitchFamily="18" charset="0"/>
                        <a:cs typeface="Times New Roman" pitchFamily="18" charset="0"/>
                      </a:endParaRPr>
                    </a:p>
                  </a:txBody>
                  <a:tcPr>
                    <a:solidFill>
                      <a:srgbClr val="92D050"/>
                    </a:solidFill>
                  </a:tcPr>
                </a:tc>
                <a:tc>
                  <a:txBody>
                    <a:bodyPr/>
                    <a:lstStyle/>
                    <a:p>
                      <a:pPr marL="120650" indent="-120650">
                        <a:buFont typeface="Arial" pitchFamily="34" charset="0"/>
                        <a:buChar char="•"/>
                      </a:pPr>
                      <a:r>
                        <a:rPr lang="en-US" sz="1400" dirty="0" smtClean="0">
                          <a:latin typeface="Times New Roman" pitchFamily="18" charset="0"/>
                          <a:cs typeface="Times New Roman" pitchFamily="18" charset="0"/>
                        </a:rPr>
                        <a:t>Validated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modification</a:t>
                      </a:r>
                    </a:p>
                    <a:p>
                      <a:pPr marL="115888" indent="0">
                        <a:buFont typeface="Arial" pitchFamily="34" charset="0"/>
                        <a:buNone/>
                      </a:pPr>
                      <a:r>
                        <a:rPr lang="en-US" sz="1400" baseline="0" dirty="0" smtClean="0">
                          <a:latin typeface="Times New Roman" pitchFamily="18" charset="0"/>
                          <a:cs typeface="Times New Roman" pitchFamily="18" charset="0"/>
                        </a:rPr>
                        <a:t> request</a:t>
                      </a:r>
                    </a:p>
                    <a:p>
                      <a:pPr marL="0" indent="115888">
                        <a:buFont typeface="Arial" pitchFamily="34" charset="0"/>
                        <a:buChar char="•"/>
                      </a:pP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Validated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Process</a:t>
                      </a:r>
                    </a:p>
                    <a:p>
                      <a:pPr marL="115888" indent="0">
                        <a:buFont typeface="Arial" pitchFamily="34" charset="0"/>
                        <a:buNone/>
                      </a:pPr>
                      <a:r>
                        <a:rPr lang="en-US" sz="1400" dirty="0" smtClean="0">
                          <a:latin typeface="Times New Roman" pitchFamily="18" charset="0"/>
                          <a:cs typeface="Times New Roman" pitchFamily="18" charset="0"/>
                        </a:rPr>
                        <a:t>determinations</a:t>
                      </a:r>
                      <a:endParaRPr lang="en-US" sz="1400" baseline="0" dirty="0" smtClean="0">
                        <a:latin typeface="Times New Roman" pitchFamily="18" charset="0"/>
                        <a:cs typeface="Times New Roman" pitchFamily="18" charset="0"/>
                      </a:endParaRPr>
                    </a:p>
                  </a:txBody>
                  <a:tcPr>
                    <a:solidFill>
                      <a:srgbClr val="92D050"/>
                    </a:solidFill>
                  </a:tcPr>
                </a:tc>
              </a:tr>
              <a:tr h="1726694">
                <a:tc>
                  <a:txBody>
                    <a:bodyPr/>
                    <a:lstStyle/>
                    <a:p>
                      <a:r>
                        <a:rPr lang="en-US" sz="1400" dirty="0" smtClean="0">
                          <a:latin typeface="Times New Roman" pitchFamily="18" charset="0"/>
                          <a:cs typeface="Times New Roman" pitchFamily="18" charset="0"/>
                        </a:rPr>
                        <a:t>Analysis phases </a:t>
                      </a:r>
                      <a:endParaRPr lang="en-US" sz="1400" dirty="0">
                        <a:latin typeface="Times New Roman" pitchFamily="18" charset="0"/>
                        <a:cs typeface="Times New Roman" pitchFamily="18" charset="0"/>
                      </a:endParaRPr>
                    </a:p>
                  </a:txBody>
                  <a:tcPr>
                    <a:solidFill>
                      <a:srgbClr val="00B0F0"/>
                    </a:solidFill>
                  </a:tcPr>
                </a:tc>
                <a:tc>
                  <a:txBody>
                    <a:bodyPr/>
                    <a:lstStyle/>
                    <a:p>
                      <a:pPr marL="0" indent="0">
                        <a:buFont typeface="Arial" pitchFamily="34" charset="0"/>
                        <a:buChar char="•"/>
                      </a:pPr>
                      <a:r>
                        <a:rPr lang="en-US" sz="1400" dirty="0" smtClean="0">
                          <a:latin typeface="Times New Roman" pitchFamily="18" charset="0"/>
                          <a:cs typeface="Times New Roman" pitchFamily="18" charset="0"/>
                        </a:rPr>
                        <a:t> Project document</a:t>
                      </a:r>
                    </a:p>
                    <a:p>
                      <a:pPr marL="60325" indent="-60325">
                        <a:buFont typeface="Arial" pitchFamily="34" charset="0"/>
                        <a:buChar char="•"/>
                      </a:pPr>
                      <a:r>
                        <a:rPr lang="en-US" sz="1400" dirty="0" smtClean="0">
                          <a:latin typeface="Times New Roman" pitchFamily="18" charset="0"/>
                          <a:cs typeface="Times New Roman" pitchFamily="18" charset="0"/>
                        </a:rPr>
                        <a:t> Repository</a:t>
                      </a:r>
                      <a:r>
                        <a:rPr lang="en-US" sz="1400" baseline="0" dirty="0" smtClean="0">
                          <a:latin typeface="Times New Roman" pitchFamily="18" charset="0"/>
                          <a:cs typeface="Times New Roman" pitchFamily="18" charset="0"/>
                        </a:rPr>
                        <a:t> i</a:t>
                      </a:r>
                      <a:r>
                        <a:rPr lang="en-US" sz="1400" dirty="0" smtClean="0">
                          <a:latin typeface="Times New Roman" pitchFamily="18" charset="0"/>
                          <a:cs typeface="Times New Roman" pitchFamily="18" charset="0"/>
                        </a:rPr>
                        <a:t>nformation</a:t>
                      </a:r>
                    </a:p>
                    <a:p>
                      <a:pPr marL="0" indent="0">
                        <a:buFont typeface="Arial" pitchFamily="34" charset="0"/>
                        <a:buChar char="•"/>
                      </a:pPr>
                      <a:r>
                        <a:rPr lang="en-US" sz="1400" dirty="0" smtClean="0">
                          <a:latin typeface="Times New Roman" pitchFamily="18" charset="0"/>
                          <a:cs typeface="Times New Roman" pitchFamily="18" charset="0"/>
                        </a:rPr>
                        <a:t> Validated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modification</a:t>
                      </a:r>
                    </a:p>
                    <a:p>
                      <a:pPr marL="0" indent="0">
                        <a:buFont typeface="Arial" pitchFamily="34" charset="0"/>
                        <a:buNone/>
                      </a:pPr>
                      <a:r>
                        <a:rPr lang="en-US" sz="1400" baseline="0" dirty="0" smtClean="0">
                          <a:latin typeface="Times New Roman" pitchFamily="18" charset="0"/>
                          <a:cs typeface="Times New Roman" pitchFamily="18" charset="0"/>
                        </a:rPr>
                        <a:t>  request</a:t>
                      </a:r>
                      <a:endParaRPr lang="en-US" sz="1400" dirty="0">
                        <a:latin typeface="Times New Roman" pitchFamily="18" charset="0"/>
                        <a:cs typeface="Times New Roman" pitchFamily="18" charset="0"/>
                      </a:endParaRPr>
                    </a:p>
                  </a:txBody>
                  <a:tcPr>
                    <a:solidFill>
                      <a:srgbClr val="00B0F0"/>
                    </a:solidFill>
                  </a:tcPr>
                </a:tc>
                <a:tc>
                  <a:txBody>
                    <a:bodyPr/>
                    <a:lstStyle/>
                    <a:p>
                      <a:pPr>
                        <a:buFont typeface="Arial" pitchFamily="34" charset="0"/>
                        <a:buChar char="•"/>
                      </a:pPr>
                      <a:r>
                        <a:rPr lang="en-US" sz="1400" dirty="0" smtClean="0">
                          <a:latin typeface="Times New Roman" pitchFamily="18" charset="0"/>
                          <a:cs typeface="Times New Roman" pitchFamily="18" charset="0"/>
                        </a:rPr>
                        <a:t> Feasibility</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analysis</a:t>
                      </a:r>
                    </a:p>
                    <a:p>
                      <a:pPr>
                        <a:buFont typeface="Arial" pitchFamily="34" charset="0"/>
                        <a:buChar char="•"/>
                      </a:pPr>
                      <a:r>
                        <a:rPr lang="en-US" sz="1400" dirty="0" smtClean="0">
                          <a:latin typeface="Times New Roman" pitchFamily="18" charset="0"/>
                          <a:cs typeface="Times New Roman" pitchFamily="18" charset="0"/>
                        </a:rPr>
                        <a:t> Detailed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analysis</a:t>
                      </a:r>
                      <a:endParaRPr lang="en-US" sz="1400" dirty="0">
                        <a:latin typeface="Times New Roman" pitchFamily="18" charset="0"/>
                        <a:cs typeface="Times New Roman" pitchFamily="18" charset="0"/>
                      </a:endParaRPr>
                    </a:p>
                  </a:txBody>
                  <a:tcPr>
                    <a:solidFill>
                      <a:srgbClr val="00B0F0"/>
                    </a:solidFill>
                  </a:tcPr>
                </a:tc>
                <a:tc>
                  <a:txBody>
                    <a:bodyPr/>
                    <a:lstStyle/>
                    <a:p>
                      <a:pPr marL="60325" indent="-60325">
                        <a:buFont typeface="Arial" pitchFamily="34" charset="0"/>
                        <a:buChar char="•"/>
                      </a:pPr>
                      <a:r>
                        <a:rPr lang="en-US" sz="1400" dirty="0" smtClean="0">
                          <a:latin typeface="Times New Roman" pitchFamily="18" charset="0"/>
                          <a:cs typeface="Times New Roman" pitchFamily="18" charset="0"/>
                        </a:rPr>
                        <a:t>Conduct</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technical review</a:t>
                      </a:r>
                    </a:p>
                    <a:p>
                      <a:pPr>
                        <a:buFont typeface="Arial" pitchFamily="34" charset="0"/>
                        <a:buChar char="•"/>
                      </a:pPr>
                      <a:r>
                        <a:rPr lang="en-US" sz="1400" dirty="0" smtClean="0">
                          <a:latin typeface="Times New Roman" pitchFamily="18" charset="0"/>
                          <a:cs typeface="Times New Roman" pitchFamily="18" charset="0"/>
                        </a:rPr>
                        <a:t> Verify test strategy</a:t>
                      </a:r>
                    </a:p>
                    <a:p>
                      <a:pPr>
                        <a:buFont typeface="Arial" pitchFamily="34" charset="0"/>
                        <a:buChar char="•"/>
                      </a:pPr>
                      <a:r>
                        <a:rPr lang="en-US" sz="1400" dirty="0" smtClean="0">
                          <a:latin typeface="Times New Roman" pitchFamily="18" charset="0"/>
                          <a:cs typeface="Times New Roman" pitchFamily="18" charset="0"/>
                        </a:rPr>
                        <a:t> Verify whether the</a:t>
                      </a:r>
                    </a:p>
                    <a:p>
                      <a:pPr marL="60325" indent="-60325">
                        <a:buFont typeface="Arial" pitchFamily="34" charset="0"/>
                        <a:buNone/>
                      </a:pP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documentation</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is updated or not</a:t>
                      </a:r>
                    </a:p>
                    <a:p>
                      <a:pPr marL="60325" indent="-60325">
                        <a:buFont typeface="Arial" pitchFamily="34" charset="0"/>
                        <a:buChar char="•"/>
                      </a:pPr>
                      <a:r>
                        <a:rPr lang="en-US" sz="1400" dirty="0" smtClean="0">
                          <a:latin typeface="Times New Roman" pitchFamily="18" charset="0"/>
                          <a:cs typeface="Times New Roman" pitchFamily="18" charset="0"/>
                        </a:rPr>
                        <a:t> Identify security issues</a:t>
                      </a:r>
                      <a:endParaRPr lang="en-US" sz="1400" dirty="0">
                        <a:latin typeface="Times New Roman" pitchFamily="18" charset="0"/>
                        <a:cs typeface="Times New Roman" pitchFamily="18" charset="0"/>
                      </a:endParaRP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latin typeface="Times New Roman" pitchFamily="18" charset="0"/>
                          <a:cs typeface="Times New Roman" pitchFamily="18" charset="0"/>
                        </a:rPr>
                        <a:t> Feasibility report</a:t>
                      </a:r>
                    </a:p>
                    <a:p>
                      <a:pPr>
                        <a:buFont typeface="Arial" pitchFamily="34" charset="0"/>
                        <a:buChar char="•"/>
                      </a:pPr>
                      <a:r>
                        <a:rPr lang="en-US" sz="1400" dirty="0" smtClean="0">
                          <a:latin typeface="Times New Roman" pitchFamily="18" charset="0"/>
                          <a:cs typeface="Times New Roman" pitchFamily="18" charset="0"/>
                        </a:rPr>
                        <a:t> Detailed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analysis</a:t>
                      </a:r>
                    </a:p>
                    <a:p>
                      <a:pPr>
                        <a:buFont typeface="Arial" pitchFamily="34" charset="0"/>
                        <a:buNone/>
                      </a:pPr>
                      <a:r>
                        <a:rPr lang="en-US" sz="1400" dirty="0" smtClean="0">
                          <a:latin typeface="Times New Roman" pitchFamily="18" charset="0"/>
                          <a:cs typeface="Times New Roman" pitchFamily="18" charset="0"/>
                        </a:rPr>
                        <a:t>   report</a:t>
                      </a:r>
                    </a:p>
                    <a:p>
                      <a:pPr>
                        <a:buFont typeface="Arial" pitchFamily="34" charset="0"/>
                        <a:buChar char="•"/>
                      </a:pPr>
                      <a:r>
                        <a:rPr lang="en-US" sz="1400" dirty="0" smtClean="0">
                          <a:latin typeface="Times New Roman" pitchFamily="18" charset="0"/>
                          <a:cs typeface="Times New Roman" pitchFamily="18" charset="0"/>
                        </a:rPr>
                        <a:t> Updated requirements</a:t>
                      </a:r>
                    </a:p>
                    <a:p>
                      <a:pPr marL="60325" indent="-60325">
                        <a:buFont typeface="Arial" pitchFamily="34" charset="0"/>
                        <a:buChar char="•"/>
                      </a:pPr>
                      <a:r>
                        <a:rPr lang="en-US" sz="1400" dirty="0" smtClean="0">
                          <a:latin typeface="Times New Roman" pitchFamily="18" charset="0"/>
                          <a:cs typeface="Times New Roman" pitchFamily="18" charset="0"/>
                        </a:rPr>
                        <a:t> Preliminary</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modification</a:t>
                      </a:r>
                    </a:p>
                    <a:p>
                      <a:pPr>
                        <a:buFont typeface="Arial" pitchFamily="34" charset="0"/>
                        <a:buNone/>
                      </a:pPr>
                      <a:r>
                        <a:rPr lang="en-US" sz="1400" dirty="0" smtClean="0">
                          <a:latin typeface="Times New Roman" pitchFamily="18" charset="0"/>
                          <a:cs typeface="Times New Roman" pitchFamily="18" charset="0"/>
                        </a:rPr>
                        <a:t>   list</a:t>
                      </a:r>
                    </a:p>
                    <a:p>
                      <a:pPr>
                        <a:buFont typeface="Arial" pitchFamily="34" charset="0"/>
                        <a:buChar char="•"/>
                      </a:pPr>
                      <a:r>
                        <a:rPr lang="en-US" sz="1400" dirty="0" smtClean="0">
                          <a:latin typeface="Times New Roman" pitchFamily="18" charset="0"/>
                          <a:cs typeface="Times New Roman" pitchFamily="18" charset="0"/>
                        </a:rPr>
                        <a:t> Test strategy</a:t>
                      </a:r>
                    </a:p>
                  </a:txBody>
                  <a:tcPr>
                    <a:solidFill>
                      <a:srgbClr val="00B0F0"/>
                    </a:solidFill>
                  </a:tcPr>
                </a:tc>
              </a:tr>
              <a:tr h="1036017">
                <a:tc>
                  <a:txBody>
                    <a:bodyPr/>
                    <a:lstStyle/>
                    <a:p>
                      <a:r>
                        <a:rPr lang="en-US" sz="1400" dirty="0" smtClean="0">
                          <a:latin typeface="Times New Roman" pitchFamily="18" charset="0"/>
                          <a:cs typeface="Times New Roman" pitchFamily="18" charset="0"/>
                        </a:rPr>
                        <a:t>Design phases </a:t>
                      </a:r>
                      <a:endParaRPr lang="en-US" sz="1400" dirty="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Project document</a:t>
                      </a:r>
                    </a:p>
                    <a:p>
                      <a:pPr>
                        <a:buFont typeface="Arial" pitchFamily="34" charset="0"/>
                        <a:buChar char="•"/>
                      </a:pPr>
                      <a:r>
                        <a:rPr lang="en-US" sz="1400" dirty="0" smtClean="0">
                          <a:latin typeface="Times New Roman" pitchFamily="18" charset="0"/>
                          <a:cs typeface="Times New Roman" pitchFamily="18" charset="0"/>
                        </a:rPr>
                        <a:t> Source code</a:t>
                      </a:r>
                    </a:p>
                    <a:p>
                      <a:pPr>
                        <a:buFont typeface="Arial" pitchFamily="34" charset="0"/>
                        <a:buChar char="•"/>
                      </a:pPr>
                      <a:r>
                        <a:rPr lang="en-US" sz="1400" dirty="0" smtClean="0">
                          <a:latin typeface="Times New Roman" pitchFamily="18" charset="0"/>
                          <a:cs typeface="Times New Roman" pitchFamily="18" charset="0"/>
                        </a:rPr>
                        <a:t> Databases</a:t>
                      </a:r>
                    </a:p>
                    <a:p>
                      <a:pPr marL="120650" indent="-120650">
                        <a:buFont typeface="Arial" pitchFamily="34" charset="0"/>
                        <a:buChar char="•"/>
                      </a:pPr>
                      <a:r>
                        <a:rPr lang="en-US" sz="1400" dirty="0" smtClean="0">
                          <a:latin typeface="Times New Roman" pitchFamily="18" charset="0"/>
                          <a:cs typeface="Times New Roman" pitchFamily="18" charset="0"/>
                        </a:rPr>
                        <a:t>Analysis phases output</a:t>
                      </a: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Software test cases</a:t>
                      </a:r>
                    </a:p>
                    <a:p>
                      <a:pPr>
                        <a:buFont typeface="Arial" pitchFamily="34" charset="0"/>
                        <a:buChar char="•"/>
                      </a:pPr>
                      <a:r>
                        <a:rPr lang="en-US" sz="1400" dirty="0" smtClean="0">
                          <a:latin typeface="Times New Roman" pitchFamily="18" charset="0"/>
                          <a:cs typeface="Times New Roman" pitchFamily="18" charset="0"/>
                        </a:rPr>
                        <a:t> Revise</a:t>
                      </a:r>
                      <a:r>
                        <a:rPr lang="en-US" sz="1400" baseline="0" dirty="0" smtClean="0">
                          <a:latin typeface="Times New Roman" pitchFamily="18" charset="0"/>
                          <a:cs typeface="Times New Roman" pitchFamily="18" charset="0"/>
                        </a:rPr>
                        <a:t> requirements</a:t>
                      </a:r>
                    </a:p>
                    <a:p>
                      <a:pPr marL="60325" indent="-60325">
                        <a:buFont typeface="Arial" pitchFamily="34" charset="0"/>
                        <a:buChar char="•"/>
                      </a:pPr>
                      <a:r>
                        <a:rPr lang="en-US" sz="1400" baseline="0" dirty="0" smtClean="0">
                          <a:latin typeface="Times New Roman" pitchFamily="18" charset="0"/>
                          <a:cs typeface="Times New Roman" pitchFamily="18" charset="0"/>
                        </a:rPr>
                        <a:t> Revise  implementation</a:t>
                      </a:r>
                    </a:p>
                    <a:p>
                      <a:pPr>
                        <a:buFont typeface="Arial" pitchFamily="34" charset="0"/>
                        <a:buNone/>
                      </a:pPr>
                      <a:r>
                        <a:rPr lang="en-US" sz="1400" baseline="0" dirty="0" smtClean="0">
                          <a:latin typeface="Times New Roman" pitchFamily="18" charset="0"/>
                          <a:cs typeface="Times New Roman" pitchFamily="18" charset="0"/>
                        </a:rPr>
                        <a:t>  plan</a:t>
                      </a:r>
                      <a:endParaRPr lang="en-US" sz="1400" dirty="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Software inspections/ </a:t>
                      </a:r>
                    </a:p>
                    <a:p>
                      <a:pPr>
                        <a:buFont typeface="Arial" pitchFamily="34" charset="0"/>
                        <a:buNone/>
                      </a:pPr>
                      <a:r>
                        <a:rPr lang="en-US" sz="1400" dirty="0" smtClean="0">
                          <a:latin typeface="Times New Roman" pitchFamily="18" charset="0"/>
                          <a:cs typeface="Times New Roman" pitchFamily="18" charset="0"/>
                        </a:rPr>
                        <a:t>  reviews</a:t>
                      </a:r>
                    </a:p>
                    <a:p>
                      <a:pPr>
                        <a:buFont typeface="Arial" pitchFamily="34" charset="0"/>
                        <a:buChar char="•"/>
                      </a:pPr>
                      <a:r>
                        <a:rPr lang="en-US" sz="1400" dirty="0" smtClean="0">
                          <a:latin typeface="Times New Roman" pitchFamily="18" charset="0"/>
                          <a:cs typeface="Times New Roman" pitchFamily="18" charset="0"/>
                        </a:rPr>
                        <a:t> Verify design </a:t>
                      </a:r>
                      <a:endParaRPr lang="en-US" sz="1400" dirty="0">
                        <a:latin typeface="Times New Roman" pitchFamily="18" charset="0"/>
                        <a:cs typeface="Times New Roman" pitchFamily="18" charset="0"/>
                      </a:endParaRPr>
                    </a:p>
                  </a:txBody>
                  <a:tcPr>
                    <a:solidFill>
                      <a:srgbClr val="92D050"/>
                    </a:solidFill>
                  </a:tcPr>
                </a:tc>
                <a:tc>
                  <a:txBody>
                    <a:bodyPr/>
                    <a:lstStyle/>
                    <a:p>
                      <a:pPr marL="60325" indent="-60325">
                        <a:buFont typeface="Arial" pitchFamily="34" charset="0"/>
                        <a:buChar char="•"/>
                      </a:pPr>
                      <a:r>
                        <a:rPr lang="en-US" sz="1400" dirty="0" smtClean="0">
                          <a:latin typeface="Times New Roman" pitchFamily="18" charset="0"/>
                          <a:cs typeface="Times New Roman" pitchFamily="18" charset="0"/>
                        </a:rPr>
                        <a:t> Revised modification list</a:t>
                      </a:r>
                    </a:p>
                    <a:p>
                      <a:pPr marL="60325" indent="-60325">
                        <a:buFont typeface="Arial" pitchFamily="34" charset="0"/>
                        <a:buChar char="•"/>
                      </a:pPr>
                      <a:r>
                        <a:rPr lang="en-US" sz="1400" dirty="0" smtClean="0">
                          <a:latin typeface="Times New Roman" pitchFamily="18" charset="0"/>
                          <a:cs typeface="Times New Roman" pitchFamily="18" charset="0"/>
                        </a:rPr>
                        <a:t> Revised  detailed analysis</a:t>
                      </a:r>
                    </a:p>
                    <a:p>
                      <a:pPr>
                        <a:buFont typeface="Arial" pitchFamily="34" charset="0"/>
                        <a:buChar char="•"/>
                      </a:pP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Updated test </a:t>
                      </a:r>
                      <a:r>
                        <a:rPr lang="en-US" sz="1400" baseline="0" dirty="0" smtClean="0">
                          <a:latin typeface="Times New Roman" pitchFamily="18" charset="0"/>
                          <a:cs typeface="Times New Roman" pitchFamily="18" charset="0"/>
                        </a:rPr>
                        <a:t>plan</a:t>
                      </a:r>
                      <a:endParaRPr lang="en-US" sz="1400" dirty="0" smtClean="0">
                        <a:latin typeface="Times New Roman" pitchFamily="18" charset="0"/>
                        <a:cs typeface="Times New Roman" pitchFamily="18" charset="0"/>
                      </a:endParaRPr>
                    </a:p>
                  </a:txBody>
                  <a:tcPr>
                    <a:solidFill>
                      <a:srgbClr val="92D050"/>
                    </a:solidFill>
                  </a:tcPr>
                </a:tc>
              </a:tr>
            </a:tbl>
          </a:graphicData>
        </a:graphic>
      </p:graphicFrame>
      <p:sp>
        <p:nvSpPr>
          <p:cNvPr id="6" name="TextBox 5"/>
          <p:cNvSpPr txBox="1"/>
          <p:nvPr/>
        </p:nvSpPr>
        <p:spPr>
          <a:xfrm>
            <a:off x="2743200" y="304801"/>
            <a:ext cx="3581400" cy="523220"/>
          </a:xfrm>
          <a:prstGeom prst="rect">
            <a:avLst/>
          </a:prstGeom>
          <a:noFill/>
        </p:spPr>
        <p:txBody>
          <a:bodyPr wrap="square" rtlCol="0">
            <a:spAutoFit/>
          </a:bodyPr>
          <a:lstStyle/>
          <a:p>
            <a:r>
              <a:rPr lang="en-US" sz="2800" dirty="0" smtClean="0">
                <a:solidFill>
                  <a:srgbClr val="002060"/>
                </a:solidFill>
                <a:latin typeface="Times New Roman" pitchFamily="18" charset="0"/>
                <a:cs typeface="Times New Roman" pitchFamily="18" charset="0"/>
              </a:rPr>
              <a:t>Attributes of SMLC</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228600"/>
            <a:ext cx="8763000" cy="6629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aphicFrame>
        <p:nvGraphicFramePr>
          <p:cNvPr id="5" name="Table 4"/>
          <p:cNvGraphicFramePr>
            <a:graphicFrameLocks noGrp="1"/>
          </p:cNvGraphicFramePr>
          <p:nvPr/>
        </p:nvGraphicFramePr>
        <p:xfrm>
          <a:off x="457200" y="228600"/>
          <a:ext cx="8077201" cy="6407314"/>
        </p:xfrm>
        <a:graphic>
          <a:graphicData uri="http://schemas.openxmlformats.org/drawingml/2006/table">
            <a:tbl>
              <a:tblPr firstRow="1" bandRow="1">
                <a:tableStyleId>{F5AB1C69-6EDB-4FF4-983F-18BD219EF322}</a:tableStyleId>
              </a:tblPr>
              <a:tblGrid>
                <a:gridCol w="1143000"/>
                <a:gridCol w="2057400"/>
                <a:gridCol w="1238421"/>
                <a:gridCol w="1352379"/>
                <a:gridCol w="2286001"/>
              </a:tblGrid>
              <a:tr h="425251">
                <a:tc>
                  <a:txBody>
                    <a:bodyPr/>
                    <a:lstStyle/>
                    <a:p>
                      <a:r>
                        <a:rPr lang="en-US" sz="1600" dirty="0" smtClean="0">
                          <a:solidFill>
                            <a:srgbClr val="002060"/>
                          </a:solidFill>
                          <a:latin typeface="Times New Roman" pitchFamily="18" charset="0"/>
                          <a:cs typeface="Times New Roman" pitchFamily="18" charset="0"/>
                        </a:rPr>
                        <a:t>Phases</a:t>
                      </a: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a:txBody>
                  <a:tcPr/>
                </a:tc>
                <a:tc>
                  <a:txBody>
                    <a:bodyPr/>
                    <a:lstStyle/>
                    <a:p>
                      <a:r>
                        <a:rPr lang="en-US" sz="1600" dirty="0" smtClean="0">
                          <a:solidFill>
                            <a:srgbClr val="002060"/>
                          </a:solidFill>
                          <a:latin typeface="Times New Roman" pitchFamily="18" charset="0"/>
                          <a:cs typeface="Times New Roman" pitchFamily="18" charset="0"/>
                        </a:rPr>
                        <a:t>Input</a:t>
                      </a:r>
                      <a:endParaRPr lang="en-US" sz="1600" dirty="0">
                        <a:solidFill>
                          <a:srgbClr val="002060"/>
                        </a:solidFill>
                        <a:latin typeface="Times New Roman" pitchFamily="18" charset="0"/>
                        <a:cs typeface="Times New Roman" pitchFamily="18" charset="0"/>
                      </a:endParaRPr>
                    </a:p>
                  </a:txBody>
                  <a:tcPr/>
                </a:tc>
                <a:tc>
                  <a:txBody>
                    <a:bodyPr/>
                    <a:lstStyle/>
                    <a:p>
                      <a:r>
                        <a:rPr lang="en-US" sz="1600" dirty="0" smtClean="0">
                          <a:solidFill>
                            <a:srgbClr val="002060"/>
                          </a:solidFill>
                          <a:latin typeface="Times New Roman" pitchFamily="18" charset="0"/>
                          <a:cs typeface="Times New Roman" pitchFamily="18" charset="0"/>
                        </a:rPr>
                        <a:t>Process</a:t>
                      </a:r>
                      <a:endParaRPr lang="en-US" sz="1600" dirty="0">
                        <a:solidFill>
                          <a:srgbClr val="002060"/>
                        </a:solidFill>
                        <a:latin typeface="Times New Roman" pitchFamily="18" charset="0"/>
                        <a:cs typeface="Times New Roman" pitchFamily="18" charset="0"/>
                      </a:endParaRPr>
                    </a:p>
                  </a:txBody>
                  <a:tcPr/>
                </a:tc>
                <a:tc>
                  <a:txBody>
                    <a:bodyPr/>
                    <a:lstStyle/>
                    <a:p>
                      <a:r>
                        <a:rPr lang="en-US" sz="1600" dirty="0" smtClean="0">
                          <a:solidFill>
                            <a:srgbClr val="002060"/>
                          </a:solidFill>
                          <a:latin typeface="Times New Roman" pitchFamily="18" charset="0"/>
                          <a:cs typeface="Times New Roman" pitchFamily="18" charset="0"/>
                        </a:rPr>
                        <a:t>Control</a:t>
                      </a:r>
                      <a:endParaRPr lang="en-US" sz="1600" dirty="0">
                        <a:solidFill>
                          <a:srgbClr val="002060"/>
                        </a:solidFill>
                        <a:latin typeface="Times New Roman" pitchFamily="18" charset="0"/>
                        <a:cs typeface="Times New Roman" pitchFamily="18" charset="0"/>
                      </a:endParaRPr>
                    </a:p>
                  </a:txBody>
                  <a:tcPr/>
                </a:tc>
                <a:tc>
                  <a:txBody>
                    <a:bodyPr/>
                    <a:lstStyle/>
                    <a:p>
                      <a:r>
                        <a:rPr lang="en-US" sz="1600" dirty="0" smtClean="0">
                          <a:solidFill>
                            <a:srgbClr val="002060"/>
                          </a:solidFill>
                          <a:latin typeface="Times New Roman" pitchFamily="18" charset="0"/>
                          <a:cs typeface="Times New Roman" pitchFamily="18" charset="0"/>
                        </a:rPr>
                        <a:t>Output</a:t>
                      </a:r>
                      <a:endParaRPr lang="en-US" sz="1600" dirty="0">
                        <a:solidFill>
                          <a:srgbClr val="002060"/>
                        </a:solidFill>
                        <a:latin typeface="Times New Roman" pitchFamily="18" charset="0"/>
                        <a:cs typeface="Times New Roman" pitchFamily="18" charset="0"/>
                      </a:endParaRPr>
                    </a:p>
                  </a:txBody>
                  <a:tcPr/>
                </a:tc>
              </a:tr>
              <a:tr h="1794858">
                <a:tc>
                  <a:txBody>
                    <a:bodyPr/>
                    <a:lstStyle/>
                    <a:p>
                      <a:pPr>
                        <a:buFont typeface="Arial" pitchFamily="34" charset="0"/>
                        <a:buNone/>
                      </a:pPr>
                      <a:r>
                        <a:rPr lang="en-US" sz="1400" baseline="0" dirty="0" err="1" smtClean="0">
                          <a:latin typeface="Times New Roman" pitchFamily="18" charset="0"/>
                          <a:cs typeface="Times New Roman" pitchFamily="18" charset="0"/>
                        </a:rPr>
                        <a:t>Implementa-tion</a:t>
                      </a:r>
                      <a:endParaRPr lang="en-US" sz="1400" baseline="0" dirty="0" smtClean="0">
                        <a:latin typeface="Times New Roman" pitchFamily="18" charset="0"/>
                        <a:cs typeface="Times New Roman" pitchFamily="18" charset="0"/>
                      </a:endParaRPr>
                    </a:p>
                    <a:p>
                      <a:pPr>
                        <a:buFont typeface="Arial" pitchFamily="34" charset="0"/>
                        <a:buNone/>
                      </a:pPr>
                      <a:r>
                        <a:rPr lang="en-US" sz="1400" baseline="0" dirty="0" smtClean="0">
                          <a:latin typeface="Times New Roman" pitchFamily="18" charset="0"/>
                          <a:cs typeface="Times New Roman" pitchFamily="18" charset="0"/>
                        </a:rPr>
                        <a:t>phases</a:t>
                      </a:r>
                      <a:endParaRPr lang="en-US" sz="1400" dirty="0" smtClean="0">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a:solidFill>
                          <a:schemeClr val="tx1"/>
                        </a:solidFill>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Source code</a:t>
                      </a:r>
                    </a:p>
                    <a:p>
                      <a:pPr>
                        <a:buFont typeface="Arial" pitchFamily="34" charset="0"/>
                        <a:buChar char="•"/>
                      </a:pPr>
                      <a:r>
                        <a:rPr lang="en-US" sz="1400" dirty="0" smtClean="0">
                          <a:latin typeface="Times New Roman" pitchFamily="18" charset="0"/>
                          <a:cs typeface="Times New Roman" pitchFamily="18" charset="0"/>
                        </a:rPr>
                        <a:t> System documentation</a:t>
                      </a:r>
                    </a:p>
                    <a:p>
                      <a:pPr>
                        <a:buFont typeface="Arial" pitchFamily="34" charset="0"/>
                        <a:buChar char="•"/>
                      </a:pPr>
                      <a:r>
                        <a:rPr lang="en-US" sz="1400" dirty="0" smtClean="0">
                          <a:latin typeface="Times New Roman" pitchFamily="18" charset="0"/>
                          <a:cs typeface="Times New Roman" pitchFamily="18" charset="0"/>
                        </a:rPr>
                        <a:t> Results of design </a:t>
                      </a:r>
                    </a:p>
                    <a:p>
                      <a:pPr>
                        <a:buFont typeface="Arial" pitchFamily="34" charset="0"/>
                        <a:buNone/>
                      </a:pP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phases</a:t>
                      </a:r>
                      <a:endParaRPr lang="en-US" sz="1400" dirty="0">
                        <a:latin typeface="Times New Roman" pitchFamily="18" charset="0"/>
                        <a:cs typeface="Times New Roman" pitchFamily="18" charset="0"/>
                      </a:endParaRPr>
                    </a:p>
                  </a:txBody>
                  <a:tcPr>
                    <a:solidFill>
                      <a:srgbClr val="92D050"/>
                    </a:solidFill>
                  </a:tcPr>
                </a:tc>
                <a:tc>
                  <a:txBody>
                    <a:bodyPr/>
                    <a:lstStyle/>
                    <a:p>
                      <a:pPr marL="120650" indent="-120650">
                        <a:buFont typeface="Arial" pitchFamily="34" charset="0"/>
                        <a:buChar char="•"/>
                      </a:pPr>
                      <a:r>
                        <a:rPr lang="en-US" sz="1400" dirty="0" smtClean="0">
                          <a:latin typeface="Times New Roman" pitchFamily="18" charset="0"/>
                          <a:cs typeface="Times New Roman" pitchFamily="18" charset="0"/>
                        </a:rPr>
                        <a:t>Software code</a:t>
                      </a:r>
                    </a:p>
                    <a:p>
                      <a:pPr>
                        <a:buFont typeface="Arial" pitchFamily="34" charset="0"/>
                        <a:buChar char="•"/>
                      </a:pPr>
                      <a:r>
                        <a:rPr lang="en-US" sz="1400" dirty="0" smtClean="0">
                          <a:latin typeface="Times New Roman" pitchFamily="18" charset="0"/>
                          <a:cs typeface="Times New Roman" pitchFamily="18" charset="0"/>
                        </a:rPr>
                        <a:t> Unit test</a:t>
                      </a:r>
                    </a:p>
                    <a:p>
                      <a:pPr marL="120650" indent="-120650">
                        <a:buFont typeface="Arial" pitchFamily="34" charset="0"/>
                        <a:buChar char="•"/>
                      </a:pPr>
                      <a:r>
                        <a:rPr lang="en-US" sz="1400" dirty="0" smtClean="0">
                          <a:latin typeface="Times New Roman" pitchFamily="18" charset="0"/>
                          <a:cs typeface="Times New Roman" pitchFamily="18" charset="0"/>
                        </a:rPr>
                        <a:t>Test preparation</a:t>
                      </a:r>
                      <a:r>
                        <a:rPr lang="en-US" sz="1400" baseline="0" dirty="0" smtClean="0">
                          <a:latin typeface="Times New Roman" pitchFamily="18" charset="0"/>
                          <a:cs typeface="Times New Roman" pitchFamily="18" charset="0"/>
                        </a:rPr>
                        <a:t> </a:t>
                      </a:r>
                    </a:p>
                    <a:p>
                      <a:pPr>
                        <a:buFont typeface="Arial" pitchFamily="34" charset="0"/>
                        <a:buNone/>
                      </a:pPr>
                      <a:r>
                        <a:rPr lang="en-US" sz="1400" baseline="0" dirty="0" smtClean="0">
                          <a:latin typeface="Times New Roman" pitchFamily="18" charset="0"/>
                          <a:cs typeface="Times New Roman" pitchFamily="18" charset="0"/>
                        </a:rPr>
                        <a:t>   review</a:t>
                      </a:r>
                      <a:endParaRPr lang="en-US" sz="1400" dirty="0" smtClean="0">
                        <a:latin typeface="Times New Roman" pitchFamily="18" charset="0"/>
                        <a:cs typeface="Times New Roman" pitchFamily="18" charset="0"/>
                      </a:endParaRPr>
                    </a:p>
                  </a:txBody>
                  <a:tcPr>
                    <a:solidFill>
                      <a:srgbClr val="92D050"/>
                    </a:solidFill>
                  </a:tcPr>
                </a:tc>
                <a:tc>
                  <a:txBody>
                    <a:bodyPr/>
                    <a:lstStyle/>
                    <a:p>
                      <a:pPr marL="120650" indent="-120650">
                        <a:buFont typeface="Arial" pitchFamily="34" charset="0"/>
                        <a:buChar char="•"/>
                      </a:pPr>
                      <a:r>
                        <a:rPr lang="en-US" sz="1400" dirty="0" smtClean="0">
                          <a:latin typeface="Times New Roman" pitchFamily="18" charset="0"/>
                          <a:cs typeface="Times New Roman" pitchFamily="18" charset="0"/>
                        </a:rPr>
                        <a:t>Software inspections/ </a:t>
                      </a:r>
                    </a:p>
                    <a:p>
                      <a:pPr marL="60325" indent="60325">
                        <a:buFont typeface="Arial" pitchFamily="34" charset="0"/>
                        <a:buNone/>
                      </a:pPr>
                      <a:r>
                        <a:rPr lang="en-US" sz="1400" dirty="0" smtClean="0">
                          <a:latin typeface="Times New Roman" pitchFamily="18" charset="0"/>
                          <a:cs typeface="Times New Roman" pitchFamily="18" charset="0"/>
                        </a:rPr>
                        <a:t> review</a:t>
                      </a: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Updated Software</a:t>
                      </a:r>
                    </a:p>
                    <a:p>
                      <a:pPr>
                        <a:buFont typeface="Arial" pitchFamily="34" charset="0"/>
                        <a:buChar char="•"/>
                      </a:pPr>
                      <a:r>
                        <a:rPr lang="en-US" sz="1400" dirty="0" smtClean="0">
                          <a:latin typeface="Times New Roman" pitchFamily="18" charset="0"/>
                          <a:cs typeface="Times New Roman" pitchFamily="18" charset="0"/>
                        </a:rPr>
                        <a:t> Updated design </a:t>
                      </a:r>
                    </a:p>
                    <a:p>
                      <a:pPr>
                        <a:buFont typeface="Arial" pitchFamily="34" charset="0"/>
                        <a:buNone/>
                      </a:pPr>
                      <a:r>
                        <a:rPr lang="en-US" sz="1400" dirty="0" smtClean="0">
                          <a:latin typeface="Times New Roman" pitchFamily="18" charset="0"/>
                          <a:cs typeface="Times New Roman" pitchFamily="18" charset="0"/>
                        </a:rPr>
                        <a:t>  documents</a:t>
                      </a:r>
                    </a:p>
                    <a:p>
                      <a:pPr>
                        <a:buFont typeface="Arial" pitchFamily="34" charset="0"/>
                        <a:buChar char="•"/>
                      </a:pPr>
                      <a:r>
                        <a:rPr lang="en-US" sz="1400" dirty="0" smtClean="0">
                          <a:latin typeface="Times New Roman" pitchFamily="18" charset="0"/>
                          <a:cs typeface="Times New Roman" pitchFamily="18" charset="0"/>
                        </a:rPr>
                        <a:t> Updated test documents</a:t>
                      </a:r>
                    </a:p>
                    <a:p>
                      <a:pPr>
                        <a:buFont typeface="Arial" pitchFamily="34" charset="0"/>
                        <a:buChar char="•"/>
                      </a:pPr>
                      <a:r>
                        <a:rPr lang="en-US" sz="1400" dirty="0" smtClean="0">
                          <a:latin typeface="Times New Roman" pitchFamily="18" charset="0"/>
                          <a:cs typeface="Times New Roman" pitchFamily="18" charset="0"/>
                        </a:rPr>
                        <a:t> Updated user documents</a:t>
                      </a:r>
                    </a:p>
                    <a:p>
                      <a:pPr>
                        <a:buFont typeface="Arial" pitchFamily="34" charset="0"/>
                        <a:buChar char="•"/>
                      </a:pPr>
                      <a:r>
                        <a:rPr lang="en-US" sz="1400" baseline="0" dirty="0" smtClean="0">
                          <a:latin typeface="Times New Roman" pitchFamily="18" charset="0"/>
                          <a:cs typeface="Times New Roman" pitchFamily="18" charset="0"/>
                        </a:rPr>
                        <a:t> Test preparation review </a:t>
                      </a:r>
                    </a:p>
                    <a:p>
                      <a:pPr>
                        <a:buFont typeface="Arial" pitchFamily="34" charset="0"/>
                        <a:buNone/>
                      </a:pPr>
                      <a:r>
                        <a:rPr lang="en-US" sz="1400" baseline="0" dirty="0" smtClean="0">
                          <a:latin typeface="Times New Roman" pitchFamily="18" charset="0"/>
                          <a:cs typeface="Times New Roman" pitchFamily="18" charset="0"/>
                        </a:rPr>
                        <a:t>  report</a:t>
                      </a:r>
                      <a:endParaRPr lang="en-US" sz="1400" dirty="0" smtClean="0">
                        <a:latin typeface="Times New Roman" pitchFamily="18" charset="0"/>
                        <a:cs typeface="Times New Roman" pitchFamily="18" charset="0"/>
                      </a:endParaRPr>
                    </a:p>
                  </a:txBody>
                  <a:tcPr>
                    <a:solidFill>
                      <a:srgbClr val="92D050"/>
                    </a:solidFill>
                  </a:tcPr>
                </a:tc>
              </a:tr>
              <a:tr h="1581909">
                <a:tc>
                  <a:txBody>
                    <a:bodyPr/>
                    <a:lstStyle/>
                    <a:p>
                      <a:r>
                        <a:rPr lang="en-US" sz="1400" dirty="0" smtClean="0">
                          <a:latin typeface="Times New Roman" pitchFamily="18" charset="0"/>
                          <a:cs typeface="Times New Roman" pitchFamily="18" charset="0"/>
                        </a:rPr>
                        <a:t>System test  phase </a:t>
                      </a:r>
                      <a:endParaRPr lang="en-US" sz="1400" dirty="0">
                        <a:latin typeface="Times New Roman" pitchFamily="18" charset="0"/>
                        <a:cs typeface="Times New Roman" pitchFamily="18" charset="0"/>
                      </a:endParaRPr>
                    </a:p>
                  </a:txBody>
                  <a:tcPr>
                    <a:solidFill>
                      <a:srgbClr val="00B0F0"/>
                    </a:solidFill>
                  </a:tcPr>
                </a:tc>
                <a:tc>
                  <a:txBody>
                    <a:bodyPr/>
                    <a:lstStyle/>
                    <a:p>
                      <a:pPr>
                        <a:buFont typeface="Arial" pitchFamily="34" charset="0"/>
                        <a:buChar char="•"/>
                      </a:pPr>
                      <a:r>
                        <a:rPr lang="en-US" sz="1400" dirty="0" smtClean="0">
                          <a:latin typeface="Times New Roman" pitchFamily="18" charset="0"/>
                          <a:cs typeface="Times New Roman" pitchFamily="18" charset="0"/>
                        </a:rPr>
                        <a:t> Updated</a:t>
                      </a:r>
                      <a:r>
                        <a:rPr lang="en-US" sz="1400" baseline="0" dirty="0" smtClean="0">
                          <a:latin typeface="Times New Roman" pitchFamily="18" charset="0"/>
                          <a:cs typeface="Times New Roman" pitchFamily="18" charset="0"/>
                        </a:rPr>
                        <a:t> software </a:t>
                      </a:r>
                    </a:p>
                    <a:p>
                      <a:pPr>
                        <a:buFont typeface="Arial" pitchFamily="34" charset="0"/>
                        <a:buNone/>
                      </a:pPr>
                      <a:r>
                        <a:rPr lang="en-US" sz="1400" baseline="0" dirty="0" smtClean="0">
                          <a:latin typeface="Times New Roman" pitchFamily="18" charset="0"/>
                          <a:cs typeface="Times New Roman" pitchFamily="18" charset="0"/>
                        </a:rPr>
                        <a:t>  documentation</a:t>
                      </a:r>
                    </a:p>
                    <a:p>
                      <a:pPr>
                        <a:buFont typeface="Arial" pitchFamily="34" charset="0"/>
                        <a:buChar char="•"/>
                      </a:pPr>
                      <a:r>
                        <a:rPr lang="en-US" sz="1400" baseline="0" dirty="0" smtClean="0">
                          <a:latin typeface="Times New Roman" pitchFamily="18" charset="0"/>
                          <a:cs typeface="Times New Roman" pitchFamily="18" charset="0"/>
                        </a:rPr>
                        <a:t> Test preparation </a:t>
                      </a:r>
                    </a:p>
                    <a:p>
                      <a:pPr>
                        <a:buFont typeface="Arial" pitchFamily="34" charset="0"/>
                        <a:buNone/>
                      </a:pPr>
                      <a:r>
                        <a:rPr lang="en-US" sz="1400" baseline="0" dirty="0" smtClean="0">
                          <a:latin typeface="Times New Roman" pitchFamily="18" charset="0"/>
                          <a:cs typeface="Times New Roman" pitchFamily="18" charset="0"/>
                        </a:rPr>
                        <a:t>   review report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latin typeface="Times New Roman" pitchFamily="18" charset="0"/>
                          <a:cs typeface="Times New Roman" pitchFamily="18" charset="0"/>
                        </a:rPr>
                        <a:t> Updated System</a:t>
                      </a:r>
                      <a:endParaRPr lang="en-US" sz="1400" baseline="0" dirty="0" smtClean="0">
                        <a:latin typeface="Times New Roman" pitchFamily="18" charset="0"/>
                        <a:cs typeface="Times New Roman" pitchFamily="18" charset="0"/>
                      </a:endParaRPr>
                    </a:p>
                  </a:txBody>
                  <a:tcPr>
                    <a:solidFill>
                      <a:srgbClr val="00B0F0"/>
                    </a:solidFill>
                  </a:tcPr>
                </a:tc>
                <a:tc>
                  <a:txBody>
                    <a:bodyPr/>
                    <a:lstStyle/>
                    <a:p>
                      <a:pPr marL="120650" indent="-120650">
                        <a:buFont typeface="Arial" pitchFamily="34" charset="0"/>
                        <a:buChar char="•"/>
                      </a:pPr>
                      <a:r>
                        <a:rPr lang="en-US" sz="1400" dirty="0" smtClean="0">
                          <a:latin typeface="Times New Roman" pitchFamily="18" charset="0"/>
                          <a:cs typeface="Times New Roman" pitchFamily="18" charset="0"/>
                        </a:rPr>
                        <a:t>Functional test </a:t>
                      </a:r>
                    </a:p>
                    <a:p>
                      <a:pPr marL="120650" indent="-120650">
                        <a:buFont typeface="Arial" pitchFamily="34" charset="0"/>
                        <a:buChar char="•"/>
                      </a:pPr>
                      <a:r>
                        <a:rPr lang="en-US" sz="1400" dirty="0" smtClean="0">
                          <a:latin typeface="Times New Roman" pitchFamily="18" charset="0"/>
                          <a:cs typeface="Times New Roman" pitchFamily="18" charset="0"/>
                        </a:rPr>
                        <a:t>Interface testing </a:t>
                      </a:r>
                    </a:p>
                    <a:p>
                      <a:pPr marL="120650" indent="-120650">
                        <a:buFont typeface="Arial" pitchFamily="34" charset="0"/>
                        <a:buChar char="•"/>
                      </a:pPr>
                      <a:r>
                        <a:rPr lang="en-US" sz="1400" dirty="0" smtClean="0">
                          <a:latin typeface="Times New Roman" pitchFamily="18" charset="0"/>
                          <a:cs typeface="Times New Roman" pitchFamily="18" charset="0"/>
                        </a:rPr>
                        <a:t>Test preparation</a:t>
                      </a:r>
                    </a:p>
                    <a:p>
                      <a:pPr>
                        <a:buFont typeface="Arial" pitchFamily="34" charset="0"/>
                        <a:buNone/>
                      </a:pPr>
                      <a:r>
                        <a:rPr lang="en-US" sz="1400" dirty="0" smtClean="0">
                          <a:latin typeface="Times New Roman" pitchFamily="18" charset="0"/>
                          <a:cs typeface="Times New Roman" pitchFamily="18" charset="0"/>
                        </a:rPr>
                        <a:t>   review</a:t>
                      </a:r>
                      <a:endParaRPr lang="en-US" sz="1400" dirty="0">
                        <a:latin typeface="Times New Roman" pitchFamily="18" charset="0"/>
                        <a:cs typeface="Times New Roman" pitchFamily="18" charset="0"/>
                      </a:endParaRPr>
                    </a:p>
                  </a:txBody>
                  <a:tcPr>
                    <a:solidFill>
                      <a:srgbClr val="00B0F0"/>
                    </a:solidFill>
                  </a:tcPr>
                </a:tc>
                <a:tc>
                  <a:txBody>
                    <a:bodyPr/>
                    <a:lstStyle/>
                    <a:p>
                      <a:pPr marL="60325" indent="-60325">
                        <a:buFont typeface="Arial" pitchFamily="34" charset="0"/>
                        <a:buChar char="•"/>
                      </a:pPr>
                      <a:r>
                        <a:rPr lang="en-US" sz="1400" dirty="0" smtClean="0">
                          <a:latin typeface="Times New Roman" pitchFamily="18" charset="0"/>
                          <a:cs typeface="Times New Roman" pitchFamily="18" charset="0"/>
                        </a:rPr>
                        <a:t> Software code listing</a:t>
                      </a:r>
                    </a:p>
                    <a:p>
                      <a:pPr marL="60325" indent="-60325">
                        <a:buFont typeface="Arial" pitchFamily="34" charset="0"/>
                        <a:buChar char="•"/>
                      </a:pPr>
                      <a:r>
                        <a:rPr lang="en-US" sz="1400" dirty="0" smtClean="0">
                          <a:latin typeface="Times New Roman" pitchFamily="18" charset="0"/>
                          <a:cs typeface="Times New Roman" pitchFamily="18" charset="0"/>
                        </a:rPr>
                        <a:t> Modification request</a:t>
                      </a:r>
                    </a:p>
                    <a:p>
                      <a:pPr marL="60325" indent="-60325">
                        <a:buFont typeface="Arial" pitchFamily="34" charset="0"/>
                        <a:buChar char="•"/>
                      </a:pPr>
                      <a:r>
                        <a:rPr lang="en-US" sz="1400" dirty="0" smtClean="0">
                          <a:latin typeface="Times New Roman" pitchFamily="18" charset="0"/>
                          <a:cs typeface="Times New Roman" pitchFamily="18" charset="0"/>
                        </a:rPr>
                        <a:t> Test documentation</a:t>
                      </a:r>
                      <a:endParaRPr lang="en-US" sz="1400" dirty="0">
                        <a:latin typeface="Times New Roman" pitchFamily="18" charset="0"/>
                        <a:cs typeface="Times New Roman" pitchFamily="18" charset="0"/>
                      </a:endParaRP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latin typeface="Times New Roman" pitchFamily="18" charset="0"/>
                          <a:cs typeface="Times New Roman" pitchFamily="18" charset="0"/>
                        </a:rPr>
                        <a:t> Test system</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latin typeface="Times New Roman" pitchFamily="18" charset="0"/>
                          <a:cs typeface="Times New Roman" pitchFamily="18" charset="0"/>
                        </a:rPr>
                        <a:t> Test</a:t>
                      </a:r>
                      <a:r>
                        <a:rPr lang="en-US" sz="1400" baseline="0" dirty="0" smtClean="0">
                          <a:latin typeface="Times New Roman" pitchFamily="18" charset="0"/>
                          <a:cs typeface="Times New Roman" pitchFamily="18" charset="0"/>
                        </a:rPr>
                        <a:t> reports</a:t>
                      </a:r>
                      <a:endParaRPr lang="en-US" sz="1400" dirty="0" smtClean="0">
                        <a:latin typeface="Times New Roman" pitchFamily="18" charset="0"/>
                        <a:cs typeface="Times New Roman" pitchFamily="18" charset="0"/>
                      </a:endParaRPr>
                    </a:p>
                  </a:txBody>
                  <a:tcPr>
                    <a:solidFill>
                      <a:srgbClr val="00B0F0"/>
                    </a:solidFill>
                  </a:tcPr>
                </a:tc>
              </a:tr>
              <a:tr h="1771898">
                <a:tc>
                  <a:txBody>
                    <a:bodyPr/>
                    <a:lstStyle/>
                    <a:p>
                      <a:r>
                        <a:rPr lang="en-US" sz="1400" dirty="0" smtClean="0">
                          <a:latin typeface="Times New Roman" pitchFamily="18" charset="0"/>
                          <a:cs typeface="Times New Roman" pitchFamily="18" charset="0"/>
                        </a:rPr>
                        <a:t>Acceptance test phase</a:t>
                      </a:r>
                      <a:endParaRPr lang="en-US" sz="1400" dirty="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Test preparation</a:t>
                      </a:r>
                    </a:p>
                    <a:p>
                      <a:pPr>
                        <a:buFont typeface="Arial" pitchFamily="34" charset="0"/>
                        <a:buNone/>
                      </a:pPr>
                      <a:r>
                        <a:rPr lang="en-US" sz="1400" dirty="0" smtClean="0">
                          <a:latin typeface="Times New Roman" pitchFamily="18" charset="0"/>
                          <a:cs typeface="Times New Roman" pitchFamily="18" charset="0"/>
                        </a:rPr>
                        <a:t>   review report</a:t>
                      </a:r>
                    </a:p>
                    <a:p>
                      <a:pPr>
                        <a:buFont typeface="Arial" pitchFamily="34" charset="0"/>
                        <a:buChar char="•"/>
                      </a:pPr>
                      <a:r>
                        <a:rPr lang="en-US" sz="1400" dirty="0" smtClean="0">
                          <a:latin typeface="Times New Roman" pitchFamily="18" charset="0"/>
                          <a:cs typeface="Times New Roman" pitchFamily="18" charset="0"/>
                        </a:rPr>
                        <a:t> Full integrated system</a:t>
                      </a:r>
                    </a:p>
                    <a:p>
                      <a:pPr>
                        <a:buFont typeface="Arial" pitchFamily="34" charset="0"/>
                        <a:buChar char="•"/>
                      </a:pPr>
                      <a:r>
                        <a:rPr lang="en-US" sz="1400" dirty="0" smtClean="0">
                          <a:latin typeface="Times New Roman" pitchFamily="18" charset="0"/>
                          <a:cs typeface="Times New Roman" pitchFamily="18" charset="0"/>
                        </a:rPr>
                        <a:t> Acceptance test plans</a:t>
                      </a:r>
                    </a:p>
                    <a:p>
                      <a:pPr>
                        <a:buFont typeface="Arial" pitchFamily="34" charset="0"/>
                        <a:buChar char="•"/>
                      </a:pPr>
                      <a:r>
                        <a:rPr lang="en-US" sz="1400" dirty="0" smtClean="0">
                          <a:latin typeface="Times New Roman" pitchFamily="18" charset="0"/>
                          <a:cs typeface="Times New Roman" pitchFamily="18" charset="0"/>
                        </a:rPr>
                        <a:t> Acceptance test  cases</a:t>
                      </a:r>
                    </a:p>
                    <a:p>
                      <a:pPr>
                        <a:buFont typeface="Arial" pitchFamily="34" charset="0"/>
                        <a:buChar char="•"/>
                      </a:pPr>
                      <a:r>
                        <a:rPr lang="en-US" sz="1400" dirty="0" smtClean="0">
                          <a:latin typeface="Times New Roman" pitchFamily="18" charset="0"/>
                          <a:cs typeface="Times New Roman" pitchFamily="18" charset="0"/>
                        </a:rPr>
                        <a:t> Acceptance test</a:t>
                      </a:r>
                    </a:p>
                    <a:p>
                      <a:pPr>
                        <a:buFont typeface="Arial" pitchFamily="34" charset="0"/>
                        <a:buNone/>
                      </a:pPr>
                      <a:r>
                        <a:rPr lang="en-US" sz="1400" dirty="0" smtClean="0">
                          <a:latin typeface="Times New Roman" pitchFamily="18" charset="0"/>
                          <a:cs typeface="Times New Roman" pitchFamily="18" charset="0"/>
                        </a:rPr>
                        <a:t>  procedures </a:t>
                      </a:r>
                    </a:p>
                  </a:txBody>
                  <a:tcPr>
                    <a:solidFill>
                      <a:srgbClr val="92D050"/>
                    </a:solidFill>
                  </a:tcPr>
                </a:tc>
                <a:tc>
                  <a:txBody>
                    <a:bodyPr/>
                    <a:lstStyle/>
                    <a:p>
                      <a:pPr marL="120650" marR="0" indent="-1206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latin typeface="Times New Roman" pitchFamily="18" charset="0"/>
                          <a:cs typeface="Times New Roman" pitchFamily="18" charset="0"/>
                        </a:rPr>
                        <a:t>Acceptance test</a:t>
                      </a:r>
                    </a:p>
                    <a:p>
                      <a:pPr marL="120650" indent="-120650">
                        <a:buFont typeface="Arial" pitchFamily="34" charset="0"/>
                        <a:buChar char="•"/>
                      </a:pPr>
                      <a:r>
                        <a:rPr lang="en-US" sz="1400" dirty="0" smtClean="0">
                          <a:latin typeface="Times New Roman" pitchFamily="18" charset="0"/>
                          <a:cs typeface="Times New Roman" pitchFamily="18" charset="0"/>
                        </a:rPr>
                        <a:t>Inter-operability test</a:t>
                      </a:r>
                      <a:endParaRPr lang="en-US" sz="1400" dirty="0">
                        <a:latin typeface="Times New Roman" pitchFamily="18" charset="0"/>
                        <a:cs typeface="Times New Roman" pitchFamily="18" charset="0"/>
                      </a:endParaRPr>
                    </a:p>
                  </a:txBody>
                  <a:tcPr>
                    <a:solidFill>
                      <a:srgbClr val="92D050"/>
                    </a:solidFill>
                  </a:tcPr>
                </a:tc>
                <a:tc>
                  <a:txBody>
                    <a:bodyPr/>
                    <a:lstStyle/>
                    <a:p>
                      <a:pPr marL="120650" indent="-120650">
                        <a:buFont typeface="Arial" pitchFamily="34" charset="0"/>
                        <a:buChar char="•"/>
                      </a:pPr>
                      <a:r>
                        <a:rPr lang="en-US" sz="1400" dirty="0" smtClean="0">
                          <a:latin typeface="Times New Roman" pitchFamily="18" charset="0"/>
                          <a:cs typeface="Times New Roman" pitchFamily="18" charset="0"/>
                        </a:rPr>
                        <a:t>Acceptance test</a:t>
                      </a:r>
                      <a:endParaRPr lang="en-US" sz="1400" dirty="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Acceptance test report</a:t>
                      </a:r>
                    </a:p>
                  </a:txBody>
                  <a:tcPr>
                    <a:solidFill>
                      <a:srgbClr val="92D050"/>
                    </a:solidFill>
                  </a:tcPr>
                </a:tc>
              </a:tr>
              <a:tr h="826885">
                <a:tc>
                  <a:txBody>
                    <a:bodyPr/>
                    <a:lstStyle/>
                    <a:p>
                      <a:r>
                        <a:rPr lang="en-US" sz="1400" dirty="0" smtClean="0">
                          <a:latin typeface="Times New Roman" pitchFamily="18" charset="0"/>
                          <a:cs typeface="Times New Roman" pitchFamily="18" charset="0"/>
                        </a:rPr>
                        <a:t>Delivery phase</a:t>
                      </a:r>
                      <a:endParaRPr lang="en-US" sz="1400" dirty="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Tested/</a:t>
                      </a:r>
                      <a:r>
                        <a:rPr lang="en-US" sz="1400" baseline="0" dirty="0" smtClean="0">
                          <a:latin typeface="Times New Roman" pitchFamily="18" charset="0"/>
                          <a:cs typeface="Times New Roman" pitchFamily="18" charset="0"/>
                        </a:rPr>
                        <a:t> accepted system</a:t>
                      </a:r>
                      <a:endParaRPr lang="en-US" sz="1400" dirty="0" smtClean="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Installation</a:t>
                      </a:r>
                    </a:p>
                    <a:p>
                      <a:pPr>
                        <a:buFont typeface="Arial" pitchFamily="34" charset="0"/>
                        <a:buChar char="•"/>
                      </a:pPr>
                      <a:r>
                        <a:rPr lang="en-US" sz="1400" dirty="0" smtClean="0">
                          <a:latin typeface="Times New Roman" pitchFamily="18" charset="0"/>
                          <a:cs typeface="Times New Roman" pitchFamily="18" charset="0"/>
                        </a:rPr>
                        <a:t> Training</a:t>
                      </a:r>
                      <a:endParaRPr lang="en-US" sz="1400" dirty="0">
                        <a:latin typeface="Times New Roman" pitchFamily="18" charset="0"/>
                        <a:cs typeface="Times New Roman" pitchFamily="18" charset="0"/>
                      </a:endParaRPr>
                    </a:p>
                  </a:txBody>
                  <a:tcPr>
                    <a:solidFill>
                      <a:srgbClr val="92D050"/>
                    </a:solidFill>
                  </a:tcPr>
                </a:tc>
                <a:tc>
                  <a:txBody>
                    <a:bodyPr/>
                    <a:lstStyle/>
                    <a:p>
                      <a:pPr marL="120650" indent="-120650">
                        <a:buFont typeface="Arial" pitchFamily="34" charset="0"/>
                        <a:buChar char="•"/>
                      </a:pPr>
                      <a:r>
                        <a:rPr lang="en-US" sz="1400" dirty="0" smtClean="0">
                          <a:latin typeface="Times New Roman" pitchFamily="18" charset="0"/>
                          <a:cs typeface="Times New Roman" pitchFamily="18" charset="0"/>
                        </a:rPr>
                        <a:t>Version description</a:t>
                      </a:r>
                    </a:p>
                    <a:p>
                      <a:pPr>
                        <a:buFont typeface="Arial" pitchFamily="34" charset="0"/>
                        <a:buNone/>
                      </a:pPr>
                      <a:r>
                        <a:rPr lang="en-US" sz="1400" dirty="0" smtClean="0">
                          <a:latin typeface="Times New Roman" pitchFamily="18" charset="0"/>
                          <a:cs typeface="Times New Roman" pitchFamily="18" charset="0"/>
                        </a:rPr>
                        <a:t>  document</a:t>
                      </a:r>
                      <a:endParaRPr lang="en-US" sz="1400" dirty="0">
                        <a:latin typeface="Times New Roman" pitchFamily="18" charset="0"/>
                        <a:cs typeface="Times New Roman" pitchFamily="18" charset="0"/>
                      </a:endParaRPr>
                    </a:p>
                  </a:txBody>
                  <a:tcPr>
                    <a:solidFill>
                      <a:srgbClr val="92D050"/>
                    </a:solidFill>
                  </a:tcPr>
                </a:tc>
                <a:tc>
                  <a:txBody>
                    <a:bodyPr/>
                    <a:lstStyle/>
                    <a:p>
                      <a:pPr>
                        <a:buFont typeface="Arial" pitchFamily="34" charset="0"/>
                        <a:buChar char="•"/>
                      </a:pPr>
                      <a:r>
                        <a:rPr lang="en-US" sz="1400" dirty="0" smtClean="0">
                          <a:latin typeface="Times New Roman" pitchFamily="18" charset="0"/>
                          <a:cs typeface="Times New Roman" pitchFamily="18" charset="0"/>
                        </a:rPr>
                        <a:t> Version description</a:t>
                      </a:r>
                    </a:p>
                    <a:p>
                      <a:pPr>
                        <a:buFont typeface="Arial" pitchFamily="34" charset="0"/>
                        <a:buNone/>
                      </a:pPr>
                      <a:r>
                        <a:rPr lang="en-US" sz="1400" dirty="0" smtClean="0">
                          <a:latin typeface="Times New Roman" pitchFamily="18" charset="0"/>
                          <a:cs typeface="Times New Roman" pitchFamily="18" charset="0"/>
                        </a:rPr>
                        <a:t>  document</a:t>
                      </a:r>
                    </a:p>
                    <a:p>
                      <a:pPr>
                        <a:buFont typeface="Arial" pitchFamily="34" charset="0"/>
                        <a:buNone/>
                      </a:pPr>
                      <a:endParaRPr lang="en-US" sz="1400" dirty="0" smtClean="0">
                        <a:latin typeface="Times New Roman" pitchFamily="18" charset="0"/>
                        <a:cs typeface="Times New Roman" pitchFamily="18" charset="0"/>
                      </a:endParaRPr>
                    </a:p>
                  </a:txBody>
                  <a:tcPr>
                    <a:solidFill>
                      <a:srgbClr val="92D050"/>
                    </a:solid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533400"/>
            <a:ext cx="7924800" cy="5334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 </a:t>
            </a: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800" b="1" dirty="0" smtClean="0">
              <a:solidFill>
                <a:srgbClr val="002060"/>
              </a:solidFill>
              <a:latin typeface="Times New Roman" pitchFamily="18" charset="0"/>
              <a:cs typeface="Times New Roman" pitchFamily="18" charset="0"/>
            </a:endParaRPr>
          </a:p>
          <a:p>
            <a:pPr algn="ctr"/>
            <a:r>
              <a:rPr lang="en-US" sz="2800" b="1" dirty="0" smtClean="0">
                <a:solidFill>
                  <a:srgbClr val="002060"/>
                </a:solidFill>
                <a:latin typeface="Times New Roman" pitchFamily="18" charset="0"/>
                <a:cs typeface="Times New Roman" pitchFamily="18" charset="0"/>
              </a:rPr>
              <a:t>SOFTWARE MAINTENANCE MODELS</a:t>
            </a:r>
            <a:endParaRPr lang="en-US" sz="2000" b="1" dirty="0" smtClean="0">
              <a:solidFill>
                <a:srgbClr val="002060"/>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pPr>
              <a:buFont typeface="Arial" pitchFamily="34" charset="0"/>
              <a:buChar char="•"/>
            </a:pPr>
            <a:r>
              <a:rPr lang="en-US" sz="2800" dirty="0" smtClean="0">
                <a:solidFill>
                  <a:schemeClr val="tx1"/>
                </a:solidFill>
                <a:latin typeface="Times New Roman" pitchFamily="18" charset="0"/>
                <a:cs typeface="Times New Roman" pitchFamily="18" charset="0"/>
              </a:rPr>
              <a:t> </a:t>
            </a:r>
            <a:r>
              <a:rPr lang="en-US" sz="3200" dirty="0" smtClean="0">
                <a:solidFill>
                  <a:srgbClr val="0070C0"/>
                </a:solidFill>
                <a:latin typeface="Times New Roman" pitchFamily="18" charset="0"/>
                <a:cs typeface="Times New Roman" pitchFamily="18" charset="0"/>
              </a:rPr>
              <a:t>Quick-fix model.</a:t>
            </a:r>
          </a:p>
          <a:p>
            <a:pPr>
              <a:buFont typeface="Arial" pitchFamily="34" charset="0"/>
              <a:buChar char="•"/>
            </a:pPr>
            <a:r>
              <a:rPr lang="en-US" sz="3200" dirty="0" smtClean="0">
                <a:solidFill>
                  <a:srgbClr val="0070C0"/>
                </a:solidFill>
                <a:latin typeface="Times New Roman" pitchFamily="18" charset="0"/>
                <a:cs typeface="Times New Roman" pitchFamily="18" charset="0"/>
              </a:rPr>
              <a:t> Boehm’s model</a:t>
            </a:r>
          </a:p>
          <a:p>
            <a:pPr>
              <a:buFont typeface="Arial" pitchFamily="34" charset="0"/>
              <a:buChar char="•"/>
            </a:pPr>
            <a:r>
              <a:rPr lang="en-US" sz="3200" dirty="0" smtClean="0">
                <a:solidFill>
                  <a:srgbClr val="0070C0"/>
                </a:solidFill>
                <a:latin typeface="Times New Roman" pitchFamily="18" charset="0"/>
                <a:cs typeface="Times New Roman" pitchFamily="18" charset="0"/>
              </a:rPr>
              <a:t> Osborne’s model</a:t>
            </a:r>
          </a:p>
          <a:p>
            <a:pPr>
              <a:buFont typeface="Arial" pitchFamily="34" charset="0"/>
              <a:buChar char="•"/>
            </a:pPr>
            <a:r>
              <a:rPr lang="en-US" sz="3200" dirty="0" smtClean="0">
                <a:solidFill>
                  <a:srgbClr val="0070C0"/>
                </a:solidFill>
                <a:latin typeface="Times New Roman" pitchFamily="18" charset="0"/>
                <a:cs typeface="Times New Roman" pitchFamily="18" charset="0"/>
              </a:rPr>
              <a:t> Iterative enhancement model.</a:t>
            </a:r>
          </a:p>
          <a:p>
            <a:pPr>
              <a:buFont typeface="Arial" pitchFamily="34" charset="0"/>
              <a:buChar char="•"/>
            </a:pPr>
            <a:r>
              <a:rPr lang="en-US" sz="3200" dirty="0" smtClean="0">
                <a:solidFill>
                  <a:srgbClr val="0070C0"/>
                </a:solidFill>
                <a:latin typeface="Times New Roman" pitchFamily="18" charset="0"/>
                <a:cs typeface="Times New Roman" pitchFamily="18" charset="0"/>
              </a:rPr>
              <a:t> Reuse-oriented model.</a:t>
            </a: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 </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172200" y="2590800"/>
            <a:ext cx="2819400" cy="3505200"/>
          </a:xfrm>
          <a:prstGeom prst="round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smtClean="0">
                <a:solidFill>
                  <a:srgbClr val="002060"/>
                </a:solidFill>
                <a:latin typeface="Times New Roman" pitchFamily="18" charset="0"/>
                <a:cs typeface="Times New Roman" pitchFamily="18" charset="0"/>
              </a:rPr>
              <a:t>Quick-fix Model</a:t>
            </a: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a:solidFill>
                <a:schemeClr val="tx1"/>
              </a:solidFill>
              <a:latin typeface="Times New Roman" pitchFamily="18" charset="0"/>
              <a:cs typeface="Times New Roman" pitchFamily="18" charset="0"/>
            </a:endParaRPr>
          </a:p>
        </p:txBody>
      </p:sp>
      <p:sp>
        <p:nvSpPr>
          <p:cNvPr id="3" name="Flowchart: Alternate Process 2"/>
          <p:cNvSpPr/>
          <p:nvPr/>
        </p:nvSpPr>
        <p:spPr>
          <a:xfrm>
            <a:off x="304800" y="762000"/>
            <a:ext cx="5638800" cy="5638800"/>
          </a:xfrm>
          <a:prstGeom prst="flowChartAlternate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838200" y="1295400"/>
            <a:ext cx="5257800" cy="4401205"/>
          </a:xfrm>
          <a:prstGeom prst="rect">
            <a:avLst/>
          </a:prstGeom>
          <a:noFill/>
        </p:spPr>
        <p:txBody>
          <a:bodyPr wrap="square" rtlCol="0">
            <a:spAutoFit/>
          </a:bodyPr>
          <a:lstStyle/>
          <a:p>
            <a:pPr marL="225425" indent="-225425">
              <a:buFont typeface="Arial" pitchFamily="34" charset="0"/>
              <a:buChar char="•"/>
            </a:pPr>
            <a:r>
              <a:rPr lang="en-US" sz="2800" dirty="0" smtClean="0">
                <a:solidFill>
                  <a:srgbClr val="0070C0"/>
                </a:solidFill>
              </a:rPr>
              <a:t>Identify problem &amp; fix it as quickly as possible</a:t>
            </a:r>
          </a:p>
          <a:p>
            <a:pPr marL="225425" indent="-225425">
              <a:buFont typeface="Arial" pitchFamily="34" charset="0"/>
              <a:buChar char="•"/>
            </a:pPr>
            <a:r>
              <a:rPr lang="en-US" sz="2800" dirty="0" smtClean="0">
                <a:solidFill>
                  <a:srgbClr val="002060"/>
                </a:solidFill>
              </a:rPr>
              <a:t>No analysis of effects is made, and there is little or no documentation to use</a:t>
            </a:r>
          </a:p>
          <a:p>
            <a:pPr marL="225425" indent="-225425">
              <a:buFont typeface="Arial" pitchFamily="34" charset="0"/>
              <a:buChar char="•"/>
            </a:pPr>
            <a:r>
              <a:rPr lang="en-US" sz="2800" dirty="0" smtClean="0">
                <a:solidFill>
                  <a:srgbClr val="0070C0"/>
                </a:solidFill>
              </a:rPr>
              <a:t>Gets work done quickly with lower cost</a:t>
            </a:r>
          </a:p>
          <a:p>
            <a:pPr marL="225425" indent="-225425">
              <a:buFont typeface="Arial" pitchFamily="34" charset="0"/>
              <a:buChar char="•"/>
            </a:pPr>
            <a:r>
              <a:rPr lang="en-US" sz="2800" dirty="0" smtClean="0">
                <a:solidFill>
                  <a:srgbClr val="002060"/>
                </a:solidFill>
              </a:rPr>
              <a:t>In Quick-fix model starting point of maintenance is always source code.</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Definitions</a:t>
            </a:r>
            <a:endParaRPr lang="en-US" dirty="0"/>
          </a:p>
        </p:txBody>
      </p:sp>
      <p:sp>
        <p:nvSpPr>
          <p:cNvPr id="3" name="Content Placeholder 2"/>
          <p:cNvSpPr>
            <a:spLocks noGrp="1"/>
          </p:cNvSpPr>
          <p:nvPr>
            <p:ph idx="1"/>
          </p:nvPr>
        </p:nvSpPr>
        <p:spPr>
          <a:xfrm>
            <a:off x="457200" y="762000"/>
            <a:ext cx="8229600" cy="6096000"/>
          </a:xfrm>
        </p:spPr>
        <p:txBody>
          <a:bodyPr>
            <a:normAutofit/>
          </a:bodyPr>
          <a:lstStyle/>
          <a:p>
            <a:pPr algn="just"/>
            <a:r>
              <a:rPr lang="en-US" b="1" dirty="0" smtClean="0"/>
              <a:t>Evolution</a:t>
            </a:r>
            <a:r>
              <a:rPr lang="en-US" dirty="0" smtClean="0"/>
              <a:t> - a process of continuous change from a lower, simpler, or worse to a higher, more complex, or better state. </a:t>
            </a:r>
          </a:p>
          <a:p>
            <a:pPr algn="just"/>
            <a:r>
              <a:rPr lang="en-US" b="1" dirty="0" smtClean="0"/>
              <a:t>Maintainability</a:t>
            </a:r>
            <a:r>
              <a:rPr lang="en-US" dirty="0" smtClean="0"/>
              <a:t> - the ease with which maintenance can be carried out. </a:t>
            </a:r>
          </a:p>
          <a:p>
            <a:pPr algn="just"/>
            <a:r>
              <a:rPr lang="en-US" b="1" dirty="0" smtClean="0"/>
              <a:t>Maintenance</a:t>
            </a:r>
            <a:r>
              <a:rPr lang="en-US" dirty="0" smtClean="0"/>
              <a:t> - the act of keeping an entity in an existing state of repair, efficiency, or validity; to preserve from failure or decline. </a:t>
            </a:r>
          </a:p>
          <a:p>
            <a:pPr algn="just"/>
            <a:r>
              <a:rPr lang="en-US" b="1" dirty="0" smtClean="0"/>
              <a:t>Software</a:t>
            </a:r>
            <a:r>
              <a:rPr lang="en-US" dirty="0" smtClean="0"/>
              <a:t> - the programs, documentation and operating procedures by which computers can be made useful to man</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381000"/>
          </a:xfrm>
        </p:spPr>
        <p:txBody>
          <a:bodyPr>
            <a:normAutofit fontScale="90000"/>
          </a:bodyPr>
          <a:lstStyle/>
          <a:p>
            <a:r>
              <a:rPr lang="en-US" sz="3100" b="1" i="1" dirty="0" smtClean="0"/>
              <a:t/>
            </a:r>
            <a:br>
              <a:rPr lang="en-US" sz="3100" b="1" i="1" dirty="0" smtClean="0"/>
            </a:br>
            <a:r>
              <a:rPr lang="en-US" sz="3100" b="1" i="1" dirty="0" smtClean="0"/>
              <a:t>Case Study - Storage of Chronological Clinical Data</a:t>
            </a:r>
            <a:r>
              <a:rPr lang="en-US" b="1" i="1" dirty="0" smtClean="0"/>
              <a:t/>
            </a:r>
            <a:br>
              <a:rPr lang="en-US" b="1" i="1" dirty="0" smtClean="0"/>
            </a:br>
            <a:endParaRPr lang="en-US" dirty="0"/>
          </a:p>
        </p:txBody>
      </p:sp>
      <p:sp>
        <p:nvSpPr>
          <p:cNvPr id="3" name="Content Placeholder 2"/>
          <p:cNvSpPr>
            <a:spLocks noGrp="1"/>
          </p:cNvSpPr>
          <p:nvPr>
            <p:ph idx="1"/>
          </p:nvPr>
        </p:nvSpPr>
        <p:spPr>
          <a:xfrm>
            <a:off x="152400" y="533400"/>
            <a:ext cx="8991600" cy="6324600"/>
          </a:xfrm>
        </p:spPr>
        <p:txBody>
          <a:bodyPr>
            <a:normAutofit fontScale="40000" lnSpcReduction="20000"/>
          </a:bodyPr>
          <a:lstStyle/>
          <a:p>
            <a:pPr marL="0" indent="0" algn="just">
              <a:buNone/>
              <a:tabLst>
                <a:tab pos="465138" algn="l"/>
              </a:tabLst>
            </a:pPr>
            <a:r>
              <a:rPr lang="en-US" dirty="0" smtClean="0"/>
              <a:t>	</a:t>
            </a:r>
            <a:r>
              <a:rPr lang="en-US" sz="4200" dirty="0" smtClean="0"/>
              <a:t>When the ACME Health Clinic system was originally developed, it catered only for a single recording per patient for things such as blood pressure, weight, medication and so on. This was because of a misunderstanding during requirements analysis which did not come to light until the system was in use. In fact, the system needed to store chronological series of recordings. At that stage, the need for storage of chronological data was immediate. The maintenance programmer assigned to the task drew up a mental model of data held in small arrays to allow speedy retrieval and proceeded to implement the change. This</a:t>
            </a:r>
          </a:p>
          <a:p>
            <a:pPr marL="0" indent="0" algn="just">
              <a:buNone/>
            </a:pPr>
            <a:r>
              <a:rPr lang="en-US" sz="4200" dirty="0" smtClean="0"/>
              <a:t>quick-fix method identified the need</a:t>
            </a:r>
          </a:p>
          <a:p>
            <a:r>
              <a:rPr lang="en-US" sz="4200" dirty="0" smtClean="0"/>
              <a:t>for the arrays,</a:t>
            </a:r>
          </a:p>
          <a:p>
            <a:r>
              <a:rPr lang="en-US" sz="4200" dirty="0" smtClean="0"/>
              <a:t>to amend the data structures to allow for linking of the chronological data,</a:t>
            </a:r>
          </a:p>
          <a:p>
            <a:r>
              <a:rPr lang="en-US" sz="4200" dirty="0" smtClean="0"/>
              <a:t>for a small restructuring program to modify the existing data. </a:t>
            </a:r>
          </a:p>
          <a:p>
            <a:pPr marL="0" indent="0" algn="just">
              <a:buNone/>
              <a:tabLst>
                <a:tab pos="465138" algn="l"/>
              </a:tabLst>
            </a:pPr>
            <a:r>
              <a:rPr lang="en-US" sz="4200" dirty="0" smtClean="0"/>
              <a:t>	There was no update of documentation, no documentation of the changes other than a few in-code comments and no in-depth analysis. Because this was done speedily as a quick fix, problems such as array overflow were not considered. In fact, once enough information was stored, data was going to 'drop off the end' of the arrays and disappear. This would lead to data corruption in that the chronological links would be broken and missing links would appear in the middle of the data chains (Figure 5.13).</a:t>
            </a:r>
          </a:p>
          <a:p>
            <a:pPr marL="0" indent="0" algn="just">
              <a:buNone/>
              <a:tabLst>
                <a:tab pos="465138" algn="l"/>
              </a:tabLst>
            </a:pPr>
            <a:r>
              <a:rPr lang="en-US" sz="4200" dirty="0" smtClean="0"/>
              <a:t>	This was noticed while another enhancement was being tested, the potential seriousness of the problem was </a:t>
            </a:r>
            <a:r>
              <a:rPr lang="en-US" sz="4200" dirty="0" err="1" smtClean="0"/>
              <a:t>recognised</a:t>
            </a:r>
            <a:r>
              <a:rPr lang="en-US" sz="4200" dirty="0" smtClean="0"/>
              <a:t> and the race was on to solve it before the clinic stored sufficient data to cause the problem.</a:t>
            </a:r>
          </a:p>
          <a:p>
            <a:pPr marL="0" indent="0" algn="just">
              <a:buNone/>
            </a:pPr>
            <a:r>
              <a:rPr lang="en-US" sz="4200" dirty="0" smtClean="0"/>
              <a:t>This imposed yet another tight deadline and the fastest fix had to be found. The 'best' solution, a radical restructuring of the data and procedures for data retrieval and storage, was </a:t>
            </a:r>
            <a:r>
              <a:rPr lang="en-US" sz="4200" dirty="0" err="1" smtClean="0"/>
              <a:t>recognised</a:t>
            </a:r>
            <a:r>
              <a:rPr lang="en-US" sz="4200" dirty="0" smtClean="0"/>
              <a:t>, but could not be implemented because of the time restriction. Another quick fix had to be found. The only solution was to 'catch' data overflowing the temporary array and store it in the patient file. This meant that chronological links were maintained, but the data was being stored in the patient's file without being explicitly saved by the clinician. This not only led to less well-structured code, documentation further out of date and a situation even harder to retrieve, but was also in contravention of an original requirement regarding permanent saving of data.</a:t>
            </a:r>
            <a:endParaRPr lang="en-US" sz="4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800" b="1" i="1" dirty="0" smtClean="0"/>
              <a:t>Case Study - Storage of Chronological Clinical Data</a:t>
            </a:r>
            <a:br>
              <a:rPr lang="en-US" sz="2800" b="1" i="1" dirty="0" smtClean="0"/>
            </a:br>
            <a:r>
              <a:rPr lang="en-US" sz="2800" dirty="0" smtClean="0"/>
              <a:t>ACME Health Clinic system</a:t>
            </a:r>
            <a:endParaRPr lang="en-US" sz="2800" dirty="0"/>
          </a:p>
        </p:txBody>
      </p:sp>
      <p:pic>
        <p:nvPicPr>
          <p:cNvPr id="6146" name="Picture 2"/>
          <p:cNvPicPr>
            <a:picLocks noGrp="1" noChangeAspect="1" noChangeArrowheads="1"/>
          </p:cNvPicPr>
          <p:nvPr>
            <p:ph idx="1"/>
          </p:nvPr>
        </p:nvPicPr>
        <p:blipFill>
          <a:blip r:embed="rId2"/>
          <a:srcRect/>
          <a:stretch>
            <a:fillRect/>
          </a:stretch>
        </p:blipFill>
        <p:spPr bwMode="auto">
          <a:xfrm>
            <a:off x="1143000" y="1600200"/>
            <a:ext cx="632459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1676400" y="0"/>
            <a:ext cx="5410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cs typeface="Arial" pitchFamily="34" charset="0"/>
              </a:rPr>
              <a:t>Boehm's model: Economic</a:t>
            </a:r>
            <a:r>
              <a:rPr kumimoji="0" lang="en-US" sz="2400" b="1" i="0" u="none" strike="noStrike" cap="none" normalizeH="0" dirty="0" smtClean="0">
                <a:ln>
                  <a:noFill/>
                </a:ln>
                <a:solidFill>
                  <a:schemeClr val="tx1"/>
                </a:solidFill>
                <a:effectLst/>
                <a:latin typeface="Arial" pitchFamily="34" charset="0"/>
                <a:cs typeface="Arial" pitchFamily="34" charset="0"/>
              </a:rPr>
              <a:t> Model</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0" name="Picture 2" descr="http://www.tutorhelpdesk.com/UserFiles/bohshm's%20software%20model.JPG"/>
          <p:cNvPicPr>
            <a:picLocks noChangeAspect="1" noChangeArrowheads="1"/>
          </p:cNvPicPr>
          <p:nvPr/>
        </p:nvPicPr>
        <p:blipFill>
          <a:blip r:embed="rId3" cstate="print"/>
          <a:srcRect/>
          <a:stretch>
            <a:fillRect/>
          </a:stretch>
        </p:blipFill>
        <p:spPr bwMode="auto">
          <a:xfrm>
            <a:off x="685800" y="457200"/>
            <a:ext cx="7619999" cy="3124200"/>
          </a:xfrm>
          <a:prstGeom prst="rect">
            <a:avLst/>
          </a:prstGeom>
          <a:noFill/>
        </p:spPr>
      </p:pic>
      <p:sp>
        <p:nvSpPr>
          <p:cNvPr id="6" name="Flowchart: Alternate Process 5"/>
          <p:cNvSpPr/>
          <p:nvPr/>
        </p:nvSpPr>
        <p:spPr>
          <a:xfrm>
            <a:off x="228600" y="3581400"/>
            <a:ext cx="8686800" cy="327660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1000" y="3657600"/>
            <a:ext cx="8458200" cy="3447098"/>
          </a:xfrm>
          <a:prstGeom prst="rect">
            <a:avLst/>
          </a:prstGeom>
          <a:noFill/>
        </p:spPr>
        <p:txBody>
          <a:bodyPr wrap="square" rtlCol="0">
            <a:spAutoFit/>
          </a:bodyPr>
          <a:lstStyle/>
          <a:p>
            <a:pPr>
              <a:buFont typeface="Arial" pitchFamily="34" charset="0"/>
              <a:buChar char="•"/>
            </a:pPr>
            <a:r>
              <a:rPr lang="en-US" dirty="0" smtClean="0"/>
              <a:t> </a:t>
            </a:r>
            <a:r>
              <a:rPr lang="en-US" sz="2000" dirty="0" smtClean="0"/>
              <a:t>Economic models and principles could not only improve productivity in maintenance but also help understanding of the process.  </a:t>
            </a:r>
          </a:p>
          <a:p>
            <a:endParaRPr lang="en-US" sz="2000" dirty="0" smtClean="0"/>
          </a:p>
          <a:p>
            <a:pPr>
              <a:buFont typeface="Arial" pitchFamily="34" charset="0"/>
              <a:buChar char="•"/>
            </a:pPr>
            <a:r>
              <a:rPr lang="en-US" sz="2000" dirty="0" smtClean="0">
                <a:solidFill>
                  <a:srgbClr val="0070C0"/>
                </a:solidFill>
              </a:rPr>
              <a:t> Maintenance process represented as a closed loop cycle</a:t>
            </a:r>
          </a:p>
          <a:p>
            <a:pPr>
              <a:buFont typeface="Arial" pitchFamily="34" charset="0"/>
              <a:buChar char="•"/>
            </a:pPr>
            <a:r>
              <a:rPr lang="en-US" sz="2000" dirty="0" smtClean="0"/>
              <a:t>Management decisions (which are based on the balancing of objectives against constraints)  are made that drives the process</a:t>
            </a:r>
          </a:p>
          <a:p>
            <a:endParaRPr lang="en-US" sz="2000" dirty="0" smtClean="0"/>
          </a:p>
          <a:p>
            <a:pPr>
              <a:buFont typeface="Arial" pitchFamily="34" charset="0"/>
              <a:buChar char="•"/>
            </a:pPr>
            <a:r>
              <a:rPr lang="en-US" sz="2000" dirty="0" smtClean="0">
                <a:solidFill>
                  <a:schemeClr val="tx2">
                    <a:lumMod val="60000"/>
                    <a:lumOff val="40000"/>
                  </a:schemeClr>
                </a:solidFill>
              </a:rPr>
              <a:t>In this stage, a set of approved changes is determined by applying particular  </a:t>
            </a:r>
          </a:p>
          <a:p>
            <a:r>
              <a:rPr lang="en-US" sz="2000" dirty="0" smtClean="0">
                <a:solidFill>
                  <a:schemeClr val="tx2">
                    <a:lumMod val="60000"/>
                    <a:lumOff val="40000"/>
                  </a:schemeClr>
                </a:solidFill>
              </a:rPr>
              <a:t>   strategies and cost-benefit evaluations to a set of proposed changes</a:t>
            </a:r>
          </a:p>
          <a:p>
            <a:pPr marL="165100" indent="-165100">
              <a:buFont typeface="Arial" pitchFamily="34" charset="0"/>
              <a:buChar char="•"/>
            </a:pPr>
            <a:r>
              <a:rPr lang="en-US" sz="2000" dirty="0" smtClean="0"/>
              <a:t>The approved changes are accompanied by their own budgets</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609600" y="457200"/>
            <a:ext cx="8153400" cy="5334000"/>
          </a:xfrm>
          <a:prstGeom prst="rect">
            <a:avLst/>
          </a:prstGeom>
          <a:noFill/>
          <a:ln w="9525">
            <a:noFill/>
            <a:miter lim="800000"/>
            <a:headEnd/>
            <a:tailEnd/>
          </a:ln>
          <a:effectLst/>
        </p:spPr>
      </p:pic>
      <p:sp>
        <p:nvSpPr>
          <p:cNvPr id="5" name="TextBox 4"/>
          <p:cNvSpPr txBox="1"/>
          <p:nvPr/>
        </p:nvSpPr>
        <p:spPr>
          <a:xfrm>
            <a:off x="228600" y="5943600"/>
            <a:ext cx="8686800" cy="707886"/>
          </a:xfrm>
          <a:prstGeom prst="rect">
            <a:avLst/>
          </a:prstGeom>
          <a:noFill/>
        </p:spPr>
        <p:txBody>
          <a:bodyPr wrap="square" rtlCol="0">
            <a:spAutoFit/>
          </a:bodyPr>
          <a:lstStyle/>
          <a:p>
            <a:r>
              <a:rPr lang="en-US" sz="2000" b="1" dirty="0" smtClean="0"/>
              <a:t>Note: </a:t>
            </a:r>
            <a:r>
              <a:rPr lang="en-US" sz="2000" dirty="0" smtClean="0"/>
              <a:t>Almost half maintenance effort was devoted to non-discretionary maintenance activities.</a:t>
            </a:r>
            <a:endParaRPr lang="en-US"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6278642"/>
          </a:xfrm>
          <a:prstGeom prst="rect">
            <a:avLst/>
          </a:prstGeom>
        </p:spPr>
        <p:txBody>
          <a:bodyPr wrap="square">
            <a:spAutoFit/>
          </a:bodyPr>
          <a:lstStyle/>
          <a:p>
            <a:pPr algn="just"/>
            <a:r>
              <a:rPr lang="en-US" sz="2400" dirty="0" smtClean="0"/>
              <a:t>In terms of the production function - the economic </a:t>
            </a:r>
            <a:r>
              <a:rPr lang="en-US" sz="2400" dirty="0" err="1" smtClean="0"/>
              <a:t>relationshipbetween</a:t>
            </a:r>
            <a:r>
              <a:rPr lang="en-US" sz="2400" dirty="0" smtClean="0"/>
              <a:t> the inputs to a process and its benefits - this reflects the </a:t>
            </a:r>
            <a:r>
              <a:rPr lang="en-US" sz="2400" dirty="0" err="1" smtClean="0"/>
              <a:t>typicalthree</a:t>
            </a:r>
            <a:r>
              <a:rPr lang="en-US" sz="2400" dirty="0" smtClean="0"/>
              <a:t>-segment graph of;</a:t>
            </a:r>
          </a:p>
          <a:p>
            <a:pPr algn="just"/>
            <a:r>
              <a:rPr lang="en-US" sz="2400" dirty="0" smtClean="0"/>
              <a:t>	1.Investment</a:t>
            </a:r>
          </a:p>
          <a:p>
            <a:pPr algn="just"/>
            <a:r>
              <a:rPr lang="en-US" sz="2400" dirty="0" smtClean="0"/>
              <a:t>	2.High Payoff</a:t>
            </a:r>
          </a:p>
          <a:p>
            <a:pPr algn="just"/>
            <a:r>
              <a:rPr lang="en-US" sz="2400" dirty="0" smtClean="0"/>
              <a:t>	3.</a:t>
            </a:r>
            <a:r>
              <a:rPr lang="en-US" sz="2400" i="1" dirty="0" smtClean="0"/>
              <a:t> Diminishing returns</a:t>
            </a:r>
          </a:p>
          <a:p>
            <a:pPr algn="just"/>
            <a:endParaRPr lang="en-US" sz="2400" i="1" dirty="0" smtClean="0"/>
          </a:p>
          <a:p>
            <a:pPr algn="just"/>
            <a:r>
              <a:rPr lang="en-US" sz="2400" b="1" i="1" dirty="0" smtClean="0"/>
              <a:t>CASE STUDY:</a:t>
            </a:r>
          </a:p>
          <a:p>
            <a:r>
              <a:rPr lang="en-US" sz="2400" dirty="0" smtClean="0"/>
              <a:t>In the example of the problems with the ACME Health Clinic system, this approach to maintenance would have recognized that the </a:t>
            </a:r>
            <a:r>
              <a:rPr lang="en-US" sz="2400" b="1" dirty="0" smtClean="0"/>
              <a:t>quick-fix approach</a:t>
            </a:r>
            <a:r>
              <a:rPr lang="en-US" sz="2400" dirty="0" smtClean="0"/>
              <a:t> adopted was not appropriate. Had a quick fix been essential, it would have been </a:t>
            </a:r>
            <a:r>
              <a:rPr lang="en-US" sz="2400" b="1" dirty="0" smtClean="0"/>
              <a:t>a temporary holding measure </a:t>
            </a:r>
            <a:r>
              <a:rPr lang="en-US" sz="2400" dirty="0" smtClean="0"/>
              <a:t>which would have allowed the system to continue running without radical and ill thought-out changes. These would have been assessed as part of the overall strategy and would have allowed a progression towards the real solution instead of the inevitable path away from it.</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04800"/>
            <a:ext cx="7315200" cy="523220"/>
          </a:xfrm>
          <a:prstGeom prst="rect">
            <a:avLst/>
          </a:prstGeom>
          <a:noFill/>
        </p:spPr>
        <p:txBody>
          <a:bodyPr wrap="square" rtlCol="0">
            <a:spAutoFit/>
          </a:bodyPr>
          <a:lstStyle/>
          <a:p>
            <a:pPr algn="ctr"/>
            <a:r>
              <a:rPr lang="en-US" sz="2800" dirty="0" smtClean="0"/>
              <a:t>Osborne’s Model</a:t>
            </a:r>
            <a:endParaRPr lang="en-US" sz="2800" dirty="0"/>
          </a:p>
        </p:txBody>
      </p:sp>
      <p:sp>
        <p:nvSpPr>
          <p:cNvPr id="3" name="Flowchart: Alternate Process 2"/>
          <p:cNvSpPr/>
          <p:nvPr/>
        </p:nvSpPr>
        <p:spPr>
          <a:xfrm>
            <a:off x="228600" y="762000"/>
            <a:ext cx="8686800" cy="5867400"/>
          </a:xfrm>
          <a:prstGeom prst="flowChartAlternate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000" y="914400"/>
            <a:ext cx="8382000" cy="6063198"/>
          </a:xfrm>
          <a:prstGeom prst="rect">
            <a:avLst/>
          </a:prstGeom>
          <a:noFill/>
        </p:spPr>
        <p:txBody>
          <a:bodyPr wrap="square" rtlCol="0">
            <a:spAutoFit/>
          </a:bodyPr>
          <a:lstStyle/>
          <a:p>
            <a:pPr lvl="0" fontAlgn="base">
              <a:spcBef>
                <a:spcPct val="0"/>
              </a:spcBef>
              <a:spcAft>
                <a:spcPct val="0"/>
              </a:spcAft>
              <a:buFont typeface="Arial" pitchFamily="34" charset="0"/>
              <a:buChar char="•"/>
            </a:pPr>
            <a:r>
              <a:rPr lang="en-US" sz="2400" dirty="0" smtClean="0">
                <a:latin typeface="Times New Roman" pitchFamily="18" charset="0"/>
                <a:ea typeface="Calibri" pitchFamily="34" charset="0"/>
                <a:cs typeface="Times New Roman" pitchFamily="18" charset="0"/>
              </a:rPr>
              <a:t> </a:t>
            </a:r>
            <a:r>
              <a:rPr lang="en-US" sz="2800" dirty="0" smtClean="0">
                <a:solidFill>
                  <a:srgbClr val="002060"/>
                </a:solidFill>
                <a:latin typeface="Times New Roman" pitchFamily="18" charset="0"/>
                <a:ea typeface="Calibri" pitchFamily="34" charset="0"/>
                <a:cs typeface="Times New Roman" pitchFamily="18" charset="0"/>
              </a:rPr>
              <a:t>It deals directly with the reality of the maintenance environment, where as other models tend to assume some facet of an ideal situation – for example, the existence of full documentation.</a:t>
            </a:r>
          </a:p>
          <a:p>
            <a:pPr lvl="0" fontAlgn="base">
              <a:spcBef>
                <a:spcPct val="0"/>
              </a:spcBef>
              <a:spcAft>
                <a:spcPct val="0"/>
              </a:spcAft>
            </a:pPr>
            <a:endParaRPr lang="en-US" sz="2800" dirty="0" smtClean="0">
              <a:solidFill>
                <a:srgbClr val="002060"/>
              </a:solidFill>
              <a:latin typeface="Times New Roman" pitchFamily="18" charset="0"/>
              <a:ea typeface="Calibri" pitchFamily="34" charset="0"/>
              <a:cs typeface="Times New Roman" pitchFamily="18" charset="0"/>
            </a:endParaRPr>
          </a:p>
          <a:p>
            <a:pPr lvl="0" fontAlgn="base">
              <a:spcBef>
                <a:spcPct val="0"/>
              </a:spcBef>
              <a:spcAft>
                <a:spcPct val="0"/>
              </a:spcAft>
              <a:buFont typeface="Arial" pitchFamily="34" charset="0"/>
              <a:buChar char="•"/>
            </a:pPr>
            <a:r>
              <a:rPr lang="en-US" sz="2800" dirty="0" smtClean="0">
                <a:latin typeface="Times New Roman" pitchFamily="18" charset="0"/>
                <a:cs typeface="Times New Roman" pitchFamily="18" charset="0"/>
              </a:rPr>
              <a:t> </a:t>
            </a:r>
            <a:r>
              <a:rPr lang="en-US" sz="2800" dirty="0" smtClean="0">
                <a:solidFill>
                  <a:srgbClr val="0070C0"/>
                </a:solidFill>
                <a:latin typeface="Times New Roman" pitchFamily="18" charset="0"/>
                <a:ea typeface="Calibri" pitchFamily="34" charset="0"/>
                <a:cs typeface="Times New Roman" pitchFamily="18" charset="0"/>
              </a:rPr>
              <a:t>The maintenance model is treated as continuous iterations of the software life-cycle with, at each stage, provision made for maintainability to be built in.</a:t>
            </a:r>
          </a:p>
          <a:p>
            <a:pPr lvl="0" fontAlgn="base">
              <a:spcBef>
                <a:spcPct val="0"/>
              </a:spcBef>
              <a:spcAft>
                <a:spcPct val="0"/>
              </a:spcAft>
              <a:buFont typeface="Arial" pitchFamily="34" charset="0"/>
              <a:buChar char="•"/>
            </a:pPr>
            <a:endParaRPr lang="en-US" sz="2800" dirty="0" smtClean="0">
              <a:solidFill>
                <a:srgbClr val="0070C0"/>
              </a:solidFill>
              <a:latin typeface="Times New Roman" pitchFamily="18" charset="0"/>
              <a:ea typeface="Calibri" pitchFamily="34" charset="0"/>
              <a:cs typeface="Times New Roman" pitchFamily="18" charset="0"/>
            </a:endParaRPr>
          </a:p>
          <a:p>
            <a:pPr lvl="0" fontAlgn="base">
              <a:spcBef>
                <a:spcPct val="0"/>
              </a:spcBef>
              <a:spcAft>
                <a:spcPct val="0"/>
              </a:spcAft>
              <a:buFont typeface="Arial" pitchFamily="34" charset="0"/>
              <a:buChar char="•"/>
            </a:pPr>
            <a:r>
              <a:rPr lang="en-US" sz="2800" dirty="0" smtClean="0">
                <a:latin typeface="Times New Roman" pitchFamily="18" charset="0"/>
                <a:cs typeface="Times New Roman" pitchFamily="18" charset="0"/>
              </a:rPr>
              <a:t> </a:t>
            </a:r>
            <a:r>
              <a:rPr lang="en-US" sz="2800" dirty="0" smtClean="0">
                <a:solidFill>
                  <a:srgbClr val="002060"/>
                </a:solidFill>
                <a:latin typeface="Times New Roman" pitchFamily="18" charset="0"/>
                <a:ea typeface="Calibri" pitchFamily="34" charset="0"/>
                <a:cs typeface="Times New Roman" pitchFamily="18" charset="0"/>
              </a:rPr>
              <a:t>If good maintenance features already exist, for example full and formal specification or complete documentation, all well and good, but if not, allowance is made for them to be built in. </a:t>
            </a:r>
          </a:p>
          <a:p>
            <a:pPr lvl="0" fontAlgn="base">
              <a:spcBef>
                <a:spcPct val="0"/>
              </a:spcBef>
              <a:spcAft>
                <a:spcPct val="0"/>
              </a:spcAft>
              <a:buFont typeface="Arial" pitchFamily="34" charset="0"/>
              <a:buChar char="•"/>
            </a:pPr>
            <a:endParaRPr lang="en-US" sz="2400" dirty="0" smtClean="0">
              <a:solidFill>
                <a:srgbClr val="0070C0"/>
              </a:solidFill>
              <a:latin typeface="Times New Roman" pitchFamily="18" charset="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09600" y="304800"/>
            <a:ext cx="8153400" cy="624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534400" cy="5693866"/>
          </a:xfrm>
          <a:prstGeom prst="rect">
            <a:avLst/>
          </a:prstGeom>
        </p:spPr>
        <p:txBody>
          <a:bodyPr wrap="square">
            <a:spAutoFit/>
          </a:bodyPr>
          <a:lstStyle/>
          <a:p>
            <a:pPr algn="just"/>
            <a:r>
              <a:rPr lang="en-US" sz="2800" dirty="0" smtClean="0"/>
              <a:t>Osborne </a:t>
            </a:r>
            <a:r>
              <a:rPr lang="en-US" sz="2800" dirty="0" err="1" smtClean="0"/>
              <a:t>hypothesises</a:t>
            </a:r>
            <a:r>
              <a:rPr lang="en-US" sz="2800" dirty="0" smtClean="0"/>
              <a:t> that many technical problems which arise during maintenance are due to inadequate management communications and control, and recommends a strategy that includes:</a:t>
            </a:r>
          </a:p>
          <a:p>
            <a:pPr algn="just"/>
            <a:endParaRPr lang="en-US" sz="2800" dirty="0" smtClean="0"/>
          </a:p>
          <a:p>
            <a:pPr marL="685800" algn="just">
              <a:buFont typeface="Arial" pitchFamily="34" charset="0"/>
              <a:buChar char="•"/>
            </a:pPr>
            <a:r>
              <a:rPr lang="en-US" sz="2800" dirty="0" smtClean="0"/>
              <a:t>	the inclusion of maintenance requirements in the change specification;</a:t>
            </a:r>
          </a:p>
          <a:p>
            <a:pPr marL="685800" algn="just">
              <a:buFont typeface="Arial" pitchFamily="34" charset="0"/>
              <a:buChar char="•"/>
            </a:pPr>
            <a:r>
              <a:rPr lang="en-US" sz="2800" dirty="0" smtClean="0"/>
              <a:t>	a software quality assurance program which establishes quality assurance 	requirements;</a:t>
            </a:r>
          </a:p>
          <a:p>
            <a:pPr marL="685800" algn="just">
              <a:buFont typeface="Arial" pitchFamily="34" charset="0"/>
              <a:buChar char="•"/>
            </a:pPr>
            <a:r>
              <a:rPr lang="en-US" sz="2800" dirty="0" smtClean="0"/>
              <a:t>	a means of verifying that maintenance goals have been met;</a:t>
            </a:r>
          </a:p>
          <a:p>
            <a:pPr marL="685800" algn="just">
              <a:buFont typeface="Arial" pitchFamily="34" charset="0"/>
              <a:buChar char="•"/>
            </a:pPr>
            <a:r>
              <a:rPr lang="en-US" sz="2800" dirty="0" smtClean="0"/>
              <a:t>	performance review to provide feedback to managers</a:t>
            </a:r>
            <a:endParaRPr lang="en-US" sz="2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52400"/>
            <a:ext cx="6477000" cy="523220"/>
          </a:xfrm>
          <a:prstGeom prst="rect">
            <a:avLst/>
          </a:prstGeom>
          <a:noFill/>
        </p:spPr>
        <p:txBody>
          <a:bodyPr wrap="square" rtlCol="0">
            <a:spAutoFit/>
          </a:bodyPr>
          <a:lstStyle/>
          <a:p>
            <a:pPr algn="ctr"/>
            <a:r>
              <a:rPr lang="en-US" sz="2800" dirty="0" smtClean="0">
                <a:solidFill>
                  <a:srgbClr val="002060"/>
                </a:solidFill>
              </a:rPr>
              <a:t>Iterative Enhancement Model</a:t>
            </a:r>
            <a:endParaRPr lang="en-US" sz="2800" dirty="0">
              <a:solidFill>
                <a:srgbClr val="002060"/>
              </a:solidFill>
            </a:endParaRPr>
          </a:p>
        </p:txBody>
      </p:sp>
      <p:graphicFrame>
        <p:nvGraphicFramePr>
          <p:cNvPr id="4" name="Diagram 3"/>
          <p:cNvGraphicFramePr/>
          <p:nvPr/>
        </p:nvGraphicFramePr>
        <p:xfrm>
          <a:off x="1524000" y="990600"/>
          <a:ext cx="6096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657600" y="2971800"/>
            <a:ext cx="2057400" cy="830997"/>
          </a:xfrm>
          <a:prstGeom prst="rect">
            <a:avLst/>
          </a:prstGeom>
          <a:noFill/>
        </p:spPr>
        <p:txBody>
          <a:bodyPr wrap="square" rtlCol="0">
            <a:spAutoFit/>
          </a:bodyPr>
          <a:lstStyle/>
          <a:p>
            <a:pPr algn="ctr"/>
            <a:r>
              <a:rPr lang="en-US" sz="2400" dirty="0" smtClean="0">
                <a:solidFill>
                  <a:srgbClr val="7030A0"/>
                </a:solidFill>
              </a:rPr>
              <a:t>It is a three stage cycle</a:t>
            </a:r>
            <a:endParaRPr lang="en-US" sz="2400" dirty="0">
              <a:solidFill>
                <a:srgbClr val="7030A0"/>
              </a:solidFill>
            </a:endParaRPr>
          </a:p>
        </p:txBody>
      </p:sp>
      <p:sp>
        <p:nvSpPr>
          <p:cNvPr id="6" name="Oval Callout 5"/>
          <p:cNvSpPr/>
          <p:nvPr/>
        </p:nvSpPr>
        <p:spPr>
          <a:xfrm>
            <a:off x="0" y="609600"/>
            <a:ext cx="2971800" cy="1752600"/>
          </a:xfrm>
          <a:prstGeom prst="wedgeEllipseCallout">
            <a:avLst>
              <a:gd name="adj1" fmla="val -50060"/>
              <a:gd name="adj2" fmla="val 10612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4800" y="762000"/>
            <a:ext cx="2438400" cy="1477328"/>
          </a:xfrm>
          <a:prstGeom prst="rect">
            <a:avLst/>
          </a:prstGeom>
          <a:noFill/>
        </p:spPr>
        <p:txBody>
          <a:bodyPr wrap="square" rtlCol="0">
            <a:spAutoFit/>
          </a:bodyPr>
          <a:lstStyle/>
          <a:p>
            <a:pPr algn="ctr"/>
            <a:r>
              <a:rPr lang="en-US" dirty="0" smtClean="0">
                <a:solidFill>
                  <a:srgbClr val="7030A0"/>
                </a:solidFill>
              </a:rPr>
              <a:t>This model requires complete documentation as starting point of each iteration</a:t>
            </a:r>
            <a:endParaRPr lang="en-US" dirty="0">
              <a:solidFill>
                <a:srgbClr val="7030A0"/>
              </a:solidFill>
            </a:endParaRPr>
          </a:p>
        </p:txBody>
      </p:sp>
      <p:sp>
        <p:nvSpPr>
          <p:cNvPr id="8" name="Oval Callout 7"/>
          <p:cNvSpPr/>
          <p:nvPr/>
        </p:nvSpPr>
        <p:spPr>
          <a:xfrm>
            <a:off x="6629400" y="1219200"/>
            <a:ext cx="2133600" cy="1752600"/>
          </a:xfrm>
          <a:prstGeom prst="wedgeEllipseCallout">
            <a:avLst>
              <a:gd name="adj1" fmla="val 76187"/>
              <a:gd name="adj2" fmla="val 513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781800" y="1524000"/>
            <a:ext cx="1828800" cy="1200329"/>
          </a:xfrm>
          <a:prstGeom prst="rect">
            <a:avLst/>
          </a:prstGeom>
          <a:noFill/>
        </p:spPr>
        <p:txBody>
          <a:bodyPr wrap="square" rtlCol="0">
            <a:spAutoFit/>
          </a:bodyPr>
          <a:lstStyle/>
          <a:p>
            <a:pPr algn="ctr"/>
            <a:r>
              <a:rPr lang="en-US" dirty="0" smtClean="0">
                <a:solidFill>
                  <a:srgbClr val="7030A0"/>
                </a:solidFill>
              </a:rPr>
              <a:t>It is similar to evolutionary development paradigm</a:t>
            </a:r>
            <a:endParaRPr lang="en-US" dirty="0">
              <a:solidFill>
                <a:srgbClr val="7030A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14400" y="609600"/>
            <a:ext cx="7467600" cy="5562600"/>
          </a:xfrm>
          <a:prstGeom prst="round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2060"/>
                </a:solidFill>
                <a:latin typeface="Times New Roman" pitchFamily="18" charset="0"/>
                <a:cs typeface="Times New Roman" pitchFamily="18" charset="0"/>
              </a:rPr>
              <a:t> Iterative Enhancement Model</a:t>
            </a: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r>
              <a:rPr lang="en-US" dirty="0" smtClean="0">
                <a:solidFill>
                  <a:schemeClr val="tx1"/>
                </a:solidFill>
                <a:latin typeface="Times New Roman" pitchFamily="18" charset="0"/>
                <a:cs typeface="Times New Roman" pitchFamily="18" charset="0"/>
              </a:rPr>
              <a:t> </a:t>
            </a: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81000"/>
            <a:ext cx="8077200" cy="6172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 </a:t>
            </a:r>
          </a:p>
          <a:p>
            <a:pPr algn="ct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rgbClr val="002060"/>
                </a:solidFill>
                <a:latin typeface="Times New Roman" pitchFamily="18" charset="0"/>
                <a:cs typeface="Times New Roman" pitchFamily="18" charset="0"/>
              </a:rPr>
              <a:t>BASICS OF SOFTWARE MAINTENANCE</a:t>
            </a:r>
          </a:p>
          <a:p>
            <a:pPr algn="ctr"/>
            <a:r>
              <a:rPr lang="en-US" sz="20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IEEE definitions</a:t>
            </a:r>
          </a:p>
          <a:p>
            <a:pPr algn="ctr"/>
            <a:endParaRPr lang="en-US" sz="2000" dirty="0">
              <a:solidFill>
                <a:schemeClr val="tx1"/>
              </a:solidFill>
              <a:latin typeface="Times New Roman" pitchFamily="18" charset="0"/>
              <a:cs typeface="Times New Roman" pitchFamily="18" charset="0"/>
            </a:endParaRPr>
          </a:p>
          <a:p>
            <a:pPr algn="just"/>
            <a:r>
              <a:rPr lang="en-US" sz="2800" dirty="0" smtClean="0">
                <a:solidFill>
                  <a:srgbClr val="0070C0"/>
                </a:solidFill>
                <a:latin typeface="Times New Roman" pitchFamily="18" charset="0"/>
                <a:cs typeface="Times New Roman" pitchFamily="18" charset="0"/>
              </a:rPr>
              <a:t>A process of modifying a software system or component after delivery to  correct faults, to improve performance or other attributes, or to adapt the product to a changed environment.</a:t>
            </a:r>
          </a:p>
          <a:p>
            <a:pPr algn="just"/>
            <a:endParaRPr lang="en-US" sz="2800" dirty="0" smtClean="0">
              <a:solidFill>
                <a:srgbClr val="0070C0"/>
              </a:solidFill>
              <a:latin typeface="Times New Roman" pitchFamily="18" charset="0"/>
              <a:cs typeface="Times New Roman" pitchFamily="18" charset="0"/>
            </a:endParaRPr>
          </a:p>
          <a:p>
            <a:pPr algn="just"/>
            <a:r>
              <a:rPr lang="en-US" sz="2800" dirty="0" smtClean="0">
                <a:solidFill>
                  <a:schemeClr val="tx1"/>
                </a:solidFill>
                <a:latin typeface="Times New Roman" pitchFamily="18" charset="0"/>
                <a:cs typeface="Times New Roman" pitchFamily="18" charset="0"/>
              </a:rPr>
              <a:t>In software engineering a software needs to be </a:t>
            </a:r>
            <a:r>
              <a:rPr lang="en-US" sz="2800" b="1" dirty="0" smtClean="0">
                <a:solidFill>
                  <a:schemeClr val="tx1"/>
                </a:solidFill>
                <a:latin typeface="Times New Roman" pitchFamily="18" charset="0"/>
                <a:cs typeface="Times New Roman" pitchFamily="18" charset="0"/>
              </a:rPr>
              <a:t>‘serviced’ </a:t>
            </a:r>
            <a:r>
              <a:rPr lang="en-US" sz="2800" dirty="0" smtClean="0">
                <a:solidFill>
                  <a:schemeClr val="tx1"/>
                </a:solidFill>
                <a:latin typeface="Times New Roman" pitchFamily="18" charset="0"/>
                <a:cs typeface="Times New Roman" pitchFamily="18" charset="0"/>
              </a:rPr>
              <a:t>so that it is able to meet the changing environment (such as business and user needs) where it functions this servicing of software.</a:t>
            </a:r>
          </a:p>
          <a:p>
            <a:pPr algn="just"/>
            <a:endParaRPr lang="en-US" sz="2800" dirty="0" smtClean="0">
              <a:solidFill>
                <a:srgbClr val="0070C0"/>
              </a:solidFill>
              <a:latin typeface="Times New Roman" pitchFamily="18" charset="0"/>
              <a:cs typeface="Times New Roman" pitchFamily="18" charset="0"/>
            </a:endParaRPr>
          </a:p>
          <a:p>
            <a:pPr algn="just"/>
            <a:endParaRPr lang="en-US" sz="2800" dirty="0" smtClean="0">
              <a:solidFill>
                <a:srgbClr val="0070C0"/>
              </a:solidFill>
              <a:latin typeface="Times New Roman" pitchFamily="18" charset="0"/>
              <a:cs typeface="Times New Roman" pitchFamily="18" charset="0"/>
            </a:endParaRPr>
          </a:p>
          <a:p>
            <a:pPr algn="just"/>
            <a:endParaRPr lang="en-US" sz="28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lnSpcReduction="10000"/>
          </a:bodyPr>
          <a:lstStyle/>
          <a:p>
            <a:r>
              <a:rPr lang="en-US" sz="2600" dirty="0" smtClean="0"/>
              <a:t>the implementation of changes to a software system throughout its lifetime is an iterative process (enhancing the system in an iterative way.)</a:t>
            </a:r>
          </a:p>
          <a:p>
            <a:r>
              <a:rPr lang="en-US" sz="2600" dirty="0" smtClean="0"/>
              <a:t>Suited for the environment where requirements were not fully understood and a full system could not be built.</a:t>
            </a:r>
          </a:p>
          <a:p>
            <a:r>
              <a:rPr lang="en-US" sz="2800" dirty="0" smtClean="0"/>
              <a:t>The model is effectively a three-stage cycle</a:t>
            </a:r>
          </a:p>
          <a:p>
            <a:pPr lvl="1"/>
            <a:r>
              <a:rPr lang="en-US" sz="2400" dirty="0" smtClean="0"/>
              <a:t>Analysis.</a:t>
            </a:r>
          </a:p>
          <a:p>
            <a:pPr lvl="1"/>
            <a:r>
              <a:rPr lang="en-US" sz="2400" dirty="0" smtClean="0"/>
              <a:t>Characterization of proposed modifications.</a:t>
            </a:r>
          </a:p>
          <a:p>
            <a:pPr lvl="1"/>
            <a:r>
              <a:rPr lang="en-US" sz="2400" dirty="0" smtClean="0"/>
              <a:t>Redesign and implementation.</a:t>
            </a:r>
          </a:p>
          <a:p>
            <a:pPr algn="just"/>
            <a:r>
              <a:rPr lang="en-US" sz="2800" b="1" dirty="0" smtClean="0"/>
              <a:t>The existing documentation for each stage (requirements, design, coding, testing and analysis) is modified starting with the highest-level document affected by the proposed changes. </a:t>
            </a:r>
          </a:p>
          <a:p>
            <a:r>
              <a:rPr lang="en-US" sz="2800" dirty="0" smtClean="0"/>
              <a:t>These modifications are propagated through the set of documents and the system redesigned.</a:t>
            </a:r>
            <a:endParaRPr lang="en-US" sz="26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lgn="just"/>
            <a:r>
              <a:rPr lang="en-US" dirty="0" smtClean="0"/>
              <a:t>The model supports reuse and also accommodates other models, for example the quick-fix model.</a:t>
            </a:r>
          </a:p>
          <a:p>
            <a:pPr algn="just"/>
            <a:r>
              <a:rPr lang="en-US" dirty="0" smtClean="0"/>
              <a:t>A quick fix may be carried out, problem areas</a:t>
            </a:r>
          </a:p>
          <a:p>
            <a:pPr algn="just">
              <a:buNone/>
            </a:pPr>
            <a:r>
              <a:rPr lang="en-US" dirty="0" smtClean="0"/>
              <a:t>    identified, and the next iteration would specifically address them.</a:t>
            </a:r>
          </a:p>
          <a:p>
            <a:pPr algn="just"/>
            <a:r>
              <a:rPr lang="en-US" dirty="0" smtClean="0"/>
              <a:t>The problems with the iterative enhancement model stem from assumptions made about the </a:t>
            </a:r>
            <a:r>
              <a:rPr lang="en-US" b="1" dirty="0" smtClean="0"/>
              <a:t>existence of full documentation </a:t>
            </a:r>
            <a:r>
              <a:rPr lang="en-US" dirty="0" smtClean="0"/>
              <a:t>and the ability of the maintenance team to </a:t>
            </a:r>
            <a:r>
              <a:rPr lang="en-US" dirty="0" err="1" smtClean="0"/>
              <a:t>analyse</a:t>
            </a:r>
            <a:r>
              <a:rPr lang="en-US" dirty="0" smtClean="0"/>
              <a:t> the existing product in full.</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pPr algn="ctr"/>
            <a:r>
              <a:rPr lang="en-US" dirty="0" smtClean="0">
                <a:solidFill>
                  <a:srgbClr val="002060"/>
                </a:solidFill>
              </a:rPr>
              <a:t>Reuse-Oriented Model</a:t>
            </a:r>
            <a:endParaRPr lang="en-US" dirty="0">
              <a:solidFill>
                <a:srgbClr val="002060"/>
              </a:solidFill>
            </a:endParaRPr>
          </a:p>
        </p:txBody>
      </p:sp>
      <p:sp>
        <p:nvSpPr>
          <p:cNvPr id="4" name="Flowchart: Alternate Process 3"/>
          <p:cNvSpPr/>
          <p:nvPr/>
        </p:nvSpPr>
        <p:spPr>
          <a:xfrm>
            <a:off x="228600" y="838200"/>
            <a:ext cx="8686800" cy="571500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381000" y="1143000"/>
            <a:ext cx="8305800" cy="5181600"/>
          </a:xfrm>
        </p:spPr>
        <p:txBody>
          <a:bodyPr>
            <a:normAutofit/>
          </a:bodyPr>
          <a:lstStyle/>
          <a:p>
            <a:pPr algn="just"/>
            <a:r>
              <a:rPr lang="en-US" sz="3200" dirty="0" smtClean="0">
                <a:solidFill>
                  <a:srgbClr val="002060"/>
                </a:solidFill>
              </a:rPr>
              <a:t>Maintenance is viewed as the activity involving the reuse of existing program components.</a:t>
            </a:r>
          </a:p>
          <a:p>
            <a:pPr algn="just"/>
            <a:r>
              <a:rPr lang="en-US" sz="3200" dirty="0" smtClean="0">
                <a:solidFill>
                  <a:srgbClr val="002060"/>
                </a:solidFill>
              </a:rPr>
              <a:t>A detailed framework is required for the classification of components and the modifications for reuse.</a:t>
            </a:r>
          </a:p>
          <a:p>
            <a:pPr algn="just"/>
            <a:r>
              <a:rPr lang="en-US" dirty="0" smtClean="0">
                <a:solidFill>
                  <a:srgbClr val="0070C0"/>
                </a:solidFill>
              </a:rPr>
              <a:t>The starting point may be any phase – the requirements, the design, the code or the test data.</a:t>
            </a:r>
          </a:p>
          <a:p>
            <a:endParaRPr lang="en-US" sz="3200" dirty="0" smtClean="0">
              <a:solidFill>
                <a:srgbClr val="002060"/>
              </a:solidFill>
            </a:endParaRPr>
          </a:p>
          <a:p>
            <a:endParaRPr lang="en-US" dirty="0">
              <a:solidFill>
                <a:srgbClr val="00206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3200400" y="1143000"/>
            <a:ext cx="1143000" cy="426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762000" y="1143000"/>
            <a:ext cx="7162800" cy="5410200"/>
          </a:xfrm>
          <a:prstGeom prst="round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latin typeface="Times New Roman" pitchFamily="18" charset="0"/>
              <a:cs typeface="Times New Roman" pitchFamily="18" charset="0"/>
            </a:endParaRPr>
          </a:p>
          <a:p>
            <a:pPr algn="ctr"/>
            <a:endParaRPr lang="en-US" sz="1600" dirty="0" smtClean="0">
              <a:solidFill>
                <a:schemeClr val="tx1"/>
              </a:solidFill>
              <a:latin typeface="Times New Roman" pitchFamily="18" charset="0"/>
              <a:cs typeface="Times New Roman" pitchFamily="18" charset="0"/>
            </a:endParaRPr>
          </a:p>
          <a:p>
            <a:pPr algn="ctr"/>
            <a:endParaRPr lang="en-US" sz="1600" dirty="0" smtClean="0">
              <a:solidFill>
                <a:schemeClr val="tx1"/>
              </a:solidFill>
              <a:latin typeface="Times New Roman" pitchFamily="18" charset="0"/>
              <a:cs typeface="Times New Roman" pitchFamily="18" charset="0"/>
            </a:endParaRPr>
          </a:p>
          <a:p>
            <a:pPr algn="ctr"/>
            <a:endParaRPr lang="en-US" sz="1600" dirty="0" smtClean="0">
              <a:solidFill>
                <a:schemeClr val="tx1"/>
              </a:solidFill>
              <a:latin typeface="Times New Roman" pitchFamily="18" charset="0"/>
              <a:cs typeface="Times New Roman" pitchFamily="18" charset="0"/>
            </a:endParaRPr>
          </a:p>
          <a:p>
            <a:pPr algn="ctr"/>
            <a:endParaRPr lang="en-US" sz="1600" dirty="0" smtClean="0">
              <a:solidFill>
                <a:schemeClr val="tx1"/>
              </a:solidFill>
              <a:latin typeface="Times New Roman" pitchFamily="18" charset="0"/>
              <a:cs typeface="Times New Roman" pitchFamily="18" charset="0"/>
            </a:endParaRPr>
          </a:p>
          <a:p>
            <a:pPr algn="ctr"/>
            <a:endParaRPr lang="en-US" sz="1600"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p:txBody>
      </p:sp>
      <p:sp>
        <p:nvSpPr>
          <p:cNvPr id="3" name="TextBox 2"/>
          <p:cNvSpPr txBox="1"/>
          <p:nvPr/>
        </p:nvSpPr>
        <p:spPr>
          <a:xfrm>
            <a:off x="1219200" y="228600"/>
            <a:ext cx="5943600" cy="861774"/>
          </a:xfrm>
          <a:prstGeom prst="rect">
            <a:avLst/>
          </a:prstGeom>
          <a:noFill/>
        </p:spPr>
        <p:txBody>
          <a:bodyPr wrap="square" rtlCol="0">
            <a:spAutoFit/>
          </a:bodyPr>
          <a:lstStyle/>
          <a:p>
            <a:pPr algn="ctr"/>
            <a:r>
              <a:rPr lang="en-US" sz="3200" dirty="0" smtClean="0">
                <a:solidFill>
                  <a:srgbClr val="7030A0"/>
                </a:solidFill>
                <a:latin typeface="Times New Roman" pitchFamily="18" charset="0"/>
                <a:cs typeface="Times New Roman" pitchFamily="18" charset="0"/>
              </a:rPr>
              <a:t>Reuse-oriented Model</a:t>
            </a:r>
          </a:p>
          <a:p>
            <a:endParaRPr lang="en-US" dirty="0">
              <a:solidFill>
                <a:srgbClr val="7030A0"/>
              </a:solidFill>
            </a:endParaRPr>
          </a:p>
        </p:txBody>
      </p:sp>
      <p:sp>
        <p:nvSpPr>
          <p:cNvPr id="8" name="Flowchart: Alternate Process 7"/>
          <p:cNvSpPr/>
          <p:nvPr/>
        </p:nvSpPr>
        <p:spPr>
          <a:xfrm>
            <a:off x="3124200" y="1066800"/>
            <a:ext cx="1295400" cy="4343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5400000">
            <a:off x="1409701" y="2293948"/>
            <a:ext cx="4724398" cy="1508105"/>
          </a:xfrm>
          <a:prstGeom prst="rect">
            <a:avLst/>
          </a:prstGeom>
          <a:noFill/>
        </p:spPr>
        <p:txBody>
          <a:bodyPr wrap="square" rtlCol="0">
            <a:spAutoFit/>
          </a:bodyPr>
          <a:lstStyle/>
          <a:p>
            <a:r>
              <a:rPr lang="en-US" sz="2400" b="1" spc="300" dirty="0" smtClean="0">
                <a:solidFill>
                  <a:srgbClr val="FFC000"/>
                </a:solidFill>
              </a:rPr>
              <a:t>     </a:t>
            </a:r>
          </a:p>
          <a:p>
            <a:r>
              <a:rPr lang="en-US" sz="3200" b="1" dirty="0" smtClean="0">
                <a:solidFill>
                  <a:srgbClr val="FFC000"/>
                </a:solidFill>
              </a:rPr>
              <a:t>       Component Library</a:t>
            </a:r>
          </a:p>
          <a:p>
            <a:endParaRPr lang="en-US" sz="3600" b="1" dirty="0">
              <a:solidFill>
                <a:srgbClr val="FFC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228600"/>
            <a:ext cx="8686800" cy="640080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buNone/>
            </a:pPr>
            <a:r>
              <a:rPr lang="en-US" sz="3000" dirty="0" smtClean="0">
                <a:solidFill>
                  <a:srgbClr val="7030A0"/>
                </a:solidFill>
              </a:rPr>
              <a:t>The Reuse Model has 4 main steps:</a:t>
            </a:r>
            <a:endParaRPr lang="en-US" sz="3000" dirty="0" smtClean="0">
              <a:solidFill>
                <a:srgbClr val="002060"/>
              </a:solidFill>
            </a:endParaRPr>
          </a:p>
          <a:p>
            <a:endParaRPr lang="en-US" sz="3000" dirty="0" smtClean="0">
              <a:solidFill>
                <a:srgbClr val="002060"/>
              </a:solidFill>
            </a:endParaRPr>
          </a:p>
          <a:p>
            <a:pPr algn="just"/>
            <a:r>
              <a:rPr lang="en-US" sz="3000" dirty="0" smtClean="0">
                <a:solidFill>
                  <a:srgbClr val="002060"/>
                </a:solidFill>
              </a:rPr>
              <a:t>Identification of the parts of the old system which have the potential for reuse,</a:t>
            </a:r>
          </a:p>
          <a:p>
            <a:pPr algn="just"/>
            <a:r>
              <a:rPr lang="en-US" sz="3000" dirty="0" smtClean="0">
                <a:solidFill>
                  <a:srgbClr val="0070C0"/>
                </a:solidFill>
              </a:rPr>
              <a:t>Fully understanding these system parts,</a:t>
            </a:r>
          </a:p>
          <a:p>
            <a:pPr algn="just"/>
            <a:r>
              <a:rPr lang="en-US" sz="3000" dirty="0" smtClean="0">
                <a:solidFill>
                  <a:srgbClr val="002060"/>
                </a:solidFill>
              </a:rPr>
              <a:t>Modification of the old system parts appropriate to the new requirements, and</a:t>
            </a:r>
          </a:p>
          <a:p>
            <a:pPr algn="just"/>
            <a:r>
              <a:rPr lang="en-US" sz="3000" dirty="0" smtClean="0">
                <a:solidFill>
                  <a:srgbClr val="0070C0"/>
                </a:solidFill>
              </a:rPr>
              <a:t>Integration of the modified parts into the new system.</a:t>
            </a:r>
          </a:p>
          <a:p>
            <a:pPr>
              <a:buNone/>
            </a:pPr>
            <a:endParaRPr lang="en-US" dirty="0" smtClean="0">
              <a:solidFill>
                <a:srgbClr val="002060"/>
              </a:solidFill>
            </a:endParaRP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PROGRAM UNDERSTANDING</a:t>
            </a:r>
            <a:endParaRPr lang="en-US" dirty="0"/>
          </a:p>
        </p:txBody>
      </p:sp>
      <p:sp>
        <p:nvSpPr>
          <p:cNvPr id="3" name="Subtitle 2"/>
          <p:cNvSpPr>
            <a:spLocks noGrp="1"/>
          </p:cNvSpPr>
          <p:nvPr>
            <p:ph type="subTitle" idx="1"/>
          </p:nvPr>
        </p:nvSpPr>
        <p:spPr/>
        <p:txBody>
          <a:bodyPr/>
          <a:lstStyle/>
          <a:p>
            <a:r>
              <a:rPr lang="en-US" dirty="0" smtClean="0"/>
              <a:t>Unit-1</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9D653084-5FB0-4617-8E6B-D11CE1EAF9B1}" type="slidenum">
              <a:rPr lang="en-US" smtClean="0"/>
              <a:pPr/>
              <a:t>66</a:t>
            </a:fld>
            <a:endParaRPr lang="en-US" smtClean="0"/>
          </a:p>
        </p:txBody>
      </p:sp>
      <p:sp>
        <p:nvSpPr>
          <p:cNvPr id="4099" name="Rectangle 2"/>
          <p:cNvSpPr>
            <a:spLocks noGrp="1" noChangeArrowheads="1"/>
          </p:cNvSpPr>
          <p:nvPr>
            <p:ph type="title"/>
          </p:nvPr>
        </p:nvSpPr>
        <p:spPr>
          <a:xfrm>
            <a:off x="762000" y="304800"/>
            <a:ext cx="7772400" cy="762000"/>
          </a:xfrm>
        </p:spPr>
        <p:txBody>
          <a:bodyPr/>
          <a:lstStyle/>
          <a:p>
            <a:pPr eaLnBrk="1" hangingPunct="1"/>
            <a:r>
              <a:rPr lang="en-US" sz="4000" b="1" dirty="0" smtClean="0"/>
              <a:t>Program Understanding</a:t>
            </a:r>
            <a:endParaRPr lang="en-US" sz="4000" dirty="0" smtClean="0"/>
          </a:p>
        </p:txBody>
      </p:sp>
      <p:sp>
        <p:nvSpPr>
          <p:cNvPr id="4100" name="Rectangle 3"/>
          <p:cNvSpPr>
            <a:spLocks noGrp="1" noChangeArrowheads="1"/>
          </p:cNvSpPr>
          <p:nvPr>
            <p:ph type="body" idx="1"/>
          </p:nvPr>
        </p:nvSpPr>
        <p:spPr>
          <a:xfrm>
            <a:off x="304800" y="990600"/>
            <a:ext cx="8686800" cy="5562600"/>
          </a:xfrm>
        </p:spPr>
        <p:txBody>
          <a:bodyPr>
            <a:normAutofit/>
          </a:bodyPr>
          <a:lstStyle/>
          <a:p>
            <a:r>
              <a:rPr lang="en-US" b="1" u="sng" dirty="0" smtClean="0">
                <a:solidFill>
                  <a:srgbClr val="FF0000"/>
                </a:solidFill>
              </a:rPr>
              <a:t>Role of program understanding during maintenance activities:</a:t>
            </a:r>
          </a:p>
          <a:p>
            <a:pPr algn="just"/>
            <a:r>
              <a:rPr lang="en-US" b="1" dirty="0" smtClean="0"/>
              <a:t>having the knowledge of what the software system does and how it relates to its environment </a:t>
            </a:r>
          </a:p>
          <a:p>
            <a:pPr algn="just"/>
            <a:r>
              <a:rPr lang="en-US" dirty="0" smtClean="0"/>
              <a:t>identifying </a:t>
            </a:r>
            <a:r>
              <a:rPr lang="en-US" b="1" dirty="0" smtClean="0"/>
              <a:t>where in the system changes </a:t>
            </a:r>
            <a:r>
              <a:rPr lang="en-US" dirty="0" smtClean="0"/>
              <a:t>are to be effected, and </a:t>
            </a:r>
          </a:p>
          <a:p>
            <a:pPr algn="just"/>
            <a:r>
              <a:rPr lang="en-US" dirty="0" smtClean="0"/>
              <a:t>having an in-depth knowledge of </a:t>
            </a:r>
            <a:r>
              <a:rPr lang="en-US" b="1" dirty="0" smtClean="0"/>
              <a:t>how the parts to be corrected or modified </a:t>
            </a:r>
            <a:r>
              <a:rPr lang="en-US" dirty="0" smtClean="0"/>
              <a:t>work. </a:t>
            </a:r>
          </a:p>
          <a:p>
            <a:pPr algn="just">
              <a:buNone/>
            </a:pPr>
            <a:r>
              <a:rPr lang="en-US" dirty="0" smtClean="0"/>
              <a:t>    </a:t>
            </a:r>
          </a:p>
          <a:p>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Issues in Program Understanding</a:t>
            </a:r>
            <a:endParaRPr lang="en-US" dirty="0"/>
          </a:p>
        </p:txBody>
      </p:sp>
      <p:sp>
        <p:nvSpPr>
          <p:cNvPr id="3" name="Content Placeholder 2"/>
          <p:cNvSpPr>
            <a:spLocks noGrp="1"/>
          </p:cNvSpPr>
          <p:nvPr>
            <p:ph idx="1"/>
          </p:nvPr>
        </p:nvSpPr>
        <p:spPr>
          <a:xfrm>
            <a:off x="228600" y="990600"/>
            <a:ext cx="8686800" cy="5562600"/>
          </a:xfrm>
        </p:spPr>
        <p:txBody>
          <a:bodyPr>
            <a:normAutofit fontScale="92500" lnSpcReduction="10000"/>
          </a:bodyPr>
          <a:lstStyle/>
          <a:p>
            <a:pPr algn="just"/>
            <a:r>
              <a:rPr lang="en-US" dirty="0" smtClean="0"/>
              <a:t>consumes a significant proportion of maintenance effort and resources. </a:t>
            </a:r>
          </a:p>
          <a:p>
            <a:pPr algn="just"/>
            <a:r>
              <a:rPr lang="en-US" dirty="0" smtClean="0"/>
              <a:t>At Hewlett Packard it was estimated that reading code (a fundamental element in comprehension) costs $200 million a year . </a:t>
            </a:r>
          </a:p>
          <a:p>
            <a:pPr algn="just"/>
            <a:r>
              <a:rPr lang="en-US" dirty="0" smtClean="0"/>
              <a:t>half of the total effort expended on understanding programs. </a:t>
            </a:r>
          </a:p>
          <a:p>
            <a:pPr algn="just"/>
            <a:r>
              <a:rPr lang="en-US" dirty="0" smtClean="0"/>
              <a:t>This expenditure tends to increase  due to programs of inaccurate, out-of-date or even non-existent system documentation, or of deterioration in program structure due to several years of </a:t>
            </a:r>
            <a:r>
              <a:rPr lang="en-US" i="1" dirty="0" smtClean="0"/>
              <a:t>ad hoc quick fixes.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563562"/>
          </a:xfrm>
        </p:spPr>
        <p:txBody>
          <a:bodyPr>
            <a:normAutofit fontScale="90000"/>
          </a:bodyPr>
          <a:lstStyle/>
          <a:p>
            <a:r>
              <a:rPr lang="en-US" dirty="0" smtClean="0"/>
              <a:t>Understanding during maintenance</a:t>
            </a:r>
            <a:endParaRPr lang="en-US" dirty="0"/>
          </a:p>
        </p:txBody>
      </p:sp>
      <p:sp>
        <p:nvSpPr>
          <p:cNvPr id="3" name="Content Placeholder 2"/>
          <p:cNvSpPr>
            <a:spLocks noGrp="1"/>
          </p:cNvSpPr>
          <p:nvPr>
            <p:ph idx="1"/>
          </p:nvPr>
        </p:nvSpPr>
        <p:spPr>
          <a:xfrm>
            <a:off x="228600" y="838200"/>
            <a:ext cx="8686800" cy="5791200"/>
          </a:xfrm>
        </p:spPr>
        <p:txBody>
          <a:bodyPr>
            <a:normAutofit fontScale="32500" lnSpcReduction="20000"/>
          </a:bodyPr>
          <a:lstStyle/>
          <a:p>
            <a:pPr>
              <a:buNone/>
            </a:pPr>
            <a:r>
              <a:rPr lang="en-US" dirty="0" smtClean="0"/>
              <a:t>.</a:t>
            </a:r>
          </a:p>
          <a:p>
            <a:pPr algn="just">
              <a:buNone/>
            </a:pPr>
            <a:r>
              <a:rPr lang="en-US" sz="6000" b="1" dirty="0" smtClean="0">
                <a:latin typeface="Times New Roman" pitchFamily="18" charset="0"/>
                <a:cs typeface="Times New Roman" pitchFamily="18" charset="0"/>
              </a:rPr>
              <a:t>1. Bottom-up - </a:t>
            </a:r>
            <a:r>
              <a:rPr lang="en-US" sz="6000" dirty="0" smtClean="0">
                <a:latin typeface="Times New Roman" pitchFamily="18" charset="0"/>
                <a:cs typeface="Times New Roman" pitchFamily="18" charset="0"/>
              </a:rPr>
              <a:t>working from the detail to the general overview – starting with small detailed constituents and building them up into larger aspects.</a:t>
            </a:r>
          </a:p>
          <a:p>
            <a:pPr algn="just">
              <a:buNone/>
            </a:pPr>
            <a:r>
              <a:rPr lang="en-US" sz="6000" b="1" dirty="0" smtClean="0">
                <a:latin typeface="Times New Roman" pitchFamily="18" charset="0"/>
                <a:cs typeface="Times New Roman" pitchFamily="18" charset="0"/>
              </a:rPr>
              <a:t>2. Cause-effect relation - </a:t>
            </a:r>
            <a:r>
              <a:rPr lang="en-US" sz="6000" dirty="0" smtClean="0">
                <a:latin typeface="Times New Roman" pitchFamily="18" charset="0"/>
                <a:cs typeface="Times New Roman" pitchFamily="18" charset="0"/>
              </a:rPr>
              <a:t>This is the causal relation between a consequence and those parts of the program that brought it about </a:t>
            </a:r>
            <a:r>
              <a:rPr lang="en-US" sz="6000" b="1" dirty="0" smtClean="0">
                <a:latin typeface="Times New Roman" pitchFamily="18" charset="0"/>
                <a:cs typeface="Times New Roman" pitchFamily="18" charset="0"/>
              </a:rPr>
              <a:t>.</a:t>
            </a:r>
          </a:p>
          <a:p>
            <a:pPr algn="just">
              <a:buNone/>
            </a:pPr>
            <a:r>
              <a:rPr lang="en-US" sz="6000" b="1" dirty="0" smtClean="0">
                <a:latin typeface="Times New Roman" pitchFamily="18" charset="0"/>
                <a:cs typeface="Times New Roman" pitchFamily="18" charset="0"/>
              </a:rPr>
              <a:t>3. Chunking - </a:t>
            </a:r>
            <a:r>
              <a:rPr lang="en-US" sz="6000" dirty="0" smtClean="0">
                <a:latin typeface="Times New Roman" pitchFamily="18" charset="0"/>
                <a:cs typeface="Times New Roman" pitchFamily="18" charset="0"/>
              </a:rPr>
              <a:t>The process of putting together small units of information(such as program statements) into larger units (such as procedures) Each of these information units is known as a chunk.</a:t>
            </a:r>
          </a:p>
          <a:p>
            <a:pPr algn="just">
              <a:buNone/>
            </a:pPr>
            <a:r>
              <a:rPr lang="en-US" sz="6000" b="1" dirty="0" smtClean="0">
                <a:latin typeface="Times New Roman" pitchFamily="18" charset="0"/>
                <a:cs typeface="Times New Roman" pitchFamily="18" charset="0"/>
              </a:rPr>
              <a:t>4. Cognitive process - </a:t>
            </a:r>
            <a:r>
              <a:rPr lang="en-US" sz="6000" dirty="0" smtClean="0">
                <a:latin typeface="Times New Roman" pitchFamily="18" charset="0"/>
                <a:cs typeface="Times New Roman" pitchFamily="18" charset="0"/>
              </a:rPr>
              <a:t>how the knowledge is manipulated in human memory during the formation and use of mental models.</a:t>
            </a:r>
          </a:p>
          <a:p>
            <a:pPr algn="just">
              <a:buNone/>
            </a:pPr>
            <a:r>
              <a:rPr lang="en-US" sz="6000" b="1" dirty="0" smtClean="0">
                <a:latin typeface="Times New Roman" pitchFamily="18" charset="0"/>
                <a:cs typeface="Times New Roman" pitchFamily="18" charset="0"/>
              </a:rPr>
              <a:t>5. Cognitive structure - </a:t>
            </a:r>
            <a:r>
              <a:rPr lang="en-US" sz="6000" dirty="0" smtClean="0">
                <a:latin typeface="Times New Roman" pitchFamily="18" charset="0"/>
                <a:cs typeface="Times New Roman" pitchFamily="18" charset="0"/>
              </a:rPr>
              <a:t>the way in which knowledge is stored in human memory.</a:t>
            </a:r>
          </a:p>
          <a:p>
            <a:pPr algn="just">
              <a:buNone/>
            </a:pPr>
            <a:r>
              <a:rPr lang="en-US" sz="6000" b="1" dirty="0" smtClean="0">
                <a:latin typeface="Times New Roman" pitchFamily="18" charset="0"/>
                <a:cs typeface="Times New Roman" pitchFamily="18" charset="0"/>
              </a:rPr>
              <a:t>6. Comprehension - </a:t>
            </a:r>
            <a:r>
              <a:rPr lang="en-US" sz="6000" dirty="0" smtClean="0">
                <a:latin typeface="Times New Roman" pitchFamily="18" charset="0"/>
                <a:cs typeface="Times New Roman" pitchFamily="18" charset="0"/>
              </a:rPr>
              <a:t>understanding, the capacity to understand general relations of particulars.</a:t>
            </a:r>
          </a:p>
          <a:p>
            <a:pPr algn="just">
              <a:buNone/>
            </a:pPr>
            <a:r>
              <a:rPr lang="en-US" sz="6000" b="1" dirty="0" smtClean="0">
                <a:latin typeface="Times New Roman" pitchFamily="18" charset="0"/>
                <a:cs typeface="Times New Roman" pitchFamily="18" charset="0"/>
              </a:rPr>
              <a:t>7.Decision-support feature - </a:t>
            </a:r>
            <a:r>
              <a:rPr lang="en-US" sz="6000" dirty="0" smtClean="0">
                <a:latin typeface="Times New Roman" pitchFamily="18" charset="0"/>
                <a:cs typeface="Times New Roman" pitchFamily="18" charset="0"/>
              </a:rPr>
              <a:t>An attribute of a software product that can guide maintenance personnel in technical and management decision making processes.</a:t>
            </a:r>
          </a:p>
          <a:p>
            <a:pPr algn="just">
              <a:buNone/>
            </a:pPr>
            <a:r>
              <a:rPr lang="en-US" sz="6000" b="1" dirty="0" smtClean="0">
                <a:latin typeface="Times New Roman" pitchFamily="18" charset="0"/>
                <a:cs typeface="Times New Roman" pitchFamily="18" charset="0"/>
              </a:rPr>
              <a:t>8. Execution effect - </a:t>
            </a:r>
            <a:r>
              <a:rPr lang="en-US" sz="6000" dirty="0" smtClean="0">
                <a:latin typeface="Times New Roman" pitchFamily="18" charset="0"/>
                <a:cs typeface="Times New Roman" pitchFamily="18" charset="0"/>
              </a:rPr>
              <a:t>The </a:t>
            </a:r>
            <a:r>
              <a:rPr lang="en-US" sz="6000" dirty="0" err="1" smtClean="0">
                <a:latin typeface="Times New Roman" pitchFamily="18" charset="0"/>
                <a:cs typeface="Times New Roman" pitchFamily="18" charset="0"/>
              </a:rPr>
              <a:t>behaviour</a:t>
            </a:r>
            <a:r>
              <a:rPr lang="en-US" sz="6000" dirty="0" smtClean="0">
                <a:latin typeface="Times New Roman" pitchFamily="18" charset="0"/>
                <a:cs typeface="Times New Roman" pitchFamily="18" charset="0"/>
              </a:rPr>
              <a:t> of the system when it is run.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Understanding during maintenance</a:t>
            </a:r>
            <a:endParaRPr lang="en-US" dirty="0"/>
          </a:p>
        </p:txBody>
      </p:sp>
      <p:sp>
        <p:nvSpPr>
          <p:cNvPr id="3" name="Content Placeholder 2"/>
          <p:cNvSpPr>
            <a:spLocks noGrp="1"/>
          </p:cNvSpPr>
          <p:nvPr>
            <p:ph idx="1"/>
          </p:nvPr>
        </p:nvSpPr>
        <p:spPr>
          <a:xfrm>
            <a:off x="228600" y="914400"/>
            <a:ext cx="8686800" cy="5715000"/>
          </a:xfrm>
        </p:spPr>
        <p:txBody>
          <a:bodyPr>
            <a:normAutofit fontScale="62500" lnSpcReduction="20000"/>
          </a:bodyPr>
          <a:lstStyle/>
          <a:p>
            <a:pPr algn="just">
              <a:buNone/>
            </a:pPr>
            <a:r>
              <a:rPr lang="en-US" sz="3400" b="1" dirty="0" smtClean="0">
                <a:latin typeface="Times New Roman" pitchFamily="18" charset="0"/>
                <a:cs typeface="Times New Roman" pitchFamily="18" charset="0"/>
              </a:rPr>
              <a:t>9. Functional requirements - </a:t>
            </a:r>
            <a:r>
              <a:rPr lang="en-US" sz="3400" dirty="0" smtClean="0">
                <a:latin typeface="Times New Roman" pitchFamily="18" charset="0"/>
                <a:cs typeface="Times New Roman" pitchFamily="18" charset="0"/>
              </a:rPr>
              <a:t>statements of the services that a system should provide.</a:t>
            </a:r>
          </a:p>
          <a:p>
            <a:pPr algn="just">
              <a:buNone/>
            </a:pPr>
            <a:r>
              <a:rPr lang="en-US" sz="3400" b="1" dirty="0" smtClean="0">
                <a:latin typeface="Times New Roman" pitchFamily="18" charset="0"/>
                <a:cs typeface="Times New Roman" pitchFamily="18" charset="0"/>
              </a:rPr>
              <a:t>10.  Mental model - </a:t>
            </a:r>
            <a:r>
              <a:rPr lang="en-US" sz="3400" dirty="0" smtClean="0">
                <a:latin typeface="Times New Roman" pitchFamily="18" charset="0"/>
                <a:cs typeface="Times New Roman" pitchFamily="18" charset="0"/>
              </a:rPr>
              <a:t>an abstract representation of an entity.</a:t>
            </a:r>
          </a:p>
          <a:p>
            <a:pPr algn="just">
              <a:buNone/>
            </a:pPr>
            <a:r>
              <a:rPr lang="en-US" sz="3400" b="1" dirty="0" smtClean="0">
                <a:latin typeface="Times New Roman" pitchFamily="18" charset="0"/>
                <a:cs typeface="Times New Roman" pitchFamily="18" charset="0"/>
              </a:rPr>
              <a:t>11. Non-functional requirements - </a:t>
            </a:r>
            <a:r>
              <a:rPr lang="en-US" sz="3400" dirty="0" smtClean="0">
                <a:latin typeface="Times New Roman" pitchFamily="18" charset="0"/>
                <a:cs typeface="Times New Roman" pitchFamily="18" charset="0"/>
              </a:rPr>
              <a:t>constraints on the services and functions offered by a system.</a:t>
            </a:r>
          </a:p>
          <a:p>
            <a:pPr algn="just">
              <a:buNone/>
            </a:pPr>
            <a:r>
              <a:rPr lang="en-US" sz="3400" b="1" dirty="0" smtClean="0">
                <a:latin typeface="Times New Roman" pitchFamily="18" charset="0"/>
                <a:cs typeface="Times New Roman" pitchFamily="18" charset="0"/>
              </a:rPr>
              <a:t>12. Opportunistic - </a:t>
            </a:r>
            <a:r>
              <a:rPr lang="en-US" sz="3400" dirty="0" smtClean="0">
                <a:latin typeface="Times New Roman" pitchFamily="18" charset="0"/>
                <a:cs typeface="Times New Roman" pitchFamily="18" charset="0"/>
              </a:rPr>
              <a:t>taking advantage of </a:t>
            </a:r>
            <a:r>
              <a:rPr lang="en-US" sz="3400" dirty="0" err="1" smtClean="0">
                <a:latin typeface="Times New Roman" pitchFamily="18" charset="0"/>
                <a:cs typeface="Times New Roman" pitchFamily="18" charset="0"/>
              </a:rPr>
              <a:t>favourable</a:t>
            </a:r>
            <a:r>
              <a:rPr lang="en-US" sz="3400" dirty="0" smtClean="0">
                <a:latin typeface="Times New Roman" pitchFamily="18" charset="0"/>
                <a:cs typeface="Times New Roman" pitchFamily="18" charset="0"/>
              </a:rPr>
              <a:t> circumstances as they arise.</a:t>
            </a:r>
          </a:p>
          <a:p>
            <a:pPr algn="just">
              <a:buNone/>
            </a:pPr>
            <a:r>
              <a:rPr lang="en-US" sz="3400" b="1" dirty="0" smtClean="0">
                <a:latin typeface="Times New Roman" pitchFamily="18" charset="0"/>
                <a:cs typeface="Times New Roman" pitchFamily="18" charset="0"/>
              </a:rPr>
              <a:t>13. Problem domain - </a:t>
            </a:r>
            <a:r>
              <a:rPr lang="en-US" sz="3400" dirty="0" smtClean="0">
                <a:latin typeface="Times New Roman" pitchFamily="18" charset="0"/>
                <a:cs typeface="Times New Roman" pitchFamily="18" charset="0"/>
              </a:rPr>
              <a:t>The problem is the task being performed by the software and the problem domain is the area to which the task belongs.</a:t>
            </a:r>
          </a:p>
          <a:p>
            <a:pPr algn="just">
              <a:buNone/>
            </a:pPr>
            <a:r>
              <a:rPr lang="en-US" sz="3400" b="1" dirty="0" smtClean="0">
                <a:latin typeface="Times New Roman" pitchFamily="18" charset="0"/>
                <a:cs typeface="Times New Roman" pitchFamily="18" charset="0"/>
              </a:rPr>
              <a:t>14. Product-environment relation - </a:t>
            </a:r>
            <a:r>
              <a:rPr lang="en-US" sz="3400" dirty="0" smtClean="0">
                <a:latin typeface="Times New Roman" pitchFamily="18" charset="0"/>
                <a:cs typeface="Times New Roman" pitchFamily="18" charset="0"/>
              </a:rPr>
              <a:t>This is the connection between the whole system and elements of the sphere within which it operates.</a:t>
            </a:r>
          </a:p>
          <a:p>
            <a:pPr algn="just">
              <a:buNone/>
            </a:pPr>
            <a:r>
              <a:rPr lang="en-US" sz="3400" b="1" dirty="0" smtClean="0">
                <a:latin typeface="Times New Roman" pitchFamily="18" charset="0"/>
                <a:cs typeface="Times New Roman" pitchFamily="18" charset="0"/>
              </a:rPr>
              <a:t>15. Top-down - </a:t>
            </a:r>
            <a:r>
              <a:rPr lang="en-US" sz="3400" dirty="0" smtClean="0">
                <a:latin typeface="Times New Roman" pitchFamily="18" charset="0"/>
                <a:cs typeface="Times New Roman" pitchFamily="18" charset="0"/>
              </a:rPr>
              <a:t>working from the general to the specific - starting with large general aspects and breaking them down into smaller more detailed constituents.</a:t>
            </a:r>
          </a:p>
          <a:p>
            <a:pPr algn="just">
              <a:buNone/>
            </a:pPr>
            <a:r>
              <a:rPr lang="en-US" sz="3400" b="1" dirty="0" smtClean="0">
                <a:latin typeface="Times New Roman" pitchFamily="18" charset="0"/>
                <a:cs typeface="Times New Roman" pitchFamily="18" charset="0"/>
              </a:rPr>
              <a:t>16. Vocabulary problem - </a:t>
            </a:r>
            <a:r>
              <a:rPr lang="en-US" sz="3400" dirty="0" smtClean="0">
                <a:latin typeface="Times New Roman" pitchFamily="18" charset="0"/>
                <a:cs typeface="Times New Roman" pitchFamily="18" charset="0"/>
              </a:rPr>
              <a:t>The difficulties that arise from the use of identifier names that fail to convey the intended meaning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Some IEEE Definitions</a:t>
            </a:r>
            <a:endParaRPr lang="en-US"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algn="just">
              <a:buFont typeface="Wingdings" pitchFamily="2" charset="2"/>
              <a:buChar char="§"/>
            </a:pPr>
            <a:r>
              <a:rPr lang="en-US" b="1" dirty="0" smtClean="0"/>
              <a:t>the bug-fixing view </a:t>
            </a:r>
            <a:r>
              <a:rPr lang="en-US" dirty="0" smtClean="0"/>
              <a:t>- maintenance is the detection and correction of errors, </a:t>
            </a:r>
          </a:p>
          <a:p>
            <a:pPr algn="just">
              <a:buNone/>
            </a:pPr>
            <a:endParaRPr lang="en-US" dirty="0" smtClean="0"/>
          </a:p>
          <a:p>
            <a:pPr algn="just">
              <a:buFont typeface="Wingdings" pitchFamily="2" charset="2"/>
              <a:buChar char="§"/>
            </a:pPr>
            <a:r>
              <a:rPr lang="en-US" b="1" dirty="0" smtClean="0"/>
              <a:t>the need-to-adapt view </a:t>
            </a:r>
            <a:r>
              <a:rPr lang="en-US" dirty="0" smtClean="0"/>
              <a:t>- maintenance is making changes to software when its operational environment or original requirement changes, </a:t>
            </a:r>
          </a:p>
          <a:p>
            <a:pPr algn="just">
              <a:buNone/>
            </a:pPr>
            <a:endParaRPr lang="en-US" dirty="0" smtClean="0"/>
          </a:p>
          <a:p>
            <a:pPr algn="just">
              <a:buFont typeface="Wingdings" pitchFamily="2" charset="2"/>
              <a:buChar char="§"/>
            </a:pPr>
            <a:r>
              <a:rPr lang="en-US" b="1" dirty="0" smtClean="0"/>
              <a:t>the user-support view </a:t>
            </a:r>
            <a:r>
              <a:rPr lang="en-US" dirty="0" smtClean="0"/>
              <a:t>- maintenance is the provision of support to users.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Aims of Program Comprehension</a:t>
            </a:r>
            <a:endParaRPr lang="en-US" dirty="0"/>
          </a:p>
        </p:txBody>
      </p:sp>
      <p:sp>
        <p:nvSpPr>
          <p:cNvPr id="3" name="Content Placeholder 2"/>
          <p:cNvSpPr>
            <a:spLocks noGrp="1"/>
          </p:cNvSpPr>
          <p:nvPr>
            <p:ph idx="1"/>
          </p:nvPr>
        </p:nvSpPr>
        <p:spPr>
          <a:xfrm>
            <a:off x="228600" y="838200"/>
            <a:ext cx="8686800" cy="5791200"/>
          </a:xfrm>
        </p:spPr>
        <p:txBody>
          <a:bodyPr>
            <a:normAutofit/>
          </a:bodyPr>
          <a:lstStyle/>
          <a:p>
            <a:pPr algn="just"/>
            <a:r>
              <a:rPr lang="en-US" dirty="0" smtClean="0"/>
              <a:t>The ultimate purpose of reading and comprehending programs is to be </a:t>
            </a:r>
            <a:r>
              <a:rPr lang="en-US" b="1" u="sng" dirty="0" smtClean="0"/>
              <a:t>able successfully to implement requested changes. </a:t>
            </a:r>
          </a:p>
          <a:p>
            <a:pPr algn="just"/>
            <a:r>
              <a:rPr lang="en-US" dirty="0" smtClean="0"/>
              <a:t>This entails acquiring information about certain aspects of the software system such as </a:t>
            </a:r>
          </a:p>
          <a:p>
            <a:pPr algn="just">
              <a:buNone/>
            </a:pPr>
            <a:r>
              <a:rPr lang="en-US" dirty="0" smtClean="0"/>
              <a:t>	1.problem domain</a:t>
            </a:r>
          </a:p>
          <a:p>
            <a:pPr algn="just">
              <a:buNone/>
            </a:pPr>
            <a:r>
              <a:rPr lang="en-US" dirty="0" smtClean="0"/>
              <a:t>	2. execution effect</a:t>
            </a:r>
          </a:p>
          <a:p>
            <a:pPr algn="just">
              <a:buNone/>
            </a:pPr>
            <a:r>
              <a:rPr lang="en-US" dirty="0" smtClean="0"/>
              <a:t>	3.cause-effect relation</a:t>
            </a:r>
          </a:p>
          <a:p>
            <a:pPr algn="just">
              <a:buNone/>
            </a:pPr>
            <a:r>
              <a:rPr lang="en-US" dirty="0" smtClean="0"/>
              <a:t>	4.product-environment relation  </a:t>
            </a:r>
          </a:p>
          <a:p>
            <a:pPr algn="just">
              <a:buNone/>
            </a:pPr>
            <a:r>
              <a:rPr lang="en-US" dirty="0" smtClean="0"/>
              <a:t>	5.decision-support features of the software</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smtClean="0"/>
              <a:t/>
            </a:r>
            <a:br>
              <a:rPr lang="en-US" dirty="0" smtClean="0"/>
            </a:br>
            <a:r>
              <a:rPr lang="en-US" dirty="0" smtClean="0"/>
              <a:t>1. Problem domain</a:t>
            </a:r>
            <a:br>
              <a:rPr lang="en-US" dirty="0" smtClean="0"/>
            </a:br>
            <a:endParaRPr lang="en-US" dirty="0"/>
          </a:p>
        </p:txBody>
      </p:sp>
      <p:sp>
        <p:nvSpPr>
          <p:cNvPr id="3" name="Content Placeholder 2"/>
          <p:cNvSpPr>
            <a:spLocks noGrp="1"/>
          </p:cNvSpPr>
          <p:nvPr>
            <p:ph idx="1"/>
          </p:nvPr>
        </p:nvSpPr>
        <p:spPr>
          <a:xfrm>
            <a:off x="228600" y="838200"/>
            <a:ext cx="8686800" cy="5791200"/>
          </a:xfrm>
        </p:spPr>
        <p:txBody>
          <a:bodyPr>
            <a:normAutofit fontScale="85000" lnSpcReduction="10000"/>
          </a:bodyPr>
          <a:lstStyle/>
          <a:p>
            <a:pPr algn="just"/>
            <a:r>
              <a:rPr lang="en-US" dirty="0" smtClean="0"/>
              <a:t>To direct the maintenance personnel in the choice of suitable </a:t>
            </a:r>
            <a:r>
              <a:rPr lang="en-US" b="1" u="sng" dirty="0" smtClean="0"/>
              <a:t>algorithms ,methodologies, tools and personnel</a:t>
            </a:r>
          </a:p>
          <a:p>
            <a:pPr algn="just">
              <a:buNone/>
            </a:pPr>
            <a:r>
              <a:rPr lang="en-US" b="1" dirty="0" smtClean="0"/>
              <a:t>Example</a:t>
            </a:r>
          </a:p>
          <a:p>
            <a:pPr algn="just">
              <a:buNone/>
            </a:pPr>
            <a:r>
              <a:rPr lang="en-US" dirty="0" smtClean="0"/>
              <a:t>     A </a:t>
            </a:r>
            <a:r>
              <a:rPr lang="en-US" b="1" dirty="0" smtClean="0"/>
              <a:t>compiler,</a:t>
            </a:r>
            <a:r>
              <a:rPr lang="en-US" dirty="0" smtClean="0"/>
              <a:t> for example, consists of elements such as a parser; lexical analyzer and code generator, each of which can be decomposed into even smaller components. </a:t>
            </a:r>
            <a:br>
              <a:rPr lang="en-US" dirty="0" smtClean="0"/>
            </a:br>
            <a:r>
              <a:rPr lang="en-US" dirty="0" smtClean="0"/>
              <a:t>In order to effect change or simply to estimate the resource required for a maintenance task, knowledge of the problem domain in general and the sub-problems in particular is essential.</a:t>
            </a:r>
          </a:p>
          <a:p>
            <a:pPr algn="just"/>
            <a:r>
              <a:rPr lang="en-US" dirty="0" smtClean="0"/>
              <a:t>Selection of personnel with the appropriate level of expertise and skills </a:t>
            </a:r>
          </a:p>
          <a:p>
            <a:pPr algn="just"/>
            <a:r>
              <a:rPr lang="en-US" dirty="0" smtClean="0"/>
              <a:t>Information can be from various resources – the system documentation, end-users, or the program source code.</a:t>
            </a:r>
          </a:p>
          <a:p>
            <a:pPr algn="just">
              <a:buNone/>
            </a:pPr>
            <a:endParaRPr lang="en-US" b="1" u="sng" dirty="0" smtClean="0"/>
          </a:p>
          <a:p>
            <a:pPr algn="just">
              <a:buNone/>
            </a:pP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2. Execution effect</a:t>
            </a:r>
            <a:endParaRPr lang="en-US" dirty="0"/>
          </a:p>
        </p:txBody>
      </p:sp>
      <p:sp>
        <p:nvSpPr>
          <p:cNvPr id="3" name="Content Placeholder 2"/>
          <p:cNvSpPr>
            <a:spLocks noGrp="1"/>
          </p:cNvSpPr>
          <p:nvPr>
            <p:ph idx="1"/>
          </p:nvPr>
        </p:nvSpPr>
        <p:spPr>
          <a:xfrm>
            <a:off x="228600" y="838200"/>
            <a:ext cx="8686800" cy="5791200"/>
          </a:xfrm>
        </p:spPr>
        <p:txBody>
          <a:bodyPr>
            <a:noAutofit/>
          </a:bodyPr>
          <a:lstStyle/>
          <a:p>
            <a:pPr algn="just"/>
            <a:r>
              <a:rPr lang="en-US" sz="2000" dirty="0" smtClean="0"/>
              <a:t>To determine </a:t>
            </a:r>
            <a:r>
              <a:rPr lang="en-US" sz="2000" b="1" dirty="0" smtClean="0"/>
              <a:t>whether or not a change </a:t>
            </a:r>
            <a:r>
              <a:rPr lang="en-US" sz="2000" dirty="0" smtClean="0"/>
              <a:t>did achieve the </a:t>
            </a:r>
            <a:r>
              <a:rPr lang="en-US" sz="2000" b="1" dirty="0" smtClean="0"/>
              <a:t>desired effect</a:t>
            </a:r>
          </a:p>
          <a:p>
            <a:pPr algn="just">
              <a:buNone/>
            </a:pPr>
            <a:endParaRPr lang="en-US" sz="2000" b="1" dirty="0" smtClean="0"/>
          </a:p>
          <a:p>
            <a:pPr algn="just"/>
            <a:r>
              <a:rPr lang="en-US" sz="2000" b="1" dirty="0" smtClean="0"/>
              <a:t>At a high level of abstraction</a:t>
            </a:r>
            <a:r>
              <a:rPr lang="en-US" sz="2000" dirty="0" smtClean="0"/>
              <a:t>, the maintenance personnel need to know</a:t>
            </a:r>
          </a:p>
          <a:p>
            <a:pPr algn="just">
              <a:buNone/>
            </a:pPr>
            <a:r>
              <a:rPr lang="en-US" sz="2000" dirty="0" smtClean="0"/>
              <a:t>	what results the program will produce for a given input without knowing which program units contributed to the overall result or how the result was accomplished.</a:t>
            </a:r>
            <a:endParaRPr lang="en-US" sz="2000" b="1" dirty="0" smtClean="0"/>
          </a:p>
          <a:p>
            <a:pPr algn="just">
              <a:buNone/>
            </a:pPr>
            <a:endParaRPr lang="en-US" sz="2000" b="1" dirty="0" smtClean="0"/>
          </a:p>
          <a:p>
            <a:pPr algn="just"/>
            <a:r>
              <a:rPr lang="en-US" sz="2000" b="1" dirty="0" smtClean="0"/>
              <a:t>At a low level of abstraction</a:t>
            </a:r>
            <a:r>
              <a:rPr lang="en-US" sz="2000" dirty="0" smtClean="0"/>
              <a:t>, they need to know the results that individual program units will produce on execution. </a:t>
            </a:r>
          </a:p>
          <a:p>
            <a:pPr algn="just"/>
            <a:r>
              <a:rPr lang="en-US" sz="2000" b="1" dirty="0" smtClean="0"/>
              <a:t>Knowledge</a:t>
            </a:r>
            <a:r>
              <a:rPr lang="en-US" sz="2000" dirty="0" smtClean="0"/>
              <a:t> of </a:t>
            </a:r>
            <a:r>
              <a:rPr lang="en-US" sz="2000" b="1" dirty="0" smtClean="0"/>
              <a:t>data flow, control flow and algorithmic patterns </a:t>
            </a:r>
            <a:r>
              <a:rPr lang="en-US" sz="2000" dirty="0" smtClean="0"/>
              <a:t>can facilitate the accomplishment of these goals</a:t>
            </a:r>
          </a:p>
          <a:p>
            <a:pPr algn="just">
              <a:buNone/>
            </a:pPr>
            <a:r>
              <a:rPr lang="en-US" sz="2000" b="1" u="sng" dirty="0" smtClean="0"/>
              <a:t>Example</a:t>
            </a:r>
          </a:p>
          <a:p>
            <a:pPr algn="just"/>
            <a:r>
              <a:rPr lang="en-US" sz="2000" dirty="0" smtClean="0"/>
              <a:t>a specialist compiler programmer may want to know, at a higher level of abstraction, the output from a complete compilation process, and at a lower level, the output from the parser. During maintenance, this information can assist the maintenance personnel to determine whether an implemented change achieved the desired effect.</a:t>
            </a:r>
            <a:endParaRPr lang="en-US" sz="2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3. Cause-effect relation</a:t>
            </a:r>
            <a:endParaRPr lang="en-US" dirty="0"/>
          </a:p>
        </p:txBody>
      </p:sp>
      <p:sp>
        <p:nvSpPr>
          <p:cNvPr id="3" name="Content Placeholder 2"/>
          <p:cNvSpPr>
            <a:spLocks noGrp="1"/>
          </p:cNvSpPr>
          <p:nvPr>
            <p:ph idx="1"/>
          </p:nvPr>
        </p:nvSpPr>
        <p:spPr>
          <a:xfrm>
            <a:off x="0" y="914400"/>
            <a:ext cx="8915400" cy="5715000"/>
          </a:xfrm>
        </p:spPr>
        <p:txBody>
          <a:bodyPr>
            <a:normAutofit fontScale="70000" lnSpcReduction="20000"/>
          </a:bodyPr>
          <a:lstStyle/>
          <a:p>
            <a:pPr algn="just"/>
            <a:r>
              <a:rPr lang="en-US" i="1" dirty="0" smtClean="0"/>
              <a:t>Establish the scope of a change, to predict </a:t>
            </a:r>
            <a:r>
              <a:rPr lang="en-US" b="1" i="1" dirty="0" smtClean="0"/>
              <a:t>potential </a:t>
            </a:r>
            <a:r>
              <a:rPr lang="en-US" b="1" dirty="0" smtClean="0"/>
              <a:t>ripple effects </a:t>
            </a:r>
            <a:r>
              <a:rPr lang="en-US" dirty="0" smtClean="0"/>
              <a:t>and to trace data flow and control flow</a:t>
            </a:r>
          </a:p>
          <a:p>
            <a:pPr algn="just">
              <a:buNone/>
            </a:pPr>
            <a:endParaRPr lang="en-US" dirty="0" smtClean="0"/>
          </a:p>
          <a:p>
            <a:pPr algn="just"/>
            <a:r>
              <a:rPr lang="en-US" dirty="0" smtClean="0"/>
              <a:t>In large and complex programs, this relation is important as follows:</a:t>
            </a:r>
          </a:p>
          <a:p>
            <a:pPr algn="just"/>
            <a:r>
              <a:rPr lang="en-US" dirty="0" smtClean="0"/>
              <a:t>It allows the maintenance personnel to reason about </a:t>
            </a:r>
            <a:r>
              <a:rPr lang="en-US" b="1" dirty="0" smtClean="0"/>
              <a:t>how components of a software product interact during execution.</a:t>
            </a:r>
          </a:p>
          <a:p>
            <a:pPr algn="just"/>
            <a:r>
              <a:rPr lang="en-US" dirty="0" smtClean="0"/>
              <a:t>It enables a programmer </a:t>
            </a:r>
            <a:r>
              <a:rPr lang="en-US" b="1" dirty="0" smtClean="0"/>
              <a:t>to predict the scope of a change </a:t>
            </a:r>
            <a:r>
              <a:rPr lang="en-US" dirty="0" smtClean="0"/>
              <a:t>and any</a:t>
            </a:r>
          </a:p>
          <a:p>
            <a:pPr algn="just">
              <a:buNone/>
            </a:pPr>
            <a:r>
              <a:rPr lang="en-US" dirty="0" smtClean="0"/>
              <a:t>        knock-on effect that may arise from the change.</a:t>
            </a:r>
          </a:p>
          <a:p>
            <a:pPr algn="just"/>
            <a:r>
              <a:rPr lang="en-US" dirty="0" smtClean="0"/>
              <a:t>used </a:t>
            </a:r>
            <a:r>
              <a:rPr lang="en-US" b="1" dirty="0" smtClean="0"/>
              <a:t>to trace the flow of information </a:t>
            </a:r>
            <a:r>
              <a:rPr lang="en-US" dirty="0" smtClean="0"/>
              <a:t>through the program.</a:t>
            </a:r>
          </a:p>
          <a:p>
            <a:pPr algn="just"/>
            <a:r>
              <a:rPr lang="en-US" dirty="0" smtClean="0"/>
              <a:t>The point in the program where there is </a:t>
            </a:r>
            <a:r>
              <a:rPr lang="en-US" b="1" dirty="0" smtClean="0"/>
              <a:t>an unusual interruption </a:t>
            </a:r>
            <a:r>
              <a:rPr lang="en-US" dirty="0" smtClean="0"/>
              <a:t>of this flow may signal the source of a bug.</a:t>
            </a:r>
          </a:p>
          <a:p>
            <a:pPr algn="just">
              <a:buNone/>
            </a:pPr>
            <a:r>
              <a:rPr lang="en-US" b="1" dirty="0" smtClean="0"/>
              <a:t>Example</a:t>
            </a:r>
          </a:p>
          <a:p>
            <a:pPr algn="just">
              <a:buNone/>
            </a:pPr>
            <a:r>
              <a:rPr lang="en-US" dirty="0" smtClean="0"/>
              <a:t>	it is important for the programmer to know that Segment A accepts input characters and stacks them, and that Segment B </a:t>
            </a:r>
            <a:r>
              <a:rPr lang="en-US" dirty="0" err="1" smtClean="0"/>
              <a:t>unstacks</a:t>
            </a:r>
            <a:r>
              <a:rPr lang="en-US" dirty="0" smtClean="0"/>
              <a:t> these characters. If the data structure is changed from Stack to Queue, the cause-effect relation will be used to identify the areas of </a:t>
            </a:r>
            <a:r>
              <a:rPr lang="en-US" dirty="0" err="1" smtClean="0"/>
              <a:t>StringReversing</a:t>
            </a:r>
            <a:r>
              <a:rPr lang="en-US" dirty="0" smtClean="0"/>
              <a:t> affected by this change.</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Example: A string reversing program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47800" y="990600"/>
            <a:ext cx="6095999"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4.PRODUCT ENVIRONMENT RELATION</a:t>
            </a:r>
            <a:endParaRPr lang="en-US" dirty="0"/>
          </a:p>
        </p:txBody>
      </p:sp>
      <p:sp>
        <p:nvSpPr>
          <p:cNvPr id="3" name="Content Placeholder 2"/>
          <p:cNvSpPr>
            <a:spLocks noGrp="1"/>
          </p:cNvSpPr>
          <p:nvPr>
            <p:ph idx="1"/>
          </p:nvPr>
        </p:nvSpPr>
        <p:spPr>
          <a:xfrm>
            <a:off x="228600" y="838200"/>
            <a:ext cx="8610600" cy="5715000"/>
          </a:xfrm>
        </p:spPr>
        <p:txBody>
          <a:bodyPr>
            <a:normAutofit fontScale="92500" lnSpcReduction="20000"/>
          </a:bodyPr>
          <a:lstStyle/>
          <a:p>
            <a:r>
              <a:rPr lang="en-US" i="1" dirty="0" smtClean="0"/>
              <a:t>To ascertain how</a:t>
            </a:r>
            <a:r>
              <a:rPr lang="en-US" b="1" i="1" dirty="0" smtClean="0"/>
              <a:t> changes in the product's environment </a:t>
            </a:r>
            <a:r>
              <a:rPr lang="pt-BR" b="1" dirty="0" smtClean="0"/>
              <a:t>affect the product and its </a:t>
            </a:r>
            <a:r>
              <a:rPr lang="pt-BR" dirty="0" smtClean="0"/>
              <a:t>underlying programs</a:t>
            </a:r>
          </a:p>
          <a:p>
            <a:r>
              <a:rPr lang="en-US" dirty="0" smtClean="0"/>
              <a:t>A product is a software system.</a:t>
            </a:r>
            <a:endParaRPr lang="pt-BR" dirty="0" smtClean="0"/>
          </a:p>
          <a:p>
            <a:pPr algn="just">
              <a:buNone/>
            </a:pPr>
            <a:r>
              <a:rPr lang="en-US" dirty="0" smtClean="0"/>
              <a:t>    An environment is the totality of all conditions and influences which act from outside upon the product.</a:t>
            </a:r>
          </a:p>
          <a:p>
            <a:pPr algn="just">
              <a:buNone/>
            </a:pPr>
            <a:r>
              <a:rPr lang="en-US" dirty="0" smtClean="0"/>
              <a:t>   </a:t>
            </a:r>
            <a:r>
              <a:rPr lang="en-US" b="1" u="sng" dirty="0" smtClean="0"/>
              <a:t> example </a:t>
            </a:r>
          </a:p>
          <a:p>
            <a:pPr algn="just">
              <a:buNone/>
            </a:pPr>
            <a:r>
              <a:rPr lang="en-US" dirty="0" smtClean="0"/>
              <a:t>    business rules, government regulations, work patterns, software and hardware operating platforms. It is essential for the maintenance personnel to know not only the nature but the extent of the relation.</a:t>
            </a:r>
          </a:p>
          <a:p>
            <a:pPr algn="just">
              <a:buNone/>
            </a:pP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487362"/>
          </a:xfrm>
        </p:spPr>
        <p:txBody>
          <a:bodyPr>
            <a:normAutofit fontScale="90000"/>
          </a:bodyPr>
          <a:lstStyle/>
          <a:p>
            <a:r>
              <a:rPr lang="en-US" dirty="0" smtClean="0"/>
              <a:t>5.Decision support features</a:t>
            </a:r>
            <a:endParaRPr lang="en-US" dirty="0"/>
          </a:p>
        </p:txBody>
      </p:sp>
      <p:sp>
        <p:nvSpPr>
          <p:cNvPr id="3" name="Content Placeholder 2"/>
          <p:cNvSpPr>
            <a:spLocks noGrp="1"/>
          </p:cNvSpPr>
          <p:nvPr>
            <p:ph idx="1"/>
          </p:nvPr>
        </p:nvSpPr>
        <p:spPr>
          <a:xfrm>
            <a:off x="0" y="762000"/>
            <a:ext cx="9144000" cy="5867400"/>
          </a:xfrm>
        </p:spPr>
        <p:txBody>
          <a:bodyPr>
            <a:normAutofit fontScale="85000" lnSpcReduction="10000"/>
          </a:bodyPr>
          <a:lstStyle/>
          <a:p>
            <a:r>
              <a:rPr lang="en-US" dirty="0" smtClean="0"/>
              <a:t>To support </a:t>
            </a:r>
            <a:r>
              <a:rPr lang="en-US" b="1" dirty="0" smtClean="0"/>
              <a:t>technical and management decision-making processes</a:t>
            </a:r>
          </a:p>
          <a:p>
            <a:pPr algn="just"/>
            <a:r>
              <a:rPr lang="en-US" b="1" dirty="0" smtClean="0"/>
              <a:t>Software product attributes such as complexity and maintainability </a:t>
            </a:r>
            <a:r>
              <a:rPr lang="en-US" dirty="0" smtClean="0"/>
              <a:t>are examples that can guide maintenance personnel in technical and management decision-making processes </a:t>
            </a:r>
            <a:r>
              <a:rPr lang="en-US" b="1" dirty="0" smtClean="0"/>
              <a:t>like option analysis, decision-making, budgeting and resource allocation.</a:t>
            </a:r>
          </a:p>
          <a:p>
            <a:pPr algn="just">
              <a:buNone/>
            </a:pPr>
            <a:endParaRPr lang="en-US" b="1" dirty="0" smtClean="0"/>
          </a:p>
          <a:p>
            <a:r>
              <a:rPr lang="en-US" dirty="0" smtClean="0"/>
              <a:t>Measures of the </a:t>
            </a:r>
            <a:r>
              <a:rPr lang="en-US" b="1" dirty="0" smtClean="0"/>
              <a:t>complexity</a:t>
            </a:r>
            <a:r>
              <a:rPr lang="en-US" dirty="0" smtClean="0"/>
              <a:t> of the system can be used to determine which components of the system </a:t>
            </a:r>
            <a:r>
              <a:rPr lang="en-US" b="1" dirty="0" smtClean="0"/>
              <a:t>require more resource </a:t>
            </a:r>
            <a:r>
              <a:rPr lang="en-US" dirty="0" smtClean="0"/>
              <a:t>for testing. The </a:t>
            </a:r>
            <a:r>
              <a:rPr lang="en-US" b="1" dirty="0" smtClean="0"/>
              <a:t>maintainabilit</a:t>
            </a:r>
            <a:r>
              <a:rPr lang="en-US" dirty="0" smtClean="0"/>
              <a:t>y of the system may be used as an indicator of its </a:t>
            </a:r>
            <a:r>
              <a:rPr lang="en-US" b="1" dirty="0" smtClean="0"/>
              <a:t>quality.</a:t>
            </a:r>
          </a:p>
          <a:p>
            <a:r>
              <a:rPr lang="en-US" b="1" dirty="0" smtClean="0"/>
              <a:t>Reverse engineering </a:t>
            </a:r>
            <a:r>
              <a:rPr lang="en-US" dirty="0" smtClean="0"/>
              <a:t>can be used to study the system to be understood in order to extract these kinds of information.</a:t>
            </a:r>
            <a:endParaRPr lang="en-US" b="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lgn="just"/>
            <a:r>
              <a:rPr lang="en-US" dirty="0" smtClean="0"/>
              <a:t>Through many factors, the maintenance personnel can acquire the above categories of knowledge about a system. </a:t>
            </a:r>
          </a:p>
          <a:p>
            <a:pPr algn="just"/>
            <a:r>
              <a:rPr lang="en-US" dirty="0" smtClean="0"/>
              <a:t>These include comprehension strategies, domain expertise, quality of documentation, presentation and organization, programming practice and implementation issues, and support tools.</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Maintainers and Their Information Needs</a:t>
            </a:r>
            <a:endParaRPr lang="en-US" dirty="0"/>
          </a:p>
        </p:txBody>
      </p:sp>
      <p:sp>
        <p:nvSpPr>
          <p:cNvPr id="3" name="Content Placeholder 2"/>
          <p:cNvSpPr>
            <a:spLocks noGrp="1"/>
          </p:cNvSpPr>
          <p:nvPr>
            <p:ph idx="1"/>
          </p:nvPr>
        </p:nvSpPr>
        <p:spPr/>
        <p:txBody>
          <a:bodyPr/>
          <a:lstStyle/>
          <a:p>
            <a:pPr algn="just"/>
            <a:r>
              <a:rPr lang="en-US" dirty="0" smtClean="0"/>
              <a:t>Members of the maintenance team -managers, analysts, designers and programmers – all have different comprehension or information needs depending on the level at which they function.</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1. </a:t>
            </a:r>
            <a:r>
              <a:rPr lang="en-US" b="1" i="1" dirty="0" smtClean="0"/>
              <a:t>Managers</a:t>
            </a:r>
            <a:endParaRPr lang="en-US" dirty="0"/>
          </a:p>
        </p:txBody>
      </p:sp>
      <p:sp>
        <p:nvSpPr>
          <p:cNvPr id="3" name="Content Placeholder 2"/>
          <p:cNvSpPr>
            <a:spLocks noGrp="1"/>
          </p:cNvSpPr>
          <p:nvPr>
            <p:ph idx="1"/>
          </p:nvPr>
        </p:nvSpPr>
        <p:spPr>
          <a:xfrm>
            <a:off x="228600" y="914400"/>
            <a:ext cx="8686800" cy="5715000"/>
          </a:xfrm>
        </p:spPr>
        <p:txBody>
          <a:bodyPr>
            <a:normAutofit fontScale="92500" lnSpcReduction="10000"/>
          </a:bodyPr>
          <a:lstStyle/>
          <a:p>
            <a:pPr algn="just"/>
            <a:r>
              <a:rPr lang="en-US" dirty="0" smtClean="0"/>
              <a:t>Managers need to have </a:t>
            </a:r>
            <a:r>
              <a:rPr lang="en-US" b="1" dirty="0" smtClean="0"/>
              <a:t>decision-support knowledge </a:t>
            </a:r>
            <a:r>
              <a:rPr lang="en-US" dirty="0" smtClean="0"/>
              <a:t> to make informed decisions. The level of understanding required will depend on the decision to be taken</a:t>
            </a:r>
          </a:p>
          <a:p>
            <a:pPr algn="just"/>
            <a:r>
              <a:rPr lang="en-US" dirty="0" smtClean="0"/>
              <a:t>Managers </a:t>
            </a:r>
            <a:r>
              <a:rPr lang="en-US" b="1" dirty="0" smtClean="0"/>
              <a:t>do not necessarily have to know </a:t>
            </a:r>
            <a:r>
              <a:rPr lang="en-US" dirty="0" smtClean="0"/>
              <a:t>the </a:t>
            </a:r>
            <a:r>
              <a:rPr lang="en-US" b="1" dirty="0" smtClean="0"/>
              <a:t>architectural design of the system or the low-level program implementation</a:t>
            </a:r>
            <a:r>
              <a:rPr lang="en-US" dirty="0" smtClean="0"/>
              <a:t> details in order to carry out their duties.</a:t>
            </a:r>
          </a:p>
          <a:p>
            <a:pPr algn="just"/>
            <a:r>
              <a:rPr lang="en-US" dirty="0" smtClean="0"/>
              <a:t>For example, </a:t>
            </a:r>
            <a:r>
              <a:rPr lang="en-US" b="1" u="sng" dirty="0" smtClean="0"/>
              <a:t>to be able to estimate the cost and duration of a major enhancement, knowledge of the size of the programs</a:t>
            </a:r>
            <a:r>
              <a:rPr lang="en-US" dirty="0" smtClean="0"/>
              <a:t> (in terms of lines of code or function points) is required.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200" dirty="0" err="1" smtClean="0"/>
              <a:t>McDermid's</a:t>
            </a:r>
            <a:r>
              <a:rPr lang="en-US" sz="3200" dirty="0" smtClean="0"/>
              <a:t> definition  of a Software System</a:t>
            </a:r>
            <a:endParaRPr lang="en-US" sz="3200" dirty="0"/>
          </a:p>
        </p:txBody>
      </p:sp>
      <p:pic>
        <p:nvPicPr>
          <p:cNvPr id="1026" name="Picture 2"/>
          <p:cNvPicPr>
            <a:picLocks noGrp="1" noChangeAspect="1" noChangeArrowheads="1"/>
          </p:cNvPicPr>
          <p:nvPr>
            <p:ph idx="1"/>
          </p:nvPr>
        </p:nvPicPr>
        <p:blipFill>
          <a:blip r:embed="rId2"/>
          <a:srcRect/>
          <a:stretch>
            <a:fillRect/>
          </a:stretch>
        </p:blipFill>
        <p:spPr bwMode="auto">
          <a:xfrm>
            <a:off x="914400" y="914400"/>
            <a:ext cx="73152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2. Analysts</a:t>
            </a:r>
            <a:endParaRPr lang="en-US" dirty="0"/>
          </a:p>
        </p:txBody>
      </p:sp>
      <p:sp>
        <p:nvSpPr>
          <p:cNvPr id="3" name="Content Placeholder 2"/>
          <p:cNvSpPr>
            <a:spLocks noGrp="1"/>
          </p:cNvSpPr>
          <p:nvPr>
            <p:ph idx="1"/>
          </p:nvPr>
        </p:nvSpPr>
        <p:spPr>
          <a:xfrm>
            <a:off x="304800" y="838200"/>
            <a:ext cx="8534400" cy="5715000"/>
          </a:xfrm>
        </p:spPr>
        <p:txBody>
          <a:bodyPr>
            <a:normAutofit fontScale="92500" lnSpcReduction="20000"/>
          </a:bodyPr>
          <a:lstStyle/>
          <a:p>
            <a:pPr algn="just"/>
            <a:r>
              <a:rPr lang="en-US" dirty="0" smtClean="0"/>
              <a:t>During development </a:t>
            </a:r>
            <a:r>
              <a:rPr lang="en-US" b="1" dirty="0" smtClean="0"/>
              <a:t>the analyst requires </a:t>
            </a:r>
            <a:r>
              <a:rPr lang="en-US" dirty="0" smtClean="0"/>
              <a:t>an </a:t>
            </a:r>
            <a:r>
              <a:rPr lang="en-US" u="sng" dirty="0" smtClean="0"/>
              <a:t>understanding of the problem domain</a:t>
            </a:r>
            <a:r>
              <a:rPr lang="en-US" dirty="0" smtClean="0"/>
              <a:t>(for example, finance or health care) to undertake tasks such </a:t>
            </a:r>
            <a:r>
              <a:rPr lang="en-US" b="1" dirty="0" smtClean="0"/>
              <a:t>as determining the functional and non-functional requirements</a:t>
            </a:r>
            <a:r>
              <a:rPr lang="en-US" dirty="0" smtClean="0"/>
              <a:t>, and to establish the relationship between the system and the elements of its environment.</a:t>
            </a:r>
          </a:p>
          <a:p>
            <a:pPr algn="just"/>
            <a:r>
              <a:rPr lang="en-US" dirty="0" smtClean="0"/>
              <a:t>During maintenance, the analysts concerning how changes in this environment (for example, </a:t>
            </a:r>
            <a:r>
              <a:rPr lang="en-US" b="1" u="sng" dirty="0" smtClean="0"/>
              <a:t>new government regulations or a new operating system</a:t>
            </a:r>
            <a:r>
              <a:rPr lang="en-US" dirty="0" smtClean="0"/>
              <a:t>) would </a:t>
            </a:r>
            <a:r>
              <a:rPr lang="en-US" b="1" dirty="0" smtClean="0"/>
              <a:t>affect the system</a:t>
            </a:r>
            <a:r>
              <a:rPr lang="en-US" dirty="0" smtClean="0"/>
              <a:t>.</a:t>
            </a:r>
          </a:p>
          <a:p>
            <a:pPr algn="just"/>
            <a:r>
              <a:rPr lang="en-US" dirty="0" smtClean="0"/>
              <a:t>Thus the analysts need to have a global view of the system and determine implications of change on the performance of a system.</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i="1" dirty="0" smtClean="0"/>
              <a:t>3. Designers</a:t>
            </a:r>
            <a:endParaRPr lang="en-US" dirty="0"/>
          </a:p>
        </p:txBody>
      </p:sp>
      <p:sp>
        <p:nvSpPr>
          <p:cNvPr id="3" name="Content Placeholder 2"/>
          <p:cNvSpPr>
            <a:spLocks noGrp="1"/>
          </p:cNvSpPr>
          <p:nvPr>
            <p:ph idx="1"/>
          </p:nvPr>
        </p:nvSpPr>
        <p:spPr>
          <a:xfrm>
            <a:off x="152400" y="685800"/>
            <a:ext cx="8763000" cy="5943600"/>
          </a:xfrm>
        </p:spPr>
        <p:txBody>
          <a:bodyPr>
            <a:normAutofit fontScale="70000" lnSpcReduction="20000"/>
          </a:bodyPr>
          <a:lstStyle/>
          <a:p>
            <a:pPr algn="just"/>
            <a:r>
              <a:rPr lang="en-US" dirty="0" smtClean="0"/>
              <a:t>The design process of a software system can take place at two levels:</a:t>
            </a:r>
          </a:p>
          <a:p>
            <a:pPr algn="just">
              <a:buNone/>
            </a:pPr>
            <a:r>
              <a:rPr lang="en-US" dirty="0" smtClean="0"/>
              <a:t>			</a:t>
            </a:r>
            <a:r>
              <a:rPr lang="en-US" b="1" dirty="0" smtClean="0"/>
              <a:t>architectural and detailed design</a:t>
            </a:r>
          </a:p>
          <a:p>
            <a:pPr algn="just"/>
            <a:r>
              <a:rPr lang="en-US" b="1" dirty="0" smtClean="0"/>
              <a:t>Architectural design results in </a:t>
            </a:r>
            <a:r>
              <a:rPr lang="en-US" dirty="0" smtClean="0"/>
              <a:t>the production of functional components, conceptual data structures and the interconnection between various components</a:t>
            </a:r>
          </a:p>
          <a:p>
            <a:pPr algn="just"/>
            <a:r>
              <a:rPr lang="en-US" b="1" dirty="0" smtClean="0"/>
              <a:t>Detailed design results </a:t>
            </a:r>
            <a:r>
              <a:rPr lang="en-US" dirty="0" smtClean="0"/>
              <a:t>in the detailed algorithms, data representations, data structures and interfaces between procedures or routines.</a:t>
            </a:r>
          </a:p>
          <a:p>
            <a:pPr algn="just">
              <a:buNone/>
            </a:pPr>
            <a:endParaRPr lang="en-US" dirty="0" smtClean="0"/>
          </a:p>
          <a:p>
            <a:pPr algn="just"/>
            <a:r>
              <a:rPr lang="en-US" dirty="0" smtClean="0"/>
              <a:t>During maintenance, the designer's job is to:</a:t>
            </a:r>
          </a:p>
          <a:p>
            <a:pPr algn="just"/>
            <a:endParaRPr lang="en-US" dirty="0" smtClean="0"/>
          </a:p>
          <a:p>
            <a:pPr algn="just">
              <a:buNone/>
            </a:pPr>
            <a:r>
              <a:rPr lang="en-US" dirty="0" smtClean="0"/>
              <a:t>	- extract this information and determine how enhancements could be</a:t>
            </a:r>
          </a:p>
          <a:p>
            <a:pPr algn="just">
              <a:buNone/>
            </a:pPr>
            <a:r>
              <a:rPr lang="en-US" dirty="0" smtClean="0"/>
              <a:t>        accommodated by the architecture, data structures, data flow and</a:t>
            </a:r>
          </a:p>
          <a:p>
            <a:pPr algn="just">
              <a:buNone/>
            </a:pPr>
            <a:r>
              <a:rPr lang="en-US" dirty="0" smtClean="0"/>
              <a:t>        control flow of the existing system;</a:t>
            </a:r>
          </a:p>
          <a:p>
            <a:pPr algn="just">
              <a:buNone/>
            </a:pPr>
            <a:endParaRPr lang="en-US" dirty="0" smtClean="0"/>
          </a:p>
          <a:p>
            <a:pPr algn="just">
              <a:buNone/>
            </a:pPr>
            <a:r>
              <a:rPr lang="en-US" dirty="0" smtClean="0"/>
              <a:t>	- go through the existing source code to get a rough idea of the size of</a:t>
            </a:r>
          </a:p>
          <a:p>
            <a:pPr algn="just">
              <a:buNone/>
            </a:pPr>
            <a:r>
              <a:rPr lang="en-US" dirty="0" smtClean="0"/>
              <a:t>        the job, the areas of the system that will be affected, and the    </a:t>
            </a:r>
          </a:p>
          <a:p>
            <a:pPr algn="just">
              <a:buNone/>
            </a:pPr>
            <a:r>
              <a:rPr lang="en-US" dirty="0" smtClean="0"/>
              <a:t>        knowledge and skills that will be needed by the programming team</a:t>
            </a:r>
          </a:p>
          <a:p>
            <a:pPr algn="just">
              <a:buNone/>
            </a:pPr>
            <a:r>
              <a:rPr lang="en-US" dirty="0" smtClean="0"/>
              <a:t>        that does the job.</a:t>
            </a:r>
          </a:p>
          <a:p>
            <a:pPr algn="just">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lgn="just"/>
            <a:r>
              <a:rPr lang="en-US" dirty="0" smtClean="0"/>
              <a:t>The use of concepts such as information hiding, modular program decomposition, data abstraction, object orientation, and good design notations such as data flow diagrams, control flow diagrams, structure charts and hierarchy process input/output (HIPO) charts can help the designer obtain a good understanding of the system before designing changes.</a:t>
            </a:r>
          </a:p>
          <a:p>
            <a:pPr>
              <a:buNone/>
            </a:pP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i="1" dirty="0" smtClean="0"/>
              <a:t>4. Programmers</a:t>
            </a:r>
            <a:endParaRPr lang="en-US" dirty="0"/>
          </a:p>
        </p:txBody>
      </p:sp>
      <p:sp>
        <p:nvSpPr>
          <p:cNvPr id="3" name="Content Placeholder 2"/>
          <p:cNvSpPr>
            <a:spLocks noGrp="1"/>
          </p:cNvSpPr>
          <p:nvPr>
            <p:ph idx="1"/>
          </p:nvPr>
        </p:nvSpPr>
        <p:spPr>
          <a:xfrm>
            <a:off x="228600" y="685800"/>
            <a:ext cx="8610600" cy="5943600"/>
          </a:xfrm>
        </p:spPr>
        <p:txBody>
          <a:bodyPr>
            <a:normAutofit fontScale="85000" lnSpcReduction="20000"/>
          </a:bodyPr>
          <a:lstStyle/>
          <a:p>
            <a:pPr algn="just"/>
            <a:r>
              <a:rPr lang="en-US" dirty="0" smtClean="0"/>
              <a:t>Maintenance programmers are required to know the </a:t>
            </a:r>
            <a:r>
              <a:rPr lang="en-US" b="1" dirty="0" smtClean="0"/>
              <a:t>execution effect of the system at different levels of abstraction</a:t>
            </a:r>
            <a:r>
              <a:rPr lang="en-US" dirty="0" smtClean="0"/>
              <a:t>, the causal knowledge and knowledge of the product-environment relation. </a:t>
            </a:r>
          </a:p>
          <a:p>
            <a:pPr algn="just">
              <a:buNone/>
            </a:pPr>
            <a:endParaRPr lang="en-US" dirty="0" smtClean="0"/>
          </a:p>
          <a:p>
            <a:pPr algn="just"/>
            <a:r>
              <a:rPr lang="en-US" b="1" dirty="0" smtClean="0"/>
              <a:t>At a higher level of abstraction </a:t>
            </a:r>
            <a:r>
              <a:rPr lang="en-US" dirty="0" smtClean="0"/>
              <a:t>(at the systems level), the programmer needs to know the function of individual components of the system and their causal relation. </a:t>
            </a:r>
          </a:p>
          <a:p>
            <a:pPr algn="just"/>
            <a:endParaRPr lang="en-US" dirty="0" smtClean="0"/>
          </a:p>
          <a:p>
            <a:pPr algn="just"/>
            <a:r>
              <a:rPr lang="en-US" b="1" dirty="0" smtClean="0"/>
              <a:t>At a lower level of abstraction </a:t>
            </a:r>
            <a:r>
              <a:rPr lang="en-US" dirty="0" smtClean="0"/>
              <a:t>(individual procedures or modules), the programmer needs to understand 'what each program statement does, the execution sequence (control flow), the transformational effects on the data objects (data flow), and the purpose of a set of program statements (functions)‘.</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92500" lnSpcReduction="20000"/>
          </a:bodyPr>
          <a:lstStyle/>
          <a:p>
            <a:r>
              <a:rPr lang="en-US" dirty="0" smtClean="0"/>
              <a:t>This information will assist the programmer in a number of ways:</a:t>
            </a:r>
          </a:p>
          <a:p>
            <a:pPr marL="457200" lvl="2" indent="0" algn="just">
              <a:buNone/>
            </a:pPr>
            <a:r>
              <a:rPr lang="en-US" sz="2600" dirty="0" smtClean="0"/>
              <a:t>1. To decide on whether to </a:t>
            </a:r>
            <a:r>
              <a:rPr lang="en-US" sz="2600" b="1" u="sng" dirty="0" smtClean="0"/>
              <a:t>restructure or rewrite </a:t>
            </a:r>
            <a:r>
              <a:rPr lang="en-US" sz="2600" dirty="0" smtClean="0"/>
              <a:t>specific code segments;</a:t>
            </a:r>
          </a:p>
          <a:p>
            <a:pPr marL="457200" lvl="2" indent="0" algn="just">
              <a:buNone/>
            </a:pPr>
            <a:r>
              <a:rPr lang="en-US" sz="2600" dirty="0" smtClean="0"/>
              <a:t>2. To predict more easily any </a:t>
            </a:r>
            <a:r>
              <a:rPr lang="en-US" sz="2600" b="1" u="sng" dirty="0" smtClean="0"/>
              <a:t>knock-on effect </a:t>
            </a:r>
            <a:r>
              <a:rPr lang="en-US" sz="2600" dirty="0" smtClean="0"/>
              <a:t>when making changes that are likely to affect other parts of the system;</a:t>
            </a:r>
          </a:p>
          <a:p>
            <a:pPr marL="457200" lvl="2" indent="0" algn="just">
              <a:buNone/>
            </a:pPr>
            <a:r>
              <a:rPr lang="en-US" sz="2600" dirty="0" smtClean="0"/>
              <a:t>3. To </a:t>
            </a:r>
            <a:r>
              <a:rPr lang="en-US" sz="2600" b="1" u="sng" dirty="0" err="1" smtClean="0"/>
              <a:t>hypothesise</a:t>
            </a:r>
            <a:r>
              <a:rPr lang="en-US" sz="2600" b="1" u="sng" dirty="0" smtClean="0"/>
              <a:t> the location and causes of error</a:t>
            </a:r>
            <a:r>
              <a:rPr lang="en-US" sz="2600" dirty="0" smtClean="0"/>
              <a:t>;</a:t>
            </a:r>
          </a:p>
          <a:p>
            <a:pPr marL="457200" lvl="2" indent="0" algn="just">
              <a:buNone/>
            </a:pPr>
            <a:r>
              <a:rPr lang="en-US" sz="2600" dirty="0" smtClean="0"/>
              <a:t>4. To determine the </a:t>
            </a:r>
            <a:r>
              <a:rPr lang="en-US" sz="2600" b="1" u="sng" dirty="0" smtClean="0"/>
              <a:t>feasibility of proposed changes </a:t>
            </a:r>
            <a:r>
              <a:rPr lang="en-US" sz="2600" dirty="0" smtClean="0"/>
              <a:t>and notify management of any anticipated problems.</a:t>
            </a:r>
          </a:p>
          <a:p>
            <a:pPr marL="457200" lvl="2" indent="0">
              <a:buNone/>
            </a:pPr>
            <a:endParaRPr lang="en-US" dirty="0" smtClean="0"/>
          </a:p>
          <a:p>
            <a:pPr algn="just"/>
            <a:r>
              <a:rPr lang="en-US" dirty="0" smtClean="0"/>
              <a:t>The use of tools such as static </a:t>
            </a:r>
            <a:r>
              <a:rPr lang="en-US" dirty="0" err="1" smtClean="0"/>
              <a:t>analysers</a:t>
            </a:r>
            <a:r>
              <a:rPr lang="en-US" dirty="0" smtClean="0"/>
              <a:t>, ripple effect </a:t>
            </a:r>
            <a:r>
              <a:rPr lang="en-US" dirty="0" err="1" smtClean="0"/>
              <a:t>analysers</a:t>
            </a:r>
            <a:r>
              <a:rPr lang="en-US" dirty="0" smtClean="0"/>
              <a:t>, cross-</a:t>
            </a:r>
            <a:r>
              <a:rPr lang="en-US" dirty="0" err="1" smtClean="0"/>
              <a:t>referencers</a:t>
            </a:r>
            <a:r>
              <a:rPr lang="en-US" dirty="0" smtClean="0"/>
              <a:t> and program slicers can facilitate the programmer's task. </a:t>
            </a:r>
          </a:p>
          <a:p>
            <a:pPr algn="just"/>
            <a:r>
              <a:rPr lang="en-US" dirty="0" smtClean="0"/>
              <a:t>Also experience within the given problem area, the programming task and the programming language used will determine the speed and efficiency with which the program can be understood.</a:t>
            </a:r>
          </a:p>
          <a:p>
            <a:pPr>
              <a:buNone/>
            </a:pP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Comprehension Process Models</a:t>
            </a:r>
            <a:endParaRPr lang="en-US" dirty="0"/>
          </a:p>
        </p:txBody>
      </p:sp>
      <p:sp>
        <p:nvSpPr>
          <p:cNvPr id="3" name="Content Placeholder 2"/>
          <p:cNvSpPr>
            <a:spLocks noGrp="1"/>
          </p:cNvSpPr>
          <p:nvPr>
            <p:ph idx="1"/>
          </p:nvPr>
        </p:nvSpPr>
        <p:spPr>
          <a:xfrm>
            <a:off x="228600" y="838200"/>
            <a:ext cx="8610600" cy="5715000"/>
          </a:xfrm>
        </p:spPr>
        <p:txBody>
          <a:bodyPr/>
          <a:lstStyle/>
          <a:p>
            <a:pPr algn="just"/>
            <a:r>
              <a:rPr lang="en-US" dirty="0" smtClean="0"/>
              <a:t>Programmers vary in their </a:t>
            </a:r>
            <a:r>
              <a:rPr lang="en-US" b="1" u="sng" dirty="0" smtClean="0"/>
              <a:t>ways of thinking, solving problems</a:t>
            </a:r>
            <a:r>
              <a:rPr lang="en-US" dirty="0" smtClean="0"/>
              <a:t> and choosing techniques and tools. </a:t>
            </a:r>
          </a:p>
          <a:p>
            <a:pPr algn="just">
              <a:buNone/>
            </a:pPr>
            <a:endParaRPr lang="en-US" dirty="0" smtClean="0"/>
          </a:p>
          <a:p>
            <a:pPr algn="just"/>
            <a:r>
              <a:rPr lang="en-US" dirty="0" smtClean="0"/>
              <a:t>The three actions involved in the understanding of a program are: </a:t>
            </a:r>
          </a:p>
          <a:p>
            <a:pPr lvl="3"/>
            <a:r>
              <a:rPr lang="en-US" sz="3200" dirty="0" smtClean="0"/>
              <a:t>reading about the program</a:t>
            </a:r>
          </a:p>
          <a:p>
            <a:pPr lvl="3"/>
            <a:r>
              <a:rPr lang="en-US" sz="3200" dirty="0" smtClean="0"/>
              <a:t>reading its source code</a:t>
            </a:r>
          </a:p>
          <a:p>
            <a:pPr lvl="3"/>
            <a:r>
              <a:rPr lang="en-US" sz="3200" dirty="0" smtClean="0"/>
              <a:t> and running it</a:t>
            </a:r>
          </a:p>
          <a:p>
            <a:endParaRPr lang="en-US" dirty="0" smtClean="0"/>
          </a:p>
          <a:p>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1. Read about the program</a:t>
            </a:r>
            <a:br>
              <a:rPr lang="en-US" dirty="0" smtClean="0"/>
            </a:br>
            <a:endParaRPr lang="en-US" dirty="0"/>
          </a:p>
        </p:txBody>
      </p:sp>
      <p:sp>
        <p:nvSpPr>
          <p:cNvPr id="3" name="Content Placeholder 2"/>
          <p:cNvSpPr>
            <a:spLocks noGrp="1"/>
          </p:cNvSpPr>
          <p:nvPr>
            <p:ph idx="1"/>
          </p:nvPr>
        </p:nvSpPr>
        <p:spPr>
          <a:xfrm>
            <a:off x="228600" y="609600"/>
            <a:ext cx="8686800" cy="5943600"/>
          </a:xfrm>
        </p:spPr>
        <p:txBody>
          <a:bodyPr>
            <a:normAutofit fontScale="92500"/>
          </a:bodyPr>
          <a:lstStyle/>
          <a:p>
            <a:pPr algn="just"/>
            <a:r>
              <a:rPr lang="en-US" dirty="0" smtClean="0"/>
              <a:t>At this stage of the process, the ‘</a:t>
            </a:r>
            <a:r>
              <a:rPr lang="en-US" dirty="0" err="1" smtClean="0"/>
              <a:t>understander</a:t>
            </a:r>
            <a:r>
              <a:rPr lang="en-US" dirty="0" smtClean="0"/>
              <a:t>' browses, </a:t>
            </a:r>
            <a:r>
              <a:rPr lang="en-US" b="1" dirty="0" smtClean="0"/>
              <a:t>peruses different sources of information such as the system documentation - specification and design documents - </a:t>
            </a:r>
            <a:r>
              <a:rPr lang="en-US" dirty="0" smtClean="0"/>
              <a:t>to develop an </a:t>
            </a:r>
            <a:r>
              <a:rPr lang="en-US" b="1" dirty="0" smtClean="0"/>
              <a:t>overview or overall </a:t>
            </a:r>
            <a:r>
              <a:rPr lang="en-US" dirty="0" smtClean="0"/>
              <a:t>understanding of the system.</a:t>
            </a:r>
          </a:p>
          <a:p>
            <a:pPr algn="just"/>
            <a:r>
              <a:rPr lang="en-US" b="1" dirty="0" smtClean="0"/>
              <a:t>Documentation aids</a:t>
            </a:r>
            <a:r>
              <a:rPr lang="en-US" dirty="0" smtClean="0"/>
              <a:t> such as structure charts and data and control flow diagrams can be used.</a:t>
            </a:r>
          </a:p>
          <a:p>
            <a:pPr algn="just"/>
            <a:r>
              <a:rPr lang="en-US" dirty="0" smtClean="0"/>
              <a:t> In large, complex and old systems (developed prior to the advent of good documentation tools, techniques and practice), </a:t>
            </a:r>
            <a:r>
              <a:rPr lang="en-US" b="1" dirty="0" smtClean="0"/>
              <a:t>this phase may be omitted if the system documentation is inaccurate, out of date or non-existent.</a:t>
            </a:r>
            <a:endParaRPr lang="en-US" b="1"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
            </a:r>
            <a:br>
              <a:rPr lang="en-US" dirty="0" smtClean="0"/>
            </a:br>
            <a:r>
              <a:rPr lang="en-US" dirty="0" smtClean="0"/>
              <a:t>2. Read the source code</a:t>
            </a:r>
            <a:br>
              <a:rPr lang="en-US" dirty="0" smtClean="0"/>
            </a:br>
            <a:r>
              <a:rPr lang="en-US" dirty="0" smtClean="0"/>
              <a:t>  </a:t>
            </a:r>
            <a:endParaRPr lang="en-US" dirty="0"/>
          </a:p>
        </p:txBody>
      </p:sp>
      <p:sp>
        <p:nvSpPr>
          <p:cNvPr id="3" name="Content Placeholder 2"/>
          <p:cNvSpPr>
            <a:spLocks noGrp="1"/>
          </p:cNvSpPr>
          <p:nvPr>
            <p:ph idx="1"/>
          </p:nvPr>
        </p:nvSpPr>
        <p:spPr>
          <a:xfrm>
            <a:off x="228600" y="762000"/>
            <a:ext cx="8686800" cy="5867400"/>
          </a:xfrm>
        </p:spPr>
        <p:txBody>
          <a:bodyPr>
            <a:normAutofit fontScale="92500" lnSpcReduction="10000"/>
          </a:bodyPr>
          <a:lstStyle/>
          <a:p>
            <a:r>
              <a:rPr lang="en-US" dirty="0" smtClean="0"/>
              <a:t>During this stage, </a:t>
            </a:r>
            <a:r>
              <a:rPr lang="en-US" u="sng" dirty="0" smtClean="0"/>
              <a:t>the global and local views </a:t>
            </a:r>
            <a:r>
              <a:rPr lang="en-US" dirty="0" smtClean="0"/>
              <a:t>of the program can be obtained.</a:t>
            </a:r>
          </a:p>
          <a:p>
            <a:endParaRPr lang="en-US" dirty="0" smtClean="0"/>
          </a:p>
          <a:p>
            <a:pPr algn="just"/>
            <a:r>
              <a:rPr lang="en-US" dirty="0" smtClean="0"/>
              <a:t>The </a:t>
            </a:r>
            <a:r>
              <a:rPr lang="en-US" b="1" dirty="0" smtClean="0"/>
              <a:t>global view </a:t>
            </a:r>
            <a:r>
              <a:rPr lang="en-US" dirty="0" smtClean="0"/>
              <a:t>is used to gain a </a:t>
            </a:r>
            <a:r>
              <a:rPr lang="en-US" u="sng" dirty="0" smtClean="0"/>
              <a:t>top-level understanding</a:t>
            </a:r>
            <a:r>
              <a:rPr lang="en-US" dirty="0" smtClean="0"/>
              <a:t> of the system and also to determine the scope of any </a:t>
            </a:r>
            <a:r>
              <a:rPr lang="en-US" u="sng" dirty="0" smtClean="0"/>
              <a:t>knock-on effect </a:t>
            </a:r>
            <a:r>
              <a:rPr lang="en-US" dirty="0" smtClean="0"/>
              <a:t>a change might have on other parts of the system.</a:t>
            </a:r>
          </a:p>
          <a:p>
            <a:pPr algn="just"/>
            <a:endParaRPr lang="en-US" dirty="0" smtClean="0"/>
          </a:p>
          <a:p>
            <a:pPr algn="just"/>
            <a:r>
              <a:rPr lang="en-US" dirty="0" smtClean="0"/>
              <a:t>The </a:t>
            </a:r>
            <a:r>
              <a:rPr lang="en-US" b="1" dirty="0" smtClean="0"/>
              <a:t>local view </a:t>
            </a:r>
            <a:r>
              <a:rPr lang="en-US" dirty="0" smtClean="0"/>
              <a:t>allows programmers to focus on a specific part of the system. I</a:t>
            </a:r>
            <a:r>
              <a:rPr lang="en-US" b="1" u="sng" dirty="0" smtClean="0"/>
              <a:t>nformation about the system's structure, data types and algorithmic patterns </a:t>
            </a:r>
            <a:r>
              <a:rPr lang="en-US" dirty="0" smtClean="0"/>
              <a:t>is obtained.</a:t>
            </a:r>
          </a:p>
          <a:p>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lgn="just"/>
            <a:r>
              <a:rPr lang="en-US" dirty="0" smtClean="0"/>
              <a:t>Tools such as </a:t>
            </a:r>
            <a:r>
              <a:rPr lang="en-US" b="1" dirty="0" smtClean="0"/>
              <a:t>static </a:t>
            </a:r>
            <a:r>
              <a:rPr lang="en-US" b="1" dirty="0" err="1" smtClean="0"/>
              <a:t>analysers</a:t>
            </a:r>
            <a:r>
              <a:rPr lang="en-US" b="1" dirty="0" smtClean="0"/>
              <a:t> </a:t>
            </a:r>
            <a:r>
              <a:rPr lang="en-US" dirty="0" smtClean="0"/>
              <a:t>- used to examine source code - are employed during this phase. </a:t>
            </a:r>
          </a:p>
          <a:p>
            <a:pPr algn="just"/>
            <a:r>
              <a:rPr lang="en-US" dirty="0" smtClean="0"/>
              <a:t>They produce cross-reference lists, which indicate where different identifiers - functions, procedures, variables and constants - have been used (or called) in the program. </a:t>
            </a:r>
          </a:p>
          <a:p>
            <a:pPr algn="just"/>
            <a:r>
              <a:rPr lang="en-US" dirty="0" smtClean="0"/>
              <a:t>That way, they can </a:t>
            </a:r>
            <a:r>
              <a:rPr lang="en-US" b="1" dirty="0" smtClean="0"/>
              <a:t>highlight abnormalities </a:t>
            </a:r>
            <a:r>
              <a:rPr lang="en-US" dirty="0" smtClean="0"/>
              <a:t>(errors) in the program.</a:t>
            </a:r>
          </a:p>
          <a:p>
            <a:pPr algn="just"/>
            <a:r>
              <a:rPr lang="en-US" dirty="0" smtClean="0"/>
              <a:t> Note: System documentation may not be reliable, </a:t>
            </a:r>
            <a:r>
              <a:rPr lang="en-US" b="1" dirty="0" smtClean="0"/>
              <a:t>reading program source code is the principal way of obtaining information </a:t>
            </a:r>
            <a:r>
              <a:rPr lang="en-US" dirty="0" smtClean="0"/>
              <a:t>about a software product.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3. Run the program</a:t>
            </a:r>
            <a:endParaRPr lang="en-US" dirty="0"/>
          </a:p>
        </p:txBody>
      </p:sp>
      <p:sp>
        <p:nvSpPr>
          <p:cNvPr id="3" name="Content Placeholder 2"/>
          <p:cNvSpPr>
            <a:spLocks noGrp="1"/>
          </p:cNvSpPr>
          <p:nvPr>
            <p:ph idx="1"/>
          </p:nvPr>
        </p:nvSpPr>
        <p:spPr>
          <a:xfrm>
            <a:off x="304800" y="838200"/>
            <a:ext cx="8534400" cy="5791200"/>
          </a:xfrm>
        </p:spPr>
        <p:txBody>
          <a:bodyPr/>
          <a:lstStyle/>
          <a:p>
            <a:r>
              <a:rPr lang="en-US" dirty="0" smtClean="0"/>
              <a:t>To study the </a:t>
            </a:r>
            <a:r>
              <a:rPr lang="en-US" b="1" dirty="0" smtClean="0"/>
              <a:t>dynamic </a:t>
            </a:r>
            <a:r>
              <a:rPr lang="en-US" b="1" dirty="0" err="1" smtClean="0"/>
              <a:t>behaviour</a:t>
            </a:r>
            <a:r>
              <a:rPr lang="en-US" b="1" dirty="0" smtClean="0"/>
              <a:t> of the program</a:t>
            </a:r>
          </a:p>
          <a:p>
            <a:r>
              <a:rPr lang="en-US" b="1" dirty="0" smtClean="0"/>
              <a:t>Example: </a:t>
            </a:r>
            <a:r>
              <a:rPr lang="en-US" dirty="0" smtClean="0"/>
              <a:t>executing the program and obtaining trace data</a:t>
            </a:r>
          </a:p>
          <a:p>
            <a:pPr>
              <a:spcBef>
                <a:spcPts val="0"/>
              </a:spcBef>
            </a:pPr>
            <a:r>
              <a:rPr lang="en-US" b="1" dirty="0" smtClean="0"/>
              <a:t>The benefit</a:t>
            </a:r>
            <a:r>
              <a:rPr lang="en-US" dirty="0" smtClean="0"/>
              <a:t> of running the program is that it can </a:t>
            </a:r>
            <a:r>
              <a:rPr lang="en-US" b="1" dirty="0" smtClean="0"/>
              <a:t>reveal some characteristics of the system </a:t>
            </a:r>
            <a:r>
              <a:rPr lang="en-US" dirty="0" smtClean="0"/>
              <a:t>which</a:t>
            </a:r>
          </a:p>
          <a:p>
            <a:pPr>
              <a:spcBef>
                <a:spcPts val="0"/>
              </a:spcBef>
              <a:buNone/>
            </a:pPr>
            <a:r>
              <a:rPr lang="en-US" dirty="0" smtClean="0"/>
              <a:t>    are difficult to obtain by just reading the source code.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buNone/>
            </a:pPr>
            <a:endParaRPr lang="en-US" sz="2000" b="1" dirty="0">
              <a:solidFill>
                <a:schemeClr val="tx1"/>
              </a:solidFill>
              <a:latin typeface="Times New Roman" pitchFamily="18" charset="0"/>
              <a:cs typeface="Times New Roman" pitchFamily="18" charset="0"/>
            </a:endParaRPr>
          </a:p>
          <a:p>
            <a:endParaRPr lang="en-US" sz="8000" dirty="0" smtClean="0">
              <a:solidFill>
                <a:schemeClr val="tx1"/>
              </a:solidFill>
              <a:latin typeface="Times New Roman" pitchFamily="18" charset="0"/>
              <a:cs typeface="Times New Roman" pitchFamily="18" charset="0"/>
            </a:endParaRPr>
          </a:p>
          <a:p>
            <a:pPr>
              <a:buNone/>
            </a:pPr>
            <a:r>
              <a:rPr lang="en-US" sz="9600" b="1" dirty="0" smtClean="0">
                <a:solidFill>
                  <a:srgbClr val="002060"/>
                </a:solidFill>
                <a:latin typeface="Times New Roman" pitchFamily="18" charset="0"/>
                <a:cs typeface="Times New Roman" pitchFamily="18" charset="0"/>
              </a:rPr>
              <a:t>		Why Software Maintenance  is Needed</a:t>
            </a:r>
          </a:p>
          <a:p>
            <a:pPr>
              <a:buNone/>
            </a:pPr>
            <a:endParaRPr lang="en-US" sz="9600" b="1" dirty="0" smtClean="0">
              <a:solidFill>
                <a:srgbClr val="002060"/>
              </a:solidFill>
              <a:latin typeface="Times New Roman" pitchFamily="18" charset="0"/>
              <a:cs typeface="Times New Roman" pitchFamily="18" charset="0"/>
            </a:endParaRPr>
          </a:p>
          <a:p>
            <a:r>
              <a:rPr lang="en-US" sz="9600" b="1" dirty="0" smtClean="0">
                <a:solidFill>
                  <a:srgbClr val="002060"/>
                </a:solidFill>
                <a:latin typeface="Times New Roman" pitchFamily="18" charset="0"/>
                <a:cs typeface="Times New Roman" pitchFamily="18" charset="0"/>
              </a:rPr>
              <a:t>Providing Continuity of Service</a:t>
            </a:r>
          </a:p>
          <a:p>
            <a:pPr marL="284163" indent="0" algn="just">
              <a:buNone/>
            </a:pPr>
            <a:r>
              <a:rPr lang="en-US" sz="9600" dirty="0" smtClean="0">
                <a:solidFill>
                  <a:srgbClr val="0070C0"/>
                </a:solidFill>
                <a:latin typeface="Times New Roman" pitchFamily="18" charset="0"/>
                <a:cs typeface="Times New Roman" pitchFamily="18" charset="0"/>
              </a:rPr>
              <a:t>Fixing errors, recovering from failures, such as hardware failures or incompatibility of hardware with software, and accommodating changes in the operating system and the hardware.  (Example: S/w controlling flight or train)</a:t>
            </a:r>
          </a:p>
          <a:p>
            <a:endParaRPr lang="en-US" sz="5600" dirty="0" smtClean="0">
              <a:solidFill>
                <a:schemeClr val="tx1"/>
              </a:solidFill>
              <a:latin typeface="Times New Roman" pitchFamily="18" charset="0"/>
              <a:cs typeface="Times New Roman" pitchFamily="18" charset="0"/>
            </a:endParaRPr>
          </a:p>
          <a:p>
            <a:r>
              <a:rPr lang="en-US" sz="9600" b="1" dirty="0" smtClean="0">
                <a:solidFill>
                  <a:srgbClr val="002060"/>
                </a:solidFill>
                <a:latin typeface="Times New Roman" pitchFamily="18" charset="0"/>
                <a:cs typeface="Times New Roman" pitchFamily="18" charset="0"/>
              </a:rPr>
              <a:t>Supporting Mandatory Upgrades </a:t>
            </a:r>
          </a:p>
          <a:p>
            <a:pPr marL="284163" indent="0" algn="just">
              <a:buNone/>
            </a:pPr>
            <a:r>
              <a:rPr lang="en-US" sz="9600" dirty="0" smtClean="0">
                <a:solidFill>
                  <a:srgbClr val="0070C0"/>
                </a:solidFill>
                <a:latin typeface="Times New Roman" pitchFamily="18" charset="0"/>
                <a:cs typeface="Times New Roman" pitchFamily="18" charset="0"/>
              </a:rPr>
              <a:t>Due to changes in government regulations  (Ex: changes in tax laws) or need to maintain   competition with other software that exist in the same category. </a:t>
            </a:r>
          </a:p>
          <a:p>
            <a:pPr marL="273050" indent="-273050" algn="ctr">
              <a:buNone/>
            </a:pPr>
            <a:endParaRPr lang="en-US" sz="5600" b="1" dirty="0" smtClean="0">
              <a:solidFill>
                <a:schemeClr val="tx1"/>
              </a:solidFill>
              <a:latin typeface="Times New Roman" pitchFamily="18" charset="0"/>
              <a:cs typeface="Times New Roman" pitchFamily="18" charset="0"/>
            </a:endParaRPr>
          </a:p>
          <a:p>
            <a:pPr>
              <a:buNone/>
            </a:pPr>
            <a:endParaRPr lang="en-US" sz="3600" dirty="0" smtClean="0">
              <a:solidFill>
                <a:schemeClr val="tx1"/>
              </a:solidFill>
              <a:latin typeface="Times New Roman" pitchFamily="18" charset="0"/>
              <a:cs typeface="Times New Roman" pitchFamily="18" charset="0"/>
            </a:endParaRPr>
          </a:p>
          <a:p>
            <a:pPr>
              <a:buNone/>
            </a:pPr>
            <a:endParaRPr lang="en-US" sz="2000" b="1" dirty="0" smtClean="0">
              <a:solidFill>
                <a:schemeClr val="tx1"/>
              </a:solidFill>
              <a:latin typeface="Times New Roman" pitchFamily="18" charset="0"/>
              <a:cs typeface="Times New Roman" pitchFamily="18" charset="0"/>
            </a:endParaRPr>
          </a:p>
          <a:p>
            <a:pPr>
              <a:buNone/>
            </a:pPr>
            <a:endParaRPr lang="en-US" sz="4000"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dirty="0" smtClean="0"/>
              <a:t>A comprehension process model</a:t>
            </a:r>
            <a:br>
              <a:rPr lang="en-US" dirty="0" smtClean="0"/>
            </a:br>
            <a:r>
              <a:rPr lang="en-US" dirty="0" smtClean="0"/>
              <a:t>  - </a:t>
            </a:r>
            <a:r>
              <a:rPr lang="en-US" sz="2200" dirty="0" smtClean="0"/>
              <a:t>iterations of the actions and backtracking</a:t>
            </a:r>
            <a:endParaRPr lang="en-US" sz="2200"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219200" y="1905000"/>
            <a:ext cx="67818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Mental models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understanding of a phenomenon depends to some </a:t>
            </a:r>
            <a:r>
              <a:rPr lang="en-US" b="1" dirty="0" smtClean="0"/>
              <a:t>extent on our ability to form a mental representation</a:t>
            </a:r>
            <a:r>
              <a:rPr lang="en-US" dirty="0" smtClean="0"/>
              <a:t>, which serves as a </a:t>
            </a:r>
            <a:r>
              <a:rPr lang="en-US" b="1" u="sng" dirty="0" smtClean="0"/>
              <a:t>working model of the phenomenon to be understood</a:t>
            </a:r>
          </a:p>
          <a:p>
            <a:pPr algn="just"/>
            <a:endParaRPr lang="en-US" dirty="0" smtClean="0"/>
          </a:p>
          <a:p>
            <a:pPr algn="just"/>
            <a:r>
              <a:rPr lang="en-US" dirty="0" smtClean="0"/>
              <a:t>The phenomenon (</a:t>
            </a:r>
            <a:r>
              <a:rPr lang="en-US" b="1" dirty="0" smtClean="0"/>
              <a:t>how a television set works, the </a:t>
            </a:r>
            <a:r>
              <a:rPr lang="en-US" b="1" dirty="0" err="1" smtClean="0"/>
              <a:t>behaviour</a:t>
            </a:r>
            <a:r>
              <a:rPr lang="en-US" b="1" dirty="0" smtClean="0"/>
              <a:t> of liquids, an algorithm</a:t>
            </a:r>
            <a:r>
              <a:rPr lang="en-US" dirty="0" smtClean="0"/>
              <a:t>) is known as the target system, and its mental representation is called a mental model</a:t>
            </a:r>
          </a:p>
          <a:p>
            <a:pPr algn="just"/>
            <a:endParaRPr lang="en-US" dirty="0" smtClean="0"/>
          </a:p>
          <a:p>
            <a:pPr algn="just"/>
            <a:r>
              <a:rPr lang="en-US" dirty="0" smtClean="0"/>
              <a:t>The content and formation of mental models hinges(turning point) on </a:t>
            </a:r>
            <a:r>
              <a:rPr lang="en-US" b="1" dirty="0" smtClean="0"/>
              <a:t>cognitive structures and cognitive processes</a:t>
            </a:r>
            <a:endParaRPr lang="en-US" b="1"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143000"/>
            <a:ext cx="8229600" cy="5410200"/>
          </a:xfrm>
        </p:spPr>
        <p:txBody>
          <a:bodyPr>
            <a:normAutofit fontScale="85000" lnSpcReduction="20000"/>
          </a:bodyPr>
          <a:lstStyle/>
          <a:p>
            <a:pPr algn="just"/>
            <a:r>
              <a:rPr lang="en-US" dirty="0" smtClean="0"/>
              <a:t>Understand how a </a:t>
            </a:r>
            <a:r>
              <a:rPr lang="en-US" b="1" dirty="0" smtClean="0"/>
              <a:t>television works</a:t>
            </a:r>
            <a:r>
              <a:rPr lang="en-US" dirty="0" smtClean="0"/>
              <a:t>, then you have a mental model which represents this and, based on that model, you can </a:t>
            </a:r>
            <a:r>
              <a:rPr lang="en-US" b="1" dirty="0" smtClean="0"/>
              <a:t>predict </a:t>
            </a:r>
            <a:r>
              <a:rPr lang="en-US" b="1" dirty="0" err="1" smtClean="0"/>
              <a:t>behaviour</a:t>
            </a:r>
            <a:r>
              <a:rPr lang="en-US" b="1" dirty="0" smtClean="0"/>
              <a:t> such as what will happen when the television set is turned on or when a different channel is selected.</a:t>
            </a:r>
          </a:p>
          <a:p>
            <a:pPr algn="just"/>
            <a:r>
              <a:rPr lang="en-US" dirty="0" smtClean="0"/>
              <a:t>In the </a:t>
            </a:r>
            <a:r>
              <a:rPr lang="en-US" b="1" u="sng" dirty="0" smtClean="0"/>
              <a:t>case of the television set</a:t>
            </a:r>
            <a:r>
              <a:rPr lang="en-US" dirty="0" smtClean="0"/>
              <a:t>, an ordinary user - who uses it solely for entertainment - does not have to understand the internal composition of the cathode ray tube and circuits and how they work, in order to be able to use it</a:t>
            </a:r>
          </a:p>
          <a:p>
            <a:pPr algn="just"/>
            <a:r>
              <a:rPr lang="en-US" dirty="0" smtClean="0"/>
              <a:t>A </a:t>
            </a:r>
            <a:r>
              <a:rPr lang="en-US" b="1" dirty="0" smtClean="0"/>
              <a:t>technician</a:t>
            </a:r>
            <a:r>
              <a:rPr lang="en-US" dirty="0" smtClean="0"/>
              <a:t>, however, </a:t>
            </a:r>
            <a:r>
              <a:rPr lang="en-US" b="1" dirty="0" smtClean="0"/>
              <a:t>who services</a:t>
            </a:r>
            <a:r>
              <a:rPr lang="en-US" dirty="0" smtClean="0"/>
              <a:t> the set in the event of breakdown needs a </a:t>
            </a:r>
            <a:r>
              <a:rPr lang="en-US" b="1" dirty="0" smtClean="0"/>
              <a:t>deeper understanding of how the set works </a:t>
            </a:r>
            <a:r>
              <a:rPr lang="en-US" dirty="0" smtClean="0"/>
              <a:t>and thus requires a more </a:t>
            </a:r>
            <a:r>
              <a:rPr lang="en-US" b="1" dirty="0" smtClean="0"/>
              <a:t>elaborate and accurate mental model</a:t>
            </a:r>
          </a:p>
          <a:p>
            <a:pPr>
              <a:buNone/>
            </a:pP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5745163"/>
          </a:xfrm>
        </p:spPr>
        <p:txBody>
          <a:bodyPr>
            <a:normAutofit fontScale="85000" lnSpcReduction="20000"/>
          </a:bodyPr>
          <a:lstStyle/>
          <a:p>
            <a:pPr algn="just"/>
            <a:r>
              <a:rPr lang="en-US" dirty="0" smtClean="0"/>
              <a:t>The mental model is formed after </a:t>
            </a:r>
            <a:r>
              <a:rPr lang="en-US" b="1" dirty="0" smtClean="0"/>
              <a:t>observation, inference or interaction with the target system.</a:t>
            </a:r>
            <a:r>
              <a:rPr lang="en-US" dirty="0" smtClean="0"/>
              <a:t> It </a:t>
            </a:r>
            <a:r>
              <a:rPr lang="en-US" b="1" u="sng" dirty="0" smtClean="0"/>
              <a:t>changes continuously </a:t>
            </a:r>
            <a:r>
              <a:rPr lang="en-US" dirty="0" smtClean="0"/>
              <a:t>as more information about the target system is acquired. Its </a:t>
            </a:r>
            <a:r>
              <a:rPr lang="en-US" b="1" u="sng" dirty="0" smtClean="0"/>
              <a:t>completeness and correctness </a:t>
            </a:r>
            <a:r>
              <a:rPr lang="en-US" dirty="0" smtClean="0"/>
              <a:t>can be influenced by factors such as the user's previous experience with similar systems and technical background.</a:t>
            </a:r>
          </a:p>
          <a:p>
            <a:pPr algn="just"/>
            <a:endParaRPr lang="en-US" dirty="0" smtClean="0"/>
          </a:p>
          <a:p>
            <a:pPr algn="just"/>
            <a:r>
              <a:rPr lang="en-US" dirty="0" smtClean="0"/>
              <a:t>The mental model </a:t>
            </a:r>
            <a:r>
              <a:rPr lang="en-US" b="1" dirty="0" smtClean="0"/>
              <a:t>may contain insufficient, contradictory or unnecessary information about the target system. </a:t>
            </a:r>
            <a:r>
              <a:rPr lang="en-US" dirty="0" smtClean="0"/>
              <a:t>But it has to convey key </a:t>
            </a:r>
            <a:r>
              <a:rPr lang="en-US" dirty="0" err="1" smtClean="0"/>
              <a:t>informtion</a:t>
            </a:r>
            <a:r>
              <a:rPr lang="en-US" dirty="0" smtClean="0"/>
              <a:t> about the target system.</a:t>
            </a:r>
          </a:p>
          <a:p>
            <a:pPr algn="just">
              <a:buNone/>
            </a:pPr>
            <a:r>
              <a:rPr lang="en-US" dirty="0" smtClean="0"/>
              <a:t>   </a:t>
            </a:r>
          </a:p>
          <a:p>
            <a:pPr algn="just">
              <a:buNone/>
            </a:pPr>
            <a:r>
              <a:rPr lang="en-US" b="1" dirty="0" smtClean="0"/>
              <a:t>    Example:</a:t>
            </a:r>
            <a:r>
              <a:rPr lang="en-US" dirty="0" smtClean="0"/>
              <a:t> if it </a:t>
            </a:r>
            <a:r>
              <a:rPr lang="en-US" b="1" u="sng" dirty="0" smtClean="0"/>
              <a:t>models a piece of software</a:t>
            </a:r>
            <a:r>
              <a:rPr lang="en-US" dirty="0" smtClean="0"/>
              <a:t>,  it should at least </a:t>
            </a:r>
            <a:r>
              <a:rPr lang="en-US" b="1" u="sng" dirty="0" smtClean="0"/>
              <a:t>embody the functionality of  the software.</a:t>
            </a:r>
            <a:endParaRPr lang="en-US" b="1" u="sng"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Program Comprehension Strategies</a:t>
            </a:r>
            <a:endParaRPr lang="en-US" dirty="0"/>
          </a:p>
        </p:txBody>
      </p:sp>
      <p:sp>
        <p:nvSpPr>
          <p:cNvPr id="3" name="Content Placeholder 2"/>
          <p:cNvSpPr>
            <a:spLocks noGrp="1"/>
          </p:cNvSpPr>
          <p:nvPr>
            <p:ph idx="1"/>
          </p:nvPr>
        </p:nvSpPr>
        <p:spPr/>
        <p:txBody>
          <a:bodyPr>
            <a:normAutofit/>
          </a:bodyPr>
          <a:lstStyle/>
          <a:p>
            <a:pPr algn="just"/>
            <a:r>
              <a:rPr lang="en-US" dirty="0" smtClean="0"/>
              <a:t>A technique used to </a:t>
            </a:r>
            <a:r>
              <a:rPr lang="en-US" b="1" dirty="0" smtClean="0"/>
              <a:t>form a mental model of the target program. </a:t>
            </a:r>
          </a:p>
          <a:p>
            <a:pPr algn="just"/>
            <a:r>
              <a:rPr lang="en-US" dirty="0" smtClean="0"/>
              <a:t>The mental model is constructed by combining information contained in the source code and documentation with the assistance of the expertise and domain knowledge that the programmer brings to the task.</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4000" dirty="0" smtClean="0"/>
              <a:t>Program Understanding strategies </a:t>
            </a:r>
          </a:p>
        </p:txBody>
      </p:sp>
      <p:sp>
        <p:nvSpPr>
          <p:cNvPr id="10243" name="Content Placeholder 2"/>
          <p:cNvSpPr>
            <a:spLocks noGrp="1"/>
          </p:cNvSpPr>
          <p:nvPr>
            <p:ph idx="1"/>
          </p:nvPr>
        </p:nvSpPr>
        <p:spPr>
          <a:xfrm>
            <a:off x="457200" y="1143000"/>
            <a:ext cx="8229600" cy="4983163"/>
          </a:xfrm>
        </p:spPr>
        <p:txBody>
          <a:bodyPr/>
          <a:lstStyle/>
          <a:p>
            <a:pPr algn="just">
              <a:buFontTx/>
              <a:buChar char="•"/>
            </a:pPr>
            <a:r>
              <a:rPr lang="en-US" dirty="0" smtClean="0"/>
              <a:t>There are strategies that could be used to effectively form a mental model for the members of the team  based on the results of empirical studies of programmers. These strategies are</a:t>
            </a:r>
          </a:p>
          <a:p>
            <a:pPr lvl="2" algn="just">
              <a:buFontTx/>
              <a:buChar char="•"/>
            </a:pPr>
            <a:r>
              <a:rPr lang="en-US" dirty="0" smtClean="0"/>
              <a:t> Top-down approach</a:t>
            </a:r>
          </a:p>
          <a:p>
            <a:pPr lvl="2" algn="just">
              <a:buFontTx/>
              <a:buChar char="•"/>
            </a:pPr>
            <a:r>
              <a:rPr lang="en-US" dirty="0" smtClean="0"/>
              <a:t>Bottom-up/chunking approach, and </a:t>
            </a:r>
          </a:p>
          <a:p>
            <a:pPr lvl="2" algn="just">
              <a:buFontTx/>
              <a:buChar char="•"/>
            </a:pPr>
            <a:r>
              <a:rPr lang="en-US" dirty="0" smtClean="0"/>
              <a:t>Opportunistic approach</a:t>
            </a:r>
          </a:p>
          <a:p>
            <a:endParaRPr lang="en-US" dirty="0" smtClean="0"/>
          </a:p>
        </p:txBody>
      </p:sp>
      <p:sp>
        <p:nvSpPr>
          <p:cNvPr id="10244" name="Slide Number Placeholder 3"/>
          <p:cNvSpPr>
            <a:spLocks noGrp="1"/>
          </p:cNvSpPr>
          <p:nvPr>
            <p:ph type="sldNum" sz="quarter" idx="12"/>
          </p:nvPr>
        </p:nvSpPr>
        <p:spPr>
          <a:noFill/>
        </p:spPr>
        <p:txBody>
          <a:bodyPr/>
          <a:lstStyle/>
          <a:p>
            <a:fld id="{ADBA09F8-727E-4712-88E9-EE5A2EA635E5}" type="slidenum">
              <a:rPr lang="en-US" smtClean="0"/>
              <a:pPr/>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639762"/>
          </a:xfrm>
        </p:spPr>
        <p:txBody>
          <a:bodyPr>
            <a:normAutofit fontScale="90000"/>
          </a:bodyPr>
          <a:lstStyle/>
          <a:p>
            <a:r>
              <a:rPr lang="en-US" sz="4000" dirty="0" smtClean="0"/>
              <a:t>Program comprehension strategies </a:t>
            </a:r>
          </a:p>
        </p:txBody>
      </p:sp>
      <p:sp>
        <p:nvSpPr>
          <p:cNvPr id="10244" name="Slide Number Placeholder 3"/>
          <p:cNvSpPr>
            <a:spLocks noGrp="1"/>
          </p:cNvSpPr>
          <p:nvPr>
            <p:ph type="sldNum" sz="quarter" idx="12"/>
          </p:nvPr>
        </p:nvSpPr>
        <p:spPr>
          <a:noFill/>
        </p:spPr>
        <p:txBody>
          <a:bodyPr/>
          <a:lstStyle/>
          <a:p>
            <a:fld id="{ADBA09F8-727E-4712-88E9-EE5A2EA635E5}" type="slidenum">
              <a:rPr lang="en-US" smtClean="0"/>
              <a:pPr/>
              <a:t>96</a:t>
            </a:fld>
            <a:endParaRPr lang="en-US" smtClean="0"/>
          </a:p>
        </p:txBody>
      </p:sp>
      <p:pic>
        <p:nvPicPr>
          <p:cNvPr id="1026" name="Picture 2"/>
          <p:cNvPicPr>
            <a:picLocks noGrp="1" noChangeAspect="1" noChangeArrowheads="1"/>
          </p:cNvPicPr>
          <p:nvPr>
            <p:ph idx="1"/>
          </p:nvPr>
        </p:nvPicPr>
        <p:blipFill>
          <a:blip r:embed="rId2"/>
          <a:srcRect/>
          <a:stretch>
            <a:fillRect/>
          </a:stretch>
        </p:blipFill>
        <p:spPr bwMode="auto">
          <a:xfrm>
            <a:off x="685800" y="990600"/>
            <a:ext cx="8153399"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792162"/>
          </a:xfrm>
        </p:spPr>
        <p:txBody>
          <a:bodyPr>
            <a:noAutofit/>
          </a:bodyPr>
          <a:lstStyle/>
          <a:p>
            <a:pPr algn="l"/>
            <a:r>
              <a:rPr lang="en-US" sz="2400" dirty="0" smtClean="0"/>
              <a:t/>
            </a:r>
            <a:br>
              <a:rPr lang="en-US" sz="2400" dirty="0" smtClean="0"/>
            </a:br>
            <a:r>
              <a:rPr lang="en-US" sz="2400" b="1" dirty="0" smtClean="0"/>
              <a:t>Composition </a:t>
            </a:r>
            <a:r>
              <a:rPr lang="en-US" sz="2400" dirty="0" smtClean="0"/>
              <a:t>represents production of a design and </a:t>
            </a:r>
            <a:r>
              <a:rPr lang="en-US" sz="2400" b="1" dirty="0" smtClean="0"/>
              <a:t>Comprehension </a:t>
            </a:r>
            <a:r>
              <a:rPr lang="en-US" sz="2400" dirty="0" smtClean="0"/>
              <a:t>is understanding that design.</a:t>
            </a:r>
            <a:br>
              <a:rPr lang="en-US" sz="2400" dirty="0" smtClean="0"/>
            </a:br>
            <a:endParaRPr lang="en-US" sz="2400" dirty="0"/>
          </a:p>
        </p:txBody>
      </p:sp>
      <p:pic>
        <p:nvPicPr>
          <p:cNvPr id="3074" name="Picture 2"/>
          <p:cNvPicPr>
            <a:picLocks noGrp="1" noChangeAspect="1" noChangeArrowheads="1"/>
          </p:cNvPicPr>
          <p:nvPr>
            <p:ph idx="1"/>
          </p:nvPr>
        </p:nvPicPr>
        <p:blipFill>
          <a:blip r:embed="rId2"/>
          <a:srcRect/>
          <a:stretch>
            <a:fillRect/>
          </a:stretch>
        </p:blipFill>
        <p:spPr bwMode="auto">
          <a:xfrm>
            <a:off x="1295400" y="1143000"/>
            <a:ext cx="66294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Top-down approach</a:t>
            </a:r>
          </a:p>
        </p:txBody>
      </p:sp>
      <p:sp>
        <p:nvSpPr>
          <p:cNvPr id="11267" name="Content Placeholder 2"/>
          <p:cNvSpPr>
            <a:spLocks noGrp="1"/>
          </p:cNvSpPr>
          <p:nvPr>
            <p:ph idx="1"/>
          </p:nvPr>
        </p:nvSpPr>
        <p:spPr/>
        <p:txBody>
          <a:bodyPr/>
          <a:lstStyle/>
          <a:p>
            <a:r>
              <a:rPr lang="en-US" smtClean="0"/>
              <a:t>start with the most abstract problem domain concepts and attempt to map them onto the source code</a:t>
            </a:r>
          </a:p>
          <a:p>
            <a:pPr algn="just"/>
            <a:r>
              <a:rPr lang="en-US" smtClean="0"/>
              <a:t>Tries to reconstruct the mappings from the problem domain into the programming domain that were made during the development of the system: </a:t>
            </a:r>
          </a:p>
          <a:p>
            <a:pPr algn="just"/>
            <a:endParaRPr lang="en-US" sz="2400" smtClean="0"/>
          </a:p>
        </p:txBody>
      </p:sp>
      <p:sp>
        <p:nvSpPr>
          <p:cNvPr id="11268" name="Slide Number Placeholder 3"/>
          <p:cNvSpPr>
            <a:spLocks noGrp="1"/>
          </p:cNvSpPr>
          <p:nvPr>
            <p:ph type="sldNum" sz="quarter" idx="12"/>
          </p:nvPr>
        </p:nvSpPr>
        <p:spPr>
          <a:noFill/>
        </p:spPr>
        <p:txBody>
          <a:bodyPr/>
          <a:lstStyle/>
          <a:p>
            <a:fld id="{0A4AAB2A-5002-4525-A2C9-6D0DD809F7EC}" type="slidenum">
              <a:rPr lang="en-US" smtClean="0"/>
              <a:pPr/>
              <a:t>98</a:t>
            </a:fld>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762000" y="914400"/>
            <a:ext cx="7772400" cy="4114800"/>
          </a:xfrm>
        </p:spPr>
        <p:txBody>
          <a:bodyPr>
            <a:normAutofit fontScale="92500" lnSpcReduction="10000"/>
          </a:bodyPr>
          <a:lstStyle/>
          <a:p>
            <a:pPr algn="just"/>
            <a:r>
              <a:rPr lang="en-US" smtClean="0"/>
              <a:t>Programmer creates assumptions or hypotheses based on both acquired or existing knowledge to arrive at an understanding </a:t>
            </a:r>
          </a:p>
          <a:p>
            <a:pPr algn="just"/>
            <a:r>
              <a:rPr lang="en-US" smtClean="0"/>
              <a:t>Hypotheses are checked against the source code to prove their validity</a:t>
            </a:r>
          </a:p>
          <a:p>
            <a:pPr algn="just"/>
            <a:r>
              <a:rPr lang="en-US" smtClean="0"/>
              <a:t>An example of a high level hypothesis is: “This program produces invoices.” This hypothesis maps the task domain (invoicing), to the programming domain (the program itself).</a:t>
            </a:r>
          </a:p>
        </p:txBody>
      </p:sp>
      <p:sp>
        <p:nvSpPr>
          <p:cNvPr id="12291" name="Slide Number Placeholder 3"/>
          <p:cNvSpPr>
            <a:spLocks noGrp="1"/>
          </p:cNvSpPr>
          <p:nvPr>
            <p:ph type="sldNum" sz="quarter" idx="12"/>
          </p:nvPr>
        </p:nvSpPr>
        <p:spPr>
          <a:noFill/>
        </p:spPr>
        <p:txBody>
          <a:bodyPr/>
          <a:lstStyle/>
          <a:p>
            <a:fld id="{39563FB0-A859-4D3C-A93A-35356FBE2B4E}" type="slidenum">
              <a:rPr lang="en-US" smtClean="0"/>
              <a:pPr/>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3224</TotalTime>
  <Words>7962</Words>
  <Application>Microsoft Office PowerPoint</Application>
  <PresentationFormat>On-screen Show (4:3)</PresentationFormat>
  <Paragraphs>1529</Paragraphs>
  <Slides>132</Slides>
  <Notes>47</Notes>
  <HiddenSlides>0</HiddenSlides>
  <MMClips>0</MMClips>
  <ScaleCrop>false</ScaleCrop>
  <HeadingPairs>
    <vt:vector size="4" baseType="variant">
      <vt:variant>
        <vt:lpstr>Theme</vt:lpstr>
      </vt:variant>
      <vt:variant>
        <vt:i4>1</vt:i4>
      </vt:variant>
      <vt:variant>
        <vt:lpstr>Slide Titles</vt:lpstr>
      </vt:variant>
      <vt:variant>
        <vt:i4>132</vt:i4>
      </vt:variant>
    </vt:vector>
  </HeadingPairs>
  <TitlesOfParts>
    <vt:vector size="133" baseType="lpstr">
      <vt:lpstr>Office Theme</vt:lpstr>
      <vt:lpstr>Slide 1</vt:lpstr>
      <vt:lpstr>Slide 2</vt:lpstr>
      <vt:lpstr>Slide 3</vt:lpstr>
      <vt:lpstr>Slide 4</vt:lpstr>
      <vt:lpstr>Definitions</vt:lpstr>
      <vt:lpstr>Slide 6</vt:lpstr>
      <vt:lpstr>Some IEEE Definitions</vt:lpstr>
      <vt:lpstr>McDermid's definition  of a Software System</vt:lpstr>
      <vt:lpstr>Slide 9</vt:lpstr>
      <vt:lpstr>Slide 10</vt:lpstr>
      <vt:lpstr>Software Maintenance Framework</vt:lpstr>
      <vt:lpstr>Slide 12</vt:lpstr>
      <vt:lpstr>Slide 13</vt:lpstr>
      <vt:lpstr>Slide 14</vt:lpstr>
      <vt:lpstr>"The software is embedded in a cultural matrix of applications, laws and machine vehicles. These all change continually, and their changes inexorably force change upon the product. "</vt:lpstr>
      <vt:lpstr>Slide 16</vt:lpstr>
      <vt:lpstr>Software Change</vt:lpstr>
      <vt:lpstr>Slide 18</vt:lpstr>
      <vt:lpstr>Slide 19</vt:lpstr>
      <vt:lpstr>Categorizing Software Change</vt:lpstr>
      <vt:lpstr>Potential Relation between Software Changes</vt:lpstr>
      <vt:lpstr> Case Study - The Need to Support an Obsolete System </vt:lpstr>
      <vt:lpstr>Ongoing Support</vt:lpstr>
      <vt:lpstr>Slide 24</vt:lpstr>
      <vt:lpstr>Slide 25</vt:lpstr>
      <vt:lpstr>Slide 26</vt:lpstr>
      <vt:lpstr>Slide 27</vt:lpstr>
      <vt:lpstr>Slide 28</vt:lpstr>
      <vt:lpstr>Slide 29</vt:lpstr>
      <vt:lpstr>Economic Implications of Modifying Software</vt:lpstr>
      <vt:lpstr>Limitations for Software Change</vt:lpstr>
      <vt:lpstr>The Nomenclature and Image Problems</vt:lpstr>
      <vt:lpstr> Potential Solutions to Maintenance Problems </vt:lpstr>
      <vt:lpstr>Slide 34</vt:lpstr>
      <vt:lpstr>Slide 35</vt:lpstr>
      <vt:lpstr>Slide 36</vt:lpstr>
      <vt:lpstr>Slide 37</vt:lpstr>
      <vt:lpstr>The Maintenance Process</vt:lpstr>
      <vt:lpstr>Generic Software Process Life-cycle (Evolution from Ad-hoc to Structured)</vt:lpstr>
      <vt:lpstr>Process Models Code-and-Fix</vt:lpstr>
      <vt:lpstr>The Waterfall Model</vt:lpstr>
      <vt:lpstr>The Spiral Model</vt:lpstr>
      <vt:lpstr>Spiral Model</vt:lpstr>
      <vt:lpstr>Slide 44</vt:lpstr>
      <vt:lpstr>Slide 45</vt:lpstr>
      <vt:lpstr>Slide 46</vt:lpstr>
      <vt:lpstr>Slide 47</vt:lpstr>
      <vt:lpstr>Slide 48</vt:lpstr>
      <vt:lpstr>Slide 49</vt:lpstr>
      <vt:lpstr> Case Study - Storage of Chronological Clinical Data </vt:lpstr>
      <vt:lpstr>Case Study - Storage of Chronological Clinical Data ACME Health Clinic system</vt:lpstr>
      <vt:lpstr>Slide 52</vt:lpstr>
      <vt:lpstr>Slide 53</vt:lpstr>
      <vt:lpstr>Slide 54</vt:lpstr>
      <vt:lpstr>Slide 55</vt:lpstr>
      <vt:lpstr>Slide 56</vt:lpstr>
      <vt:lpstr>Slide 57</vt:lpstr>
      <vt:lpstr>Slide 58</vt:lpstr>
      <vt:lpstr>Slide 59</vt:lpstr>
      <vt:lpstr>Slide 60</vt:lpstr>
      <vt:lpstr>Slide 61</vt:lpstr>
      <vt:lpstr>Reuse-Oriented Model</vt:lpstr>
      <vt:lpstr>Slide 63</vt:lpstr>
      <vt:lpstr>Slide 64</vt:lpstr>
      <vt:lpstr>PROGRAM UNDERSTANDING</vt:lpstr>
      <vt:lpstr>Program Understanding</vt:lpstr>
      <vt:lpstr>Issues in Program Understanding</vt:lpstr>
      <vt:lpstr>Understanding during maintenance</vt:lpstr>
      <vt:lpstr>Understanding during maintenance</vt:lpstr>
      <vt:lpstr>Aims of Program Comprehension</vt:lpstr>
      <vt:lpstr> 1. Problem domain </vt:lpstr>
      <vt:lpstr>2. Execution effect</vt:lpstr>
      <vt:lpstr>3. Cause-effect relation</vt:lpstr>
      <vt:lpstr>Example: A string reversing program</vt:lpstr>
      <vt:lpstr>4.PRODUCT ENVIRONMENT RELATION</vt:lpstr>
      <vt:lpstr>5.Decision support features</vt:lpstr>
      <vt:lpstr>Slide 77</vt:lpstr>
      <vt:lpstr>Maintainers and Their Information Needs</vt:lpstr>
      <vt:lpstr>1. Managers</vt:lpstr>
      <vt:lpstr>2. Analysts</vt:lpstr>
      <vt:lpstr>3. Designers</vt:lpstr>
      <vt:lpstr>Slide 82</vt:lpstr>
      <vt:lpstr>4. Programmers</vt:lpstr>
      <vt:lpstr>Slide 84</vt:lpstr>
      <vt:lpstr>Comprehension Process Models</vt:lpstr>
      <vt:lpstr>1. Read about the program </vt:lpstr>
      <vt:lpstr> 2. Read the source code   </vt:lpstr>
      <vt:lpstr>Slide 88</vt:lpstr>
      <vt:lpstr>3. Run the program</vt:lpstr>
      <vt:lpstr>A comprehension process model   - iterations of the actions and backtracking</vt:lpstr>
      <vt:lpstr>Mental models</vt:lpstr>
      <vt:lpstr>Example</vt:lpstr>
      <vt:lpstr>Slide 93</vt:lpstr>
      <vt:lpstr>Program Comprehension Strategies</vt:lpstr>
      <vt:lpstr>Program Understanding strategies </vt:lpstr>
      <vt:lpstr>Program comprehension strategies </vt:lpstr>
      <vt:lpstr> Composition represents production of a design and Comprehension is understanding that design. </vt:lpstr>
      <vt:lpstr>Top-down approach</vt:lpstr>
      <vt:lpstr>Slide 99</vt:lpstr>
      <vt:lpstr>Bottom-up Approach</vt:lpstr>
      <vt:lpstr>Bottom-up comprehension process</vt:lpstr>
      <vt:lpstr>Slide 102</vt:lpstr>
      <vt:lpstr>Slide 103</vt:lpstr>
      <vt:lpstr>Slide 104</vt:lpstr>
      <vt:lpstr>Opportunistic Approach</vt:lpstr>
      <vt:lpstr>Opportunistic Approach</vt:lpstr>
      <vt:lpstr>Opportunistic Approach</vt:lpstr>
      <vt:lpstr>From Studying Real Programmers</vt:lpstr>
      <vt:lpstr>Program Comprehension</vt:lpstr>
      <vt:lpstr>Goals of Program Comprehension</vt:lpstr>
      <vt:lpstr>Goals of Program Comprehension</vt:lpstr>
      <vt:lpstr>Factors that Affect Understanding</vt:lpstr>
      <vt:lpstr>Program Understanding</vt:lpstr>
      <vt:lpstr>1. Expertise</vt:lpstr>
      <vt:lpstr>2. Implementation Issues</vt:lpstr>
      <vt:lpstr>Slide 116</vt:lpstr>
      <vt:lpstr>Slide 117</vt:lpstr>
      <vt:lpstr>Slide 118</vt:lpstr>
      <vt:lpstr>3.Documentation</vt:lpstr>
      <vt:lpstr>4. Organisation and Presentation of Programs</vt:lpstr>
      <vt:lpstr>Slide 121</vt:lpstr>
      <vt:lpstr>4. Organisation and Presentation of Programs</vt:lpstr>
      <vt:lpstr>4. Organisation and Presentation of Programs</vt:lpstr>
      <vt:lpstr>5.Comprehension Support Tools</vt:lpstr>
      <vt:lpstr>Slide 125</vt:lpstr>
      <vt:lpstr>Slide 126</vt:lpstr>
      <vt:lpstr>6.Evolving Requirements</vt:lpstr>
      <vt:lpstr>Implications of Comprehension Theories and Studies</vt:lpstr>
      <vt:lpstr>1.Knowledge Acquisition and Performance</vt:lpstr>
      <vt:lpstr>2.Education and Training</vt:lpstr>
      <vt:lpstr>3.Design Principles</vt:lpstr>
      <vt:lpstr>4.Guidelines and Recommendations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Rajkumar</dc:creator>
  <cp:lastModifiedBy>RE</cp:lastModifiedBy>
  <cp:revision>247</cp:revision>
  <dcterms:created xsi:type="dcterms:W3CDTF">2006-08-16T00:00:00Z</dcterms:created>
  <dcterms:modified xsi:type="dcterms:W3CDTF">2017-02-18T02:51:08Z</dcterms:modified>
</cp:coreProperties>
</file>