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56" r:id="rId2"/>
    <p:sldId id="257" r:id="rId3"/>
    <p:sldId id="329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99" r:id="rId19"/>
    <p:sldId id="300" r:id="rId20"/>
    <p:sldId id="301" r:id="rId21"/>
    <p:sldId id="303" r:id="rId22"/>
    <p:sldId id="304" r:id="rId23"/>
    <p:sldId id="302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275" r:id="rId34"/>
    <p:sldId id="276" r:id="rId35"/>
    <p:sldId id="277" r:id="rId36"/>
    <p:sldId id="278" r:id="rId37"/>
    <p:sldId id="279" r:id="rId38"/>
    <p:sldId id="280" r:id="rId39"/>
    <p:sldId id="281" r:id="rId40"/>
    <p:sldId id="282" r:id="rId41"/>
    <p:sldId id="283" r:id="rId42"/>
    <p:sldId id="284" r:id="rId43"/>
    <p:sldId id="285" r:id="rId44"/>
    <p:sldId id="286" r:id="rId45"/>
    <p:sldId id="287" r:id="rId46"/>
    <p:sldId id="288" r:id="rId47"/>
    <p:sldId id="289" r:id="rId48"/>
    <p:sldId id="290" r:id="rId49"/>
    <p:sldId id="291" r:id="rId50"/>
    <p:sldId id="292" r:id="rId51"/>
    <p:sldId id="293" r:id="rId52"/>
    <p:sldId id="294" r:id="rId53"/>
    <p:sldId id="295" r:id="rId54"/>
    <p:sldId id="296" r:id="rId55"/>
    <p:sldId id="297" r:id="rId56"/>
    <p:sldId id="298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15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7E9FE-F14D-406A-B8DE-7B9B89BEF55F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565BB-D1E0-404C-9482-723765566F0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MVS – Multiple Virtual Storage</a:t>
            </a:r>
          </a:p>
          <a:p>
            <a:r>
              <a:rPr lang="en-US" dirty="0" smtClean="0"/>
              <a:t>AS</a:t>
            </a:r>
            <a:r>
              <a:rPr lang="en-US" baseline="0" dirty="0" smtClean="0"/>
              <a:t> – Application System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565BB-D1E0-404C-9482-723765566F08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BUILDING AND SUSTAINING MAINTAINABILITY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Unit-4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5.Usability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system for any reason is not used, it may as well not exist.</a:t>
            </a:r>
          </a:p>
          <a:p>
            <a:r>
              <a:rPr lang="en-US" dirty="0" smtClean="0"/>
              <a:t>Maintenance is only an issue for a system that is used and that evolves with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6.Reliability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Varying degrees of importance can be attached to reliability, depending upon the application. Building in a </a:t>
            </a:r>
            <a:r>
              <a:rPr lang="en-US" b="1" dirty="0" smtClean="0"/>
              <a:t>high degree of reliability can be costly and is not always necessary. The reliability of an air traffic control system, for instance, must be greater than for a word processing package.</a:t>
            </a:r>
          </a:p>
          <a:p>
            <a:pPr algn="just"/>
            <a:r>
              <a:rPr lang="en-US" dirty="0" smtClean="0"/>
              <a:t>Reliability is closely allied to </a:t>
            </a:r>
            <a:r>
              <a:rPr lang="en-US" b="1" dirty="0" smtClean="0"/>
              <a:t>trust.</a:t>
            </a:r>
            <a:r>
              <a:rPr lang="en-US" dirty="0" smtClean="0"/>
              <a:t> If a customer has no trust in a system, he or she will not use it.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7.Efficiency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The efficiency of a system, how it makes use of a computer's resources ,is </a:t>
            </a:r>
            <a:r>
              <a:rPr lang="en-US" b="1" dirty="0" smtClean="0"/>
              <a:t>not always easy to quantify</a:t>
            </a:r>
            <a:r>
              <a:rPr lang="en-US" dirty="0" smtClean="0"/>
              <a:t>. </a:t>
            </a:r>
            <a:r>
              <a:rPr lang="en-US" b="1" dirty="0" smtClean="0"/>
              <a:t>A requirements specification will often specify speed and storage requirements and response times, but there is often an implicit assumption that a system will make 'the most efficient‘ use of the available resources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/>
              <a:t>8.Integrity</a:t>
            </a:r>
            <a:br>
              <a:rPr lang="en-US" b="1" i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integrity of a system can be interpreted in 3 ways:</a:t>
            </a:r>
          </a:p>
          <a:p>
            <a:r>
              <a:rPr lang="en-US" b="1" dirty="0" smtClean="0"/>
              <a:t>1. Is the system safe from </a:t>
            </a:r>
            <a:r>
              <a:rPr lang="en-US" b="1" dirty="0" err="1" smtClean="0"/>
              <a:t>unauthorised</a:t>
            </a:r>
            <a:r>
              <a:rPr lang="en-US" b="1" dirty="0" smtClean="0"/>
              <a:t> access?</a:t>
            </a:r>
          </a:p>
          <a:p>
            <a:r>
              <a:rPr lang="en-US" b="1" dirty="0" smtClean="0"/>
              <a:t>2. Can system integrity be guaranteed from a configuration management point of view? </a:t>
            </a:r>
          </a:p>
          <a:p>
            <a:r>
              <a:rPr lang="en-US" b="1" dirty="0" smtClean="0"/>
              <a:t>Has the system been built from a consistent and reproducible set of modules?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9.Reusability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Reusability is a factor that is absolutely central to the maintainability of a system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10.Interoperability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The ability of a system to interact with other systems is a very important factor.</a:t>
            </a:r>
          </a:p>
          <a:p>
            <a:pPr algn="just"/>
            <a:r>
              <a:rPr lang="en-US" dirty="0" smtClean="0"/>
              <a:t> People want to be </a:t>
            </a:r>
            <a:r>
              <a:rPr lang="en-US" b="1" dirty="0" smtClean="0"/>
              <a:t>able to move data between applications without loss. </a:t>
            </a:r>
            <a:r>
              <a:rPr lang="en-US" dirty="0" smtClean="0"/>
              <a:t>There was a time when it was all but impossible to move a document between word processors without, at the very least, </a:t>
            </a:r>
            <a:r>
              <a:rPr lang="en-US" b="1" dirty="0" smtClean="0"/>
              <a:t>losing all formatting information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Fourth-Generation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the early days of computing, programming was undertaken mainly by professional programmers</a:t>
            </a:r>
          </a:p>
          <a:p>
            <a:r>
              <a:rPr lang="en-US" dirty="0" smtClean="0"/>
              <a:t>Conventional programming languages were an option, but </a:t>
            </a:r>
            <a:r>
              <a:rPr lang="en-US" b="1" dirty="0" smtClean="0"/>
              <a:t>required significant investment of time and effort to learn. </a:t>
            </a:r>
          </a:p>
          <a:p>
            <a:r>
              <a:rPr lang="en-US" dirty="0" smtClean="0"/>
              <a:t>The tools to enable users to achieve these objectives were </a:t>
            </a:r>
            <a:r>
              <a:rPr lang="en-US" b="1" dirty="0" smtClean="0"/>
              <a:t>fourth-generation languages (4GLs).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classification of programming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dirty="0" smtClean="0"/>
              <a:t>The use of the term 'fourth-generation languages' stemmed from the classification of programming languages according to their generations.</a:t>
            </a:r>
          </a:p>
          <a:p>
            <a:pPr algn="just"/>
            <a:r>
              <a:rPr lang="en-US" dirty="0" smtClean="0"/>
              <a:t>The use of </a:t>
            </a:r>
            <a:r>
              <a:rPr lang="en-US" b="1" dirty="0" smtClean="0"/>
              <a:t>first-generation languages entails programming </a:t>
            </a:r>
            <a:r>
              <a:rPr lang="en-US" dirty="0" smtClean="0"/>
              <a:t>computers using </a:t>
            </a:r>
            <a:r>
              <a:rPr lang="en-US" b="1" dirty="0" smtClean="0"/>
              <a:t>binary notation</a:t>
            </a:r>
            <a:r>
              <a:rPr lang="en-US" dirty="0" smtClean="0"/>
              <a:t>. These languages require a good understanding of low-level details of the machine such as physical storage locations and registers.</a:t>
            </a:r>
          </a:p>
          <a:p>
            <a:pPr algn="just"/>
            <a:r>
              <a:rPr lang="en-US" b="1" dirty="0" smtClean="0"/>
              <a:t>Second-generation languages were an improvement of the first </a:t>
            </a:r>
            <a:r>
              <a:rPr lang="en-US" b="1" dirty="0" err="1" smtClean="0"/>
              <a:t>generation</a:t>
            </a:r>
            <a:r>
              <a:rPr lang="en-US" dirty="0" err="1" smtClean="0"/>
              <a:t>ones</a:t>
            </a:r>
            <a:r>
              <a:rPr lang="en-US" dirty="0" smtClean="0"/>
              <a:t>. Instead of specifying the physical location in the computer, symbolic addresses are used to designate locations in memory .Second-generation languages are slightly </a:t>
            </a:r>
            <a:r>
              <a:rPr lang="en-US" b="1" dirty="0" smtClean="0"/>
              <a:t>less machine dependent</a:t>
            </a:r>
          </a:p>
          <a:p>
            <a:pPr algn="just"/>
            <a:r>
              <a:rPr lang="en-US" b="1" dirty="0" smtClean="0"/>
              <a:t>Third-generation languages, also known as high-level </a:t>
            </a:r>
            <a:r>
              <a:rPr lang="en-US" dirty="0" smtClean="0"/>
              <a:t>languages, are more independent of the machine than second-generation languages and as such their use </a:t>
            </a:r>
            <a:r>
              <a:rPr lang="en-US" b="1" dirty="0" smtClean="0"/>
              <a:t>does not require knowledge of the machine instruction set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b="1" dirty="0" smtClean="0"/>
              <a:t>high-level languages </a:t>
            </a:r>
            <a:r>
              <a:rPr lang="en-US" dirty="0" smtClean="0"/>
              <a:t>in comparison with their predecessors, they still present several difficulties which include</a:t>
            </a:r>
          </a:p>
          <a:p>
            <a:pPr algn="just"/>
            <a:r>
              <a:rPr lang="en-US" b="1" dirty="0" smtClean="0"/>
              <a:t>Writing and debugging programs is a significantly slow, difficult and expensive process</a:t>
            </a:r>
          </a:p>
          <a:p>
            <a:pPr algn="just"/>
            <a:r>
              <a:rPr lang="en-US" dirty="0" smtClean="0"/>
              <a:t>Many of them can only be used </a:t>
            </a:r>
            <a:r>
              <a:rPr lang="en-US" b="1" dirty="0" smtClean="0"/>
              <a:t>effectively by professional programmers.</a:t>
            </a:r>
            <a:r>
              <a:rPr lang="en-US" dirty="0" smtClean="0"/>
              <a:t> If there is a dearth of the relevant professionals, projects will be significantly slowed</a:t>
            </a:r>
          </a:p>
          <a:p>
            <a:pPr algn="just"/>
            <a:r>
              <a:rPr lang="en-US" dirty="0" smtClean="0"/>
              <a:t>The </a:t>
            </a:r>
            <a:r>
              <a:rPr lang="en-US" b="1" dirty="0" smtClean="0"/>
              <a:t>implementation of changes</a:t>
            </a:r>
            <a:r>
              <a:rPr lang="en-US" dirty="0" smtClean="0"/>
              <a:t> to complex software systems is slow ,difficult-and hence can greatly increase maintenance costs.</a:t>
            </a:r>
          </a:p>
          <a:p>
            <a:pPr algn="just"/>
            <a:r>
              <a:rPr lang="en-US" b="1" dirty="0" smtClean="0"/>
              <a:t>Several lines of code need to be written to solve a relatively small problem</a:t>
            </a:r>
            <a:r>
              <a:rPr lang="en-US" dirty="0" smtClean="0"/>
              <a:t>, thereby impeding programmer productivity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Some 4GLs are described as </a:t>
            </a:r>
            <a:r>
              <a:rPr lang="en-US" b="1" dirty="0" smtClean="0"/>
              <a:t>non-procedural languages</a:t>
            </a:r>
            <a:r>
              <a:rPr lang="en-US" dirty="0" smtClean="0"/>
              <a:t> because they allow the user to specify 'what' the application is to do but not in detail 'how' this is to be achieved.</a:t>
            </a:r>
          </a:p>
          <a:p>
            <a:pPr algn="just"/>
            <a:r>
              <a:rPr lang="en-US" dirty="0" smtClean="0"/>
              <a:t>Examples of non-procedural languages include application generators, </a:t>
            </a:r>
            <a:r>
              <a:rPr lang="en-US" b="1" dirty="0" smtClean="0"/>
              <a:t>database query languages and form designers.</a:t>
            </a:r>
          </a:p>
          <a:p>
            <a:pPr algn="just"/>
            <a:r>
              <a:rPr lang="en-US" dirty="0" smtClean="0"/>
              <a:t>procedural languages include Pascal,Modula-2, Cobol, and C. Certain 4GLs, however, sometimes combine the characteristics of both non-procedural and procedural languages.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better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How to build maintainability into systems and what tools are available to help both the developer and the maintainer to provide better and more reliable systems.</a:t>
            </a:r>
          </a:p>
          <a:p>
            <a:pPr algn="just"/>
            <a:r>
              <a:rPr lang="en-US" dirty="0" smtClean="0"/>
              <a:t>Maintainability is needed in every software processes such as development, quality checking etc.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/>
              <a:t>Properties of Fourth-Generation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Martin and McClure [186, 188] in a survey carried out in the early 1980's provided an extensive list of these characteristics.</a:t>
            </a:r>
          </a:p>
          <a:p>
            <a:r>
              <a:rPr lang="en-US" i="1" dirty="0" smtClean="0"/>
              <a:t>They are easy to use</a:t>
            </a:r>
          </a:p>
          <a:p>
            <a:r>
              <a:rPr lang="en-US" i="1" dirty="0" smtClean="0"/>
              <a:t>They can be employed by non-professional programmers to obtain results.</a:t>
            </a:r>
          </a:p>
          <a:p>
            <a:r>
              <a:rPr lang="en-US" i="1" dirty="0" smtClean="0"/>
              <a:t>They use a database management system directly</a:t>
            </a:r>
          </a:p>
          <a:p>
            <a:r>
              <a:rPr lang="en-US" i="1" dirty="0" smtClean="0"/>
              <a:t>They require an order of magnitude fewer instructions than other conventional languages such as Cobol.</a:t>
            </a:r>
          </a:p>
          <a:p>
            <a:r>
              <a:rPr lang="en-US" i="1" dirty="0" smtClean="0"/>
              <a:t>Where possible, they use non-procedural </a:t>
            </a:r>
            <a:r>
              <a:rPr lang="en-US" i="1" dirty="0" err="1" smtClean="0"/>
              <a:t>codeWhere</a:t>
            </a:r>
            <a:r>
              <a:rPr lang="en-US" i="1" dirty="0" smtClean="0"/>
              <a:t> possible, intelligent default assumptions about what the </a:t>
            </a:r>
            <a:r>
              <a:rPr lang="en-US" i="1" dirty="0" err="1" smtClean="0"/>
              <a:t>userwants</a:t>
            </a:r>
            <a:r>
              <a:rPr lang="en-US" i="1" dirty="0" smtClean="0"/>
              <a:t> are made.</a:t>
            </a:r>
          </a:p>
          <a:p>
            <a:endParaRPr lang="en-US" i="1" dirty="0" smtClean="0"/>
          </a:p>
          <a:p>
            <a:r>
              <a:rPr lang="en-US" i="1" dirty="0" smtClean="0"/>
              <a:t>They are designed for on-line operations</a:t>
            </a:r>
          </a:p>
          <a:p>
            <a:r>
              <a:rPr lang="en-US" i="1" dirty="0" smtClean="0"/>
              <a:t>They encourage or enforce structured code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(4GL)Impact on 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By virtue of the above characteristics, the </a:t>
            </a:r>
            <a:r>
              <a:rPr lang="en-US" b="1" dirty="0" smtClean="0"/>
              <a:t>use of 4GLs to develop and maintain applications impacts on software maintenance</a:t>
            </a:r>
            <a:r>
              <a:rPr lang="en-US" dirty="0" smtClean="0"/>
              <a:t> in many ways</a:t>
            </a:r>
          </a:p>
          <a:p>
            <a:r>
              <a:rPr lang="en-US" dirty="0" smtClean="0"/>
              <a:t>increased Productivity</a:t>
            </a:r>
          </a:p>
          <a:p>
            <a:r>
              <a:rPr lang="en-US" b="1" dirty="0" smtClean="0"/>
              <a:t>Reduction in Cost</a:t>
            </a:r>
          </a:p>
          <a:p>
            <a:r>
              <a:rPr lang="en-US" dirty="0" smtClean="0"/>
              <a:t>Ease of Understanding</a:t>
            </a:r>
          </a:p>
          <a:p>
            <a:r>
              <a:rPr lang="en-US" dirty="0" smtClean="0"/>
              <a:t>Automatic Documentation</a:t>
            </a:r>
          </a:p>
          <a:p>
            <a:r>
              <a:rPr lang="en-US" dirty="0" smtClean="0"/>
              <a:t>Reduction in Workload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Weaknesses of Fourth-Generation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spite of the above potential benefits to maintenance, these languages do have weaknesses which include the following.</a:t>
            </a:r>
          </a:p>
          <a:p>
            <a:r>
              <a:rPr lang="en-US" b="1" dirty="0" smtClean="0"/>
              <a:t>Application-Specific</a:t>
            </a:r>
          </a:p>
          <a:p>
            <a:r>
              <a:rPr lang="en-US" b="1" dirty="0" smtClean="0"/>
              <a:t>Proprietary</a:t>
            </a:r>
          </a:p>
          <a:p>
            <a:r>
              <a:rPr lang="en-US" b="1" dirty="0" smtClean="0"/>
              <a:t>Overestimated simplicity of Use</a:t>
            </a:r>
          </a:p>
          <a:p>
            <a:r>
              <a:rPr lang="en-US" b="1" dirty="0" smtClean="0"/>
              <a:t>Poor Design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Object-Oriented 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/>
              <a:t>Early </a:t>
            </a:r>
            <a:r>
              <a:rPr lang="en-US" b="1" dirty="0" smtClean="0"/>
              <a:t>procedural programming is analogous to the 'waterfall' model. </a:t>
            </a:r>
            <a:r>
              <a:rPr lang="en-US" dirty="0" smtClean="0"/>
              <a:t>It developed in much the same way. It was appropriate to early software development contexts.</a:t>
            </a:r>
          </a:p>
          <a:p>
            <a:pPr algn="just"/>
            <a:r>
              <a:rPr lang="en-US" dirty="0" smtClean="0"/>
              <a:t>Originally, computers were used to solve well-defined, mathematically based problems. The idea of following a sequence of instructions was appropriate and relevant. Early programs </a:t>
            </a:r>
            <a:r>
              <a:rPr lang="en-US" b="1" dirty="0" smtClean="0"/>
              <a:t>written in machine code or assembler were the 'code-and-fix' and 'quick-fix' of programming languages. Simple sequences of instructions were fine for simple and clearly defined problems.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object-oriented paradigm was </a:t>
            </a:r>
            <a:r>
              <a:rPr lang="en-US" b="1" dirty="0" smtClean="0"/>
              <a:t>developed to handle the design, development and maintenance of industrial-strength software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Algorithmic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was one of the most popular approaches used by software engineers and usually came under the guise of </a:t>
            </a:r>
            <a:r>
              <a:rPr lang="en-US" b="1" dirty="0" smtClean="0"/>
              <a:t>'top-down structured design</a:t>
            </a:r>
            <a:r>
              <a:rPr lang="en-US" dirty="0" smtClean="0"/>
              <a:t>'. Here, the system is perceived as a process - or a collection of </a:t>
            </a:r>
            <a:r>
              <a:rPr lang="en-US" b="1" dirty="0" smtClean="0"/>
              <a:t>algorithms - and during decomposition, </a:t>
            </a:r>
          </a:p>
          <a:p>
            <a:pPr algn="just"/>
            <a:r>
              <a:rPr lang="en-US" b="1" dirty="0" smtClean="0"/>
              <a:t>The </a:t>
            </a:r>
            <a:r>
              <a:rPr lang="en-US" dirty="0" smtClean="0"/>
              <a:t>process is broken down into </a:t>
            </a:r>
            <a:r>
              <a:rPr lang="en-US" b="1" dirty="0" smtClean="0"/>
              <a:t>sub-processes </a:t>
            </a:r>
            <a:r>
              <a:rPr lang="en-US" dirty="0" smtClean="0"/>
              <a:t>each of which in turn is represented as </a:t>
            </a:r>
            <a:r>
              <a:rPr lang="en-US" b="1" dirty="0" smtClean="0"/>
              <a:t>procedures, functions or modules depending on the programming language.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Ex: the design (or algorithmic</a:t>
            </a:r>
            <a:br>
              <a:rPr lang="en-US" dirty="0" smtClean="0"/>
            </a:br>
            <a:r>
              <a:rPr lang="en-US" dirty="0" smtClean="0"/>
              <a:t>decomposition) of a spelling checker system yields the output given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This approach to software development and maintenance has a number of weaknesses.</a:t>
            </a:r>
          </a:p>
          <a:p>
            <a:pPr algn="just"/>
            <a:r>
              <a:rPr lang="en-US" dirty="0" smtClean="0"/>
              <a:t>Firstly the output from each phase of the life cycle is represented in a </a:t>
            </a:r>
            <a:r>
              <a:rPr lang="en-US" b="1" dirty="0" smtClean="0"/>
              <a:t>different form or language</a:t>
            </a:r>
          </a:p>
          <a:p>
            <a:pPr algn="just"/>
            <a:r>
              <a:rPr lang="en-US" dirty="0" smtClean="0"/>
              <a:t>Secondly, </a:t>
            </a:r>
            <a:r>
              <a:rPr lang="en-US" b="1" dirty="0" smtClean="0"/>
              <a:t>issues of abstraction and information hiding </a:t>
            </a:r>
            <a:r>
              <a:rPr lang="en-US" dirty="0" smtClean="0"/>
              <a:t>are not necessarily dealt with properly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Algorithmic decomposition of a spell checker system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7762" y="1896269"/>
            <a:ext cx="6848475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/>
              <a:t>Decomposition to Aid Comprehension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b="1" dirty="0" smtClean="0"/>
              <a:t>Object-oriented decomposition is the approach in which the </a:t>
            </a:r>
            <a:r>
              <a:rPr lang="en-US" dirty="0" smtClean="0"/>
              <a:t>system is viewed as a collection of objects that interact to perform a higher-level function</a:t>
            </a:r>
          </a:p>
          <a:p>
            <a:pPr algn="just"/>
            <a:r>
              <a:rPr lang="en-US" dirty="0" smtClean="0"/>
              <a:t>The objects communicate with each other through </a:t>
            </a:r>
            <a:r>
              <a:rPr lang="en-US" b="1" dirty="0" smtClean="0"/>
              <a:t>message-passing; that is, sending instructions on the service that is </a:t>
            </a:r>
            <a:r>
              <a:rPr lang="en-US" dirty="0" smtClean="0"/>
              <a:t>required. Object-oriented decomposition involves abstracting these objects and operations from the problem domain</a:t>
            </a:r>
          </a:p>
          <a:p>
            <a:pPr algn="just"/>
            <a:r>
              <a:rPr lang="en-US" dirty="0" smtClean="0"/>
              <a:t>the object, </a:t>
            </a:r>
            <a:r>
              <a:rPr lang="en-US" b="1" dirty="0" smtClean="0"/>
              <a:t>Spelling </a:t>
            </a:r>
            <a:r>
              <a:rPr lang="en-US" b="1" dirty="0" err="1" smtClean="0"/>
              <a:t>Checker,</a:t>
            </a:r>
            <a:r>
              <a:rPr lang="en-US" dirty="0" err="1" smtClean="0"/>
              <a:t>first</a:t>
            </a:r>
            <a:r>
              <a:rPr lang="en-US" dirty="0" smtClean="0"/>
              <a:t> issues a message, </a:t>
            </a:r>
            <a:r>
              <a:rPr lang="en-US" b="1" dirty="0" smtClean="0"/>
              <a:t>Get Words, to another object, </a:t>
            </a:r>
            <a:r>
              <a:rPr lang="en-US" b="1" dirty="0" err="1" smtClean="0"/>
              <a:t>Document,</a:t>
            </a:r>
            <a:r>
              <a:rPr lang="en-US" dirty="0" err="1" smtClean="0"/>
              <a:t>requesting</a:t>
            </a:r>
            <a:r>
              <a:rPr lang="en-US" dirty="0" smtClean="0"/>
              <a:t> words. After receiving the words, Spelling Checker then instructs another object, </a:t>
            </a:r>
            <a:r>
              <a:rPr lang="en-US" b="1" dirty="0" smtClean="0"/>
              <a:t>Dictionary, to check the spelling of the </a:t>
            </a:r>
            <a:r>
              <a:rPr lang="en-US" b="1" dirty="0" err="1" smtClean="0"/>
              <a:t>words.</a:t>
            </a:r>
            <a:r>
              <a:rPr lang="en-US" dirty="0" err="1" smtClean="0"/>
              <a:t>This</a:t>
            </a:r>
            <a:r>
              <a:rPr lang="en-US" dirty="0" smtClean="0"/>
              <a:t> is achieved by passing the message, </a:t>
            </a:r>
            <a:r>
              <a:rPr lang="en-US" b="1" dirty="0" smtClean="0"/>
              <a:t>Lookup.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 orientation of a spell checker system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6362" y="2477294"/>
            <a:ext cx="6391275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(OOP) Impact on Maintenance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43000"/>
            <a:ext cx="8839199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b="1" dirty="0" smtClean="0"/>
              <a:t>High level language - a computer programming language that is similar </a:t>
            </a:r>
            <a:r>
              <a:rPr lang="en-US" dirty="0" smtClean="0"/>
              <a:t>to a natural language and that requires each statement to be translated or interpreted into machine language prior to execution</a:t>
            </a:r>
          </a:p>
          <a:p>
            <a:pPr algn="just"/>
            <a:r>
              <a:rPr lang="en-US" b="1" dirty="0" smtClean="0"/>
              <a:t>Impact analysis - the determination of the major effects of a proposed </a:t>
            </a:r>
            <a:r>
              <a:rPr lang="en-US" dirty="0" smtClean="0"/>
              <a:t>project or change.</a:t>
            </a:r>
          </a:p>
          <a:p>
            <a:pPr algn="just"/>
            <a:r>
              <a:rPr lang="en-US" b="1" dirty="0" smtClean="0"/>
              <a:t>Object oriented programming - computer programming in which code </a:t>
            </a:r>
            <a:r>
              <a:rPr lang="en-US" dirty="0" smtClean="0"/>
              <a:t>and data pertaining to a single entity (object) are encapsulated, and communicate with the rest of the system via messages</a:t>
            </a:r>
          </a:p>
          <a:p>
            <a:r>
              <a:rPr lang="en-US" b="1" dirty="0" smtClean="0"/>
              <a:t>Quality assurance - the systematic monitoring and evaluation of aspects </a:t>
            </a:r>
            <a:r>
              <a:rPr lang="en-US" dirty="0" smtClean="0"/>
              <a:t>of a project, service or facility to ensure that necessary standards of excellence are being met.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8229600" cy="3276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i="1" dirty="0" smtClean="0"/>
              <a:t>4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/>
              <a:t>Migration to object-oriented platforms can be approached in a number of ways.</a:t>
            </a:r>
          </a:p>
          <a:p>
            <a:pPr algn="just"/>
            <a:r>
              <a:rPr lang="en-US" dirty="0" smtClean="0"/>
              <a:t> </a:t>
            </a:r>
            <a:r>
              <a:rPr lang="en-US" b="1" dirty="0" smtClean="0"/>
              <a:t>The first is to rewrite the whole system. </a:t>
            </a:r>
            <a:r>
              <a:rPr lang="en-US" dirty="0" smtClean="0"/>
              <a:t>In other words, throwaway the current system and start from scratch, but develop the new system from an object-oriented perspective</a:t>
            </a:r>
          </a:p>
          <a:p>
            <a:pPr algn="just"/>
            <a:r>
              <a:rPr lang="en-US" dirty="0" smtClean="0"/>
              <a:t>The second approach to migration, especially appropriate in the early days of moves to object-oriented systems, was to use object oriented analysis as a 'springboard'; that is, </a:t>
            </a:r>
            <a:r>
              <a:rPr lang="en-US" b="1" dirty="0" smtClean="0"/>
              <a:t>perform object-oriented analysis of the existing system and implement it using a mainstream but non-object-oriented language such as Cobol or C and then migrate to a suitable object-oriented language at some later time</a:t>
            </a:r>
          </a:p>
          <a:p>
            <a:pPr algn="just"/>
            <a:r>
              <a:rPr lang="en-US" dirty="0" smtClean="0"/>
              <a:t>The third, and possibly the approach preferred by most </a:t>
            </a:r>
            <a:r>
              <a:rPr lang="en-US" dirty="0" err="1" smtClean="0"/>
              <a:t>organisations</a:t>
            </a:r>
            <a:r>
              <a:rPr lang="en-US" dirty="0" smtClean="0"/>
              <a:t>, is that which permits </a:t>
            </a:r>
            <a:r>
              <a:rPr lang="en-US" dirty="0" err="1" smtClean="0"/>
              <a:t>organisations</a:t>
            </a:r>
            <a:r>
              <a:rPr lang="en-US" dirty="0" smtClean="0"/>
              <a:t> </a:t>
            </a:r>
            <a:r>
              <a:rPr lang="en-US" b="1" dirty="0" smtClean="0"/>
              <a:t>to reap the benefits that object orientation offers as well as securing the investment that has been made in their existing systems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Retraining Personnel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An area that has been </a:t>
            </a:r>
            <a:r>
              <a:rPr lang="en-US" b="1" dirty="0" smtClean="0"/>
              <a:t>neglected</a:t>
            </a:r>
            <a:r>
              <a:rPr lang="en-US" dirty="0" smtClean="0"/>
              <a:t> is the </a:t>
            </a:r>
            <a:r>
              <a:rPr lang="en-US" b="1" dirty="0" smtClean="0"/>
              <a:t>retraining of personnel – analysts ,</a:t>
            </a:r>
            <a:r>
              <a:rPr lang="en-US" dirty="0" smtClean="0"/>
              <a:t>designers and programmers - already involved in main stream technologies or programming languages, such as structured programming and Cobol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sz="6600" b="1" smtClean="0"/>
              <a:t>Maintenance Tools</a:t>
            </a: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xfrm>
            <a:off x="990600" y="2743200"/>
            <a:ext cx="6400800" cy="1752600"/>
          </a:xfrm>
        </p:spPr>
        <p:txBody>
          <a:bodyPr/>
          <a:lstStyle/>
          <a:p>
            <a:r>
              <a:rPr lang="en-US" sz="5400" b="1" smtClean="0">
                <a:solidFill>
                  <a:srgbClr val="FF0000"/>
                </a:solidFill>
              </a:rPr>
              <a:t>UNIT - IV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FF0000"/>
                </a:solidFill>
              </a:rPr>
              <a:t>Definitions</a:t>
            </a:r>
            <a:br>
              <a:rPr lang="en-US" b="1" dirty="0" smtClean="0">
                <a:solidFill>
                  <a:srgbClr val="FF0000"/>
                </a:solidFill>
              </a:rPr>
            </a:b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Tool </a:t>
            </a:r>
            <a:r>
              <a:rPr lang="en-US" b="1" dirty="0" smtClean="0"/>
              <a:t>- implement or device used to carry out functions automatically or </a:t>
            </a:r>
            <a:r>
              <a:rPr lang="en-US" dirty="0" smtClean="0"/>
              <a:t>manually.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Software maintenance tool </a:t>
            </a:r>
            <a:r>
              <a:rPr lang="en-US" b="1" dirty="0" smtClean="0"/>
              <a:t>- an artifact used to carry out </a:t>
            </a:r>
            <a:r>
              <a:rPr lang="en-US" b="1" smtClean="0"/>
              <a:t>automatically </a:t>
            </a:r>
            <a:r>
              <a:rPr lang="en-US" smtClean="0"/>
              <a:t>a </a:t>
            </a:r>
            <a:r>
              <a:rPr lang="en-US" dirty="0" smtClean="0"/>
              <a:t>function relevant to software change.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FF0000"/>
                </a:solidFill>
              </a:rPr>
              <a:t>Criteria for Selecting Tools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There are </a:t>
            </a:r>
            <a:r>
              <a:rPr lang="en-US" b="1" dirty="0" smtClean="0"/>
              <a:t>several vendors </a:t>
            </a:r>
            <a:r>
              <a:rPr lang="en-US" dirty="0" smtClean="0"/>
              <a:t>developing and marketing a wide variety of tools that claim to support software maintenance.</a:t>
            </a:r>
          </a:p>
          <a:p>
            <a:pPr algn="just"/>
            <a:r>
              <a:rPr lang="en-US" dirty="0" smtClean="0"/>
              <a:t>To acquiring a tool for software maintenance work, there are a number of </a:t>
            </a:r>
            <a:r>
              <a:rPr lang="en-US" b="1" dirty="0" smtClean="0"/>
              <a:t>factors</a:t>
            </a:r>
            <a:r>
              <a:rPr lang="en-US" dirty="0" smtClean="0"/>
              <a:t> that should be taken into consideration: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pPr algn="l"/>
            <a:r>
              <a:rPr lang="en-US" smtClean="0">
                <a:solidFill>
                  <a:srgbClr val="FF0000"/>
                </a:solidFill>
              </a:rPr>
              <a:t>Capability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 rtlCol="0">
            <a:normAutofit fontScale="85000" lnSpcReduction="10000"/>
          </a:bodyPr>
          <a:lstStyle/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This is one of the most </a:t>
            </a:r>
            <a:r>
              <a:rPr lang="en-US" b="1" dirty="0" smtClean="0"/>
              <a:t>important criteria to consider when evaluating using a tool.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The tool must be </a:t>
            </a:r>
            <a:r>
              <a:rPr lang="en-US" dirty="0" smtClean="0">
                <a:solidFill>
                  <a:srgbClr val="0070C0"/>
                </a:solidFill>
              </a:rPr>
              <a:t>capable of supporting the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solidFill>
                  <a:srgbClr val="0070C0"/>
                </a:solidFill>
              </a:rPr>
              <a:t>    task</a:t>
            </a:r>
            <a:r>
              <a:rPr lang="en-US" dirty="0" smtClean="0"/>
              <a:t> to be performed.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When a technique or method is to be supported     by a tool, it is necessary </a:t>
            </a:r>
            <a:r>
              <a:rPr lang="en-US" b="1" dirty="0" smtClean="0"/>
              <a:t>to ensure first that it works without a tool. that is, by manually</a:t>
            </a:r>
            <a:r>
              <a:rPr lang="en-US" dirty="0" smtClean="0"/>
              <a:t>.</a:t>
            </a:r>
          </a:p>
          <a:p>
            <a:pPr algn="just" fontAlgn="auto">
              <a:spcAft>
                <a:spcPts val="0"/>
              </a:spcAft>
              <a:buNone/>
              <a:defRPr/>
            </a:pPr>
            <a:endParaRPr lang="en-US" dirty="0" smtClean="0"/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"</a:t>
            </a:r>
            <a:r>
              <a:rPr lang="en-US" b="1" dirty="0" smtClean="0"/>
              <a:t>if a technique doesn't work without automation, it won't work with automation</a:t>
            </a:r>
            <a:r>
              <a:rPr lang="en-US" dirty="0" smtClean="0"/>
              <a:t>“   - By </a:t>
            </a:r>
            <a:r>
              <a:rPr lang="en-US" sz="3500" dirty="0" smtClean="0">
                <a:solidFill>
                  <a:srgbClr val="FF0000"/>
                </a:solidFill>
              </a:rPr>
              <a:t>Davis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algn="l"/>
            <a:r>
              <a:rPr lang="en-US" smtClean="0">
                <a:solidFill>
                  <a:srgbClr val="FF0000"/>
                </a:solidFill>
              </a:rPr>
              <a:t>Features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876800"/>
          </a:xfrm>
        </p:spPr>
        <p:txBody>
          <a:bodyPr/>
          <a:lstStyle/>
          <a:p>
            <a:pPr algn="just"/>
            <a:r>
              <a:rPr lang="en-US" sz="2800" dirty="0" smtClean="0"/>
              <a:t>The </a:t>
            </a:r>
            <a:r>
              <a:rPr lang="en-US" sz="2800" b="1" dirty="0" smtClean="0"/>
              <a:t>features </a:t>
            </a:r>
            <a:r>
              <a:rPr lang="en-US" sz="2800" dirty="0" smtClean="0"/>
              <a:t>expected of any potential tool need to be considered.</a:t>
            </a:r>
          </a:p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Example:</a:t>
            </a:r>
            <a:r>
              <a:rPr lang="en-US" sz="2800" dirty="0" smtClean="0"/>
              <a:t> a useful </a:t>
            </a:r>
            <a:r>
              <a:rPr lang="en-US" sz="2800" b="1" dirty="0" smtClean="0"/>
              <a:t>word processor </a:t>
            </a:r>
            <a:r>
              <a:rPr lang="en-US" sz="2800" dirty="0" smtClean="0"/>
              <a:t>will need to provide </a:t>
            </a:r>
            <a:r>
              <a:rPr lang="en-US" sz="2800" b="1" dirty="0" smtClean="0"/>
              <a:t>not just an editor</a:t>
            </a:r>
            <a:r>
              <a:rPr lang="en-US" sz="2800" dirty="0" smtClean="0"/>
              <a:t>, but </a:t>
            </a:r>
            <a:r>
              <a:rPr lang="en-US" sz="2800" b="1" dirty="0" smtClean="0"/>
              <a:t>also other features such as a spelling checker, thesaurus, drawing and search facilities.</a:t>
            </a:r>
          </a:p>
          <a:p>
            <a:pPr algn="just"/>
            <a:r>
              <a:rPr lang="en-US" sz="2800" dirty="0" smtClean="0"/>
              <a:t>Similarly in maintenance, particular features may be required of a tool.</a:t>
            </a:r>
          </a:p>
          <a:p>
            <a:pPr algn="just"/>
            <a:r>
              <a:rPr lang="en-US" sz="2800" dirty="0" smtClean="0"/>
              <a:t>The importance of each of these </a:t>
            </a:r>
            <a:r>
              <a:rPr lang="en-US" sz="2800" b="1" dirty="0" smtClean="0"/>
              <a:t>features should be rated and the tool selected</a:t>
            </a:r>
            <a:r>
              <a:rPr lang="en-US" sz="2800" dirty="0" smtClean="0"/>
              <a:t> accordingly.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rgbClr val="FF0000"/>
                </a:solidFill>
              </a:rPr>
              <a:t>Cost and benefits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algn="just"/>
            <a:r>
              <a:rPr lang="en-US" dirty="0" smtClean="0"/>
              <a:t>The </a:t>
            </a:r>
            <a:r>
              <a:rPr lang="en-US" b="1" dirty="0" smtClean="0"/>
              <a:t>cost</a:t>
            </a:r>
            <a:r>
              <a:rPr lang="en-US" dirty="0" smtClean="0"/>
              <a:t> of introducing a tool needs to be weighed against the </a:t>
            </a:r>
            <a:r>
              <a:rPr lang="en-US" b="1" dirty="0" smtClean="0"/>
              <a:t>benefits.</a:t>
            </a:r>
          </a:p>
          <a:p>
            <a:pPr algn="just"/>
            <a:r>
              <a:rPr lang="en-US" dirty="0" smtClean="0"/>
              <a:t>The </a:t>
            </a:r>
            <a:r>
              <a:rPr lang="en-US" b="1" dirty="0" smtClean="0"/>
              <a:t>benefits</a:t>
            </a:r>
            <a:r>
              <a:rPr lang="en-US" dirty="0" smtClean="0"/>
              <a:t> that the tool brings need to be</a:t>
            </a:r>
          </a:p>
          <a:p>
            <a:pPr algn="just">
              <a:buFont typeface="Arial" charset="0"/>
              <a:buNone/>
            </a:pPr>
            <a:r>
              <a:rPr lang="en-US" b="1" dirty="0" smtClean="0"/>
              <a:t>    evaluated in terms of indicators such as product quality, productivity, responsiveness, cost reduction, and extent of overlap or dichotomy(contrast) between different groups </a:t>
            </a:r>
            <a:r>
              <a:rPr lang="en-US" dirty="0" smtClean="0"/>
              <a:t>with respect to their way of doing things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US" smtClean="0">
                <a:solidFill>
                  <a:srgbClr val="FF0000"/>
                </a:solidFill>
              </a:rPr>
              <a:t>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The </a:t>
            </a:r>
            <a:r>
              <a:rPr lang="en-US" b="1" dirty="0" smtClean="0"/>
              <a:t>platform refers to the specific hardware and software environments on which the tool runs.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FF0000"/>
                </a:solidFill>
              </a:rPr>
              <a:t>Examples</a:t>
            </a:r>
            <a:r>
              <a:rPr lang="en-US" dirty="0" smtClean="0"/>
              <a:t> include: IBM mainframe and mini platforms such as MVS and AS/400 respectively; PC-based operating systems such as Macintosh OS,MS-DOS and Windows; and LINUX and UNIX variants.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The platform where the tool is to be mounted needs to be considered.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Quality Assurance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/>
              <a:t>Quality is widely defined as 'fitness for purpose' and this encompasses most of what many people mean when they talk about quality.</a:t>
            </a:r>
          </a:p>
          <a:p>
            <a:pPr algn="just"/>
            <a:r>
              <a:rPr lang="en-US" dirty="0" smtClean="0"/>
              <a:t>building maintainability into a system and, as such, maintainability will not be looked at as a quality factor by itself but rather as something which is affected by the  </a:t>
            </a:r>
            <a:r>
              <a:rPr lang="en-US" b="1" dirty="0" smtClean="0"/>
              <a:t>other quality factors </a:t>
            </a:r>
            <a:r>
              <a:rPr lang="en-US" dirty="0" smtClean="0"/>
              <a:t>–</a:t>
            </a:r>
          </a:p>
          <a:p>
            <a:pPr lvl="2"/>
            <a:r>
              <a:rPr lang="en-US" dirty="0" smtClean="0"/>
              <a:t> fitness for purpose</a:t>
            </a:r>
          </a:p>
          <a:p>
            <a:pPr lvl="2"/>
            <a:r>
              <a:rPr lang="en-US" dirty="0" smtClean="0"/>
              <a:t>correctness</a:t>
            </a:r>
          </a:p>
          <a:p>
            <a:pPr lvl="2"/>
            <a:r>
              <a:rPr lang="en-US" dirty="0" smtClean="0"/>
              <a:t>portability</a:t>
            </a:r>
          </a:p>
          <a:p>
            <a:pPr lvl="2"/>
            <a:r>
              <a:rPr lang="en-US" dirty="0" smtClean="0"/>
              <a:t>testability</a:t>
            </a:r>
          </a:p>
          <a:p>
            <a:pPr lvl="2"/>
            <a:r>
              <a:rPr lang="en-US" dirty="0" smtClean="0"/>
              <a:t>usability</a:t>
            </a:r>
          </a:p>
          <a:p>
            <a:pPr lvl="2"/>
            <a:r>
              <a:rPr lang="en-US" dirty="0" smtClean="0"/>
              <a:t>reliability</a:t>
            </a:r>
          </a:p>
          <a:p>
            <a:pPr lvl="2"/>
            <a:r>
              <a:rPr lang="en-US" dirty="0" smtClean="0"/>
              <a:t>efficiency</a:t>
            </a:r>
          </a:p>
          <a:p>
            <a:pPr lvl="2"/>
            <a:r>
              <a:rPr lang="en-US" dirty="0" smtClean="0"/>
              <a:t>integrity</a:t>
            </a:r>
          </a:p>
          <a:p>
            <a:pPr lvl="2"/>
            <a:r>
              <a:rPr lang="en-US" dirty="0" smtClean="0"/>
              <a:t>reusability </a:t>
            </a:r>
          </a:p>
          <a:p>
            <a:pPr lvl="2"/>
            <a:r>
              <a:rPr lang="en-US" dirty="0" smtClean="0"/>
              <a:t>interoperability.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rgbClr val="FF0000"/>
                </a:solidFill>
              </a:rPr>
              <a:t>Programming language: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This refers to the </a:t>
            </a:r>
            <a:r>
              <a:rPr lang="en-US" b="1" dirty="0" smtClean="0"/>
              <a:t>language</a:t>
            </a:r>
            <a:r>
              <a:rPr lang="en-US" dirty="0" smtClean="0"/>
              <a:t> that will be used</a:t>
            </a:r>
          </a:p>
          <a:p>
            <a:pPr algn="just">
              <a:buFont typeface="Arial" charset="0"/>
              <a:buNone/>
            </a:pPr>
            <a:r>
              <a:rPr lang="en-US" dirty="0" smtClean="0"/>
              <a:t>   to write the source code.</a:t>
            </a:r>
          </a:p>
          <a:p>
            <a:pPr algn="just"/>
            <a:r>
              <a:rPr lang="pt-BR" dirty="0" smtClean="0">
                <a:solidFill>
                  <a:srgbClr val="FF0000"/>
                </a:solidFill>
              </a:rPr>
              <a:t>Examples</a:t>
            </a:r>
            <a:r>
              <a:rPr lang="pt-BR" dirty="0" smtClean="0"/>
              <a:t> include Java, Ada, C, C++,</a:t>
            </a:r>
            <a:r>
              <a:rPr lang="en-US" dirty="0" smtClean="0"/>
              <a:t>Cobol, Fortran, Modula-2, Lisp and Prolog. To be on the safe side, it is important to obtain a tool that supports a language that is already (or is likely to become) an industry standard.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l"/>
            <a:r>
              <a:rPr lang="en-US" smtClean="0">
                <a:solidFill>
                  <a:srgbClr val="FF0000"/>
                </a:solidFill>
              </a:rPr>
              <a:t>Ease of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 rtlCol="0">
            <a:normAutofit fontScale="92500"/>
          </a:bodyPr>
          <a:lstStyle/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The </a:t>
            </a:r>
            <a:r>
              <a:rPr lang="en-US" b="1" dirty="0" smtClean="0"/>
              <a:t>ease with which users </a:t>
            </a:r>
            <a:r>
              <a:rPr lang="en-US" dirty="0" smtClean="0"/>
              <a:t>can get to grips with the tool determines, to some extent, its acceptability.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Usually, a tool that has a </a:t>
            </a:r>
            <a:r>
              <a:rPr lang="en-US" b="1" dirty="0" smtClean="0"/>
              <a:t>similar 'feel' to the tools that users are already familiar </a:t>
            </a:r>
            <a:r>
              <a:rPr lang="en-US" dirty="0" smtClean="0"/>
              <a:t>with tends to be accepted more easily than one which is radically different.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FF0000"/>
                </a:solidFill>
              </a:rPr>
              <a:t>For example, </a:t>
            </a:r>
            <a:r>
              <a:rPr lang="en-US" b="1" dirty="0" smtClean="0"/>
              <a:t>introducing a command-driven tool into a menu-driven environment will cause more problems</a:t>
            </a:r>
            <a:r>
              <a:rPr lang="en-US" dirty="0" smtClean="0"/>
              <a:t> for the users than a menu driven tool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rgbClr val="FF0000"/>
                </a:solidFill>
              </a:rPr>
              <a:t>Openness of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525963"/>
          </a:xfrm>
        </p:spPr>
        <p:txBody>
          <a:bodyPr rtlCol="0">
            <a:normAutofit fontScale="92500" lnSpcReduction="20000"/>
          </a:bodyPr>
          <a:lstStyle/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The ability </a:t>
            </a:r>
            <a:r>
              <a:rPr lang="en-US" b="1" dirty="0" smtClean="0"/>
              <a:t>to integrate a tool with others  </a:t>
            </a:r>
            <a:r>
              <a:rPr lang="en-US" dirty="0" smtClean="0"/>
              <a:t>from different vendors plays a major role in its  </a:t>
            </a:r>
            <a:r>
              <a:rPr lang="en-US" b="1" dirty="0" smtClean="0"/>
              <a:t>extensibility and flexibility</a:t>
            </a:r>
            <a:r>
              <a:rPr lang="en-US" dirty="0" smtClean="0"/>
              <a:t>.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Another reason for </a:t>
            </a:r>
            <a:r>
              <a:rPr lang="en-US" b="1" dirty="0" smtClean="0"/>
              <a:t>selecting a tool with an open architecture is that in very complex maintenance problems a single product from one vendor may not be capable of performing all the required tasks.</a:t>
            </a:r>
          </a:p>
          <a:p>
            <a:pPr algn="just" fontAlgn="auto">
              <a:spcAft>
                <a:spcPts val="0"/>
              </a:spcAft>
              <a:buNone/>
              <a:defRPr/>
            </a:pPr>
            <a:endParaRPr lang="en-US" b="1" dirty="0" smtClean="0"/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/>
              <a:t>Ex: CASE tools provide support for code analysis but lack the capability of extracting business rules from the code</a:t>
            </a:r>
            <a:r>
              <a:rPr lang="en-US" dirty="0" smtClean="0"/>
              <a:t>.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rgbClr val="FF0000"/>
                </a:solidFill>
              </a:rPr>
              <a:t>Stability of vendor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4525963"/>
          </a:xfrm>
        </p:spPr>
        <p:txBody>
          <a:bodyPr/>
          <a:lstStyle/>
          <a:p>
            <a:r>
              <a:rPr lang="en-US" dirty="0" smtClean="0"/>
              <a:t>It </a:t>
            </a:r>
            <a:r>
              <a:rPr lang="en-US" b="1" dirty="0" smtClean="0"/>
              <a:t>is important to consider the reputation(status)  of the vendor before acquiring a tool.</a:t>
            </a:r>
          </a:p>
          <a:p>
            <a:r>
              <a:rPr lang="en-US" dirty="0" smtClean="0"/>
              <a:t>It is essential to look into the </a:t>
            </a:r>
            <a:r>
              <a:rPr lang="en-US" b="1" dirty="0" smtClean="0"/>
              <a:t>background</a:t>
            </a:r>
            <a:r>
              <a:rPr lang="en-US" dirty="0" smtClean="0"/>
              <a:t> of any company being considered as a </a:t>
            </a:r>
            <a:r>
              <a:rPr lang="en-US" b="1" dirty="0" smtClean="0"/>
              <a:t>supplier of a tool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If the tool is one with an open architecture then this factor may not be so important.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rgbClr val="FF0000"/>
                </a:solidFill>
              </a:rPr>
              <a:t>Organizational culture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91600" cy="4525963"/>
          </a:xfrm>
        </p:spPr>
        <p:txBody>
          <a:bodyPr/>
          <a:lstStyle/>
          <a:p>
            <a:pPr algn="just"/>
            <a:r>
              <a:rPr lang="en-US" b="1" dirty="0" smtClean="0"/>
              <a:t>Organizations usually have a particular way</a:t>
            </a:r>
          </a:p>
          <a:p>
            <a:pPr algn="just">
              <a:buFont typeface="Arial" charset="0"/>
              <a:buNone/>
            </a:pPr>
            <a:r>
              <a:rPr lang="en-US" b="1" dirty="0" smtClean="0"/>
              <a:t>   which they operate; a working culture and work patterns.</a:t>
            </a:r>
          </a:p>
          <a:p>
            <a:pPr algn="just"/>
            <a:r>
              <a:rPr lang="en-US" dirty="0" smtClean="0"/>
              <a:t>In order to increase the chances of the tool being </a:t>
            </a:r>
            <a:r>
              <a:rPr lang="en-US" b="1" dirty="0" smtClean="0"/>
              <a:t>accepted</a:t>
            </a:r>
            <a:r>
              <a:rPr lang="en-US" dirty="0" smtClean="0"/>
              <a:t> by the target users , </a:t>
            </a:r>
            <a:r>
              <a:rPr lang="en-US" b="1" dirty="0" smtClean="0"/>
              <a:t>it is essential to take such culture and work patterns into</a:t>
            </a:r>
          </a:p>
          <a:p>
            <a:pPr algn="just">
              <a:buFont typeface="Arial" charset="0"/>
              <a:buNone/>
            </a:pPr>
            <a:r>
              <a:rPr lang="en-US" b="1" dirty="0" smtClean="0"/>
              <a:t>    consideration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Taxonomy of Tools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categories of tasks for which tools </a:t>
            </a:r>
            <a:r>
              <a:rPr lang="en-US" dirty="0" smtClean="0"/>
              <a:t>will be discussed are: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/>
              <a:t>Program understanding and reverse engineering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/>
              <a:t>Testing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/>
              <a:t>Configuration management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/>
              <a:t>Documentation and measurement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FF0000"/>
                </a:solidFill>
              </a:rPr>
              <a:t>Tools for Comprehension and Reverse Engineering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763000" cy="4953000"/>
          </a:xfrm>
        </p:spPr>
        <p:txBody>
          <a:bodyPr/>
          <a:lstStyle/>
          <a:p>
            <a:pPr algn="just"/>
            <a:r>
              <a:rPr lang="en-US" sz="2400" dirty="0" smtClean="0"/>
              <a:t>Program understanding and reverse engineering have been </a:t>
            </a:r>
            <a:r>
              <a:rPr lang="en-US" sz="2400" b="1" dirty="0" smtClean="0"/>
              <a:t>combined because they are strongly linked.</a:t>
            </a:r>
          </a:p>
          <a:p>
            <a:pPr algn="just"/>
            <a:r>
              <a:rPr lang="en-US" sz="2400" b="1" dirty="0" smtClean="0"/>
              <a:t>Program understanding</a:t>
            </a:r>
            <a:r>
              <a:rPr lang="en-US" sz="2400" dirty="0" smtClean="0"/>
              <a:t> involves having a general knowledge of </a:t>
            </a:r>
            <a:r>
              <a:rPr lang="en-US" sz="2400" b="1" dirty="0" smtClean="0"/>
              <a:t>what a program does and how it relates to its  e</a:t>
            </a:r>
            <a:r>
              <a:rPr lang="en-US" sz="2400" dirty="0" smtClean="0"/>
              <a:t>nvironment; identifying </a:t>
            </a:r>
            <a:r>
              <a:rPr lang="en-US" sz="2400" b="1" dirty="0" smtClean="0"/>
              <a:t>where in the system changes are to be effected; </a:t>
            </a:r>
            <a:r>
              <a:rPr lang="en-US" sz="2400" dirty="0" smtClean="0"/>
              <a:t>and knowing </a:t>
            </a:r>
            <a:r>
              <a:rPr lang="en-US" sz="2400" b="1" dirty="0" smtClean="0"/>
              <a:t>how the different components to be modified work.</a:t>
            </a:r>
          </a:p>
          <a:p>
            <a:pPr algn="just"/>
            <a:r>
              <a:rPr lang="en-US" sz="2400" b="1" dirty="0" smtClean="0"/>
              <a:t>Reverse engineering goes a step further by enabling analysis and different representations of the system to promote that understanding.</a:t>
            </a:r>
          </a:p>
          <a:p>
            <a:pPr algn="just"/>
            <a:r>
              <a:rPr lang="en-US" sz="2400" dirty="0" smtClean="0"/>
              <a:t>Tools for reverse engineering and related tasks such as  </a:t>
            </a:r>
            <a:r>
              <a:rPr lang="en-US" sz="2400" b="1" dirty="0" err="1" smtClean="0"/>
              <a:t>redocumentation</a:t>
            </a:r>
            <a:r>
              <a:rPr lang="en-US" sz="2400" b="1" dirty="0" smtClean="0"/>
              <a:t>, design recovery, specification recovery and reengineering </a:t>
            </a:r>
            <a:r>
              <a:rPr lang="en-US" sz="2400" dirty="0" smtClean="0"/>
              <a:t>also achieve the same goal</a:t>
            </a:r>
          </a:p>
          <a:p>
            <a:pPr>
              <a:buFont typeface="Arial" charset="0"/>
              <a:buNone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FF0000"/>
                </a:solidFill>
              </a:rPr>
              <a:t>Tools for Comprehension and Reverse Engineering</a:t>
            </a:r>
            <a:endParaRPr lang="en-US" dirty="0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Examples of program understanding and reverse engineering tools include </a:t>
            </a:r>
          </a:p>
          <a:p>
            <a:pPr lvl="1">
              <a:buFont typeface="Wingdings" pitchFamily="2" charset="2"/>
              <a:buChar char="Ø"/>
            </a:pPr>
            <a:r>
              <a:rPr lang="en-US" smtClean="0">
                <a:solidFill>
                  <a:srgbClr val="FF0000"/>
                </a:solidFill>
              </a:rPr>
              <a:t> Program slicer</a:t>
            </a:r>
          </a:p>
          <a:p>
            <a:pPr lvl="1">
              <a:buFont typeface="Wingdings" pitchFamily="2" charset="2"/>
              <a:buChar char="Ø"/>
            </a:pPr>
            <a:r>
              <a:rPr lang="en-US" smtClean="0">
                <a:solidFill>
                  <a:srgbClr val="FF0000"/>
                </a:solidFill>
              </a:rPr>
              <a:t> Static analyzer</a:t>
            </a:r>
          </a:p>
          <a:p>
            <a:pPr lvl="1">
              <a:buFont typeface="Wingdings" pitchFamily="2" charset="2"/>
              <a:buChar char="Ø"/>
            </a:pPr>
            <a:r>
              <a:rPr lang="en-US" smtClean="0">
                <a:solidFill>
                  <a:srgbClr val="FF0000"/>
                </a:solidFill>
              </a:rPr>
              <a:t> Dynamic analyzer</a:t>
            </a:r>
          </a:p>
          <a:p>
            <a:pPr lvl="1">
              <a:buFont typeface="Wingdings" pitchFamily="2" charset="2"/>
              <a:buChar char="Ø"/>
            </a:pPr>
            <a:r>
              <a:rPr lang="en-US" smtClean="0">
                <a:solidFill>
                  <a:srgbClr val="FF0000"/>
                </a:solidFill>
              </a:rPr>
              <a:t> Cross- referencer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b="1" smtClean="0">
                <a:solidFill>
                  <a:srgbClr val="FF0000"/>
                </a:solidFill>
              </a:rPr>
              <a:t>Program Slicer</a:t>
            </a:r>
            <a:endParaRPr lang="en-US" sz="4000" smtClean="0">
              <a:solidFill>
                <a:srgbClr val="FF0000"/>
              </a:solidFill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495800"/>
          </a:xfrm>
        </p:spPr>
        <p:txBody>
          <a:bodyPr/>
          <a:lstStyle/>
          <a:p>
            <a:pPr algn="just"/>
            <a:r>
              <a:rPr lang="en-US" dirty="0" smtClean="0"/>
              <a:t>The tool used to </a:t>
            </a:r>
            <a:r>
              <a:rPr lang="en-US" b="1" dirty="0" smtClean="0"/>
              <a:t>support slicing </a:t>
            </a:r>
            <a:r>
              <a:rPr lang="en-US" dirty="0" smtClean="0"/>
              <a:t>is known as a </a:t>
            </a:r>
            <a:r>
              <a:rPr lang="en-US" b="1" dirty="0" smtClean="0"/>
              <a:t>program </a:t>
            </a:r>
            <a:r>
              <a:rPr lang="en-US" b="1" dirty="0" smtClean="0"/>
              <a:t>slicer</a:t>
            </a:r>
            <a:endParaRPr lang="en-US" b="1" dirty="0" smtClean="0"/>
          </a:p>
          <a:p>
            <a:pPr algn="just"/>
            <a:r>
              <a:rPr lang="en-US" dirty="0" smtClean="0"/>
              <a:t>The program slicer also </a:t>
            </a:r>
            <a:r>
              <a:rPr lang="en-US" b="1" dirty="0" smtClean="0"/>
              <a:t>displays data links </a:t>
            </a:r>
            <a:r>
              <a:rPr lang="en-US" dirty="0" smtClean="0"/>
              <a:t>and </a:t>
            </a:r>
            <a:r>
              <a:rPr lang="en-US" b="1" dirty="0" err="1" smtClean="0"/>
              <a:t>re</a:t>
            </a:r>
            <a:r>
              <a:rPr lang="en-US" b="1" dirty="0" err="1" smtClean="0"/>
              <a:t>lareted</a:t>
            </a:r>
            <a:r>
              <a:rPr lang="en-US" b="1" dirty="0" smtClean="0"/>
              <a:t> </a:t>
            </a:r>
            <a:r>
              <a:rPr lang="en-US" b="1" dirty="0" smtClean="0"/>
              <a:t>characteristics to </a:t>
            </a:r>
            <a:r>
              <a:rPr lang="en-US" dirty="0" smtClean="0"/>
              <a:t>enable the programmer to track the effect of changes.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pPr algn="l"/>
            <a:r>
              <a:rPr lang="en-US" b="1" smtClean="0">
                <a:solidFill>
                  <a:srgbClr val="FF0000"/>
                </a:solidFill>
              </a:rPr>
              <a:t>Static Analyzer</a:t>
            </a:r>
            <a:endParaRPr lang="en-US" smtClean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4525963"/>
          </a:xfrm>
        </p:spPr>
        <p:txBody>
          <a:bodyPr rtlCol="0">
            <a:normAutofit fontScale="92500" lnSpcReduction="10000"/>
          </a:bodyPr>
          <a:lstStyle/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 </a:t>
            </a:r>
            <a:r>
              <a:rPr lang="en-US" b="1" dirty="0" smtClean="0"/>
              <a:t>static analyzer allows derivation of </a:t>
            </a:r>
            <a:r>
              <a:rPr lang="en-US" b="1" dirty="0" smtClean="0"/>
              <a:t>the </a:t>
            </a:r>
            <a:r>
              <a:rPr lang="en-US" b="1" dirty="0" smtClean="0"/>
              <a:t>information </a:t>
            </a:r>
            <a:r>
              <a:rPr lang="en-US" dirty="0" smtClean="0"/>
              <a:t>through careful and deep examination of the program text. Some authors also refer to this type of tool as a </a:t>
            </a:r>
            <a:r>
              <a:rPr lang="en-US" b="1" dirty="0" smtClean="0"/>
              <a:t>'browser‘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Generally, a static analyzer: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b="1" dirty="0" smtClean="0"/>
              <a:t>Allows general viewing of the program text </a:t>
            </a:r>
            <a:r>
              <a:rPr lang="en-US" dirty="0" smtClean="0"/>
              <a:t>- serves as a </a:t>
            </a:r>
            <a:r>
              <a:rPr lang="en-US" b="1" dirty="0" smtClean="0"/>
              <a:t>browser;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b="1" dirty="0" smtClean="0"/>
              <a:t>Generates summaries of contents and usage of selected elements in the program text such as variables or objects.</a:t>
            </a:r>
          </a:p>
          <a:p>
            <a:pPr algn="just" fontAlgn="auto">
              <a:spcAft>
                <a:spcPts val="0"/>
              </a:spcAft>
              <a:buNone/>
              <a:defRPr/>
            </a:pP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Another important issue which impacts upon the </a:t>
            </a:r>
            <a:r>
              <a:rPr lang="en-US" b="1" dirty="0" smtClean="0"/>
              <a:t>quality of a system is the appropriate use of standards</a:t>
            </a:r>
          </a:p>
          <a:p>
            <a:pPr algn="just"/>
            <a:r>
              <a:rPr lang="en-US" dirty="0" smtClean="0"/>
              <a:t>There are also quality standards specifically</a:t>
            </a:r>
          </a:p>
          <a:p>
            <a:pPr algn="just">
              <a:buNone/>
            </a:pPr>
            <a:r>
              <a:rPr lang="en-US" dirty="0" smtClean="0"/>
              <a:t> adapted to the software process</a:t>
            </a:r>
          </a:p>
          <a:p>
            <a:pPr lvl="2"/>
            <a:r>
              <a:rPr lang="en-US" dirty="0" smtClean="0"/>
              <a:t>UK's TICKIT-relates quality issues directly to software production</a:t>
            </a:r>
          </a:p>
          <a:p>
            <a:pPr lvl="2"/>
            <a:r>
              <a:rPr lang="en-US" dirty="0" smtClean="0"/>
              <a:t>IEEE (STD) 1219-1993 -Standard for Software Maintenance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smtClean="0">
                <a:solidFill>
                  <a:srgbClr val="FF0000"/>
                </a:solidFill>
              </a:rPr>
              <a:t>Dynamic Analyzer</a:t>
            </a:r>
            <a:endParaRPr lang="en-US" smtClean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 tool that can be used to support this process is known as a </a:t>
            </a:r>
            <a:r>
              <a:rPr lang="en-US" b="1" dirty="0" smtClean="0"/>
              <a:t>dynamic analyzer.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Generally, the dynamic analyzer allows a maintainer </a:t>
            </a:r>
            <a:r>
              <a:rPr lang="en-US" b="1" dirty="0" smtClean="0"/>
              <a:t>to trace the execution path of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    the system while it is running </a:t>
            </a:r>
            <a:r>
              <a:rPr lang="en-US" dirty="0" smtClean="0"/>
              <a:t>- it acts as a tracer.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This permits the maintainer </a:t>
            </a:r>
            <a:r>
              <a:rPr lang="en-US" b="1" dirty="0" smtClean="0"/>
              <a:t>to determine the paths that will be affected by a change </a:t>
            </a:r>
            <a:r>
              <a:rPr lang="en-US" dirty="0" smtClean="0"/>
              <a:t>and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    those through which a change must be made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smtClean="0">
                <a:solidFill>
                  <a:srgbClr val="FF0000"/>
                </a:solidFill>
              </a:rPr>
              <a:t>Data Flow Analyzer</a:t>
            </a:r>
            <a:endParaRPr lang="en-US" smtClean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495800"/>
          </a:xfrm>
        </p:spPr>
        <p:txBody>
          <a:bodyPr rtlCol="0">
            <a:normAutofit fontScale="85000" lnSpcReduction="10000"/>
          </a:bodyPr>
          <a:lstStyle/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/>
              <a:t>A data flow analyzer is a static analysis tool that allows the maintainer to track all possible data flow and control flow paths in the program and also to backtrack.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This is particularly important when there is a </a:t>
            </a:r>
            <a:r>
              <a:rPr lang="en-US" b="1" dirty="0" smtClean="0"/>
              <a:t>need for impact analysis: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studying </a:t>
            </a:r>
            <a:r>
              <a:rPr lang="en-US" dirty="0" smtClean="0"/>
              <a:t>the </a:t>
            </a:r>
            <a:r>
              <a:rPr lang="en-US" b="1" dirty="0" smtClean="0"/>
              <a:t>effect of a change on other parts of the system.</a:t>
            </a:r>
            <a:r>
              <a:rPr lang="en-US" dirty="0" smtClean="0"/>
              <a:t> By tracking the flow of data and control, the maintainer can </a:t>
            </a:r>
            <a:r>
              <a:rPr lang="en-US" b="1" dirty="0" smtClean="0"/>
              <a:t>obtain information such as where a variable obtained its value and which   parts of the program are affected by the modification of the variable.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458200" cy="5516563"/>
          </a:xfrm>
        </p:spPr>
        <p:txBody>
          <a:bodyPr/>
          <a:lstStyle/>
          <a:p>
            <a:pPr algn="just"/>
            <a:r>
              <a:rPr lang="en-US" dirty="0" smtClean="0"/>
              <a:t>Generally, a data flow analyzer also:</a:t>
            </a:r>
          </a:p>
          <a:p>
            <a:pPr algn="just"/>
            <a:r>
              <a:rPr lang="en-US" b="1" dirty="0" smtClean="0"/>
              <a:t>Allows analysis of program text to promote understanding of the underlying logic of the program;</a:t>
            </a:r>
          </a:p>
          <a:p>
            <a:pPr algn="just"/>
            <a:r>
              <a:rPr lang="en-US" dirty="0" smtClean="0"/>
              <a:t>Assists in showing the </a:t>
            </a:r>
            <a:r>
              <a:rPr lang="en-US" b="1" dirty="0" smtClean="0"/>
              <a:t>relationship between the different components of the system</a:t>
            </a:r>
            <a:r>
              <a:rPr lang="en-US" dirty="0" smtClean="0"/>
              <a:t>;</a:t>
            </a:r>
          </a:p>
          <a:p>
            <a:pPr algn="just"/>
            <a:r>
              <a:rPr lang="en-US" dirty="0" smtClean="0"/>
              <a:t>Provides </a:t>
            </a:r>
            <a:r>
              <a:rPr lang="en-US" b="1" dirty="0" smtClean="0"/>
              <a:t>pretty-printers that allow the user to select and display different views of the system.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smtClean="0">
                <a:solidFill>
                  <a:srgbClr val="FF0000"/>
                </a:solidFill>
              </a:rPr>
              <a:t>Cross-Referencer</a:t>
            </a:r>
            <a:endParaRPr lang="en-US" smtClean="0">
              <a:solidFill>
                <a:srgbClr val="FF0000"/>
              </a:solidFill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</a:t>
            </a:r>
            <a:r>
              <a:rPr lang="en-US" b="1" dirty="0" smtClean="0"/>
              <a:t>cross-</a:t>
            </a:r>
            <a:r>
              <a:rPr lang="en-US" b="1" dirty="0" err="1" smtClean="0"/>
              <a:t>referencer</a:t>
            </a:r>
            <a:r>
              <a:rPr lang="en-US" b="1" dirty="0" smtClean="0"/>
              <a:t> is a tool that generates an index of the usage of a </a:t>
            </a:r>
            <a:r>
              <a:rPr lang="en-US" dirty="0" smtClean="0"/>
              <a:t>given program entity. For example, it can produce  information on the </a:t>
            </a:r>
            <a:r>
              <a:rPr lang="en-US" b="1" dirty="0" smtClean="0"/>
              <a:t>declarations of a variable and all the sections in the program in which it</a:t>
            </a:r>
          </a:p>
          <a:p>
            <a:pPr algn="just">
              <a:buNone/>
            </a:pPr>
            <a:r>
              <a:rPr lang="en-US" b="1" dirty="0" smtClean="0"/>
              <a:t>	has </a:t>
            </a:r>
            <a:r>
              <a:rPr lang="en-US" b="1" dirty="0" smtClean="0"/>
              <a:t>been set and used.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FF0000"/>
                </a:solidFill>
              </a:rPr>
              <a:t>Dependency Analyser</a:t>
            </a:r>
            <a:endParaRPr lang="en-US" smtClean="0">
              <a:solidFill>
                <a:srgbClr val="FF0000"/>
              </a:solidFill>
            </a:endParaRP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</a:t>
            </a:r>
            <a:r>
              <a:rPr lang="en-US" b="1" dirty="0" smtClean="0"/>
              <a:t>dependency analyzer helps the maintainer to analyze and understand </a:t>
            </a:r>
            <a:r>
              <a:rPr lang="en-US" dirty="0" smtClean="0"/>
              <a:t>the </a:t>
            </a:r>
            <a:r>
              <a:rPr lang="en-US" b="1" dirty="0" smtClean="0"/>
              <a:t>interrelationships between entities </a:t>
            </a:r>
            <a:r>
              <a:rPr lang="en-US" dirty="0" smtClean="0"/>
              <a:t>in a program. </a:t>
            </a:r>
          </a:p>
          <a:p>
            <a:pPr algn="just"/>
            <a:r>
              <a:rPr lang="en-US" dirty="0" smtClean="0"/>
              <a:t>This tool is particularly useful in situations where </a:t>
            </a:r>
            <a:r>
              <a:rPr lang="en-US" b="1" dirty="0" smtClean="0"/>
              <a:t>logically related entities, such as variables, may be physically far apart in the program.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US" dirty="0" smtClean="0"/>
              <a:t>Generally, a dependency analyzer: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can provide capabilities that allow a maintainer to </a:t>
            </a:r>
            <a:r>
              <a:rPr lang="en-US" i="1" dirty="0" smtClean="0"/>
              <a:t>set up and query a database of the dependencies in a program</a:t>
            </a:r>
            <a:r>
              <a:rPr lang="en-US" dirty="0" smtClean="0"/>
              <a:t>. 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Information on dependencies </a:t>
            </a:r>
            <a:r>
              <a:rPr lang="en-US" dirty="0" smtClean="0"/>
              <a:t>can also be used to </a:t>
            </a:r>
            <a:r>
              <a:rPr lang="en-US" b="1" dirty="0" smtClean="0"/>
              <a:t>determine the effect of a change and to identify redundant relationships between entities 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provides a </a:t>
            </a:r>
            <a:r>
              <a:rPr lang="en-US" b="1" dirty="0" smtClean="0"/>
              <a:t>graphical representation of the dependencies in a program where the node in the graph represents a program entity and an arc</a:t>
            </a:r>
          </a:p>
          <a:p>
            <a:pPr lvl="1">
              <a:buNone/>
            </a:pPr>
            <a:r>
              <a:rPr lang="en-US" b="1" dirty="0" smtClean="0"/>
              <a:t>	represents </a:t>
            </a:r>
            <a:r>
              <a:rPr lang="en-US" b="1" dirty="0" smtClean="0"/>
              <a:t>the dependency between entities.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FF0000"/>
                </a:solidFill>
              </a:rPr>
              <a:t>Transformation Tool</a:t>
            </a:r>
            <a:endParaRPr lang="en-US" smtClean="0">
              <a:solidFill>
                <a:srgbClr val="FF0000"/>
              </a:solidFill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</a:t>
            </a:r>
            <a:r>
              <a:rPr lang="en-US" b="1" dirty="0" smtClean="0"/>
              <a:t>transformation tool converts programs between different forms of representations,</a:t>
            </a:r>
            <a:r>
              <a:rPr lang="en-US" dirty="0" smtClean="0"/>
              <a:t> usually between text and graphics; for </a:t>
            </a:r>
            <a:r>
              <a:rPr lang="en-US" b="1" dirty="0" smtClean="0"/>
              <a:t>example, transforming code to visual form and vice versa</a:t>
            </a:r>
          </a:p>
          <a:p>
            <a:r>
              <a:rPr lang="en-US" dirty="0" smtClean="0"/>
              <a:t>The tool usually </a:t>
            </a:r>
            <a:r>
              <a:rPr lang="en-US" b="1" dirty="0" smtClean="0"/>
              <a:t>comes with a browser and editor, which are used to edit the program </a:t>
            </a:r>
            <a:r>
              <a:rPr lang="en-US" dirty="0" smtClean="0"/>
              <a:t>in any of its representations.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Tools to Support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1 Simulator</a:t>
            </a:r>
          </a:p>
          <a:p>
            <a:pPr algn="just"/>
            <a:r>
              <a:rPr lang="en-US" dirty="0" smtClean="0"/>
              <a:t>Using a test </a:t>
            </a:r>
            <a:r>
              <a:rPr lang="en-US" b="1" dirty="0" smtClean="0"/>
              <a:t>simulator, a controlled environment is set up for the testing </a:t>
            </a:r>
            <a:r>
              <a:rPr lang="en-US" dirty="0" smtClean="0"/>
              <a:t>to take place. The system to be tested is simulated in this environment and the appropriate set of tests carried out. The set-up and components of the environment will depend on the type of application being tested.</a:t>
            </a:r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2.Test Case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Sets of test data used to test the functionality of the system undergoing modification are produced.</a:t>
            </a:r>
          </a:p>
          <a:p>
            <a:pPr algn="just"/>
            <a:r>
              <a:rPr lang="en-US" dirty="0" smtClean="0"/>
              <a:t> The test data can be obtained from the system as well as data files. </a:t>
            </a:r>
          </a:p>
          <a:p>
            <a:pPr algn="just"/>
            <a:r>
              <a:rPr lang="en-US" dirty="0" smtClean="0"/>
              <a:t>The tool that assists in generating test data is called a </a:t>
            </a:r>
            <a:r>
              <a:rPr lang="en-US" b="1" dirty="0" smtClean="0"/>
              <a:t>test data generator</a:t>
            </a:r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3.Test Paths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Prior to undertaking integration and unit testing, it is important to know all the potential data flow and control flow paths that may have been affected by a change</a:t>
            </a:r>
          </a:p>
          <a:p>
            <a:pPr algn="just"/>
            <a:r>
              <a:rPr lang="en-US" dirty="0" smtClean="0"/>
              <a:t>This information enables the maintainer to carryout the appropriate set of tests to ensure that a change has achieved the desired effect.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smtClean="0"/>
              <a:t>1.Fitness </a:t>
            </a:r>
            <a:r>
              <a:rPr lang="en-US" b="1" i="1" dirty="0" smtClean="0"/>
              <a:t>for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Fitness for purpose - </a:t>
            </a:r>
            <a:r>
              <a:rPr lang="en-US" b="1" dirty="0" smtClean="0"/>
              <a:t>does the product do the job it was intended to do </a:t>
            </a:r>
            <a:r>
              <a:rPr lang="en-US" dirty="0" smtClean="0"/>
              <a:t>-is an obvious criterion by which </a:t>
            </a:r>
            <a:r>
              <a:rPr lang="en-US" b="1" dirty="0" smtClean="0"/>
              <a:t>to measure quality</a:t>
            </a:r>
            <a:r>
              <a:rPr lang="en-US" dirty="0" smtClean="0"/>
              <a:t>. In order to see what it means in terms of the maintainability of a system it is necessary to look at how it is measured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Tools to Support Configuration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Effective configuration management is not possible without the aid of some kind of automated support tools in most maintenance environments</a:t>
            </a:r>
          </a:p>
          <a:p>
            <a:pPr algn="just"/>
            <a:r>
              <a:rPr lang="en-US" dirty="0" smtClean="0"/>
              <a:t>Keeping track of the objects produced during modification to a software system is not a trivial task. There may be thousands of files -source files, binary files - and an enormous amount of as </a:t>
            </a:r>
            <a:r>
              <a:rPr lang="en-US" dirty="0" err="1" smtClean="0"/>
              <a:t>sociated</a:t>
            </a:r>
            <a:r>
              <a:rPr lang="en-US" dirty="0" smtClean="0"/>
              <a:t> documentation.</a:t>
            </a:r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Configuration management and version control support tools act as a repository for the objects that make up a software system. A specific configuration is created by taking objects - usually particular versions of source files - out of a central repository and putting them into a private work area.</a:t>
            </a:r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1.Source Code Control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Creation of a history file for a source code file on a UNIX platform would involve the following steps:</a:t>
            </a:r>
          </a:p>
          <a:p>
            <a:pPr algn="just"/>
            <a:r>
              <a:rPr lang="en-US" dirty="0" smtClean="0"/>
              <a:t>Renaming the original source code file in the current directory.</a:t>
            </a:r>
          </a:p>
          <a:p>
            <a:pPr algn="just"/>
            <a:r>
              <a:rPr lang="en-US" dirty="0" smtClean="0"/>
              <a:t>Creating the history file in the SCCS subdirectory.</a:t>
            </a:r>
          </a:p>
          <a:p>
            <a:pPr algn="just"/>
            <a:r>
              <a:rPr lang="en-US" dirty="0" smtClean="0"/>
              <a:t>Performing an 'sees get' on the renamed source code file to retrieve a read-only copy of the initial version.</a:t>
            </a:r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2.Other utilities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543607"/>
            <a:ext cx="8229600" cy="2639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Other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i="1" dirty="0" smtClean="0"/>
              <a:t>Documentation</a:t>
            </a:r>
          </a:p>
          <a:p>
            <a:pPr algn="just"/>
            <a:r>
              <a:rPr lang="en-US" dirty="0" smtClean="0"/>
              <a:t>As stressed throughout this book, the importance of documentation for software maintenance cannot be over </a:t>
            </a:r>
            <a:r>
              <a:rPr lang="en-US" dirty="0" err="1" smtClean="0"/>
              <a:t>emphasised</a:t>
            </a:r>
            <a:r>
              <a:rPr lang="en-US" dirty="0" smtClean="0"/>
              <a:t>. Its importance is reflected in the observation that lack of documentation is considered to be one of the major problems that software maintainers face</a:t>
            </a:r>
          </a:p>
          <a:p>
            <a:r>
              <a:rPr lang="en-US" b="1" i="1" dirty="0" smtClean="0"/>
              <a:t>Complexity Assessment</a:t>
            </a:r>
          </a:p>
          <a:p>
            <a:pPr algn="just"/>
            <a:r>
              <a:rPr lang="en-US" dirty="0" smtClean="0"/>
              <a:t>A </a:t>
            </a:r>
            <a:r>
              <a:rPr lang="en-US" b="1" dirty="0" smtClean="0"/>
              <a:t>complexity quantifier is </a:t>
            </a:r>
            <a:r>
              <a:rPr lang="en-US" dirty="0" smtClean="0"/>
              <a:t>a tool used to measure the complexity of a program. Such complexity measures are usually based on factors such as the underlying algorithm of a program or its structure. Tools that automatically generate, for example, McCabe's </a:t>
            </a:r>
            <a:r>
              <a:rPr lang="en-US" dirty="0" err="1" smtClean="0"/>
              <a:t>cyclomatic</a:t>
            </a:r>
            <a:r>
              <a:rPr lang="en-US" dirty="0" smtClean="0"/>
              <a:t> number can be used to pinpoint where the software is too complex to be reliable and to quantify the number of tests needed</a:t>
            </a:r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The Past and Present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With time, software systems increasingly became an integral part of the fabric of many </a:t>
            </a:r>
            <a:r>
              <a:rPr lang="en-US" dirty="0" err="1" smtClean="0"/>
              <a:t>organisations</a:t>
            </a:r>
            <a:r>
              <a:rPr lang="en-US" dirty="0" smtClean="0"/>
              <a:t>, grew bigger and more complex, and their maintenance consumed a significant proportion - up to 70% - of the software life-cycle budget for these </a:t>
            </a:r>
            <a:r>
              <a:rPr lang="en-US" dirty="0" err="1" smtClean="0"/>
              <a:t>organisations</a:t>
            </a:r>
            <a:endParaRPr lang="en-US" dirty="0" smtClean="0"/>
          </a:p>
          <a:p>
            <a:pPr algn="just"/>
            <a:r>
              <a:rPr lang="en-US" dirty="0" smtClean="0"/>
              <a:t>The two factors of rising maintenance costs and a reduction in resources for development of new systems marked a turning point in the treatment and perception of software maintenance issues</a:t>
            </a:r>
            <a:endParaRPr 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Research 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1" dirty="0" smtClean="0"/>
              <a:t>1.Classification</a:t>
            </a:r>
          </a:p>
          <a:p>
            <a:pPr algn="just"/>
            <a:r>
              <a:rPr lang="en-US" dirty="0" smtClean="0"/>
              <a:t>Classification is a classic aid to understanding, and classifying the elements of software maintenance helps towards a deeper understanding of the processes involved. Such classification is not as straightforward as it might appear. We have covered the topic to a degree within this </a:t>
            </a:r>
            <a:r>
              <a:rPr lang="en-US" dirty="0" err="1" smtClean="0"/>
              <a:t>text,but</a:t>
            </a:r>
            <a:r>
              <a:rPr lang="en-US" dirty="0" smtClean="0"/>
              <a:t> work on effective classification is on-going</a:t>
            </a:r>
            <a:endParaRPr 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2.Software Experience Bases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596056"/>
            <a:ext cx="8229600" cy="2534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3.Software Reuse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Software reuse is an area of great potential benefit to the software industry.</a:t>
            </a:r>
          </a:p>
          <a:p>
            <a:pPr algn="just"/>
            <a:r>
              <a:rPr lang="en-US" dirty="0" smtClean="0"/>
              <a:t> Many of the reasons it is not yet achieving its potential have not been fully explored - the management of the reuse process, there presentation of information appropriate to reuse, the legal considerations and so on.</a:t>
            </a:r>
            <a:endParaRPr 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4.Support Tools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517346"/>
            <a:ext cx="8229600" cy="2691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2.Correctness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There is as yet no way of proving a system to be correct. Nonetheless ,there is much that can be done towards </a:t>
            </a:r>
            <a:r>
              <a:rPr lang="en-US" b="1" dirty="0" smtClean="0"/>
              <a:t>decreasing the level of errors in a system</a:t>
            </a:r>
          </a:p>
          <a:p>
            <a:pPr algn="just"/>
            <a:r>
              <a:rPr lang="en-US" dirty="0" smtClean="0"/>
              <a:t>Building correctness into a system has the obvious advantage that </a:t>
            </a:r>
            <a:r>
              <a:rPr lang="en-US" b="1" dirty="0" smtClean="0"/>
              <a:t>less time will be spent on corrective maintenance.</a:t>
            </a:r>
          </a:p>
          <a:p>
            <a:pPr algn="just"/>
            <a:r>
              <a:rPr lang="en-US" dirty="0" smtClean="0"/>
              <a:t>A </a:t>
            </a:r>
            <a:r>
              <a:rPr lang="en-US" b="1" dirty="0" smtClean="0"/>
              <a:t>maintenance-conscious life-cycle model </a:t>
            </a:r>
            <a:r>
              <a:rPr lang="en-US" dirty="0" smtClean="0"/>
              <a:t>will help maintain the correctness of a system.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5.Software measurement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700201"/>
            <a:ext cx="8229600" cy="2325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6.Program Comprehension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err="1" smtClean="0"/>
              <a:t>Teasley</a:t>
            </a:r>
            <a:r>
              <a:rPr lang="en-US" dirty="0" smtClean="0"/>
              <a:t> [265] provides thought-provoking insights into areas of programmer </a:t>
            </a:r>
            <a:r>
              <a:rPr lang="en-US" dirty="0" err="1" smtClean="0"/>
              <a:t>behaviour</a:t>
            </a:r>
            <a:r>
              <a:rPr lang="en-US" dirty="0" smtClean="0"/>
              <a:t> that are both very important and largely unexplored. She argues that any comprehension task is affected by three</a:t>
            </a:r>
          </a:p>
          <a:p>
            <a:pPr algn="just">
              <a:buNone/>
            </a:pPr>
            <a:r>
              <a:rPr lang="en-US" dirty="0" smtClean="0"/>
              <a:t>major elements:</a:t>
            </a:r>
          </a:p>
          <a:p>
            <a:r>
              <a:rPr lang="en-US" dirty="0" smtClean="0"/>
              <a:t>1. Who is doing the comprehending?</a:t>
            </a:r>
          </a:p>
          <a:p>
            <a:r>
              <a:rPr lang="en-US" dirty="0" smtClean="0"/>
              <a:t>2. What are they comprehending?</a:t>
            </a:r>
          </a:p>
          <a:p>
            <a:r>
              <a:rPr lang="en-US" dirty="0" smtClean="0"/>
              <a:t>3. Why do they want to comprehend?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/>
              <a:t>3.Portability</a:t>
            </a:r>
            <a:br>
              <a:rPr lang="en-US" b="1" i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/>
              <a:t>Portability encompasses many things, for </a:t>
            </a:r>
            <a:r>
              <a:rPr lang="en-US" b="1" dirty="0" smtClean="0"/>
              <a:t>example moves between</a:t>
            </a:r>
          </a:p>
          <a:p>
            <a:pPr algn="just">
              <a:buNone/>
            </a:pPr>
            <a:r>
              <a:rPr lang="en-US" b="1" dirty="0" smtClean="0"/>
              <a:t>     hardware platforms, </a:t>
            </a:r>
            <a:r>
              <a:rPr lang="en-US" dirty="0" smtClean="0"/>
              <a:t>for example porting a system from a VAX to a PC;</a:t>
            </a:r>
          </a:p>
          <a:p>
            <a:pPr algn="just"/>
            <a:r>
              <a:rPr lang="en-US" dirty="0" smtClean="0"/>
              <a:t>operating systems, for example from </a:t>
            </a:r>
            <a:r>
              <a:rPr lang="en-US" b="1" dirty="0" smtClean="0"/>
              <a:t>Windows to LINUX to </a:t>
            </a:r>
            <a:r>
              <a:rPr lang="en-US" dirty="0" smtClean="0"/>
              <a:t>widen a market, from VAX/VMS to Windows when an </a:t>
            </a:r>
            <a:r>
              <a:rPr lang="en-US" dirty="0" err="1" smtClean="0"/>
              <a:t>organisation</a:t>
            </a:r>
            <a:r>
              <a:rPr lang="en-US" dirty="0" smtClean="0"/>
              <a:t> moves from a VAX base to a PC base;</a:t>
            </a:r>
          </a:p>
          <a:p>
            <a:pPr algn="just"/>
            <a:r>
              <a:rPr lang="en-US" b="1" dirty="0" smtClean="0"/>
              <a:t>programming languages, for example upgrading a system from DOS </a:t>
            </a:r>
            <a:r>
              <a:rPr lang="en-US" b="1" dirty="0" err="1" smtClean="0"/>
              <a:t>basedto</a:t>
            </a:r>
            <a:r>
              <a:rPr lang="en-US" b="1" dirty="0" smtClean="0"/>
              <a:t> Windows-based by rewriting in a different language </a:t>
            </a:r>
            <a:r>
              <a:rPr lang="en-US" dirty="0" smtClean="0"/>
              <a:t>or rewriting a system to adhere to a new in-house standard, for example Fortran 77 to ANSI C</a:t>
            </a:r>
          </a:p>
          <a:p>
            <a:pPr algn="just"/>
            <a:r>
              <a:rPr lang="en-US" dirty="0" smtClean="0"/>
              <a:t>countries, for example an </a:t>
            </a:r>
            <a:r>
              <a:rPr lang="en-US" b="1" dirty="0" err="1" smtClean="0"/>
              <a:t>organisation</a:t>
            </a:r>
            <a:r>
              <a:rPr lang="en-US" b="1" dirty="0" smtClean="0"/>
              <a:t> may wish to widen its market for a product</a:t>
            </a:r>
            <a:r>
              <a:rPr lang="en-US" dirty="0" smtClean="0"/>
              <a:t> from the UK to Europe. The product would need to be available in all European languages.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4.Testability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system that is </a:t>
            </a:r>
            <a:r>
              <a:rPr lang="en-US" b="1" dirty="0" smtClean="0"/>
              <a:t>easy to test is also easier to change effectively </a:t>
            </a:r>
            <a:r>
              <a:rPr lang="en-US" dirty="0" smtClean="0"/>
              <a:t>because it is easier to test the changes made.</a:t>
            </a:r>
          </a:p>
          <a:p>
            <a:pPr algn="just"/>
            <a:r>
              <a:rPr lang="en-US" dirty="0" smtClean="0"/>
              <a:t> It does not automatically follow that a system that is hard to test will be harder to change </a:t>
            </a:r>
            <a:r>
              <a:rPr lang="en-US" i="1" dirty="0" smtClean="0"/>
              <a:t>per se but if the </a:t>
            </a:r>
            <a:r>
              <a:rPr lang="en-US" b="1" dirty="0" smtClean="0"/>
              <a:t>system cannot be tested effectively, it is hard to engender confidence that modifications have been carried out successfully.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4074</Words>
  <Application>Microsoft Office PowerPoint</Application>
  <PresentationFormat>On-screen Show (4:3)</PresentationFormat>
  <Paragraphs>279</Paragraphs>
  <Slides>71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2" baseType="lpstr">
      <vt:lpstr>Office Theme</vt:lpstr>
      <vt:lpstr>BUILDING AND SUSTAINING MAINTAINABILITY</vt:lpstr>
      <vt:lpstr>Building better systems</vt:lpstr>
      <vt:lpstr>Definitions</vt:lpstr>
      <vt:lpstr>Quality Assurance</vt:lpstr>
      <vt:lpstr>Slide 5</vt:lpstr>
      <vt:lpstr>1.Fitness for Purpose</vt:lpstr>
      <vt:lpstr>2.Correctness</vt:lpstr>
      <vt:lpstr>3.Portability </vt:lpstr>
      <vt:lpstr>4.Testability</vt:lpstr>
      <vt:lpstr>5.Usability</vt:lpstr>
      <vt:lpstr>6.Reliability</vt:lpstr>
      <vt:lpstr>7.Efficiency</vt:lpstr>
      <vt:lpstr>8.Integrity </vt:lpstr>
      <vt:lpstr>9.Reusability</vt:lpstr>
      <vt:lpstr>10.Interoperability</vt:lpstr>
      <vt:lpstr>Fourth-Generation Languages</vt:lpstr>
      <vt:lpstr>classification of programming languages</vt:lpstr>
      <vt:lpstr>disadvantages</vt:lpstr>
      <vt:lpstr>examples</vt:lpstr>
      <vt:lpstr>Properties of Fourth-Generation Languages</vt:lpstr>
      <vt:lpstr>(4GL)Impact on Maintenance</vt:lpstr>
      <vt:lpstr>Weaknesses of Fourth-Generation Languages</vt:lpstr>
      <vt:lpstr>Object-Oriented Paradigms</vt:lpstr>
      <vt:lpstr>Algorithmic decomposition</vt:lpstr>
      <vt:lpstr>Ex: the design (or algorithmic decomposition) of a spelling checker system yields the output given</vt:lpstr>
      <vt:lpstr>Algorithmic decomposition of a spell checker system</vt:lpstr>
      <vt:lpstr>Decomposition to Aid Comprehension</vt:lpstr>
      <vt:lpstr>Object orientation of a spell checker system</vt:lpstr>
      <vt:lpstr>(OOP) Impact on Maintenance</vt:lpstr>
      <vt:lpstr>Slide 30</vt:lpstr>
      <vt:lpstr>4 Approaches</vt:lpstr>
      <vt:lpstr>Retraining Personnel</vt:lpstr>
      <vt:lpstr>Maintenance Tools</vt:lpstr>
      <vt:lpstr>Definitions </vt:lpstr>
      <vt:lpstr>Criteria for Selecting Tools</vt:lpstr>
      <vt:lpstr>Capability</vt:lpstr>
      <vt:lpstr>Features</vt:lpstr>
      <vt:lpstr>Cost and benefits</vt:lpstr>
      <vt:lpstr>Platform</vt:lpstr>
      <vt:lpstr>Programming language:</vt:lpstr>
      <vt:lpstr>Ease of use</vt:lpstr>
      <vt:lpstr>Openness of architecture</vt:lpstr>
      <vt:lpstr>Stability of vendor</vt:lpstr>
      <vt:lpstr>Organizational culture</vt:lpstr>
      <vt:lpstr>Taxonomy of Tools</vt:lpstr>
      <vt:lpstr>Tools for Comprehension and Reverse Engineering</vt:lpstr>
      <vt:lpstr>Tools for Comprehension and Reverse Engineering</vt:lpstr>
      <vt:lpstr>Program Slicer</vt:lpstr>
      <vt:lpstr>Static Analyzer</vt:lpstr>
      <vt:lpstr>Dynamic Analyzer</vt:lpstr>
      <vt:lpstr>Data Flow Analyzer</vt:lpstr>
      <vt:lpstr>Slide 52</vt:lpstr>
      <vt:lpstr>Cross-Referencer</vt:lpstr>
      <vt:lpstr>Dependency Analyser</vt:lpstr>
      <vt:lpstr>Slide 55</vt:lpstr>
      <vt:lpstr>Transformation Tool</vt:lpstr>
      <vt:lpstr>Tools to Support Testing</vt:lpstr>
      <vt:lpstr>2.Test Case Generator</vt:lpstr>
      <vt:lpstr>3.Test Paths Generator</vt:lpstr>
      <vt:lpstr>Tools to Support Configuration Management</vt:lpstr>
      <vt:lpstr>Scm </vt:lpstr>
      <vt:lpstr>1.Source Code Control System</vt:lpstr>
      <vt:lpstr>2.Other utilities</vt:lpstr>
      <vt:lpstr>Other Tasks</vt:lpstr>
      <vt:lpstr>The Past and Present</vt:lpstr>
      <vt:lpstr>Research Areas</vt:lpstr>
      <vt:lpstr>2.Software Experience Bases</vt:lpstr>
      <vt:lpstr>3.Software Reuse</vt:lpstr>
      <vt:lpstr>4.Support Tools</vt:lpstr>
      <vt:lpstr>5.Software measurement</vt:lpstr>
      <vt:lpstr>6.Program Comprehension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SUSTAINING MAINTAINABILITY</dc:title>
  <dc:creator>Rajkumar</dc:creator>
  <cp:lastModifiedBy>RE</cp:lastModifiedBy>
  <cp:revision>100</cp:revision>
  <dcterms:created xsi:type="dcterms:W3CDTF">2006-08-16T00:00:00Z</dcterms:created>
  <dcterms:modified xsi:type="dcterms:W3CDTF">2017-04-03T04:00:26Z</dcterms:modified>
</cp:coreProperties>
</file>