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6" r:id="rId2"/>
    <p:sldId id="257" r:id="rId3"/>
    <p:sldId id="341" r:id="rId4"/>
    <p:sldId id="340" r:id="rId5"/>
    <p:sldId id="342" r:id="rId6"/>
    <p:sldId id="258" r:id="rId7"/>
    <p:sldId id="343" r:id="rId8"/>
    <p:sldId id="260" r:id="rId9"/>
    <p:sldId id="261" r:id="rId10"/>
    <p:sldId id="262" r:id="rId11"/>
    <p:sldId id="263" r:id="rId12"/>
    <p:sldId id="264" r:id="rId13"/>
    <p:sldId id="266" r:id="rId14"/>
    <p:sldId id="267" r:id="rId15"/>
    <p:sldId id="268" r:id="rId16"/>
    <p:sldId id="271" r:id="rId17"/>
    <p:sldId id="344" r:id="rId18"/>
    <p:sldId id="269" r:id="rId19"/>
    <p:sldId id="270" r:id="rId20"/>
    <p:sldId id="272" r:id="rId21"/>
    <p:sldId id="273" r:id="rId22"/>
    <p:sldId id="274" r:id="rId23"/>
    <p:sldId id="277" r:id="rId24"/>
    <p:sldId id="345" r:id="rId25"/>
    <p:sldId id="346" r:id="rId26"/>
    <p:sldId id="276" r:id="rId27"/>
    <p:sldId id="348" r:id="rId28"/>
    <p:sldId id="278" r:id="rId29"/>
    <p:sldId id="280" r:id="rId30"/>
    <p:sldId id="279" r:id="rId31"/>
    <p:sldId id="281" r:id="rId32"/>
    <p:sldId id="282" r:id="rId33"/>
    <p:sldId id="283" r:id="rId34"/>
    <p:sldId id="284"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347" r:id="rId49"/>
    <p:sldId id="299" r:id="rId50"/>
    <p:sldId id="300" r:id="rId51"/>
    <p:sldId id="301" r:id="rId52"/>
    <p:sldId id="302" r:id="rId53"/>
    <p:sldId id="304" r:id="rId54"/>
    <p:sldId id="305" r:id="rId55"/>
    <p:sldId id="306" r:id="rId56"/>
    <p:sldId id="349" r:id="rId57"/>
    <p:sldId id="350" r:id="rId58"/>
    <p:sldId id="310" r:id="rId59"/>
    <p:sldId id="351" r:id="rId60"/>
    <p:sldId id="352" r:id="rId61"/>
    <p:sldId id="354" r:id="rId62"/>
    <p:sldId id="355" r:id="rId63"/>
    <p:sldId id="353" r:id="rId64"/>
    <p:sldId id="356" r:id="rId65"/>
    <p:sldId id="317" r:id="rId66"/>
    <p:sldId id="318" r:id="rId67"/>
    <p:sldId id="319" r:id="rId68"/>
    <p:sldId id="320" r:id="rId69"/>
    <p:sldId id="321" r:id="rId70"/>
    <p:sldId id="303" r:id="rId71"/>
    <p:sldId id="322" r:id="rId72"/>
    <p:sldId id="323" r:id="rId73"/>
    <p:sldId id="324" r:id="rId74"/>
    <p:sldId id="325" r:id="rId75"/>
    <p:sldId id="357" r:id="rId76"/>
    <p:sldId id="358" r:id="rId77"/>
    <p:sldId id="359" r:id="rId78"/>
    <p:sldId id="326" r:id="rId79"/>
    <p:sldId id="328" r:id="rId80"/>
    <p:sldId id="329" r:id="rId81"/>
    <p:sldId id="330" r:id="rId82"/>
    <p:sldId id="336" r:id="rId83"/>
    <p:sldId id="360" r:id="rId84"/>
    <p:sldId id="338" r:id="rId85"/>
    <p:sldId id="339" r:id="rId86"/>
    <p:sldId id="361" r:id="rId87"/>
    <p:sldId id="362" r:id="rId88"/>
    <p:sldId id="363" r:id="rId89"/>
    <p:sldId id="364" r:id="rId90"/>
    <p:sldId id="365" r:id="rId91"/>
    <p:sldId id="331" r:id="rId9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47" autoAdjust="0"/>
    <p:restoredTop sz="94660"/>
  </p:normalViewPr>
  <p:slideViewPr>
    <p:cSldViewPr>
      <p:cViewPr varScale="1">
        <p:scale>
          <a:sx n="51" d="100"/>
          <a:sy n="51" d="100"/>
        </p:scale>
        <p:origin x="-96" y="-3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C802E7-0CD5-4D8A-9892-A23107B9F553}" type="datetimeFigureOut">
              <a:rPr lang="en-US" smtClean="0"/>
              <a:pPr/>
              <a:t>2/28/2017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CD1DD4-83C7-4FB2-B8DA-3B42FC31EC8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Pursuit</a:t>
            </a:r>
            <a:r>
              <a:rPr lang="en-US" baseline="0" dirty="0" smtClean="0"/>
              <a:t> - search</a:t>
            </a:r>
            <a:endParaRPr lang="en-US" dirty="0"/>
          </a:p>
        </p:txBody>
      </p:sp>
      <p:sp>
        <p:nvSpPr>
          <p:cNvPr id="4" name="Slide Number Placeholder 3"/>
          <p:cNvSpPr>
            <a:spLocks noGrp="1"/>
          </p:cNvSpPr>
          <p:nvPr>
            <p:ph type="sldNum" sz="quarter" idx="10"/>
          </p:nvPr>
        </p:nvSpPr>
        <p:spPr/>
        <p:txBody>
          <a:bodyPr/>
          <a:lstStyle/>
          <a:p>
            <a:fld id="{A5CD1DD4-83C7-4FB2-B8DA-3B42FC31EC8E}"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Pursuit</a:t>
            </a:r>
            <a:r>
              <a:rPr lang="en-US" baseline="0" dirty="0" smtClean="0"/>
              <a:t> - search</a:t>
            </a:r>
            <a:endParaRPr lang="en-US" dirty="0"/>
          </a:p>
        </p:txBody>
      </p:sp>
      <p:sp>
        <p:nvSpPr>
          <p:cNvPr id="4" name="Slide Number Placeholder 3"/>
          <p:cNvSpPr>
            <a:spLocks noGrp="1"/>
          </p:cNvSpPr>
          <p:nvPr>
            <p:ph type="sldNum" sz="quarter" idx="10"/>
          </p:nvPr>
        </p:nvSpPr>
        <p:spPr/>
        <p:txBody>
          <a:bodyPr/>
          <a:lstStyle/>
          <a:p>
            <a:fld id="{A5CD1DD4-83C7-4FB2-B8DA-3B42FC31EC8E}"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CD1DD4-83C7-4FB2-B8DA-3B42FC31EC8E}" type="slidenum">
              <a:rPr lang="en-US" smtClean="0"/>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1" kern="1200" baseline="0" dirty="0" smtClean="0">
                <a:solidFill>
                  <a:schemeClr val="tx1"/>
                </a:solidFill>
                <a:latin typeface="+mn-lt"/>
                <a:ea typeface="+mn-ea"/>
                <a:cs typeface="+mn-cs"/>
              </a:rPr>
              <a:t>Corrective change: The abstraction of unnecessary detail gives</a:t>
            </a:r>
          </a:p>
          <a:p>
            <a:r>
              <a:rPr lang="en-US" sz="1200" kern="1200" baseline="0" dirty="0" smtClean="0">
                <a:solidFill>
                  <a:schemeClr val="tx1"/>
                </a:solidFill>
                <a:latin typeface="+mn-lt"/>
                <a:ea typeface="+mn-ea"/>
                <a:cs typeface="+mn-cs"/>
              </a:rPr>
              <a:t>greater insight into the parts of the program to be corrected. This</a:t>
            </a:r>
          </a:p>
          <a:p>
            <a:r>
              <a:rPr lang="en-US" sz="1200" kern="1200" baseline="0" dirty="0" smtClean="0">
                <a:solidFill>
                  <a:schemeClr val="tx1"/>
                </a:solidFill>
                <a:latin typeface="+mn-lt"/>
                <a:ea typeface="+mn-ea"/>
                <a:cs typeface="+mn-cs"/>
              </a:rPr>
              <a:t>makes it easier to identify defective program components and the</a:t>
            </a:r>
          </a:p>
          <a:p>
            <a:r>
              <a:rPr lang="en-US" sz="1200" kern="1200" baseline="0" dirty="0" smtClean="0">
                <a:solidFill>
                  <a:schemeClr val="tx1"/>
                </a:solidFill>
                <a:latin typeface="+mn-lt"/>
                <a:ea typeface="+mn-ea"/>
                <a:cs typeface="+mn-cs"/>
              </a:rPr>
              <a:t>source of residual errors. The availability of cross-reference tables,</a:t>
            </a:r>
          </a:p>
          <a:p>
            <a:r>
              <a:rPr lang="en-US" sz="1200" kern="1200" baseline="0" dirty="0" smtClean="0">
                <a:solidFill>
                  <a:schemeClr val="tx1"/>
                </a:solidFill>
                <a:latin typeface="+mn-lt"/>
                <a:ea typeface="+mn-ea"/>
                <a:cs typeface="+mn-cs"/>
              </a:rPr>
              <a:t>structure charts, data flow and control flow diagrams resulting from</a:t>
            </a:r>
          </a:p>
          <a:p>
            <a:r>
              <a:rPr lang="en-US" sz="1200" kern="1200" baseline="0" dirty="0" smtClean="0">
                <a:solidFill>
                  <a:schemeClr val="tx1"/>
                </a:solidFill>
                <a:latin typeface="+mn-lt"/>
                <a:ea typeface="+mn-ea"/>
                <a:cs typeface="+mn-cs"/>
              </a:rPr>
              <a:t>reverse engineering - can assist in tracing and identifying the</a:t>
            </a:r>
          </a:p>
          <a:p>
            <a:r>
              <a:rPr lang="en-US" sz="1200" kern="1200" baseline="0" dirty="0" smtClean="0">
                <a:solidFill>
                  <a:schemeClr val="tx1"/>
                </a:solidFill>
                <a:latin typeface="+mn-lt"/>
                <a:ea typeface="+mn-ea"/>
                <a:cs typeface="+mn-cs"/>
              </a:rPr>
              <a:t>variables to be changed as well as the areas likely to be affected by</a:t>
            </a:r>
          </a:p>
          <a:p>
            <a:r>
              <a:rPr lang="en-US" sz="1200" kern="1200" baseline="0" dirty="0" smtClean="0">
                <a:solidFill>
                  <a:schemeClr val="tx1"/>
                </a:solidFill>
                <a:latin typeface="+mn-lt"/>
                <a:ea typeface="+mn-ea"/>
                <a:cs typeface="+mn-cs"/>
              </a:rPr>
              <a:t>the change.</a:t>
            </a:r>
          </a:p>
          <a:p>
            <a:r>
              <a:rPr lang="en-US" sz="1200" i="1" kern="1200" baseline="0" dirty="0" smtClean="0">
                <a:solidFill>
                  <a:schemeClr val="tx1"/>
                </a:solidFill>
                <a:latin typeface="+mn-lt"/>
                <a:ea typeface="+mn-ea"/>
                <a:cs typeface="+mn-cs"/>
              </a:rPr>
              <a:t>Adaptive/perfective change: The broad picture made available by</a:t>
            </a:r>
          </a:p>
          <a:p>
            <a:r>
              <a:rPr lang="en-US" sz="1200" kern="1200" baseline="0" dirty="0" smtClean="0">
                <a:solidFill>
                  <a:schemeClr val="tx1"/>
                </a:solidFill>
                <a:latin typeface="+mn-lt"/>
                <a:ea typeface="+mn-ea"/>
                <a:cs typeface="+mn-cs"/>
              </a:rPr>
              <a:t>reverse engineering eases the process of understanding the major</a:t>
            </a:r>
          </a:p>
          <a:p>
            <a:r>
              <a:rPr lang="en-US" sz="1200" kern="1200" baseline="0" dirty="0" smtClean="0">
                <a:solidFill>
                  <a:schemeClr val="tx1"/>
                </a:solidFill>
                <a:latin typeface="+mn-lt"/>
                <a:ea typeface="+mn-ea"/>
                <a:cs typeface="+mn-cs"/>
              </a:rPr>
              <a:t>components of the system and their interrelationships, thereby</a:t>
            </a:r>
          </a:p>
          <a:p>
            <a:r>
              <a:rPr lang="en-US" sz="1200" kern="1200" baseline="0" dirty="0" smtClean="0">
                <a:solidFill>
                  <a:schemeClr val="tx1"/>
                </a:solidFill>
                <a:latin typeface="+mn-lt"/>
                <a:ea typeface="+mn-ea"/>
                <a:cs typeface="+mn-cs"/>
              </a:rPr>
              <a:t>showing where new requirements fit and how they relate to existing</a:t>
            </a:r>
          </a:p>
          <a:p>
            <a:r>
              <a:rPr lang="en-US" sz="1200" kern="1200" baseline="0" dirty="0" smtClean="0">
                <a:solidFill>
                  <a:schemeClr val="tx1"/>
                </a:solidFill>
                <a:latin typeface="+mn-lt"/>
                <a:ea typeface="+mn-ea"/>
                <a:cs typeface="+mn-cs"/>
              </a:rPr>
              <a:t>components. Extracted specification and design information </a:t>
            </a:r>
            <a:r>
              <a:rPr lang="en-US" sz="1200" kern="1200" baseline="0" dirty="0" err="1" smtClean="0">
                <a:solidFill>
                  <a:schemeClr val="tx1"/>
                </a:solidFill>
                <a:latin typeface="+mn-lt"/>
                <a:ea typeface="+mn-ea"/>
                <a:cs typeface="+mn-cs"/>
              </a:rPr>
              <a:t>ean</a:t>
            </a:r>
            <a:r>
              <a:rPr lang="en-US" sz="1200" kern="1200" baseline="0" dirty="0" smtClean="0">
                <a:solidFill>
                  <a:schemeClr val="tx1"/>
                </a:solidFill>
                <a:latin typeface="+mn-lt"/>
                <a:ea typeface="+mn-ea"/>
                <a:cs typeface="+mn-cs"/>
              </a:rPr>
              <a:t> be</a:t>
            </a:r>
          </a:p>
          <a:p>
            <a:r>
              <a:rPr lang="en-US" sz="1200" kern="1200" baseline="0" dirty="0" smtClean="0">
                <a:solidFill>
                  <a:schemeClr val="tx1"/>
                </a:solidFill>
                <a:latin typeface="+mn-lt"/>
                <a:ea typeface="+mn-ea"/>
                <a:cs typeface="+mn-cs"/>
              </a:rPr>
              <a:t>used during enhancement of the system or for the development of</a:t>
            </a:r>
          </a:p>
          <a:p>
            <a:r>
              <a:rPr lang="en-US" sz="1200" kern="1200" baseline="0" dirty="0" smtClean="0">
                <a:solidFill>
                  <a:schemeClr val="tx1"/>
                </a:solidFill>
                <a:latin typeface="+mn-lt"/>
                <a:ea typeface="+mn-ea"/>
                <a:cs typeface="+mn-cs"/>
              </a:rPr>
              <a:t>another product.</a:t>
            </a:r>
          </a:p>
          <a:p>
            <a:r>
              <a:rPr lang="en-US" sz="1200" i="1" kern="1200" baseline="0" dirty="0" smtClean="0">
                <a:solidFill>
                  <a:schemeClr val="tx1"/>
                </a:solidFill>
                <a:latin typeface="+mn-lt"/>
                <a:ea typeface="+mn-ea"/>
                <a:cs typeface="+mn-cs"/>
              </a:rPr>
              <a:t>Preventive change: Reverse engineering has been </a:t>
            </a:r>
            <a:r>
              <a:rPr lang="en-US" sz="1200" i="1" kern="1200" baseline="0" dirty="0" err="1" smtClean="0">
                <a:solidFill>
                  <a:schemeClr val="tx1"/>
                </a:solidFill>
                <a:latin typeface="+mn-lt"/>
                <a:ea typeface="+mn-ea"/>
                <a:cs typeface="+mn-cs"/>
              </a:rPr>
              <a:t>recognised</a:t>
            </a:r>
            <a:r>
              <a:rPr lang="en-US" sz="1200" i="1" kern="1200" baseline="0" dirty="0" smtClean="0">
                <a:solidFill>
                  <a:schemeClr val="tx1"/>
                </a:solidFill>
                <a:latin typeface="+mn-lt"/>
                <a:ea typeface="+mn-ea"/>
                <a:cs typeface="+mn-cs"/>
              </a:rPr>
              <a:t> as</a:t>
            </a:r>
          </a:p>
          <a:p>
            <a:r>
              <a:rPr lang="en-US" sz="1200" kern="1200" baseline="0" dirty="0" smtClean="0">
                <a:solidFill>
                  <a:schemeClr val="tx1"/>
                </a:solidFill>
                <a:latin typeface="+mn-lt"/>
                <a:ea typeface="+mn-ea"/>
                <a:cs typeface="+mn-cs"/>
              </a:rPr>
              <a:t>being of specific benefit to future maintenance of a system.</a:t>
            </a:r>
            <a:endParaRPr lang="en-US" dirty="0"/>
          </a:p>
        </p:txBody>
      </p:sp>
      <p:sp>
        <p:nvSpPr>
          <p:cNvPr id="4" name="Slide Number Placeholder 3"/>
          <p:cNvSpPr>
            <a:spLocks noGrp="1"/>
          </p:cNvSpPr>
          <p:nvPr>
            <p:ph type="sldNum" sz="quarter" idx="10"/>
          </p:nvPr>
        </p:nvSpPr>
        <p:spPr/>
        <p:txBody>
          <a:bodyPr/>
          <a:lstStyle/>
          <a:p>
            <a:fld id="{A5CD1DD4-83C7-4FB2-B8DA-3B42FC31EC8E}" type="slidenum">
              <a:rPr lang="en-US" smtClean="0"/>
              <a:pPr/>
              <a:t>28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CD1DD4-83C7-4FB2-B8DA-3B42FC31EC8E}" type="slidenum">
              <a:rPr lang="en-US" smtClean="0"/>
              <a:pPr/>
              <a:t>71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 II</a:t>
            </a:r>
            <a:br>
              <a:rPr lang="en-US" dirty="0" smtClean="0"/>
            </a:br>
            <a:r>
              <a:rPr lang="en-US" dirty="0" smtClean="0"/>
              <a:t>I. Reverse </a:t>
            </a:r>
            <a:r>
              <a:rPr lang="en-US" dirty="0" smtClean="0"/>
              <a:t>engineering</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pPr>
              <a:buNone/>
            </a:pPr>
            <a:endParaRPr lang="en-US" dirty="0"/>
          </a:p>
        </p:txBody>
      </p:sp>
      <p:pic>
        <p:nvPicPr>
          <p:cNvPr id="2050" name="Picture 2"/>
          <p:cNvPicPr>
            <a:picLocks noChangeAspect="1" noChangeArrowheads="1"/>
          </p:cNvPicPr>
          <p:nvPr/>
        </p:nvPicPr>
        <p:blipFill>
          <a:blip r:embed="rId2"/>
          <a:srcRect/>
          <a:stretch>
            <a:fillRect/>
          </a:stretch>
        </p:blipFill>
        <p:spPr bwMode="auto">
          <a:xfrm>
            <a:off x="762000" y="1066800"/>
            <a:ext cx="7620000" cy="403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i="1" dirty="0" smtClean="0"/>
              <a:t>4.1 </a:t>
            </a:r>
            <a:r>
              <a:rPr lang="en-US" b="1" i="1" dirty="0" err="1" smtClean="0"/>
              <a:t>Redocumentation</a:t>
            </a:r>
            <a:endParaRPr lang="en-US" b="1" dirty="0"/>
          </a:p>
        </p:txBody>
      </p:sp>
      <p:sp>
        <p:nvSpPr>
          <p:cNvPr id="3" name="Content Placeholder 2"/>
          <p:cNvSpPr>
            <a:spLocks noGrp="1"/>
          </p:cNvSpPr>
          <p:nvPr>
            <p:ph idx="1"/>
          </p:nvPr>
        </p:nvSpPr>
        <p:spPr>
          <a:xfrm>
            <a:off x="0" y="838200"/>
            <a:ext cx="9144000" cy="6019800"/>
          </a:xfrm>
        </p:spPr>
        <p:txBody>
          <a:bodyPr>
            <a:normAutofit fontScale="92500"/>
          </a:bodyPr>
          <a:lstStyle/>
          <a:p>
            <a:pPr algn="just"/>
            <a:r>
              <a:rPr lang="en-US" dirty="0" smtClean="0"/>
              <a:t>Recreation of a semantically equivalent representation within the same relative abstraction level. Goals are</a:t>
            </a:r>
          </a:p>
          <a:p>
            <a:pPr lvl="1" algn="just"/>
            <a:r>
              <a:rPr lang="en-US" dirty="0" smtClean="0"/>
              <a:t>Firstly, to create alternative views of the system so as to enhance understanding, for example the generation of a </a:t>
            </a:r>
            <a:r>
              <a:rPr lang="en-US" b="1" dirty="0" smtClean="0"/>
              <a:t>hierarchical data flow or control flow diagram from source code.</a:t>
            </a:r>
          </a:p>
          <a:p>
            <a:pPr lvl="1" algn="just"/>
            <a:r>
              <a:rPr lang="en-US" dirty="0" smtClean="0"/>
              <a:t>Secondly, to improve current documentation. Such documentation should have been produced during the </a:t>
            </a:r>
            <a:r>
              <a:rPr lang="en-US" b="1" dirty="0" smtClean="0"/>
              <a:t>development of the system and updated as the system changed.</a:t>
            </a:r>
          </a:p>
          <a:p>
            <a:pPr lvl="1" algn="just"/>
            <a:r>
              <a:rPr lang="en-US" dirty="0" smtClean="0"/>
              <a:t>Thirdly, to generate documentation for a newly modified program. This is aimed at </a:t>
            </a:r>
            <a:r>
              <a:rPr lang="en-US" b="1" dirty="0" smtClean="0"/>
              <a:t>facilitating future maintenance </a:t>
            </a:r>
            <a:r>
              <a:rPr lang="en-US" dirty="0" smtClean="0"/>
              <a:t>work on the system – </a:t>
            </a:r>
            <a:r>
              <a:rPr lang="en-US" b="1" dirty="0" smtClean="0"/>
              <a:t>preventive maintenance</a:t>
            </a:r>
            <a:r>
              <a:rPr lang="en-US" dirty="0" smtClean="0"/>
              <a: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fontScale="90000"/>
          </a:bodyPr>
          <a:lstStyle/>
          <a:p>
            <a:r>
              <a:rPr lang="en-US" sz="3200" b="1" dirty="0" smtClean="0"/>
              <a:t>A program and its corresponding control flow diagram</a:t>
            </a:r>
            <a:endParaRPr lang="en-US" sz="3200" b="1" dirty="0"/>
          </a:p>
        </p:txBody>
      </p:sp>
      <p:pic>
        <p:nvPicPr>
          <p:cNvPr id="3074" name="Picture 2"/>
          <p:cNvPicPr>
            <a:picLocks noGrp="1" noChangeAspect="1" noChangeArrowheads="1"/>
          </p:cNvPicPr>
          <p:nvPr>
            <p:ph idx="1"/>
          </p:nvPr>
        </p:nvPicPr>
        <p:blipFill>
          <a:blip r:embed="rId2"/>
          <a:srcRect/>
          <a:stretch>
            <a:fillRect/>
          </a:stretch>
        </p:blipFill>
        <p:spPr bwMode="auto">
          <a:xfrm>
            <a:off x="609600" y="914400"/>
            <a:ext cx="7848600"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i="1" dirty="0" smtClean="0"/>
              <a:t>4.2.Design Recovery</a:t>
            </a:r>
            <a:endParaRPr lang="en-US" dirty="0"/>
          </a:p>
        </p:txBody>
      </p:sp>
      <p:sp>
        <p:nvSpPr>
          <p:cNvPr id="3" name="Content Placeholder 2"/>
          <p:cNvSpPr>
            <a:spLocks noGrp="1"/>
          </p:cNvSpPr>
          <p:nvPr>
            <p:ph idx="1"/>
          </p:nvPr>
        </p:nvSpPr>
        <p:spPr>
          <a:xfrm>
            <a:off x="457200" y="838200"/>
            <a:ext cx="8229600" cy="5715000"/>
          </a:xfrm>
        </p:spPr>
        <p:txBody>
          <a:bodyPr>
            <a:normAutofit fontScale="85000" lnSpcReduction="20000"/>
          </a:bodyPr>
          <a:lstStyle/>
          <a:p>
            <a:pPr algn="just"/>
            <a:r>
              <a:rPr lang="en-US" dirty="0" smtClean="0"/>
              <a:t>Design recovery entails </a:t>
            </a:r>
            <a:r>
              <a:rPr lang="en-US" b="1" dirty="0" smtClean="0"/>
              <a:t>identifying and extracting meaningful higher level abstractions</a:t>
            </a:r>
            <a:r>
              <a:rPr lang="en-US" dirty="0" smtClean="0"/>
              <a:t> beyond those obtained directly from examination of the source code</a:t>
            </a:r>
          </a:p>
          <a:p>
            <a:pPr algn="just"/>
            <a:r>
              <a:rPr lang="en-US" dirty="0" smtClean="0"/>
              <a:t>This may be achieved from a </a:t>
            </a:r>
            <a:r>
              <a:rPr lang="en-US" b="1" dirty="0" smtClean="0"/>
              <a:t>combination of code, existing design documentation, personal experience, and knowledge of the problem and application domains</a:t>
            </a:r>
          </a:p>
          <a:p>
            <a:pPr algn="just"/>
            <a:r>
              <a:rPr lang="en-US" b="1" dirty="0" smtClean="0"/>
              <a:t>The recovered design </a:t>
            </a:r>
            <a:r>
              <a:rPr lang="en-US" dirty="0" smtClean="0"/>
              <a:t>– which is not necessarily the original design - can then be </a:t>
            </a:r>
            <a:r>
              <a:rPr lang="en-US" b="1" dirty="0" smtClean="0"/>
              <a:t>used for redeveloping the system</a:t>
            </a:r>
            <a:r>
              <a:rPr lang="en-US" dirty="0" smtClean="0"/>
              <a:t>.</a:t>
            </a:r>
          </a:p>
          <a:p>
            <a:pPr algn="just"/>
            <a:r>
              <a:rPr lang="en-US" dirty="0" smtClean="0"/>
              <a:t>Also the design could also be used to develop similar but non-identical applications.</a:t>
            </a:r>
          </a:p>
          <a:p>
            <a:pPr algn="just"/>
            <a:r>
              <a:rPr lang="en-US" b="1" dirty="0" smtClean="0"/>
              <a:t>Example: </a:t>
            </a:r>
            <a:r>
              <a:rPr lang="en-US" dirty="0" smtClean="0"/>
              <a:t>After recovering the design of a spelling checker application, it can used in the design of a spell checking module in a new word processing package.</a:t>
            </a:r>
          </a:p>
          <a:p>
            <a:pPr algn="just"/>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b="1" i="1" dirty="0" smtClean="0"/>
              <a:t>Design Recovery</a:t>
            </a:r>
            <a:endParaRPr lang="en-US" dirty="0"/>
          </a:p>
        </p:txBody>
      </p:sp>
      <p:sp>
        <p:nvSpPr>
          <p:cNvPr id="3" name="Content Placeholder 2"/>
          <p:cNvSpPr>
            <a:spLocks noGrp="1"/>
          </p:cNvSpPr>
          <p:nvPr>
            <p:ph idx="1"/>
          </p:nvPr>
        </p:nvSpPr>
        <p:spPr>
          <a:xfrm>
            <a:off x="0" y="533400"/>
            <a:ext cx="9144000" cy="6324600"/>
          </a:xfrm>
        </p:spPr>
        <p:txBody>
          <a:bodyPr>
            <a:normAutofit fontScale="70000" lnSpcReduction="20000"/>
          </a:bodyPr>
          <a:lstStyle/>
          <a:p>
            <a:pPr algn="just">
              <a:buNone/>
            </a:pPr>
            <a:r>
              <a:rPr lang="en-US" dirty="0" smtClean="0"/>
              <a:t>	Models for recovering design are,</a:t>
            </a:r>
          </a:p>
          <a:p>
            <a:r>
              <a:rPr lang="en-US" dirty="0" smtClean="0"/>
              <a:t>(1) </a:t>
            </a:r>
            <a:r>
              <a:rPr lang="en-US" dirty="0" err="1" smtClean="0"/>
              <a:t>Rugaber</a:t>
            </a:r>
            <a:r>
              <a:rPr lang="en-US" dirty="0" smtClean="0"/>
              <a:t> </a:t>
            </a:r>
            <a:r>
              <a:rPr lang="en-US" i="1" dirty="0" smtClean="0"/>
              <a:t>et al. - </a:t>
            </a:r>
            <a:r>
              <a:rPr lang="en-US" dirty="0" smtClean="0"/>
              <a:t>able to </a:t>
            </a:r>
            <a:r>
              <a:rPr lang="en-US" dirty="0" err="1" smtClean="0"/>
              <a:t>recognise</a:t>
            </a:r>
            <a:r>
              <a:rPr lang="en-US" dirty="0" smtClean="0"/>
              <a:t>, understand and represent design decisions present in a given source code. Program constructs, which vary between programming languages, enable recognition of design decisions. </a:t>
            </a:r>
          </a:p>
          <a:p>
            <a:endParaRPr lang="en-US" dirty="0" smtClean="0"/>
          </a:p>
          <a:p>
            <a:pPr>
              <a:buNone/>
            </a:pPr>
            <a:r>
              <a:rPr lang="en-US" dirty="0" smtClean="0"/>
              <a:t>	</a:t>
            </a:r>
            <a:r>
              <a:rPr lang="en-US" b="1" dirty="0" smtClean="0"/>
              <a:t>Examples </a:t>
            </a:r>
            <a:r>
              <a:rPr lang="en-US" dirty="0" smtClean="0"/>
              <a:t>of such constructs are control and data structures, variables, procedures and functions, definition and  implementation modules, and class hierarchies.</a:t>
            </a:r>
          </a:p>
          <a:p>
            <a:pPr algn="just"/>
            <a:endParaRPr lang="en-US" dirty="0" smtClean="0"/>
          </a:p>
          <a:p>
            <a:pPr algn="just"/>
            <a:r>
              <a:rPr lang="en-US" dirty="0" smtClean="0"/>
              <a:t>(2) </a:t>
            </a:r>
            <a:r>
              <a:rPr lang="en-US" dirty="0" err="1" smtClean="0"/>
              <a:t>Choi</a:t>
            </a:r>
            <a:r>
              <a:rPr lang="en-US" dirty="0" smtClean="0"/>
              <a:t> and </a:t>
            </a:r>
            <a:r>
              <a:rPr lang="en-US" dirty="0" err="1" smtClean="0"/>
              <a:t>Scacchi</a:t>
            </a:r>
            <a:r>
              <a:rPr lang="en-US" dirty="0" smtClean="0"/>
              <a:t> propose an approach </a:t>
            </a:r>
            <a:r>
              <a:rPr lang="en-US" b="1" dirty="0" smtClean="0"/>
              <a:t>to extract and restructure the design of large systems ('large systems' refers to those systems with inter-modular relations)</a:t>
            </a:r>
          </a:p>
          <a:p>
            <a:pPr algn="just">
              <a:buNone/>
            </a:pPr>
            <a:endParaRPr lang="en-US" b="1" dirty="0" smtClean="0"/>
          </a:p>
          <a:p>
            <a:pPr algn="just"/>
            <a:r>
              <a:rPr lang="en-US" b="1" dirty="0" smtClean="0"/>
              <a:t>(</a:t>
            </a:r>
            <a:r>
              <a:rPr lang="en-US" dirty="0" smtClean="0"/>
              <a:t>3) other approaches rely on knowledge about the problem and application domains. </a:t>
            </a:r>
          </a:p>
          <a:p>
            <a:pPr marL="350838" indent="0" algn="just">
              <a:buNone/>
            </a:pPr>
            <a:r>
              <a:rPr lang="en-US" b="1" dirty="0" smtClean="0"/>
              <a:t>Example : </a:t>
            </a:r>
            <a:r>
              <a:rPr lang="en-US" dirty="0" smtClean="0"/>
              <a:t> use of 'automated cliché recognition‘ . </a:t>
            </a:r>
            <a:r>
              <a:rPr lang="en-US" dirty="0" err="1" smtClean="0"/>
              <a:t>Cliches</a:t>
            </a:r>
            <a:r>
              <a:rPr lang="en-US" dirty="0" smtClean="0"/>
              <a:t> are standard problem solving techniques, such as searching and sorting, that can easily be identified by inspection.  An experienced programmer can reconstruct the design of a program by </a:t>
            </a:r>
            <a:r>
              <a:rPr lang="en-US" dirty="0" err="1" smtClean="0"/>
              <a:t>recognising</a:t>
            </a:r>
            <a:r>
              <a:rPr lang="en-US" dirty="0" smtClean="0"/>
              <a:t> the </a:t>
            </a:r>
            <a:r>
              <a:rPr lang="en-US" dirty="0" err="1" smtClean="0"/>
              <a:t>cliches</a:t>
            </a:r>
            <a:r>
              <a:rPr lang="en-US" dirty="0" smtClean="0"/>
              <a:t> used. </a:t>
            </a:r>
            <a:endParaRPr 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4.3.</a:t>
            </a:r>
            <a:r>
              <a:rPr lang="en-US" b="1" i="1" dirty="0" smtClean="0"/>
              <a:t> Specification Recovery</a:t>
            </a:r>
            <a:endParaRPr lang="en-US" dirty="0"/>
          </a:p>
        </p:txBody>
      </p:sp>
      <p:sp>
        <p:nvSpPr>
          <p:cNvPr id="3" name="Content Placeholder 2"/>
          <p:cNvSpPr>
            <a:spLocks noGrp="1"/>
          </p:cNvSpPr>
          <p:nvPr>
            <p:ph idx="1"/>
          </p:nvPr>
        </p:nvSpPr>
        <p:spPr>
          <a:xfrm>
            <a:off x="0" y="762000"/>
            <a:ext cx="9144000" cy="6096000"/>
          </a:xfrm>
        </p:spPr>
        <p:txBody>
          <a:bodyPr>
            <a:normAutofit fontScale="85000" lnSpcReduction="10000"/>
          </a:bodyPr>
          <a:lstStyle/>
          <a:p>
            <a:r>
              <a:rPr lang="en-US" dirty="0" smtClean="0"/>
              <a:t>In some situations </a:t>
            </a:r>
            <a:r>
              <a:rPr lang="en-US" b="1" dirty="0" smtClean="0"/>
              <a:t>reverse engineering </a:t>
            </a:r>
            <a:r>
              <a:rPr lang="en-US" dirty="0" smtClean="0"/>
              <a:t>that only leads to the recovery of the design of the system may </a:t>
            </a:r>
            <a:r>
              <a:rPr lang="en-US" b="1" dirty="0" smtClean="0"/>
              <a:t>not be of much use to an </a:t>
            </a:r>
            <a:r>
              <a:rPr lang="en-US" b="1" dirty="0" err="1" smtClean="0"/>
              <a:t>organisation</a:t>
            </a:r>
            <a:r>
              <a:rPr lang="en-US" b="1" dirty="0" smtClean="0"/>
              <a:t> .</a:t>
            </a:r>
          </a:p>
          <a:p>
            <a:pPr>
              <a:buNone/>
            </a:pPr>
            <a:r>
              <a:rPr lang="en-US" b="1" dirty="0" smtClean="0"/>
              <a:t>	Example: </a:t>
            </a:r>
            <a:r>
              <a:rPr lang="en-US" dirty="0" smtClean="0"/>
              <a:t>when there is a </a:t>
            </a:r>
            <a:r>
              <a:rPr lang="en-US" b="1" dirty="0" smtClean="0"/>
              <a:t>paradigm shift </a:t>
            </a:r>
            <a:r>
              <a:rPr lang="en-US" dirty="0" smtClean="0"/>
              <a:t>and the design of the new paradigm has little or nothing in common with</a:t>
            </a:r>
          </a:p>
          <a:p>
            <a:pPr>
              <a:buNone/>
            </a:pPr>
            <a:r>
              <a:rPr lang="en-US" dirty="0" smtClean="0"/>
              <a:t>	the design of the original paradigm, for instance </a:t>
            </a:r>
            <a:r>
              <a:rPr lang="en-US" b="1" dirty="0" smtClean="0"/>
              <a:t>moving from structured programming to object-oriented programming.</a:t>
            </a:r>
          </a:p>
          <a:p>
            <a:pPr>
              <a:buNone/>
            </a:pPr>
            <a:endParaRPr lang="en-US" b="1" dirty="0" smtClean="0"/>
          </a:p>
          <a:p>
            <a:pPr algn="just"/>
            <a:r>
              <a:rPr lang="en-US" dirty="0" smtClean="0"/>
              <a:t>An appropriate approach is to obtain the original specification of the system through </a:t>
            </a:r>
            <a:r>
              <a:rPr lang="en-US" b="1" dirty="0" smtClean="0"/>
              <a:t>specification recovery.</a:t>
            </a:r>
          </a:p>
          <a:p>
            <a:pPr algn="just"/>
            <a:r>
              <a:rPr lang="en-US" b="1" dirty="0" smtClean="0"/>
              <a:t> </a:t>
            </a:r>
            <a:r>
              <a:rPr lang="en-US" dirty="0" smtClean="0"/>
              <a:t>This involves </a:t>
            </a:r>
            <a:r>
              <a:rPr lang="en-US" b="1" dirty="0" smtClean="0"/>
              <a:t>identifying, abstracting </a:t>
            </a:r>
            <a:r>
              <a:rPr lang="en-US" dirty="0" smtClean="0"/>
              <a:t>and </a:t>
            </a:r>
            <a:r>
              <a:rPr lang="en-US" b="1" dirty="0" smtClean="0"/>
              <a:t>representing meaningful higher levels of abstractions beyond</a:t>
            </a:r>
            <a:r>
              <a:rPr lang="en-US" dirty="0" smtClean="0"/>
              <a:t> those obtained simply by </a:t>
            </a:r>
            <a:r>
              <a:rPr lang="en-US" b="1" dirty="0" smtClean="0"/>
              <a:t>inspecting the design or source code of the software system.</a:t>
            </a:r>
            <a:endParaRPr lang="en-US"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fontScale="92500"/>
          </a:bodyPr>
          <a:lstStyle/>
          <a:p>
            <a:pPr algn="just"/>
            <a:r>
              <a:rPr lang="en-US" dirty="0" smtClean="0"/>
              <a:t>The specification can be derived directly from the </a:t>
            </a:r>
            <a:r>
              <a:rPr lang="en-US" b="1" dirty="0" smtClean="0"/>
              <a:t>source code or from existing design representations through  backward transformations. </a:t>
            </a:r>
            <a:endParaRPr lang="en-US" dirty="0" smtClean="0"/>
          </a:p>
          <a:p>
            <a:pPr algn="just"/>
            <a:r>
              <a:rPr lang="en-US" dirty="0" smtClean="0"/>
              <a:t>Information obtained from </a:t>
            </a:r>
            <a:r>
              <a:rPr lang="en-US" b="1" dirty="0" smtClean="0"/>
              <a:t>other sources such as system and design documentation, previous experience, and problem and application domain knowledge</a:t>
            </a:r>
            <a:r>
              <a:rPr lang="en-US" dirty="0" smtClean="0"/>
              <a:t> can greatly facilitate the recovery process.</a:t>
            </a:r>
          </a:p>
          <a:p>
            <a:pPr algn="just"/>
            <a:r>
              <a:rPr lang="en-US" dirty="0" smtClean="0"/>
              <a:t>Recovered specification should be represented in a form that can be </a:t>
            </a:r>
            <a:r>
              <a:rPr lang="en-US" b="1" dirty="0" err="1" smtClean="0"/>
              <a:t>reimplemented</a:t>
            </a:r>
            <a:r>
              <a:rPr lang="en-US" b="1" dirty="0" smtClean="0"/>
              <a:t> easily in another programming language or paradigm.</a:t>
            </a:r>
          </a:p>
          <a:p>
            <a:pPr algn="just"/>
            <a:r>
              <a:rPr lang="en-US" dirty="0" smtClean="0"/>
              <a:t>The specification recovered can also be represented as </a:t>
            </a:r>
            <a:r>
              <a:rPr lang="en-US" b="1" dirty="0" smtClean="0"/>
              <a:t>'object classes</a:t>
            </a:r>
            <a:r>
              <a:rPr lang="en-US" dirty="0" smtClean="0"/>
              <a:t>‘. In this case the system is represented as a set of objects and operations.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a:bodyPr>
          <a:lstStyle/>
          <a:p>
            <a:pPr algn="just">
              <a:buNone/>
            </a:pPr>
            <a:r>
              <a:rPr lang="en-US" b="1" dirty="0" smtClean="0"/>
              <a:t>Uses of </a:t>
            </a:r>
            <a:r>
              <a:rPr lang="en-US" b="1" i="1" dirty="0" smtClean="0"/>
              <a:t>Specification Recovery</a:t>
            </a:r>
            <a:endParaRPr lang="en-US" b="1" dirty="0" smtClean="0"/>
          </a:p>
          <a:p>
            <a:pPr algn="just"/>
            <a:r>
              <a:rPr lang="en-US" dirty="0" smtClean="0"/>
              <a:t>used to support software maintenance without necessarily requiring access to the source code. </a:t>
            </a:r>
          </a:p>
          <a:p>
            <a:pPr algn="just"/>
            <a:r>
              <a:rPr lang="en-US" dirty="0" smtClean="0"/>
              <a:t>Assists the maintainer in acquiring the appropriate level of understanding required to effect a change to a software system.</a:t>
            </a:r>
          </a:p>
          <a:p>
            <a:r>
              <a:rPr lang="en-US" dirty="0" smtClean="0"/>
              <a:t>used in the development or maintenance of similar software systems.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639762"/>
          </a:xfrm>
        </p:spPr>
        <p:txBody>
          <a:bodyPr>
            <a:normAutofit fontScale="90000"/>
          </a:bodyPr>
          <a:lstStyle/>
          <a:p>
            <a:r>
              <a:rPr lang="en-US" b="1" i="1" dirty="0" smtClean="0"/>
              <a:t>4.4. Conditions for Reverse Engineering</a:t>
            </a:r>
            <a:endParaRPr lang="en-US" dirty="0"/>
          </a:p>
        </p:txBody>
      </p:sp>
      <p:sp>
        <p:nvSpPr>
          <p:cNvPr id="3" name="Content Placeholder 2"/>
          <p:cNvSpPr>
            <a:spLocks noGrp="1"/>
          </p:cNvSpPr>
          <p:nvPr>
            <p:ph idx="1"/>
          </p:nvPr>
        </p:nvSpPr>
        <p:spPr>
          <a:xfrm>
            <a:off x="457200" y="990600"/>
            <a:ext cx="8229600" cy="5135563"/>
          </a:xfrm>
        </p:spPr>
        <p:txBody>
          <a:bodyPr/>
          <a:lstStyle/>
          <a:p>
            <a:pPr algn="just"/>
            <a:r>
              <a:rPr lang="en-US" dirty="0" smtClean="0"/>
              <a:t>There are </a:t>
            </a:r>
            <a:r>
              <a:rPr lang="en-US" b="1" dirty="0" smtClean="0"/>
              <a:t>no hard and fast rules </a:t>
            </a:r>
            <a:r>
              <a:rPr lang="en-US" dirty="0" smtClean="0"/>
              <a:t>as to what criteria a program must </a:t>
            </a:r>
            <a:r>
              <a:rPr lang="en-US" dirty="0" err="1" smtClean="0"/>
              <a:t>fulfil</a:t>
            </a:r>
            <a:r>
              <a:rPr lang="en-US" dirty="0" smtClean="0"/>
              <a:t> before it may usefully be subject to </a:t>
            </a:r>
            <a:r>
              <a:rPr lang="en-US" b="1" dirty="0" smtClean="0"/>
              <a:t>reverse engineering</a:t>
            </a:r>
            <a:r>
              <a:rPr lang="en-US" dirty="0" smtClean="0"/>
              <a:t>.</a:t>
            </a:r>
          </a:p>
          <a:p>
            <a:pPr algn="just">
              <a:buNone/>
            </a:pPr>
            <a:endParaRPr lang="en-US" dirty="0" smtClean="0"/>
          </a:p>
          <a:p>
            <a:pPr algn="just"/>
            <a:r>
              <a:rPr lang="en-US" dirty="0" smtClean="0"/>
              <a:t>There </a:t>
            </a:r>
            <a:r>
              <a:rPr lang="en-US" b="1" dirty="0" smtClean="0"/>
              <a:t>some features</a:t>
            </a:r>
            <a:r>
              <a:rPr lang="en-US" dirty="0" smtClean="0"/>
              <a:t> which may    serve as </a:t>
            </a:r>
            <a:r>
              <a:rPr lang="en-US" b="1" dirty="0" smtClean="0"/>
              <a:t>warning signs or indicators</a:t>
            </a:r>
            <a:r>
              <a:rPr lang="en-US" dirty="0" smtClean="0"/>
              <a: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533400" y="609600"/>
            <a:ext cx="8229600"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1</a:t>
            </a:r>
            <a:r>
              <a:rPr lang="en-US" dirty="0" smtClean="0"/>
              <a:t>. </a:t>
            </a:r>
            <a:r>
              <a:rPr lang="en-US" dirty="0" smtClean="0"/>
              <a:t>Introduction - Reverse Engineering</a:t>
            </a:r>
            <a:endParaRPr lang="en-US" dirty="0"/>
          </a:p>
        </p:txBody>
      </p:sp>
      <p:sp>
        <p:nvSpPr>
          <p:cNvPr id="3" name="Content Placeholder 2"/>
          <p:cNvSpPr>
            <a:spLocks noGrp="1"/>
          </p:cNvSpPr>
          <p:nvPr>
            <p:ph idx="1"/>
          </p:nvPr>
        </p:nvSpPr>
        <p:spPr>
          <a:xfrm>
            <a:off x="457200" y="1066800"/>
            <a:ext cx="8229600" cy="5486400"/>
          </a:xfrm>
        </p:spPr>
        <p:txBody>
          <a:bodyPr>
            <a:normAutofit fontScale="92500" lnSpcReduction="20000"/>
          </a:bodyPr>
          <a:lstStyle/>
          <a:p>
            <a:pPr algn="just"/>
            <a:r>
              <a:rPr lang="en-US" dirty="0" smtClean="0"/>
              <a:t>The </a:t>
            </a:r>
            <a:r>
              <a:rPr lang="en-US" b="1" dirty="0" smtClean="0"/>
              <a:t>comprehension process </a:t>
            </a:r>
            <a:r>
              <a:rPr lang="en-US" dirty="0" smtClean="0"/>
              <a:t>takes up a great deal of the total </a:t>
            </a:r>
            <a:r>
              <a:rPr lang="en-US" b="1" dirty="0" smtClean="0"/>
              <a:t>time spent </a:t>
            </a:r>
            <a:r>
              <a:rPr lang="en-US" dirty="0" smtClean="0"/>
              <a:t>on carrying out the </a:t>
            </a:r>
            <a:r>
              <a:rPr lang="en-US" b="1" dirty="0" smtClean="0"/>
              <a:t>change.</a:t>
            </a:r>
          </a:p>
          <a:p>
            <a:pPr algn="just">
              <a:buNone/>
            </a:pPr>
            <a:endParaRPr lang="en-US" b="1" dirty="0" smtClean="0"/>
          </a:p>
          <a:p>
            <a:pPr algn="just"/>
            <a:r>
              <a:rPr lang="en-US" dirty="0" smtClean="0"/>
              <a:t>Reasons include incorrect, out-of-date or non-existent documentation, the complexity of the system and a lack of sufficient domain knowledge on the part of the maintainer. </a:t>
            </a:r>
          </a:p>
          <a:p>
            <a:pPr algn="just">
              <a:buNone/>
            </a:pPr>
            <a:endParaRPr lang="en-US" dirty="0" smtClean="0"/>
          </a:p>
          <a:p>
            <a:pPr algn="just"/>
            <a:r>
              <a:rPr lang="en-US" dirty="0" smtClean="0"/>
              <a:t>To alleviate these problems is to </a:t>
            </a:r>
            <a:r>
              <a:rPr lang="en-US" b="1" dirty="0" smtClean="0"/>
              <a:t>abstract from the source code relevant information about the system, such as the specification and design, in a form that promotes understanding.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5. Supporting Techniques</a:t>
            </a:r>
            <a:endParaRPr lang="en-US" dirty="0"/>
          </a:p>
        </p:txBody>
      </p:sp>
      <p:sp>
        <p:nvSpPr>
          <p:cNvPr id="3" name="Content Placeholder 2"/>
          <p:cNvSpPr>
            <a:spLocks noGrp="1"/>
          </p:cNvSpPr>
          <p:nvPr>
            <p:ph idx="1"/>
          </p:nvPr>
        </p:nvSpPr>
        <p:spPr>
          <a:xfrm>
            <a:off x="457200" y="1143000"/>
            <a:ext cx="8229600" cy="4983163"/>
          </a:xfrm>
        </p:spPr>
        <p:txBody>
          <a:bodyPr/>
          <a:lstStyle/>
          <a:p>
            <a:pPr algn="just"/>
            <a:r>
              <a:rPr lang="en-US" dirty="0" smtClean="0"/>
              <a:t>The understanding obtained through reverse engineering can support the implementation of change through techniques such as</a:t>
            </a:r>
          </a:p>
          <a:p>
            <a:pPr lvl="1"/>
            <a:r>
              <a:rPr lang="en-US" sz="3200" b="1" dirty="0" smtClean="0"/>
              <a:t> forward engineering, </a:t>
            </a:r>
          </a:p>
          <a:p>
            <a:pPr lvl="1"/>
            <a:r>
              <a:rPr lang="en-US" sz="3200" b="1" dirty="0" smtClean="0"/>
              <a:t>restructuring</a:t>
            </a:r>
          </a:p>
          <a:p>
            <a:pPr lvl="1"/>
            <a:r>
              <a:rPr lang="en-US" sz="3200" b="1" dirty="0" smtClean="0"/>
              <a:t>reengineering.</a:t>
            </a:r>
            <a:endParaRPr lang="en-US" sz="32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5.1. Forward Engineering</a:t>
            </a:r>
            <a:endParaRPr lang="en-US" b="1" dirty="0"/>
          </a:p>
        </p:txBody>
      </p:sp>
      <p:sp>
        <p:nvSpPr>
          <p:cNvPr id="3" name="Content Placeholder 2"/>
          <p:cNvSpPr>
            <a:spLocks noGrp="1"/>
          </p:cNvSpPr>
          <p:nvPr>
            <p:ph idx="1"/>
          </p:nvPr>
        </p:nvSpPr>
        <p:spPr/>
        <p:txBody>
          <a:bodyPr/>
          <a:lstStyle/>
          <a:p>
            <a:pPr algn="just"/>
            <a:r>
              <a:rPr lang="en-US" dirty="0" smtClean="0"/>
              <a:t>the opposite of reverse engineering. </a:t>
            </a:r>
          </a:p>
          <a:p>
            <a:pPr algn="just"/>
            <a:r>
              <a:rPr lang="en-US" dirty="0" smtClean="0"/>
              <a:t>It refers to the traditional software development approach - proceeding from requirements to detailed implementation via the design of the system.</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i="1" dirty="0" smtClean="0"/>
              <a:t>5.2. Restructuring</a:t>
            </a:r>
            <a:endParaRPr lang="en-US" dirty="0"/>
          </a:p>
        </p:txBody>
      </p:sp>
      <p:sp>
        <p:nvSpPr>
          <p:cNvPr id="3" name="Content Placeholder 2"/>
          <p:cNvSpPr>
            <a:spLocks noGrp="1"/>
          </p:cNvSpPr>
          <p:nvPr>
            <p:ph idx="1"/>
          </p:nvPr>
        </p:nvSpPr>
        <p:spPr>
          <a:xfrm>
            <a:off x="0" y="914400"/>
            <a:ext cx="9144000" cy="5638800"/>
          </a:xfrm>
        </p:spPr>
        <p:txBody>
          <a:bodyPr>
            <a:normAutofit fontScale="77500" lnSpcReduction="20000"/>
          </a:bodyPr>
          <a:lstStyle/>
          <a:p>
            <a:pPr algn="just"/>
            <a:r>
              <a:rPr lang="en-US" dirty="0" smtClean="0"/>
              <a:t>Transforming a system from one representational form to another at the same relative level of abstraction without a change in its functionality or semantics</a:t>
            </a:r>
          </a:p>
          <a:p>
            <a:pPr algn="just"/>
            <a:r>
              <a:rPr lang="en-US" dirty="0" smtClean="0"/>
              <a:t>Due to transformation, the </a:t>
            </a:r>
            <a:r>
              <a:rPr lang="en-US" b="1" dirty="0" smtClean="0"/>
              <a:t>structure of programs tends to degrade.</a:t>
            </a:r>
          </a:p>
          <a:p>
            <a:r>
              <a:rPr lang="en-US" dirty="0" smtClean="0"/>
              <a:t>As the degeneration continues, the </a:t>
            </a:r>
            <a:r>
              <a:rPr lang="en-US" b="1" dirty="0" smtClean="0"/>
              <a:t>programs become more complex and difficult to understand. </a:t>
            </a:r>
          </a:p>
          <a:p>
            <a:r>
              <a:rPr lang="en-US" dirty="0" smtClean="0"/>
              <a:t>To control this increase in complexity, the </a:t>
            </a:r>
            <a:r>
              <a:rPr lang="en-US" b="1" dirty="0" smtClean="0"/>
              <a:t>source code needs to be restructured.</a:t>
            </a:r>
          </a:p>
          <a:p>
            <a:pPr lvl="1" algn="just">
              <a:buNone/>
            </a:pPr>
            <a:endParaRPr lang="en-US" b="1" dirty="0" smtClean="0"/>
          </a:p>
          <a:p>
            <a:pPr marL="58738" lvl="1" indent="0" algn="just">
              <a:buNone/>
            </a:pPr>
            <a:r>
              <a:rPr lang="en-US" b="1" dirty="0" smtClean="0"/>
              <a:t>TYPES OF RESTRUCTURING</a:t>
            </a:r>
          </a:p>
          <a:p>
            <a:pPr lvl="1" algn="just"/>
            <a:r>
              <a:rPr lang="en-US" i="1" dirty="0" smtClean="0"/>
              <a:t>Control-flow-driven restructuring</a:t>
            </a:r>
          </a:p>
          <a:p>
            <a:pPr lvl="2" algn="just">
              <a:buNone/>
            </a:pPr>
            <a:r>
              <a:rPr lang="en-US" i="1" dirty="0" smtClean="0"/>
              <a:t>  </a:t>
            </a:r>
          </a:p>
          <a:p>
            <a:pPr lvl="1" algn="just"/>
            <a:r>
              <a:rPr lang="en-US" i="1" dirty="0" smtClean="0"/>
              <a:t>Efficiency-driven restructuring</a:t>
            </a:r>
          </a:p>
          <a:p>
            <a:pPr lvl="2" algn="just">
              <a:buNone/>
            </a:pPr>
            <a:r>
              <a:rPr lang="en-US" i="1" dirty="0" smtClean="0"/>
              <a:t>  </a:t>
            </a:r>
          </a:p>
          <a:p>
            <a:pPr lvl="1" algn="just"/>
            <a:r>
              <a:rPr lang="en-US" i="1" dirty="0" smtClean="0"/>
              <a:t>Adaption-driven restructuring</a:t>
            </a:r>
          </a:p>
          <a:p>
            <a:pPr lvl="2" algn="just">
              <a:buNone/>
            </a:pPr>
            <a:r>
              <a:rPr lang="en-US" i="1" dirty="0" smtClean="0"/>
              <a:t>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lnSpcReduction="10000"/>
          </a:bodyPr>
          <a:lstStyle/>
          <a:p>
            <a:pPr marL="117475" lvl="1" indent="0" algn="just">
              <a:buNone/>
            </a:pPr>
            <a:r>
              <a:rPr lang="en-US" b="1" i="1" dirty="0" smtClean="0"/>
              <a:t>(1) Control-flow-driven restructuring:</a:t>
            </a:r>
          </a:p>
          <a:p>
            <a:pPr marL="117475" lvl="2" indent="0" algn="just">
              <a:buNone/>
            </a:pPr>
            <a:r>
              <a:rPr lang="en-US" sz="3200" i="1" dirty="0" smtClean="0"/>
              <a:t>This involves the imposition </a:t>
            </a:r>
            <a:r>
              <a:rPr lang="en-US" sz="3200" dirty="0" smtClean="0"/>
              <a:t>of a clear control structure within the source code  and can be either </a:t>
            </a:r>
            <a:r>
              <a:rPr lang="en-US" sz="3200" dirty="0" err="1" smtClean="0"/>
              <a:t>intermodular</a:t>
            </a:r>
            <a:r>
              <a:rPr lang="en-US" sz="3200" dirty="0" smtClean="0"/>
              <a:t> or </a:t>
            </a:r>
            <a:r>
              <a:rPr lang="en-US" sz="3200" dirty="0" err="1" smtClean="0"/>
              <a:t>intramodular</a:t>
            </a:r>
            <a:r>
              <a:rPr lang="en-US" sz="3200" dirty="0" smtClean="0"/>
              <a:t> in nature.</a:t>
            </a:r>
          </a:p>
          <a:p>
            <a:pPr marL="117475" lvl="2" indent="0" algn="just">
              <a:buNone/>
            </a:pPr>
            <a:endParaRPr lang="en-US" sz="3200" dirty="0" smtClean="0"/>
          </a:p>
          <a:p>
            <a:pPr algn="just">
              <a:buNone/>
            </a:pPr>
            <a:r>
              <a:rPr lang="en-US" b="1" dirty="0" smtClean="0"/>
              <a:t>Example:  </a:t>
            </a:r>
          </a:p>
          <a:p>
            <a:pPr algn="just"/>
            <a:r>
              <a:rPr lang="en-US" dirty="0" smtClean="0"/>
              <a:t>restructuring  in a small is restructuring a‘ spaghetti-like' module's code so as to comply with structured programming concepts. </a:t>
            </a:r>
          </a:p>
          <a:p>
            <a:pPr algn="just"/>
            <a:endParaRPr lang="en-US" dirty="0" smtClean="0"/>
          </a:p>
          <a:p>
            <a:pPr algn="just"/>
            <a:r>
              <a:rPr lang="en-US" dirty="0" smtClean="0"/>
              <a:t>restructuring in the large is </a:t>
            </a:r>
            <a:r>
              <a:rPr lang="en-US" b="1" dirty="0" smtClean="0"/>
              <a:t>regrouping physically distant routines </a:t>
            </a:r>
            <a:r>
              <a:rPr lang="en-US" dirty="0" smtClean="0"/>
              <a:t>- located in different modules - so as to give the system a more coherent structure. </a:t>
            </a:r>
          </a:p>
          <a:p>
            <a:pPr marL="117475" lvl="1" indent="0" algn="just">
              <a:buNone/>
            </a:pPr>
            <a:endParaRPr lang="en-US" i="1"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3352800"/>
          </a:xfrm>
        </p:spPr>
        <p:txBody>
          <a:bodyPr>
            <a:normAutofit fontScale="77500" lnSpcReduction="20000"/>
          </a:bodyPr>
          <a:lstStyle/>
          <a:p>
            <a:pPr>
              <a:buNone/>
            </a:pPr>
            <a:r>
              <a:rPr lang="en-US" b="1" i="1" dirty="0" smtClean="0"/>
              <a:t>(2) Efficiency-driven restructuring:</a:t>
            </a:r>
            <a:r>
              <a:rPr lang="en-US" i="1" dirty="0" smtClean="0"/>
              <a:t> </a:t>
            </a:r>
          </a:p>
          <a:p>
            <a:pPr>
              <a:buNone/>
            </a:pPr>
            <a:r>
              <a:rPr lang="en-US" i="1" dirty="0" smtClean="0"/>
              <a:t>	This involves restructuring a </a:t>
            </a:r>
            <a:r>
              <a:rPr lang="en-US" dirty="0" smtClean="0"/>
              <a:t>function or algorithm to make it more efficient.</a:t>
            </a:r>
          </a:p>
          <a:p>
            <a:pPr>
              <a:buNone/>
            </a:pPr>
            <a:r>
              <a:rPr lang="en-US" b="1" dirty="0" smtClean="0"/>
              <a:t> Example: </a:t>
            </a:r>
            <a:r>
              <a:rPr lang="en-US" dirty="0" smtClean="0"/>
              <a:t>replacement of an IFTHEN-ELSIF-ELSE construct with a CASE construct</a:t>
            </a:r>
          </a:p>
          <a:p>
            <a:r>
              <a:rPr lang="en-US" dirty="0" smtClean="0"/>
              <a:t>CASE statement - only one Boolean is evaluated</a:t>
            </a:r>
          </a:p>
          <a:p>
            <a:pPr>
              <a:buNone/>
            </a:pPr>
            <a:r>
              <a:rPr lang="en-US" dirty="0" smtClean="0"/>
              <a:t>	 IF-THEN-ELSIF-ELSE construct - more than one of the Boolean expressions may need to be tested during execution thereby making it less efficient.</a:t>
            </a:r>
          </a:p>
          <a:p>
            <a:pPr>
              <a:buNone/>
            </a:pPr>
            <a:endParaRPr lang="en-US" dirty="0" smtClean="0"/>
          </a:p>
          <a:p>
            <a:pPr>
              <a:buNone/>
            </a:pPr>
            <a:endParaRPr lang="en-US" dirty="0" smtClean="0"/>
          </a:p>
          <a:p>
            <a:pPr>
              <a:buNone/>
            </a:pPr>
            <a:endParaRPr lang="en-US" b="1" i="1" dirty="0" smtClean="0"/>
          </a:p>
          <a:p>
            <a:pPr marL="117475" lvl="1" indent="0" algn="just">
              <a:buNone/>
            </a:pPr>
            <a:endParaRPr lang="en-US" i="1" dirty="0" smtClean="0"/>
          </a:p>
        </p:txBody>
      </p:sp>
      <p:pic>
        <p:nvPicPr>
          <p:cNvPr id="5124" name="Picture 4"/>
          <p:cNvPicPr>
            <a:picLocks noChangeAspect="1" noChangeArrowheads="1"/>
          </p:cNvPicPr>
          <p:nvPr/>
        </p:nvPicPr>
        <p:blipFill>
          <a:blip r:embed="rId2"/>
          <a:srcRect/>
          <a:stretch>
            <a:fillRect/>
          </a:stretch>
        </p:blipFill>
        <p:spPr bwMode="auto">
          <a:xfrm>
            <a:off x="304800" y="3657600"/>
            <a:ext cx="8839200"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a:bodyPr>
          <a:lstStyle/>
          <a:p>
            <a:pPr>
              <a:buNone/>
            </a:pPr>
            <a:r>
              <a:rPr lang="en-US" b="1" i="1" dirty="0" smtClean="0"/>
              <a:t>(3) Adaption-driven restructuring:</a:t>
            </a:r>
          </a:p>
          <a:p>
            <a:pPr marL="117475" lvl="2" indent="0" algn="just">
              <a:buNone/>
            </a:pPr>
            <a:r>
              <a:rPr lang="en-US" sz="3200" i="1" dirty="0" smtClean="0"/>
              <a:t>This involves changing the </a:t>
            </a:r>
            <a:r>
              <a:rPr lang="en-US" sz="3200" dirty="0" smtClean="0"/>
              <a:t>coding style in order to adapt the program to a new programming language or new operating environment.</a:t>
            </a:r>
            <a:endParaRPr lang="en-US" sz="3200" b="1" dirty="0" smtClean="0"/>
          </a:p>
          <a:p>
            <a:pPr marL="117475" lvl="2" indent="0" algn="just">
              <a:buNone/>
            </a:pPr>
            <a:r>
              <a:rPr lang="en-US" sz="3200" b="1" dirty="0" smtClean="0"/>
              <a:t>Example:</a:t>
            </a:r>
            <a:endParaRPr lang="en-US" sz="3200" dirty="0" smtClean="0"/>
          </a:p>
          <a:p>
            <a:pPr marL="117475" lvl="2" indent="0" algn="just"/>
            <a:r>
              <a:rPr lang="en-US" sz="3200" dirty="0" smtClean="0"/>
              <a:t> Changing an imperative or important  program in Pascal into a functional program in Lisp.</a:t>
            </a:r>
          </a:p>
          <a:p>
            <a:pPr algn="just"/>
            <a:r>
              <a:rPr lang="en-US" b="1" dirty="0" smtClean="0"/>
              <a:t>transformation of program functions in a sequential environment to an equivalent but totally different form of processing in a parallel environment</a:t>
            </a:r>
            <a:endParaRPr lang="en-US"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i="1" dirty="0" smtClean="0"/>
              <a:t>5.3. Reengineering</a:t>
            </a:r>
            <a:endParaRPr lang="en-US" dirty="0"/>
          </a:p>
        </p:txBody>
      </p:sp>
      <p:sp>
        <p:nvSpPr>
          <p:cNvPr id="3" name="Content Placeholder 2"/>
          <p:cNvSpPr>
            <a:spLocks noGrp="1"/>
          </p:cNvSpPr>
          <p:nvPr>
            <p:ph idx="1"/>
          </p:nvPr>
        </p:nvSpPr>
        <p:spPr>
          <a:xfrm>
            <a:off x="0" y="914400"/>
            <a:ext cx="9144000" cy="5943600"/>
          </a:xfrm>
        </p:spPr>
        <p:txBody>
          <a:bodyPr>
            <a:normAutofit/>
          </a:bodyPr>
          <a:lstStyle/>
          <a:p>
            <a:pPr algn="just"/>
            <a:r>
              <a:rPr lang="en-US" dirty="0" smtClean="0"/>
              <a:t>the process of examining and altering a target system to implement a desired modification</a:t>
            </a:r>
          </a:p>
          <a:p>
            <a:pPr algn="just"/>
            <a:r>
              <a:rPr lang="en-US" dirty="0" smtClean="0"/>
              <a:t>Reengineering consists of two steps</a:t>
            </a:r>
          </a:p>
          <a:p>
            <a:pPr lvl="1" algn="just"/>
            <a:r>
              <a:rPr lang="en-US" dirty="0" smtClean="0"/>
              <a:t>Firstly, reverse engineering is applied to the target system so as to understand it and represent it in a new form</a:t>
            </a:r>
          </a:p>
          <a:p>
            <a:pPr lvl="1" algn="just"/>
            <a:r>
              <a:rPr lang="en-US" dirty="0" smtClean="0"/>
              <a:t>Secondly, forward engineering is applied, implementing and integrating any new requirements, thereby giving rise to a new and enhanced system</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i="1" dirty="0" smtClean="0"/>
              <a:t>Example - Reengineering</a:t>
            </a:r>
            <a:endParaRPr lang="en-US" dirty="0"/>
          </a:p>
        </p:txBody>
      </p:sp>
      <p:sp>
        <p:nvSpPr>
          <p:cNvPr id="3" name="Content Placeholder 2"/>
          <p:cNvSpPr>
            <a:spLocks noGrp="1"/>
          </p:cNvSpPr>
          <p:nvPr>
            <p:ph idx="1"/>
          </p:nvPr>
        </p:nvSpPr>
        <p:spPr>
          <a:xfrm>
            <a:off x="0" y="914400"/>
            <a:ext cx="9144000" cy="5943600"/>
          </a:xfrm>
        </p:spPr>
        <p:txBody>
          <a:bodyPr>
            <a:normAutofit lnSpcReduction="10000"/>
          </a:bodyPr>
          <a:lstStyle/>
          <a:p>
            <a:pPr algn="just">
              <a:buNone/>
            </a:pPr>
            <a:r>
              <a:rPr lang="en-US" dirty="0" smtClean="0"/>
              <a:t>		These two steps can be further broken down as, for example, in the 8-layer Source Code Reengineering Model (SCORE/RM) proposed by </a:t>
            </a:r>
            <a:r>
              <a:rPr lang="en-US" dirty="0" err="1" smtClean="0"/>
              <a:t>Colbrook</a:t>
            </a:r>
            <a:r>
              <a:rPr lang="en-US" dirty="0" smtClean="0"/>
              <a:t> </a:t>
            </a:r>
            <a:r>
              <a:rPr lang="en-US" i="1" dirty="0" smtClean="0"/>
              <a:t>et al.</a:t>
            </a:r>
          </a:p>
          <a:p>
            <a:pPr algn="just">
              <a:buNone/>
            </a:pPr>
            <a:r>
              <a:rPr lang="en-US" i="1" dirty="0" smtClean="0"/>
              <a:t>		</a:t>
            </a:r>
            <a:r>
              <a:rPr lang="en-US" b="1" i="1" dirty="0" smtClean="0"/>
              <a:t>This model supports abstraction of </a:t>
            </a:r>
            <a:r>
              <a:rPr lang="en-US" b="1" dirty="0" smtClean="0"/>
              <a:t>data from source code. The first five layers - encapsulation, </a:t>
            </a:r>
            <a:r>
              <a:rPr lang="fr-FR" b="1" dirty="0" smtClean="0"/>
              <a:t>transformation, normalisation, </a:t>
            </a:r>
            <a:r>
              <a:rPr lang="fr-FR" b="1" dirty="0" err="1" smtClean="0"/>
              <a:t>interpretation</a:t>
            </a:r>
            <a:r>
              <a:rPr lang="fr-FR" b="1" dirty="0" smtClean="0"/>
              <a:t> and abstraction – </a:t>
            </a:r>
            <a:r>
              <a:rPr lang="fr-FR" b="1" dirty="0" err="1" smtClean="0"/>
              <a:t>constitute</a:t>
            </a:r>
            <a:r>
              <a:rPr lang="fr-FR" b="1" dirty="0" smtClean="0"/>
              <a:t> </a:t>
            </a:r>
            <a:r>
              <a:rPr lang="en-US" b="1" dirty="0" smtClean="0"/>
              <a:t>reverse engineering. 	</a:t>
            </a:r>
          </a:p>
          <a:p>
            <a:pPr algn="just">
              <a:buNone/>
            </a:pPr>
            <a:endParaRPr lang="en-US" b="1" dirty="0" smtClean="0"/>
          </a:p>
          <a:p>
            <a:pPr algn="just">
              <a:buNone/>
            </a:pPr>
            <a:r>
              <a:rPr lang="en-US" b="1" dirty="0" smtClean="0"/>
              <a:t>		The remaining three layers - causation, regeneration	and certification make up forward engineering. </a:t>
            </a:r>
          </a:p>
          <a:p>
            <a:pPr>
              <a:buNone/>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i="1" dirty="0" smtClean="0"/>
              <a:t>6. Benefits of Reverse Engineering</a:t>
            </a:r>
            <a:endParaRPr lang="en-US" dirty="0"/>
          </a:p>
        </p:txBody>
      </p:sp>
      <p:sp>
        <p:nvSpPr>
          <p:cNvPr id="3" name="Content Placeholder 2"/>
          <p:cNvSpPr>
            <a:spLocks noGrp="1"/>
          </p:cNvSpPr>
          <p:nvPr>
            <p:ph idx="1"/>
          </p:nvPr>
        </p:nvSpPr>
        <p:spPr>
          <a:xfrm>
            <a:off x="457200" y="762000"/>
            <a:ext cx="8229600" cy="5791200"/>
          </a:xfrm>
        </p:spPr>
        <p:txBody>
          <a:bodyPr>
            <a:normAutofit fontScale="70000" lnSpcReduction="20000"/>
          </a:bodyPr>
          <a:lstStyle/>
          <a:p>
            <a:pPr marL="681038" indent="-214313" algn="just">
              <a:buNone/>
            </a:pPr>
            <a:r>
              <a:rPr lang="en-US" b="1" dirty="0" smtClean="0"/>
              <a:t>	</a:t>
            </a:r>
            <a:r>
              <a:rPr lang="en-US" sz="2900" b="1" dirty="0" smtClean="0"/>
              <a:t>Benefits in the areas of maintenance, S/w quality assurance and S/w reuse -  reapplication of existing S/w code or design</a:t>
            </a:r>
          </a:p>
          <a:p>
            <a:pPr marL="681038" indent="-214313" algn="just">
              <a:buNone/>
            </a:pPr>
            <a:endParaRPr lang="en-US" sz="2900" b="1" dirty="0" smtClean="0"/>
          </a:p>
          <a:p>
            <a:pPr marL="681038" indent="-214313" algn="just">
              <a:buNone/>
            </a:pPr>
            <a:r>
              <a:rPr lang="en-US" sz="2900" b="1" dirty="0" smtClean="0"/>
              <a:t>1 Maintenance</a:t>
            </a:r>
          </a:p>
          <a:p>
            <a:pPr marL="681038" lvl="1" indent="-214313" algn="just"/>
            <a:r>
              <a:rPr lang="en-US" sz="2900" dirty="0" smtClean="0"/>
              <a:t>The basic understanding gained through reverse engineering can benefit maintenance activities in various ways: </a:t>
            </a:r>
            <a:r>
              <a:rPr lang="en-US" sz="2900" b="1" dirty="0" smtClean="0"/>
              <a:t>Corrective change, Adaptive/perfective change, Preventive change</a:t>
            </a:r>
          </a:p>
          <a:p>
            <a:pPr marL="681038" lvl="1" indent="-214313" algn="just">
              <a:buNone/>
            </a:pPr>
            <a:endParaRPr lang="en-US" sz="2900" dirty="0" smtClean="0"/>
          </a:p>
          <a:p>
            <a:pPr marL="681038" indent="-214313" algn="just">
              <a:buNone/>
            </a:pPr>
            <a:r>
              <a:rPr lang="en-US" sz="2900" b="1" dirty="0" smtClean="0"/>
              <a:t>2 Software Reuse</a:t>
            </a:r>
          </a:p>
          <a:p>
            <a:pPr marL="681038" lvl="1" indent="-214313" algn="just"/>
            <a:r>
              <a:rPr lang="en-US" sz="2900" b="1" dirty="0" smtClean="0"/>
              <a:t>software reuse refers to the application of knowledge about a software system - usually the source and object code - to develop or maintain other software systems. </a:t>
            </a:r>
          </a:p>
          <a:p>
            <a:pPr marL="681038" lvl="1" indent="-214313" algn="just"/>
            <a:r>
              <a:rPr lang="en-US" sz="2900" dirty="0" smtClean="0"/>
              <a:t>The software components that result from a reverse engineering process can be reused. Often these components need to be modified before they can be reused.</a:t>
            </a:r>
            <a:endParaRPr lang="en-US" sz="2900" b="1" dirty="0" smtClean="0"/>
          </a:p>
          <a:p>
            <a:pPr marL="681038" indent="-214313" algn="just">
              <a:buNone/>
            </a:pPr>
            <a:r>
              <a:rPr lang="en-US" sz="2900" dirty="0" smtClean="0"/>
              <a:t>	</a:t>
            </a:r>
          </a:p>
          <a:p>
            <a:pPr marL="681038" indent="-214313" algn="just">
              <a:buNone/>
            </a:pPr>
            <a:r>
              <a:rPr lang="en-US" sz="2900" b="1" dirty="0" smtClean="0"/>
              <a:t>3 Reverse Engineering and Associated Techniques in Practice</a:t>
            </a:r>
          </a:p>
          <a:p>
            <a:pPr marL="681038" lvl="2" indent="-214313" algn="just">
              <a:buNone/>
            </a:pPr>
            <a:r>
              <a:rPr lang="en-US" sz="2900" dirty="0" smtClean="0"/>
              <a:t>- Reverse engineering and associated techniques such </a:t>
            </a:r>
            <a:r>
              <a:rPr lang="en-US" sz="2900" b="1" dirty="0" smtClean="0"/>
              <a:t>as reengineering and restructuring</a:t>
            </a:r>
            <a:r>
              <a:rPr lang="en-US" sz="2900" dirty="0" smtClean="0"/>
              <a:t> have had practical applications within different sectors of the computing industry</a:t>
            </a:r>
            <a:endParaRPr lang="en-US" sz="29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Case study 1 –Reverse Engineering</a:t>
            </a:r>
            <a:endParaRPr lang="en-US" dirty="0"/>
          </a:p>
        </p:txBody>
      </p:sp>
      <p:sp>
        <p:nvSpPr>
          <p:cNvPr id="3" name="Content Placeholder 2"/>
          <p:cNvSpPr>
            <a:spLocks noGrp="1"/>
          </p:cNvSpPr>
          <p:nvPr>
            <p:ph idx="1"/>
          </p:nvPr>
        </p:nvSpPr>
        <p:spPr>
          <a:xfrm>
            <a:off x="0" y="838200"/>
            <a:ext cx="9144000" cy="5715000"/>
          </a:xfrm>
        </p:spPr>
        <p:txBody>
          <a:bodyPr>
            <a:normAutofit fontScale="85000" lnSpcReduction="10000"/>
          </a:bodyPr>
          <a:lstStyle/>
          <a:p>
            <a:pPr marL="0" indent="0" algn="just">
              <a:buNone/>
            </a:pPr>
            <a:r>
              <a:rPr lang="en-US" dirty="0" smtClean="0"/>
              <a:t>	A bank has a substantial investment in a Cobol software system that is at least one million lines of code in length and has been running for over 20 years. It is used on a daily basis to perform various operations such as managing customer accounts and loans. After several years of modification - both planned and </a:t>
            </a:r>
            <a:r>
              <a:rPr lang="en-US" i="1" dirty="0" smtClean="0"/>
              <a:t>ad hoc – the </a:t>
            </a:r>
            <a:r>
              <a:rPr lang="en-US" dirty="0" smtClean="0"/>
              <a:t>system has become too expensive to maintain. As a result, the bank wants some advice on the next step to take. </a:t>
            </a:r>
          </a:p>
          <a:p>
            <a:pPr marL="0" indent="0" algn="just">
              <a:buNone/>
            </a:pPr>
            <a:r>
              <a:rPr lang="en-US" dirty="0" smtClean="0"/>
              <a:t>	Suppose that you have been employed as a software maintenance consultant. </a:t>
            </a:r>
          </a:p>
          <a:p>
            <a:pPr marL="914400" indent="-233363" algn="just"/>
            <a:r>
              <a:rPr lang="en-US" dirty="0" smtClean="0"/>
              <a:t> What advice would you give the bank? </a:t>
            </a:r>
          </a:p>
          <a:p>
            <a:pPr marL="914400" indent="-233363" algn="just"/>
            <a:r>
              <a:rPr lang="en-US" dirty="0" smtClean="0"/>
              <a:t> Indicate the reasons for any recommendations you      make.</a:t>
            </a:r>
          </a:p>
          <a:p>
            <a:pPr>
              <a:buNone/>
            </a:pPr>
            <a:r>
              <a:rPr lang="en-US" b="1" i="1" smtClean="0"/>
              <a:t>Case </a:t>
            </a:r>
            <a:r>
              <a:rPr lang="en-US" b="1" i="1" dirty="0" smtClean="0"/>
              <a:t>Study 2: US Department of </a:t>
            </a:r>
            <a:r>
              <a:rPr lang="en-US" b="1" i="1" smtClean="0"/>
              <a:t>Defense Inventory (7.8 )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algn="just"/>
            <a:r>
              <a:rPr lang="en-US" dirty="0" smtClean="0"/>
              <a:t>Reverse engineering alone does not lead to a change in the program;</a:t>
            </a:r>
          </a:p>
          <a:p>
            <a:pPr algn="just"/>
            <a:r>
              <a:rPr lang="en-US" dirty="0" smtClean="0"/>
              <a:t> it simply paves (covers) the way for easier implementation of the desired changes.</a:t>
            </a:r>
          </a:p>
          <a:p>
            <a:pPr algn="just"/>
            <a:r>
              <a:rPr lang="en-US" dirty="0" smtClean="0"/>
              <a:t>Changes are implemented using techniques such as </a:t>
            </a:r>
            <a:r>
              <a:rPr lang="en-US" b="1" dirty="0" smtClean="0"/>
              <a:t>forward engineering, restructuring, and reengineering.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II. Reuse </a:t>
            </a:r>
            <a:r>
              <a:rPr lang="en-US" b="1" dirty="0" smtClean="0"/>
              <a:t>and Reusability</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The problems of </a:t>
            </a:r>
            <a:r>
              <a:rPr lang="en-US" b="1" dirty="0" smtClean="0"/>
              <a:t>low productivity and poor software quality </a:t>
            </a:r>
            <a:r>
              <a:rPr lang="en-US" dirty="0" smtClean="0"/>
              <a:t>are still commonplace within the software industry</a:t>
            </a:r>
          </a:p>
          <a:p>
            <a:pPr algn="just"/>
            <a:r>
              <a:rPr lang="en-US" dirty="0" smtClean="0"/>
              <a:t>One way to </a:t>
            </a:r>
            <a:r>
              <a:rPr lang="en-US" dirty="0" err="1" smtClean="0"/>
              <a:t>minimise</a:t>
            </a:r>
            <a:r>
              <a:rPr lang="en-US" dirty="0" smtClean="0"/>
              <a:t> the effects of these problems is to use </a:t>
            </a:r>
            <a:r>
              <a:rPr lang="en-US" b="1" dirty="0" smtClean="0"/>
              <a:t>previously developed software, rather than '</a:t>
            </a:r>
            <a:r>
              <a:rPr lang="en-US" b="1" dirty="0" err="1" smtClean="0"/>
              <a:t>reinventingthe</a:t>
            </a:r>
            <a:r>
              <a:rPr lang="en-US" b="1" dirty="0" smtClean="0"/>
              <a:t> wheel</a:t>
            </a:r>
            <a:r>
              <a:rPr lang="en-US" dirty="0" smtClean="0"/>
              <a:t>' by writing all the code from scratch. This is the concept of </a:t>
            </a:r>
            <a:r>
              <a:rPr lang="en-US" b="1" dirty="0" smtClean="0"/>
              <a:t>software reuse</a:t>
            </a:r>
          </a:p>
          <a:p>
            <a:pPr algn="just"/>
            <a:r>
              <a:rPr lang="en-US" dirty="0" smtClean="0"/>
              <a:t>Software reuse, though initially targeted at software development projects, is more and more being applied to maintenance problems. It has been reported that software reuse can bring about a significant </a:t>
            </a:r>
            <a:r>
              <a:rPr lang="en-US" b="1" dirty="0" smtClean="0"/>
              <a:t>reduction in maintenance cost and an increase in productivity </a:t>
            </a:r>
            <a:r>
              <a:rPr lang="en-US" b="1" dirty="0" err="1" smtClean="0"/>
              <a:t>ofmaintenance</a:t>
            </a:r>
            <a:r>
              <a:rPr lang="en-US" b="1" dirty="0" smtClean="0"/>
              <a:t> personnel</a:t>
            </a:r>
            <a:endParaRPr lang="en-US"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Reuse</a:t>
            </a:r>
            <a:endParaRPr lang="en-US" dirty="0"/>
          </a:p>
        </p:txBody>
      </p:sp>
      <p:sp>
        <p:nvSpPr>
          <p:cNvPr id="3" name="Content Placeholder 2"/>
          <p:cNvSpPr>
            <a:spLocks noGrp="1"/>
          </p:cNvSpPr>
          <p:nvPr>
            <p:ph idx="1"/>
          </p:nvPr>
        </p:nvSpPr>
        <p:spPr/>
        <p:txBody>
          <a:bodyPr/>
          <a:lstStyle/>
          <a:p>
            <a:pPr algn="just"/>
            <a:r>
              <a:rPr lang="en-US" dirty="0" smtClean="0"/>
              <a:t>the reapplication of a variety of kinds of knowledge about one system to another similar system in order to reduce the effort of development or maintenance of that other system</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Objectives and Benefits of Reuse</a:t>
            </a:r>
            <a:endParaRPr lang="en-US" dirty="0"/>
          </a:p>
        </p:txBody>
      </p:sp>
      <p:sp>
        <p:nvSpPr>
          <p:cNvPr id="3" name="Content Placeholder 2"/>
          <p:cNvSpPr>
            <a:spLocks noGrp="1"/>
          </p:cNvSpPr>
          <p:nvPr>
            <p:ph idx="1"/>
          </p:nvPr>
        </p:nvSpPr>
        <p:spPr/>
        <p:txBody>
          <a:bodyPr>
            <a:normAutofit/>
          </a:bodyPr>
          <a:lstStyle/>
          <a:p>
            <a:pPr algn="just"/>
            <a:r>
              <a:rPr lang="en-US" dirty="0" smtClean="0"/>
              <a:t>There are three major driving forces behind the concept of reuse: </a:t>
            </a:r>
          </a:p>
          <a:p>
            <a:pPr lvl="2" algn="just"/>
            <a:r>
              <a:rPr lang="en-US" dirty="0" smtClean="0"/>
              <a:t>to increase productivity</a:t>
            </a:r>
          </a:p>
          <a:p>
            <a:pPr lvl="2" algn="just"/>
            <a:r>
              <a:rPr lang="en-US" dirty="0" smtClean="0"/>
              <a:t>to improve quality </a:t>
            </a:r>
          </a:p>
          <a:p>
            <a:pPr lvl="2" algn="just"/>
            <a:r>
              <a:rPr lang="en-US" dirty="0" smtClean="0"/>
              <a:t> to facilitate code transportation</a:t>
            </a:r>
          </a:p>
          <a:p>
            <a:pPr>
              <a:buNone/>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0000" lnSpcReduction="20000"/>
          </a:bodyPr>
          <a:lstStyle/>
          <a:p>
            <a:endParaRPr lang="en-US" i="1" dirty="0" smtClean="0"/>
          </a:p>
          <a:p>
            <a:pPr algn="just"/>
            <a:r>
              <a:rPr lang="en-US" b="1" i="1" dirty="0" smtClean="0"/>
              <a:t>1.To increase productivity</a:t>
            </a:r>
            <a:r>
              <a:rPr lang="en-US" i="1" dirty="0" smtClean="0"/>
              <a:t>:</a:t>
            </a:r>
          </a:p>
          <a:p>
            <a:pPr algn="just">
              <a:buNone/>
            </a:pPr>
            <a:r>
              <a:rPr lang="en-US" i="1" dirty="0" smtClean="0"/>
              <a:t>       By reusing product, process and personnel </a:t>
            </a:r>
            <a:r>
              <a:rPr lang="en-US" dirty="0" smtClean="0"/>
              <a:t>knowledge to implement changes rather than writing code from scratch, the software engineer's productivity can be greatly increased because of the reduction in the time and effort that would have been spent on specification, design, implementation and testing the changes</a:t>
            </a:r>
            <a:endParaRPr lang="en-US" i="1" dirty="0" smtClean="0"/>
          </a:p>
          <a:p>
            <a:pPr algn="just"/>
            <a:endParaRPr lang="en-US" i="1" dirty="0" smtClean="0"/>
          </a:p>
          <a:p>
            <a:pPr algn="just"/>
            <a:endParaRPr lang="en-US" i="1" dirty="0" smtClean="0"/>
          </a:p>
          <a:p>
            <a:pPr algn="just"/>
            <a:r>
              <a:rPr lang="en-US" b="1" i="1" dirty="0" smtClean="0"/>
              <a:t>2.To increase quality</a:t>
            </a:r>
            <a:r>
              <a:rPr lang="en-US" i="1" dirty="0" smtClean="0"/>
              <a:t>:</a:t>
            </a:r>
          </a:p>
          <a:p>
            <a:pPr algn="just">
              <a:buNone/>
            </a:pPr>
            <a:r>
              <a:rPr lang="en-US" i="1" dirty="0" smtClean="0"/>
              <a:t>     Since reusable programs have usually been well </a:t>
            </a:r>
            <a:r>
              <a:rPr lang="en-US" dirty="0" smtClean="0"/>
              <a:t>tested and already shown to satisfy the desired requirements, they tend to have fewer residual errors. This leads to greater reliability and robustness.</a:t>
            </a:r>
          </a:p>
          <a:p>
            <a:pPr algn="just">
              <a:buNone/>
            </a:pPr>
            <a:endParaRPr lang="en-US" dirty="0" smtClean="0"/>
          </a:p>
          <a:p>
            <a:pPr algn="just"/>
            <a:r>
              <a:rPr lang="en-US" b="1" i="1" dirty="0" smtClean="0"/>
              <a:t>3.To facilitate code transportation</a:t>
            </a:r>
            <a:r>
              <a:rPr lang="en-US" i="1" dirty="0" smtClean="0"/>
              <a:t>: </a:t>
            </a:r>
          </a:p>
          <a:p>
            <a:pPr algn="just">
              <a:buNone/>
            </a:pPr>
            <a:r>
              <a:rPr lang="en-US" i="1" dirty="0" smtClean="0"/>
              <a:t>      The aim of code transportation is </a:t>
            </a:r>
            <a:r>
              <a:rPr lang="en-US" dirty="0" smtClean="0"/>
              <a:t>to produce code that can easily be transported across machines or software environments with little or no modification</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a:bodyPr>
          <a:lstStyle/>
          <a:p>
            <a:pPr algn="just"/>
            <a:r>
              <a:rPr lang="en-US" dirty="0" smtClean="0"/>
              <a:t>However, success in achieving them can bring about benefits such as a reduction in maintenance time and effort and an increase in maintainability.</a:t>
            </a:r>
          </a:p>
          <a:p>
            <a:pPr lvl="2" algn="just"/>
            <a:r>
              <a:rPr lang="en-US" b="1" i="1" dirty="0" smtClean="0"/>
              <a:t>Reduction in maintenance time and effort</a:t>
            </a:r>
            <a:r>
              <a:rPr lang="en-US" i="1" dirty="0" smtClean="0"/>
              <a:t>: One benefit of reuse is a </a:t>
            </a:r>
            <a:r>
              <a:rPr lang="en-US" dirty="0" smtClean="0"/>
              <a:t>reduction in maintenance time and effort</a:t>
            </a:r>
          </a:p>
          <a:p>
            <a:pPr lvl="2" algn="just"/>
            <a:endParaRPr lang="en-US" i="1" dirty="0" smtClean="0"/>
          </a:p>
          <a:p>
            <a:pPr lvl="2" algn="just"/>
            <a:r>
              <a:rPr lang="en-US" b="1" i="1" dirty="0" smtClean="0"/>
              <a:t>To improve maintainability</a:t>
            </a:r>
            <a:r>
              <a:rPr lang="en-US" i="1" dirty="0" smtClean="0"/>
              <a:t>: Another benefit of reuse is that it can </a:t>
            </a:r>
            <a:r>
              <a:rPr lang="en-US" dirty="0" smtClean="0"/>
              <a:t>improve maintainability. Reusable components tend to exhibit such characteristics as </a:t>
            </a:r>
            <a:r>
              <a:rPr lang="en-US" b="1" dirty="0" smtClean="0"/>
              <a:t>generality, high cohesion and low coupling, consistency of programming style, modularity and standards</a:t>
            </a:r>
          </a:p>
          <a:p>
            <a:pPr algn="just"/>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Approaches to Reuse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533718" y="1371600"/>
            <a:ext cx="8610282" cy="40385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Composition-Based Reuse</a:t>
            </a:r>
            <a:endParaRPr lang="en-US" dirty="0"/>
          </a:p>
        </p:txBody>
      </p:sp>
      <p:sp>
        <p:nvSpPr>
          <p:cNvPr id="3" name="Content Placeholder 2"/>
          <p:cNvSpPr>
            <a:spLocks noGrp="1"/>
          </p:cNvSpPr>
          <p:nvPr>
            <p:ph idx="1"/>
          </p:nvPr>
        </p:nvSpPr>
        <p:spPr>
          <a:xfrm>
            <a:off x="457200" y="1646237"/>
            <a:ext cx="8229600" cy="4525963"/>
          </a:xfrm>
        </p:spPr>
        <p:txBody>
          <a:bodyPr>
            <a:normAutofit/>
          </a:bodyPr>
          <a:lstStyle/>
          <a:p>
            <a:pPr algn="just"/>
            <a:r>
              <a:rPr lang="en-US" dirty="0" smtClean="0"/>
              <a:t>In the composition approach, the components being reused are atomic building blocks that are assembled to compose the target system. </a:t>
            </a:r>
          </a:p>
          <a:p>
            <a:pPr algn="just"/>
            <a:r>
              <a:rPr lang="en-US" dirty="0" smtClean="0"/>
              <a:t>The components retain their basic characteristics even after they have been reused.</a:t>
            </a:r>
          </a:p>
          <a:p>
            <a:pPr algn="just"/>
            <a:r>
              <a:rPr lang="en-US" dirty="0" smtClean="0"/>
              <a:t> Examples of such building blocks are program modules, routines, functions and objects</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smtClean="0"/>
              <a:t>A simple example of such a mechanism is the UNIX pipe .It is a way of connecting the output of one program to the input of another, and as such, it can be used to create a large program by combining smaller ones</a:t>
            </a:r>
          </a:p>
          <a:p>
            <a:r>
              <a:rPr lang="en-US" dirty="0" smtClean="0"/>
              <a:t>Consider the problem of determining the number of files in a subdirectory This task can be split into two subtasks:</a:t>
            </a:r>
          </a:p>
          <a:p>
            <a:pPr>
              <a:buNone/>
            </a:pPr>
            <a:endParaRPr lang="en-US" dirty="0" smtClean="0"/>
          </a:p>
          <a:p>
            <a:r>
              <a:rPr lang="en-US" dirty="0" smtClean="0"/>
              <a:t>list the files and then count them. The </a:t>
            </a:r>
            <a:r>
              <a:rPr lang="en-US" i="1" dirty="0" smtClean="0"/>
              <a:t>Is command lists files. </a:t>
            </a:r>
          </a:p>
          <a:p>
            <a:pPr>
              <a:buNone/>
            </a:pPr>
            <a:endParaRPr lang="en-US" i="1" dirty="0" smtClean="0"/>
          </a:p>
          <a:p>
            <a:r>
              <a:rPr lang="en-US" i="1" dirty="0" smtClean="0"/>
              <a:t>The </a:t>
            </a:r>
            <a:r>
              <a:rPr lang="en-US" i="1" dirty="0" err="1" smtClean="0"/>
              <a:t>wc</a:t>
            </a:r>
            <a:r>
              <a:rPr lang="en-US" i="1" dirty="0" smtClean="0"/>
              <a:t> –w </a:t>
            </a:r>
            <a:r>
              <a:rPr lang="en-US" dirty="0" smtClean="0"/>
              <a:t>command counts the number of words in a file. So to count the number of files in a subdirectory, these two programs can be combined using the pipe (represented by the symbol '|') thereby giving 'Is we | w'.</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Similarly, a lecturer is a member of the University but has the additional features of employed and lectures. In a situation where we already have the component MEMBER and its associated attributes, and we want an additional component, STUDENT or LECTURER, all that is required is to construct STUDENT or LECTURER using MEMBER and implement only their additional features. Inheritance in this instance promotes efficient reuse of existing code and expedites the development process</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838200" y="304800"/>
            <a:ext cx="6438900" cy="50204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i="1" dirty="0" smtClean="0"/>
              <a:t>2. Definitions</a:t>
            </a:r>
            <a:endParaRPr lang="en-US" dirty="0"/>
          </a:p>
        </p:txBody>
      </p:sp>
      <p:sp>
        <p:nvSpPr>
          <p:cNvPr id="3" name="Content Placeholder 2"/>
          <p:cNvSpPr>
            <a:spLocks noGrp="1"/>
          </p:cNvSpPr>
          <p:nvPr>
            <p:ph idx="1"/>
          </p:nvPr>
        </p:nvSpPr>
        <p:spPr>
          <a:xfrm>
            <a:off x="457200" y="838200"/>
            <a:ext cx="8229600" cy="6019800"/>
          </a:xfrm>
        </p:spPr>
        <p:txBody>
          <a:bodyPr>
            <a:normAutofit fontScale="62500" lnSpcReduction="20000"/>
          </a:bodyPr>
          <a:lstStyle/>
          <a:p>
            <a:pPr algn="just">
              <a:buNone/>
            </a:pPr>
            <a:r>
              <a:rPr lang="en-US" b="1" dirty="0" smtClean="0"/>
              <a:t>Abstraction</a:t>
            </a:r>
            <a:r>
              <a:rPr lang="en-US" dirty="0" smtClean="0"/>
              <a:t> - a "model that </a:t>
            </a:r>
            <a:r>
              <a:rPr lang="en-US" dirty="0" err="1" smtClean="0"/>
              <a:t>summarises</a:t>
            </a:r>
            <a:r>
              <a:rPr lang="en-US" dirty="0" smtClean="0"/>
              <a:t> the detail of the subject it is</a:t>
            </a:r>
          </a:p>
          <a:p>
            <a:pPr algn="just">
              <a:buNone/>
            </a:pPr>
            <a:r>
              <a:rPr lang="en-US" dirty="0" smtClean="0"/>
              <a:t>		representing“</a:t>
            </a:r>
          </a:p>
          <a:p>
            <a:pPr algn="just">
              <a:buNone/>
            </a:pPr>
            <a:r>
              <a:rPr lang="en-US" dirty="0" smtClean="0"/>
              <a:t> </a:t>
            </a:r>
          </a:p>
          <a:p>
            <a:pPr algn="just">
              <a:buNone/>
            </a:pPr>
            <a:r>
              <a:rPr lang="en-US" b="1" dirty="0" smtClean="0"/>
              <a:t>Forward engineering </a:t>
            </a:r>
            <a:r>
              <a:rPr lang="en-US" dirty="0" smtClean="0"/>
              <a:t>- the traditional software engineering approach </a:t>
            </a:r>
          </a:p>
          <a:p>
            <a:pPr marL="0" indent="0" algn="just">
              <a:buNone/>
            </a:pPr>
            <a:r>
              <a:rPr lang="en-US" dirty="0" smtClean="0"/>
              <a:t>	starting with requirements analysis and progressing to 	implementation of a system.</a:t>
            </a:r>
          </a:p>
          <a:p>
            <a:pPr marL="0" indent="0" algn="just">
              <a:buNone/>
            </a:pPr>
            <a:endParaRPr lang="en-US" dirty="0" smtClean="0"/>
          </a:p>
          <a:p>
            <a:pPr algn="just">
              <a:buNone/>
            </a:pPr>
            <a:r>
              <a:rPr lang="en-US" b="1" dirty="0" smtClean="0"/>
              <a:t>Reengineering </a:t>
            </a:r>
            <a:r>
              <a:rPr lang="en-US" dirty="0" smtClean="0"/>
              <a:t>- the process of examination and alteration whereby a</a:t>
            </a:r>
          </a:p>
          <a:p>
            <a:pPr marL="0" indent="0" algn="just">
              <a:buNone/>
            </a:pPr>
            <a:r>
              <a:rPr lang="en-US" dirty="0" smtClean="0"/>
              <a:t>	system is altered by first reverse engineering and then forward 	engineering.</a:t>
            </a:r>
          </a:p>
          <a:p>
            <a:pPr marL="0" indent="0" algn="just">
              <a:buNone/>
            </a:pPr>
            <a:endParaRPr lang="en-US" dirty="0" smtClean="0"/>
          </a:p>
          <a:p>
            <a:pPr algn="just">
              <a:buNone/>
            </a:pPr>
            <a:r>
              <a:rPr lang="en-US" b="1" dirty="0" smtClean="0"/>
              <a:t>Restructuring </a:t>
            </a:r>
            <a:r>
              <a:rPr lang="en-US" dirty="0" smtClean="0"/>
              <a:t>- the transformation of a system from one 	representational form to another.</a:t>
            </a:r>
          </a:p>
          <a:p>
            <a:pPr algn="just">
              <a:buNone/>
            </a:pPr>
            <a:endParaRPr lang="en-US" dirty="0" smtClean="0"/>
          </a:p>
          <a:p>
            <a:pPr algn="just">
              <a:buNone/>
            </a:pPr>
            <a:r>
              <a:rPr lang="en-US" b="1" dirty="0" smtClean="0"/>
              <a:t>Reverse engineering - </a:t>
            </a:r>
            <a:r>
              <a:rPr lang="en-US" dirty="0" smtClean="0"/>
              <a:t>the process of </a:t>
            </a:r>
            <a:r>
              <a:rPr lang="en-US" dirty="0" err="1" smtClean="0"/>
              <a:t>analysing</a:t>
            </a:r>
            <a:r>
              <a:rPr lang="en-US" dirty="0" smtClean="0"/>
              <a:t> a subject system to: 	</a:t>
            </a:r>
          </a:p>
          <a:p>
            <a:pPr algn="just"/>
            <a:r>
              <a:rPr lang="en-US" dirty="0" smtClean="0"/>
              <a:t>identify the system's components and their interrelationships</a:t>
            </a:r>
          </a:p>
          <a:p>
            <a:pPr algn="just"/>
            <a:r>
              <a:rPr lang="en-US" dirty="0" smtClean="0"/>
              <a:t>create representations of the system in another form or at higher levels of abstraction. </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Black-box reuse</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i="1" dirty="0" smtClean="0"/>
              <a:t> In black-box reuse, the component is reused </a:t>
            </a:r>
            <a:r>
              <a:rPr lang="en-US" dirty="0" smtClean="0"/>
              <a:t>without modification. Since the user does not need to modify the component prior to reusing it, only information on what it does is made available.</a:t>
            </a:r>
          </a:p>
          <a:p>
            <a:pPr algn="just"/>
            <a:r>
              <a:rPr lang="en-US" dirty="0" err="1" smtClean="0"/>
              <a:t>Examplesofwell</a:t>
            </a:r>
            <a:r>
              <a:rPr lang="en-US" dirty="0" smtClean="0"/>
              <a:t>-understood reusable components can be found in UNIX and mathematical applications in Fortran, as reflected in the high proportion of software engineers reusing them</a:t>
            </a:r>
          </a:p>
          <a:p>
            <a:pPr algn="just"/>
            <a:r>
              <a:rPr lang="en-US" dirty="0" smtClean="0">
                <a:solidFill>
                  <a:srgbClr val="FF0000"/>
                </a:solidFill>
              </a:rPr>
              <a:t>Example 2 is black-box or white-box?</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White-box reuse</a:t>
            </a:r>
            <a:endParaRPr lang="en-US" dirty="0"/>
          </a:p>
        </p:txBody>
      </p:sp>
      <p:sp>
        <p:nvSpPr>
          <p:cNvPr id="3" name="Content Placeholder 2"/>
          <p:cNvSpPr>
            <a:spLocks noGrp="1"/>
          </p:cNvSpPr>
          <p:nvPr>
            <p:ph idx="1"/>
          </p:nvPr>
        </p:nvSpPr>
        <p:spPr/>
        <p:txBody>
          <a:bodyPr/>
          <a:lstStyle/>
          <a:p>
            <a:pPr algn="just"/>
            <a:r>
              <a:rPr lang="en-US" i="1" dirty="0" smtClean="0"/>
              <a:t>In white-box reuse, the component is reused after </a:t>
            </a:r>
            <a:r>
              <a:rPr lang="en-US" dirty="0" smtClean="0"/>
              <a:t>modification. This approach to reuse requires that the user be supplied with information on both what the component does and how it works.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2. Generation-Based Reuse</a:t>
            </a:r>
            <a:endParaRPr lang="en-US" dirty="0"/>
          </a:p>
        </p:txBody>
      </p:sp>
      <p:sp>
        <p:nvSpPr>
          <p:cNvPr id="3" name="Content Placeholder 2"/>
          <p:cNvSpPr>
            <a:spLocks noGrp="1"/>
          </p:cNvSpPr>
          <p:nvPr>
            <p:ph idx="1"/>
          </p:nvPr>
        </p:nvSpPr>
        <p:spPr/>
        <p:txBody>
          <a:bodyPr/>
          <a:lstStyle/>
          <a:p>
            <a:pPr algn="just"/>
            <a:r>
              <a:rPr lang="en-US" dirty="0" smtClean="0"/>
              <a:t>In the generation approach, the reusable components are active entities that are used to generate the target system. </a:t>
            </a:r>
          </a:p>
          <a:p>
            <a:pPr algn="just"/>
            <a:r>
              <a:rPr lang="en-US" dirty="0" smtClean="0"/>
              <a:t>Here, the reused component is the program that generates the target product</a:t>
            </a:r>
          </a:p>
          <a:p>
            <a:pPr algn="just"/>
            <a:r>
              <a:rPr lang="en-US" dirty="0" smtClean="0"/>
              <a:t>Examples are application generators, transformation-based systems and language based systems.</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1.Application generator systems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b="1" dirty="0" smtClean="0"/>
              <a:t>Application generators are software systems that are used to generate other applications. </a:t>
            </a:r>
            <a:r>
              <a:rPr lang="en-US" dirty="0" smtClean="0"/>
              <a:t>Provided the specification of the application to be generated is expressed in some notation, it is generated automatically.</a:t>
            </a:r>
          </a:p>
          <a:p>
            <a:pPr algn="just"/>
            <a:r>
              <a:rPr lang="en-US" b="1" dirty="0" smtClean="0"/>
              <a:t>Example</a:t>
            </a:r>
            <a:r>
              <a:rPr lang="en-US" dirty="0" smtClean="0"/>
              <a:t>s are formal specification , logic specification, knowledge-based specification, grammatical specification and algorithmic specification . Application generators are usually domain-specific.</a:t>
            </a:r>
          </a:p>
          <a:p>
            <a:pPr algn="just"/>
            <a:r>
              <a:rPr lang="en-US" dirty="0" smtClean="0"/>
              <a:t> A typical example of an application generator is yacc12 in UNIX . This is a program that generates a parser when given an appropriate grammatical specification</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2.Transformation-Based Systems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Transformation-based systems are products that are developed using an approach whereby </a:t>
            </a:r>
            <a:r>
              <a:rPr lang="en-US" b="1" dirty="0" smtClean="0"/>
              <a:t>high-level specifications of the system are converted through a number of stages into operational programs</a:t>
            </a:r>
          </a:p>
          <a:p>
            <a:r>
              <a:rPr lang="en-US" dirty="0" smtClean="0"/>
              <a:t>There are two types of transformation that can be used during this conversion process</a:t>
            </a:r>
          </a:p>
          <a:p>
            <a:pPr lvl="1" algn="just">
              <a:buFont typeface="Wingdings" pitchFamily="2" charset="2"/>
              <a:buChar char="Ø"/>
            </a:pPr>
            <a:r>
              <a:rPr lang="en-US" dirty="0" smtClean="0"/>
              <a:t>Step-wise refinement involves continuously refining the high-</a:t>
            </a:r>
            <a:r>
              <a:rPr lang="en-US" dirty="0" err="1" smtClean="0"/>
              <a:t>levelspecification</a:t>
            </a:r>
            <a:r>
              <a:rPr lang="en-US" dirty="0" smtClean="0"/>
              <a:t> by adding more detail until the operational </a:t>
            </a:r>
            <a:r>
              <a:rPr lang="en-US" dirty="0" err="1" smtClean="0"/>
              <a:t>programsare</a:t>
            </a:r>
            <a:r>
              <a:rPr lang="en-US" dirty="0" smtClean="0"/>
              <a:t> obtained</a:t>
            </a:r>
          </a:p>
          <a:p>
            <a:pPr lvl="1" algn="just">
              <a:buFont typeface="Wingdings" pitchFamily="2" charset="2"/>
              <a:buChar char="Ø"/>
            </a:pPr>
            <a:r>
              <a:rPr lang="en-US" dirty="0" smtClean="0"/>
              <a:t>During </a:t>
            </a:r>
            <a:r>
              <a:rPr lang="en-US" b="1" dirty="0" smtClean="0"/>
              <a:t>linguistic transformation </a:t>
            </a:r>
            <a:r>
              <a:rPr lang="en-US" dirty="0" smtClean="0"/>
              <a:t>the operational programs </a:t>
            </a:r>
            <a:r>
              <a:rPr lang="en-US" dirty="0" err="1" smtClean="0"/>
              <a:t>arederived</a:t>
            </a:r>
            <a:r>
              <a:rPr lang="en-US" dirty="0" smtClean="0"/>
              <a:t> by transforming the system through different stages. </a:t>
            </a:r>
            <a:r>
              <a:rPr lang="en-US" b="1" dirty="0" smtClean="0"/>
              <a:t>At </a:t>
            </a:r>
            <a:r>
              <a:rPr lang="en-US" b="1" dirty="0" err="1" smtClean="0"/>
              <a:t>eachof</a:t>
            </a:r>
            <a:r>
              <a:rPr lang="en-US" b="1" dirty="0" smtClean="0"/>
              <a:t> these stages, the system is represented using an </a:t>
            </a:r>
            <a:r>
              <a:rPr lang="en-US" b="1" dirty="0" err="1" smtClean="0"/>
              <a:t>intermediatelanguage</a:t>
            </a:r>
            <a:r>
              <a:rPr lang="en-US" b="1" dirty="0" smtClean="0"/>
              <a:t> which may be translated into some other </a:t>
            </a:r>
            <a:r>
              <a:rPr lang="en-US" b="1" dirty="0" err="1" smtClean="0"/>
              <a:t>intermediatelanguage</a:t>
            </a:r>
            <a:r>
              <a:rPr lang="en-US" b="1" dirty="0" smtClean="0"/>
              <a:t> until the final implementation of the system - in a </a:t>
            </a:r>
            <a:r>
              <a:rPr lang="en-US" b="1" dirty="0" err="1" smtClean="0"/>
              <a:t>givenprogramming</a:t>
            </a:r>
            <a:r>
              <a:rPr lang="en-US" b="1" dirty="0" smtClean="0"/>
              <a:t> language - is obtained.</a:t>
            </a:r>
            <a:endParaRPr lang="en-US" b="1"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example of a transformation system is the </a:t>
            </a:r>
            <a:r>
              <a:rPr lang="en-US" b="1" dirty="0" smtClean="0"/>
              <a:t>SETL language</a:t>
            </a:r>
          </a:p>
          <a:p>
            <a:pPr algn="just"/>
            <a:r>
              <a:rPr lang="en-US" dirty="0" smtClean="0"/>
              <a:t>This is an imperative sequential language. Its philosophy is that computations can be represented as operations on mathematical sets. </a:t>
            </a:r>
            <a:r>
              <a:rPr lang="en-US" b="1" dirty="0" smtClean="0"/>
              <a:t>The program specified in SETL is then translated into a lower-level language called LITTLE - with semantics that lie between Fortran and C.</a:t>
            </a:r>
            <a:endParaRPr lang="en-US" b="1"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3.Evaluation of the Generator-Based Systems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In principle it is easy to classify systems according </a:t>
            </a:r>
            <a:r>
              <a:rPr lang="en-US" dirty="0" err="1" smtClean="0"/>
              <a:t>tothe</a:t>
            </a:r>
            <a:r>
              <a:rPr lang="en-US" dirty="0" smtClean="0"/>
              <a:t> above generation-based taxonomy. In practice, however, it is difficult to classify a generated system as belonging to any specific </a:t>
            </a:r>
            <a:r>
              <a:rPr lang="en-US" dirty="0" err="1" smtClean="0"/>
              <a:t>category.Quite</a:t>
            </a:r>
            <a:r>
              <a:rPr lang="en-US" dirty="0" smtClean="0"/>
              <a:t> often, the systems are hybrid in nature, borrowing concepts </a:t>
            </a:r>
            <a:r>
              <a:rPr lang="en-US" dirty="0" err="1" smtClean="0"/>
              <a:t>frommore</a:t>
            </a:r>
            <a:r>
              <a:rPr lang="en-US" dirty="0" smtClean="0"/>
              <a:t> than one of the categories. For example, </a:t>
            </a:r>
            <a:r>
              <a:rPr lang="en-US" dirty="0" err="1" smtClean="0"/>
              <a:t>Neigbors</a:t>
            </a:r>
            <a:r>
              <a:rPr lang="en-US" dirty="0" smtClean="0"/>
              <a:t>' Draco </a:t>
            </a:r>
            <a:r>
              <a:rPr lang="en-US" dirty="0" err="1" smtClean="0"/>
              <a:t>systemhas</a:t>
            </a:r>
            <a:r>
              <a:rPr lang="en-US" dirty="0" smtClean="0"/>
              <a:t> features of both an application generator and a </a:t>
            </a:r>
            <a:r>
              <a:rPr lang="en-US" dirty="0" err="1" smtClean="0"/>
              <a:t>transformationsystem</a:t>
            </a:r>
            <a:r>
              <a:rPr lang="en-US" dirty="0" smtClean="0"/>
              <a:t>.</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Domain Analysis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487805" y="1600200"/>
            <a:ext cx="6168390"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Domain Analysis</a:t>
            </a:r>
            <a:endParaRPr lang="en-US" dirty="0"/>
          </a:p>
        </p:txBody>
      </p:sp>
      <p:sp>
        <p:nvSpPr>
          <p:cNvPr id="4" name="Content Placeholder 3"/>
          <p:cNvSpPr>
            <a:spLocks noGrp="1"/>
          </p:cNvSpPr>
          <p:nvPr>
            <p:ph idx="1"/>
          </p:nvPr>
        </p:nvSpPr>
        <p:spPr/>
        <p:txBody>
          <a:bodyPr>
            <a:normAutofit fontScale="85000" lnSpcReduction="20000"/>
          </a:bodyPr>
          <a:lstStyle/>
          <a:p>
            <a:r>
              <a:rPr lang="en-US" dirty="0" smtClean="0"/>
              <a:t>There are two categories of component that can be reused: </a:t>
            </a:r>
          </a:p>
          <a:p>
            <a:r>
              <a:rPr lang="en-US" dirty="0" smtClean="0"/>
              <a:t>Horizontally reusable and vertically reusable components </a:t>
            </a:r>
          </a:p>
          <a:p>
            <a:endParaRPr lang="en-US" dirty="0" smtClean="0"/>
          </a:p>
          <a:p>
            <a:r>
              <a:rPr lang="en-US" dirty="0" smtClean="0"/>
              <a:t> Horizontal reuse is reuse of components that can be used in a wide variety of domains, for example algorithms and data structures.</a:t>
            </a:r>
          </a:p>
          <a:p>
            <a:endParaRPr lang="en-US" dirty="0" smtClean="0"/>
          </a:p>
          <a:p>
            <a:r>
              <a:rPr lang="en-US" dirty="0" smtClean="0"/>
              <a:t> Vertical reuse is reuse of components that are targeted at applications within a given problem area.</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analysis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b="1" dirty="0" smtClean="0"/>
              <a:t>domain analysis: a process by which information used </a:t>
            </a:r>
            <a:r>
              <a:rPr lang="en-US" dirty="0" smtClean="0"/>
              <a:t>in developing and maintaining software systems is identified, captured, and </a:t>
            </a:r>
            <a:r>
              <a:rPr lang="en-US" dirty="0" err="1" smtClean="0"/>
              <a:t>organised</a:t>
            </a:r>
            <a:r>
              <a:rPr lang="en-US" dirty="0" smtClean="0"/>
              <a:t> with the purpose of making it reusable when maintaining existing systems</a:t>
            </a:r>
          </a:p>
          <a:p>
            <a:pPr algn="just"/>
            <a:r>
              <a:rPr lang="en-US" dirty="0" smtClean="0"/>
              <a:t>Domain analysis is best performed by a </a:t>
            </a:r>
            <a:r>
              <a:rPr lang="en-US" b="1" dirty="0" smtClean="0"/>
              <a:t>domain expert</a:t>
            </a:r>
            <a:r>
              <a:rPr lang="en-US" dirty="0" smtClean="0"/>
              <a:t> who has experience of developing many systems in the same domain. It is especially important to </a:t>
            </a:r>
            <a:r>
              <a:rPr lang="en-US" dirty="0" err="1" smtClean="0"/>
              <a:t>organisations</a:t>
            </a:r>
            <a:r>
              <a:rPr lang="en-US" dirty="0" smtClean="0"/>
              <a:t> that are </a:t>
            </a:r>
            <a:r>
              <a:rPr lang="en-US" dirty="0" err="1" smtClean="0"/>
              <a:t>specialised</a:t>
            </a:r>
            <a:r>
              <a:rPr lang="en-US" dirty="0" smtClean="0"/>
              <a:t> in particular software systems for a designated problem set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6019800"/>
          </a:xfrm>
        </p:spPr>
        <p:txBody>
          <a:bodyPr>
            <a:normAutofit fontScale="77500" lnSpcReduction="20000"/>
          </a:bodyPr>
          <a:lstStyle/>
          <a:p>
            <a:pPr algn="just"/>
            <a:r>
              <a:rPr lang="en-US" b="1" dirty="0" smtClean="0"/>
              <a:t>Abstraction - </a:t>
            </a:r>
            <a:r>
              <a:rPr lang="en-US" dirty="0" smtClean="0"/>
              <a:t>achieved by highlighting the important features of the subject system and ignoring the irrelevant ones. </a:t>
            </a:r>
          </a:p>
          <a:p>
            <a:pPr algn="just">
              <a:buNone/>
            </a:pPr>
            <a:endParaRPr lang="en-US" dirty="0" smtClean="0"/>
          </a:p>
          <a:p>
            <a:pPr algn="just">
              <a:buNone/>
            </a:pPr>
            <a:r>
              <a:rPr lang="en-US" dirty="0" smtClean="0"/>
              <a:t>	Three types of abstraction are: </a:t>
            </a:r>
          </a:p>
          <a:p>
            <a:pPr algn="just"/>
            <a:r>
              <a:rPr lang="en-US" dirty="0" smtClean="0"/>
              <a:t>(1)Function abstraction - what the function does and not how it operates</a:t>
            </a:r>
          </a:p>
          <a:p>
            <a:pPr algn="just">
              <a:buNone/>
            </a:pPr>
            <a:endParaRPr lang="en-US" dirty="0" smtClean="0"/>
          </a:p>
          <a:p>
            <a:pPr algn="just"/>
            <a:r>
              <a:rPr lang="en-US" dirty="0" smtClean="0"/>
              <a:t>(2)Data </a:t>
            </a:r>
            <a:r>
              <a:rPr lang="en-US" dirty="0" err="1" smtClean="0"/>
              <a:t>abstrction</a:t>
            </a:r>
            <a:r>
              <a:rPr lang="en-US" dirty="0" smtClean="0"/>
              <a:t> – focus on data objects. The implementation details are irrelevant.</a:t>
            </a:r>
          </a:p>
          <a:p>
            <a:pPr algn="just"/>
            <a:endParaRPr lang="en-US" dirty="0" smtClean="0"/>
          </a:p>
          <a:p>
            <a:pPr algn="just"/>
            <a:r>
              <a:rPr lang="en-US" dirty="0" smtClean="0"/>
              <a:t>(3)Process abstraction - exact order in which operations are performed.</a:t>
            </a:r>
          </a:p>
          <a:p>
            <a:pPr algn="just">
              <a:buNone/>
            </a:pPr>
            <a:r>
              <a:rPr lang="en-US" b="1" dirty="0" smtClean="0"/>
              <a:t>	Concurrent processes - </a:t>
            </a:r>
            <a:r>
              <a:rPr lang="en-US" dirty="0" smtClean="0"/>
              <a:t>communicate via shared data that is stored in a designated memory space. </a:t>
            </a:r>
            <a:r>
              <a:rPr lang="en-US" b="1" dirty="0" smtClean="0"/>
              <a:t>Distributed processes </a:t>
            </a:r>
            <a:r>
              <a:rPr lang="en-US" dirty="0" smtClean="0"/>
              <a:t>- communicate through </a:t>
            </a:r>
            <a:r>
              <a:rPr lang="en-US" b="1" dirty="0" smtClean="0"/>
              <a:t>'</a:t>
            </a:r>
            <a:r>
              <a:rPr lang="en-US" b="1" dirty="0" err="1" smtClean="0"/>
              <a:t>messagepassing</a:t>
            </a:r>
            <a:r>
              <a:rPr lang="en-US" b="1" dirty="0" smtClean="0"/>
              <a:t>‘ </a:t>
            </a:r>
            <a:r>
              <a:rPr lang="en-US" dirty="0" smtClean="0"/>
              <a:t>and have no shared data area.</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Advantages of domain analysis </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The </a:t>
            </a:r>
            <a:r>
              <a:rPr lang="en-US" b="1" dirty="0" smtClean="0"/>
              <a:t>repository of information </a:t>
            </a:r>
            <a:r>
              <a:rPr lang="en-US" dirty="0" smtClean="0"/>
              <a:t>produced serves, as an invaluable asset to an organization. The information can be used for training other personnel about the development and maintenance of software systems belonging to the domain in question</a:t>
            </a:r>
          </a:p>
          <a:p>
            <a:pPr algn="just"/>
            <a:r>
              <a:rPr lang="en-US" dirty="0" smtClean="0"/>
              <a:t>One of the problems with the data processing industry is the </a:t>
            </a:r>
            <a:r>
              <a:rPr lang="en-US" b="1" dirty="0" smtClean="0"/>
              <a:t>high turnover of personnel </a:t>
            </a:r>
            <a:r>
              <a:rPr lang="en-US" dirty="0" smtClean="0"/>
              <a:t>- especially in maintenance departments – thus depriving organizations of the valuable expertise gained from previous projects.</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Disadvantages</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It requires a </a:t>
            </a:r>
            <a:r>
              <a:rPr lang="en-US" b="1" dirty="0" smtClean="0"/>
              <a:t>substantial upfront(open) investment.</a:t>
            </a:r>
            <a:r>
              <a:rPr lang="en-US" dirty="0" smtClean="0"/>
              <a:t> This can be a risky venture for the organization because there is </a:t>
            </a:r>
            <a:r>
              <a:rPr lang="en-US" b="1" dirty="0" smtClean="0"/>
              <a:t>no absolute guarantee that the results of the domain analysis will justify its cost.</a:t>
            </a:r>
          </a:p>
          <a:p>
            <a:pPr algn="just"/>
            <a:r>
              <a:rPr lang="en-US" dirty="0" smtClean="0"/>
              <a:t>It is a whose benefit will not be </a:t>
            </a:r>
            <a:r>
              <a:rPr lang="en-US" dirty="0" err="1" smtClean="0"/>
              <a:t>realize</a:t>
            </a:r>
            <a:r>
              <a:rPr lang="en-US" b="1" dirty="0" err="1" smtClean="0"/>
              <a:t>long</a:t>
            </a:r>
            <a:r>
              <a:rPr lang="en-US" b="1" dirty="0" smtClean="0"/>
              <a:t>-term </a:t>
            </a:r>
            <a:r>
              <a:rPr lang="en-US" b="1" dirty="0" err="1" smtClean="0"/>
              <a:t>investment</a:t>
            </a:r>
            <a:r>
              <a:rPr lang="en-US" dirty="0" err="1" smtClean="0"/>
              <a:t>d</a:t>
            </a:r>
            <a:r>
              <a:rPr lang="en-US" dirty="0" smtClean="0"/>
              <a:t> until the organization observes some increase in productivity and a reduction in the cost of maintenance as a result of reuse.</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6. Components </a:t>
            </a:r>
            <a:r>
              <a:rPr lang="en-US" b="1" dirty="0" smtClean="0"/>
              <a:t>Engineering</a:t>
            </a:r>
            <a:endParaRPr lang="en-US" b="1" dirty="0"/>
          </a:p>
        </p:txBody>
      </p:sp>
      <p:sp>
        <p:nvSpPr>
          <p:cNvPr id="3" name="Content Placeholder 2"/>
          <p:cNvSpPr>
            <a:spLocks noGrp="1"/>
          </p:cNvSpPr>
          <p:nvPr>
            <p:ph idx="1"/>
          </p:nvPr>
        </p:nvSpPr>
        <p:spPr>
          <a:xfrm>
            <a:off x="304800" y="914400"/>
            <a:ext cx="8839200" cy="5638800"/>
          </a:xfrm>
        </p:spPr>
        <p:txBody>
          <a:bodyPr>
            <a:normAutofit/>
          </a:bodyPr>
          <a:lstStyle/>
          <a:p>
            <a:pPr algn="just"/>
            <a:endParaRPr lang="en-US" dirty="0" smtClean="0"/>
          </a:p>
          <a:p>
            <a:pPr algn="just"/>
            <a:r>
              <a:rPr lang="en-US" dirty="0" smtClean="0"/>
              <a:t>The </a:t>
            </a:r>
            <a:r>
              <a:rPr lang="en-US" dirty="0" smtClean="0"/>
              <a:t>composition-based approach to reuse involves </a:t>
            </a:r>
            <a:r>
              <a:rPr lang="en-US" b="1" dirty="0" smtClean="0"/>
              <a:t>composing a new system partly from existing components. </a:t>
            </a:r>
            <a:endParaRPr lang="en-US" b="1" dirty="0" smtClean="0"/>
          </a:p>
          <a:p>
            <a:pPr algn="just"/>
            <a:r>
              <a:rPr lang="en-US" dirty="0" smtClean="0"/>
              <a:t>Two </a:t>
            </a:r>
            <a:r>
              <a:rPr lang="en-US" dirty="0" smtClean="0"/>
              <a:t>main ways </a:t>
            </a:r>
            <a:r>
              <a:rPr lang="en-US" dirty="0" smtClean="0"/>
              <a:t>to obtain these </a:t>
            </a:r>
            <a:r>
              <a:rPr lang="en-US" dirty="0" smtClean="0"/>
              <a:t>components </a:t>
            </a:r>
            <a:r>
              <a:rPr lang="en-US" dirty="0" smtClean="0"/>
              <a:t>are,</a:t>
            </a:r>
            <a:endParaRPr lang="en-US" dirty="0" smtClean="0"/>
          </a:p>
          <a:p>
            <a:pPr lvl="1" algn="just"/>
            <a:r>
              <a:rPr lang="en-US" dirty="0" smtClean="0"/>
              <a:t>The </a:t>
            </a:r>
            <a:r>
              <a:rPr lang="en-US" dirty="0" smtClean="0"/>
              <a:t>first process is design </a:t>
            </a:r>
            <a:r>
              <a:rPr lang="en-US" dirty="0" smtClean="0"/>
              <a:t>for </a:t>
            </a:r>
            <a:r>
              <a:rPr lang="en-US" dirty="0" smtClean="0"/>
              <a:t>reuse</a:t>
            </a:r>
            <a:endParaRPr lang="en-US" dirty="0" smtClean="0"/>
          </a:p>
          <a:p>
            <a:pPr lvl="1" algn="just"/>
            <a:r>
              <a:rPr lang="en-US" dirty="0" smtClean="0"/>
              <a:t>The second way </a:t>
            </a:r>
            <a:r>
              <a:rPr lang="en-US" dirty="0" smtClean="0"/>
              <a:t>is reverse </a:t>
            </a:r>
            <a:r>
              <a:rPr lang="en-US" dirty="0" smtClean="0"/>
              <a:t>engineering</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i="1" dirty="0" smtClean="0"/>
              <a:t>6.1.Design </a:t>
            </a:r>
            <a:r>
              <a:rPr lang="en-US" b="1" i="1" dirty="0" smtClean="0"/>
              <a:t>for Reuse</a:t>
            </a:r>
            <a:endParaRPr lang="en-US" dirty="0"/>
          </a:p>
        </p:txBody>
      </p:sp>
      <p:sp>
        <p:nvSpPr>
          <p:cNvPr id="3" name="Content Placeholder 2"/>
          <p:cNvSpPr>
            <a:spLocks noGrp="1"/>
          </p:cNvSpPr>
          <p:nvPr>
            <p:ph idx="1"/>
          </p:nvPr>
        </p:nvSpPr>
        <p:spPr>
          <a:xfrm>
            <a:off x="0" y="838200"/>
            <a:ext cx="9144000" cy="6019800"/>
          </a:xfrm>
        </p:spPr>
        <p:txBody>
          <a:bodyPr>
            <a:normAutofit/>
          </a:bodyPr>
          <a:lstStyle/>
          <a:p>
            <a:pPr>
              <a:buNone/>
            </a:pPr>
            <a:r>
              <a:rPr lang="en-US" sz="2000" b="1" dirty="0" smtClean="0"/>
              <a:t>Characteristics of Reusable </a:t>
            </a:r>
            <a:r>
              <a:rPr lang="en-US" sz="2000" b="1" dirty="0" smtClean="0"/>
              <a:t>Components</a:t>
            </a:r>
          </a:p>
          <a:p>
            <a:r>
              <a:rPr lang="en-IN" sz="2000" dirty="0" smtClean="0"/>
              <a:t>with </a:t>
            </a:r>
            <a:r>
              <a:rPr lang="en-IN" sz="2000" dirty="0" smtClean="0"/>
              <a:t>reuse, </a:t>
            </a:r>
            <a:r>
              <a:rPr lang="en-IN" sz="2000" dirty="0" smtClean="0"/>
              <a:t>components </a:t>
            </a:r>
            <a:r>
              <a:rPr lang="en-IN" sz="2000" dirty="0" smtClean="0"/>
              <a:t>should be designed and </a:t>
            </a:r>
            <a:r>
              <a:rPr lang="en-IN" sz="2000" dirty="0" smtClean="0"/>
              <a:t>implemented in </a:t>
            </a:r>
            <a:r>
              <a:rPr lang="en-IN" sz="2000" dirty="0" smtClean="0"/>
              <a:t>a way that shields them from too many changes when they need to </a:t>
            </a:r>
            <a:r>
              <a:rPr lang="en-IN" sz="2000" dirty="0" smtClean="0"/>
              <a:t>be reused.</a:t>
            </a:r>
          </a:p>
          <a:p>
            <a:pPr>
              <a:buNone/>
            </a:pPr>
            <a:endParaRPr lang="en-IN" sz="2000" dirty="0" smtClean="0"/>
          </a:p>
          <a:p>
            <a:r>
              <a:rPr lang="en-US" sz="2000" b="1" dirty="0" smtClean="0"/>
              <a:t>Reusable Components </a:t>
            </a:r>
            <a:r>
              <a:rPr lang="en-IN" sz="2000" dirty="0" smtClean="0"/>
              <a:t>development and maintenance </a:t>
            </a:r>
            <a:r>
              <a:rPr lang="en-IN" sz="2000" dirty="0" smtClean="0"/>
              <a:t>must be </a:t>
            </a:r>
            <a:r>
              <a:rPr lang="en-IN" sz="2000" dirty="0" smtClean="0"/>
              <a:t>guided by sound </a:t>
            </a:r>
            <a:r>
              <a:rPr lang="en-IN" sz="2000" b="1" dirty="0" smtClean="0"/>
              <a:t>design</a:t>
            </a:r>
            <a:r>
              <a:rPr lang="en-IN" sz="2000" dirty="0" smtClean="0"/>
              <a:t> </a:t>
            </a:r>
            <a:r>
              <a:rPr lang="en-IN" sz="2000" b="1" dirty="0" smtClean="0"/>
              <a:t>principles.</a:t>
            </a:r>
            <a:endParaRPr lang="en-US" sz="2000" b="1" dirty="0" smtClean="0"/>
          </a:p>
          <a:p>
            <a:pPr>
              <a:buNone/>
            </a:pPr>
            <a:endParaRPr lang="en-IN" sz="2000" dirty="0" smtClean="0"/>
          </a:p>
          <a:p>
            <a:pPr marL="357188" indent="-357188">
              <a:buAutoNum type="alphaLcPeriod"/>
            </a:pPr>
            <a:r>
              <a:rPr lang="en-US" sz="2000" b="1" i="1" dirty="0" smtClean="0"/>
              <a:t>Generality</a:t>
            </a:r>
            <a:r>
              <a:rPr lang="en-US" sz="2000" i="1" dirty="0" smtClean="0"/>
              <a:t>: </a:t>
            </a:r>
            <a:r>
              <a:rPr lang="en-US" sz="2000" i="1" dirty="0" smtClean="0"/>
              <a:t>T</a:t>
            </a:r>
            <a:r>
              <a:rPr lang="en-US" sz="2000" i="1" dirty="0" smtClean="0"/>
              <a:t>he </a:t>
            </a:r>
            <a:r>
              <a:rPr lang="en-US" sz="2000" i="1" dirty="0" smtClean="0"/>
              <a:t>potential use of a component for a </a:t>
            </a:r>
            <a:r>
              <a:rPr lang="en-US" sz="2000" b="1" i="1" dirty="0" smtClean="0"/>
              <a:t>wide </a:t>
            </a:r>
            <a:r>
              <a:rPr lang="en-US" sz="2000" b="1" dirty="0" smtClean="0"/>
              <a:t>spectrum of application or problem </a:t>
            </a:r>
            <a:r>
              <a:rPr lang="en-US" sz="2000" b="1" dirty="0" smtClean="0"/>
              <a:t>domains.</a:t>
            </a:r>
          </a:p>
          <a:p>
            <a:pPr marL="357188" indent="-357188">
              <a:buAutoNum type="alphaLcPeriod"/>
            </a:pPr>
            <a:endParaRPr lang="en-US" sz="2000" b="1" dirty="0" smtClean="0"/>
          </a:p>
          <a:p>
            <a:pPr marL="357188" indent="-357188"/>
            <a:r>
              <a:rPr lang="en-US" sz="2000" b="1" dirty="0" smtClean="0"/>
              <a:t>Examples software </a:t>
            </a:r>
            <a:r>
              <a:rPr lang="en-US" sz="2000" b="1" dirty="0" smtClean="0"/>
              <a:t>systems </a:t>
            </a:r>
            <a:r>
              <a:rPr lang="en-US" sz="2000" b="1" dirty="0" smtClean="0"/>
              <a:t>are </a:t>
            </a:r>
            <a:r>
              <a:rPr lang="en-US" sz="2000" b="1" dirty="0" smtClean="0"/>
              <a:t>database and spreadsheet packages</a:t>
            </a:r>
            <a:r>
              <a:rPr lang="en-US" sz="2000" dirty="0" smtClean="0"/>
              <a:t> which have been designed to accommodate the needs of a wide variety of users</a:t>
            </a:r>
            <a:r>
              <a:rPr lang="en-US" sz="2000" dirty="0" smtClean="0"/>
              <a:t>.</a:t>
            </a:r>
          </a:p>
          <a:p>
            <a:r>
              <a:rPr lang="en-IN" sz="2000" b="1" dirty="0" smtClean="0"/>
              <a:t>domain-specific </a:t>
            </a:r>
            <a:r>
              <a:rPr lang="en-IN" sz="2000" b="1" dirty="0" smtClean="0"/>
              <a:t>applications</a:t>
            </a:r>
            <a:r>
              <a:rPr lang="en-IN" sz="2000" dirty="0" smtClean="0"/>
              <a:t> </a:t>
            </a:r>
            <a:r>
              <a:rPr lang="en-IN" sz="2000" dirty="0" smtClean="0"/>
              <a:t>such as air </a:t>
            </a:r>
            <a:r>
              <a:rPr lang="en-IN" sz="2000" dirty="0" smtClean="0"/>
              <a:t>traffic control </a:t>
            </a:r>
            <a:r>
              <a:rPr lang="en-IN" sz="2000" dirty="0" smtClean="0"/>
              <a:t>systems or </a:t>
            </a:r>
            <a:r>
              <a:rPr lang="en-IN" sz="2000" dirty="0" smtClean="0"/>
              <a:t>clinical prescribing packages</a:t>
            </a:r>
            <a:r>
              <a:rPr lang="en-IN" sz="2000" dirty="0" smtClean="0"/>
              <a:t>.</a:t>
            </a:r>
          </a:p>
          <a:p>
            <a:r>
              <a:rPr lang="en-US" sz="2000" dirty="0" smtClean="0"/>
              <a:t> </a:t>
            </a:r>
            <a:r>
              <a:rPr lang="en-US" sz="2000" b="1" dirty="0" smtClean="0"/>
              <a:t>Sorting an array – doesn’t depend on size of </a:t>
            </a:r>
            <a:r>
              <a:rPr lang="en-US" sz="2000" b="1" dirty="0" smtClean="0"/>
              <a:t>array </a:t>
            </a:r>
            <a:r>
              <a:rPr lang="en-US" sz="2000" b="1" dirty="0" smtClean="0"/>
              <a:t>and type of data items 			        (generic) w</a:t>
            </a:r>
            <a:r>
              <a:rPr lang="en-US" sz="2000" b="1" dirty="0" smtClean="0"/>
              <a:t>hich is more reuse potential   payoff</a:t>
            </a:r>
            <a:endParaRPr lang="en-US" sz="2000" b="1" dirty="0" smtClean="0"/>
          </a:p>
          <a:p>
            <a:pPr lvl="1" algn="just"/>
            <a:endParaRPr lang="en-US" sz="20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rmAutofit lnSpcReduction="10000"/>
          </a:bodyPr>
          <a:lstStyle/>
          <a:p>
            <a:pPr>
              <a:buNone/>
            </a:pPr>
            <a:r>
              <a:rPr lang="en-US" sz="2800" b="1" dirty="0" smtClean="0"/>
              <a:t>b. Cohesion versus coupling</a:t>
            </a:r>
            <a:endParaRPr lang="en-US" sz="2800" b="1" dirty="0" smtClean="0"/>
          </a:p>
          <a:p>
            <a:pPr algn="just"/>
            <a:r>
              <a:rPr lang="en-US" sz="2800" b="1" dirty="0" smtClean="0"/>
              <a:t>Cohesion</a:t>
            </a:r>
            <a:r>
              <a:rPr lang="en-US" sz="2800" dirty="0" smtClean="0"/>
              <a:t> (internal property) describes </a:t>
            </a:r>
            <a:r>
              <a:rPr lang="en-US" sz="2800" dirty="0" smtClean="0"/>
              <a:t>the </a:t>
            </a:r>
            <a:r>
              <a:rPr lang="en-US" sz="2800" b="1" dirty="0" smtClean="0"/>
              <a:t>degree to which elements such as program statements and declarations are related. </a:t>
            </a:r>
            <a:r>
              <a:rPr lang="en-US" sz="2800" dirty="0" smtClean="0"/>
              <a:t>A module with high cohesion denotes </a:t>
            </a:r>
            <a:r>
              <a:rPr lang="en-US" sz="2800" dirty="0" smtClean="0"/>
              <a:t>a high </a:t>
            </a:r>
            <a:r>
              <a:rPr lang="en-US" sz="2800" dirty="0" smtClean="0"/>
              <a:t>affinity between its constituent elements</a:t>
            </a:r>
            <a:r>
              <a:rPr lang="en-US" sz="2800" dirty="0" smtClean="0"/>
              <a:t>.</a:t>
            </a:r>
          </a:p>
          <a:p>
            <a:pPr algn="just">
              <a:buNone/>
            </a:pPr>
            <a:endParaRPr lang="en-US" sz="2800" dirty="0" smtClean="0"/>
          </a:p>
          <a:p>
            <a:pPr algn="just"/>
            <a:r>
              <a:rPr lang="en-US" sz="2800" dirty="0" smtClean="0"/>
              <a:t> </a:t>
            </a:r>
            <a:r>
              <a:rPr lang="en-US" sz="2800" b="1" dirty="0" smtClean="0"/>
              <a:t>Coupling </a:t>
            </a:r>
            <a:r>
              <a:rPr lang="en-US" sz="2800" dirty="0" smtClean="0"/>
              <a:t>(external property) characterizes </a:t>
            </a:r>
            <a:r>
              <a:rPr lang="en-US" sz="2800" dirty="0" smtClean="0"/>
              <a:t>the </a:t>
            </a:r>
            <a:r>
              <a:rPr lang="en-US" sz="2800" dirty="0" smtClean="0"/>
              <a:t>i</a:t>
            </a:r>
            <a:r>
              <a:rPr lang="en-US" sz="2800" b="1" dirty="0" smtClean="0"/>
              <a:t>nterdependence </a:t>
            </a:r>
            <a:r>
              <a:rPr lang="en-US" sz="2800" b="1" dirty="0" smtClean="0"/>
              <a:t>between two or more modules in a given system</a:t>
            </a:r>
            <a:r>
              <a:rPr lang="en-US" sz="2800" b="1" dirty="0" smtClean="0"/>
              <a:t>. </a:t>
            </a:r>
            <a:r>
              <a:rPr lang="en-IN" sz="2800" dirty="0" smtClean="0"/>
              <a:t>High </a:t>
            </a:r>
            <a:r>
              <a:rPr lang="en-IN" sz="2800" dirty="0" smtClean="0"/>
              <a:t>coupling signifies </a:t>
            </a:r>
            <a:r>
              <a:rPr lang="en-IN" sz="2800" dirty="0" smtClean="0"/>
              <a:t>a strong interrelationship between modules in a </a:t>
            </a:r>
            <a:r>
              <a:rPr lang="en-IN" sz="2800" dirty="0" smtClean="0"/>
              <a:t>program.</a:t>
            </a:r>
          </a:p>
          <a:p>
            <a:pPr algn="just">
              <a:buNone/>
            </a:pPr>
            <a:endParaRPr lang="en-IN" sz="2800" dirty="0" smtClean="0"/>
          </a:p>
          <a:p>
            <a:pPr algn="just"/>
            <a:r>
              <a:rPr lang="en-IN" sz="2800" b="1" dirty="0" smtClean="0"/>
              <a:t>change to one module, high coupling </a:t>
            </a:r>
            <a:r>
              <a:rPr lang="en-IN" sz="2800" dirty="0" smtClean="0"/>
              <a:t>implies that</a:t>
            </a:r>
          </a:p>
          <a:p>
            <a:pPr algn="just">
              <a:buNone/>
            </a:pPr>
            <a:r>
              <a:rPr lang="en-IN" sz="2800" dirty="0" smtClean="0"/>
              <a:t>	several </a:t>
            </a:r>
            <a:r>
              <a:rPr lang="en-IN" sz="2800" dirty="0" smtClean="0"/>
              <a:t>other modules are likely to be affected</a:t>
            </a:r>
            <a:r>
              <a:rPr lang="en-IN" sz="2800" b="1" dirty="0" smtClean="0"/>
              <a:t>. Loosely </a:t>
            </a:r>
            <a:r>
              <a:rPr lang="en-IN" sz="2800" b="1" dirty="0" smtClean="0"/>
              <a:t>coupled modules </a:t>
            </a:r>
            <a:r>
              <a:rPr lang="en-IN" sz="2800" dirty="0" smtClean="0"/>
              <a:t>are </a:t>
            </a:r>
            <a:r>
              <a:rPr lang="en-IN" sz="2800" dirty="0" smtClean="0"/>
              <a:t>more independent and thus easier </a:t>
            </a:r>
            <a:r>
              <a:rPr lang="en-IN" sz="2800" dirty="0" smtClean="0"/>
              <a:t>to understand </a:t>
            </a:r>
            <a:r>
              <a:rPr lang="en-IN" sz="2800" dirty="0" smtClean="0"/>
              <a:t>and adapt for reuse.</a:t>
            </a:r>
            <a:endParaRPr lang="en-US" sz="2800" b="1"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lstStyle/>
          <a:p>
            <a:pPr algn="just">
              <a:buNone/>
            </a:pPr>
            <a:r>
              <a:rPr lang="en-US" b="1" i="1" dirty="0" smtClean="0"/>
              <a:t>c. </a:t>
            </a:r>
            <a:r>
              <a:rPr lang="en-US" b="1" i="1" dirty="0" smtClean="0"/>
              <a:t>Interaction</a:t>
            </a:r>
            <a:endParaRPr lang="en-US" b="1" i="1" dirty="0" smtClean="0"/>
          </a:p>
          <a:p>
            <a:pPr algn="just"/>
            <a:r>
              <a:rPr lang="en-US" i="1" dirty="0" smtClean="0"/>
              <a:t>The </a:t>
            </a:r>
            <a:r>
              <a:rPr lang="en-US" b="1" i="1" dirty="0" smtClean="0"/>
              <a:t>interaction</a:t>
            </a:r>
            <a:r>
              <a:rPr lang="en-US" i="1" dirty="0" smtClean="0"/>
              <a:t> with the user in terms of the number </a:t>
            </a:r>
            <a:r>
              <a:rPr lang="en-US" b="1" i="1" dirty="0" smtClean="0"/>
              <a:t>of </a:t>
            </a:r>
            <a:r>
              <a:rPr lang="en-US" b="1" dirty="0" smtClean="0"/>
              <a:t>read-write </a:t>
            </a:r>
            <a:r>
              <a:rPr lang="en-US" b="1" dirty="0" smtClean="0"/>
              <a:t>statements per line of source code should be </a:t>
            </a:r>
            <a:r>
              <a:rPr lang="en-US" b="1" dirty="0" err="1" smtClean="0"/>
              <a:t>minimised</a:t>
            </a:r>
            <a:r>
              <a:rPr lang="en-US" dirty="0" smtClean="0"/>
              <a:t> </a:t>
            </a:r>
            <a:endParaRPr lang="en-US" dirty="0" smtClean="0"/>
          </a:p>
          <a:p>
            <a:pPr algn="just"/>
            <a:r>
              <a:rPr lang="en-US" dirty="0" smtClean="0"/>
              <a:t>but </a:t>
            </a:r>
            <a:r>
              <a:rPr lang="en-US" dirty="0" smtClean="0"/>
              <a:t>there should be </a:t>
            </a:r>
            <a:r>
              <a:rPr lang="en-US" b="1" dirty="0" smtClean="0"/>
              <a:t>more</a:t>
            </a:r>
            <a:r>
              <a:rPr lang="en-US" dirty="0" smtClean="0"/>
              <a:t> </a:t>
            </a:r>
            <a:r>
              <a:rPr lang="en-US" b="1" dirty="0" smtClean="0"/>
              <a:t>interaction with utility functions </a:t>
            </a:r>
            <a:r>
              <a:rPr lang="en-US" dirty="0" smtClean="0"/>
              <a:t>that can </a:t>
            </a:r>
            <a:r>
              <a:rPr lang="en-US" dirty="0" smtClean="0"/>
              <a:t>be used for several purposes</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rmAutofit fontScale="77500" lnSpcReduction="20000"/>
          </a:bodyPr>
          <a:lstStyle/>
          <a:p>
            <a:pPr algn="just">
              <a:buNone/>
            </a:pPr>
            <a:r>
              <a:rPr lang="en-US" b="1" dirty="0" smtClean="0"/>
              <a:t>d. </a:t>
            </a:r>
            <a:r>
              <a:rPr lang="en-IN" b="1" dirty="0" smtClean="0"/>
              <a:t>Uniformity and </a:t>
            </a:r>
            <a:r>
              <a:rPr lang="en-IN" b="1" dirty="0" smtClean="0"/>
              <a:t>standardisation</a:t>
            </a:r>
          </a:p>
          <a:p>
            <a:pPr algn="just">
              <a:buNone/>
            </a:pPr>
            <a:endParaRPr lang="en-US" b="1" dirty="0" smtClean="0"/>
          </a:p>
          <a:p>
            <a:pPr algn="just"/>
            <a:r>
              <a:rPr lang="en-US" i="1" dirty="0" smtClean="0"/>
              <a:t>The </a:t>
            </a:r>
            <a:r>
              <a:rPr lang="en-US" b="1" i="1" dirty="0" smtClean="0"/>
              <a:t>use of standards across </a:t>
            </a:r>
            <a:r>
              <a:rPr lang="en-US" b="1" dirty="0" smtClean="0"/>
              <a:t>different levels of the software promotes reusability </a:t>
            </a:r>
            <a:r>
              <a:rPr lang="en-US" dirty="0" smtClean="0"/>
              <a:t>of software components. </a:t>
            </a:r>
            <a:endParaRPr lang="en-US" dirty="0" smtClean="0"/>
          </a:p>
          <a:p>
            <a:pPr algn="just">
              <a:buNone/>
            </a:pPr>
            <a:endParaRPr lang="en-US" dirty="0" smtClean="0"/>
          </a:p>
          <a:p>
            <a:pPr algn="just"/>
            <a:r>
              <a:rPr lang="en-US" dirty="0" smtClean="0"/>
              <a:t>Standards exist </a:t>
            </a:r>
            <a:r>
              <a:rPr lang="en-US" dirty="0" smtClean="0"/>
              <a:t>for, </a:t>
            </a:r>
            <a:endParaRPr lang="en-US" dirty="0" smtClean="0"/>
          </a:p>
          <a:p>
            <a:pPr lvl="1" algn="just"/>
            <a:r>
              <a:rPr lang="en-US" dirty="0" smtClean="0"/>
              <a:t> user interface design,</a:t>
            </a:r>
          </a:p>
          <a:p>
            <a:pPr lvl="1" algn="just"/>
            <a:r>
              <a:rPr lang="en-US" dirty="0" smtClean="0"/>
              <a:t> programming style, </a:t>
            </a:r>
          </a:p>
          <a:p>
            <a:pPr lvl="1" algn="just"/>
            <a:r>
              <a:rPr lang="en-US" dirty="0" smtClean="0"/>
              <a:t>data structure design and documentation. </a:t>
            </a:r>
            <a:endParaRPr lang="en-US" dirty="0" smtClean="0"/>
          </a:p>
          <a:p>
            <a:pPr lvl="1" algn="just">
              <a:buNone/>
            </a:pPr>
            <a:endParaRPr lang="en-US" dirty="0" smtClean="0"/>
          </a:p>
          <a:p>
            <a:pPr algn="just"/>
            <a:r>
              <a:rPr lang="en-US" dirty="0" smtClean="0"/>
              <a:t>For example, standards help towards uniformity in the techniques </a:t>
            </a:r>
            <a:r>
              <a:rPr lang="en-US" b="1" dirty="0" smtClean="0"/>
              <a:t>used to invoke, control and terminate functions </a:t>
            </a:r>
            <a:r>
              <a:rPr lang="en-US" dirty="0" smtClean="0"/>
              <a:t>as well as in the methods used for getting help during use of the </a:t>
            </a:r>
            <a:r>
              <a:rPr lang="en-US" dirty="0" smtClean="0"/>
              <a:t>software</a:t>
            </a:r>
          </a:p>
          <a:p>
            <a:pPr algn="just">
              <a:buNone/>
            </a:pPr>
            <a:endParaRPr lang="en-US" dirty="0" smtClean="0"/>
          </a:p>
          <a:p>
            <a:pPr algn="just"/>
            <a:r>
              <a:rPr lang="en-IN" b="1" dirty="0" smtClean="0"/>
              <a:t>International standards such as the ISO 9000 quality series </a:t>
            </a:r>
            <a:r>
              <a:rPr lang="en-IN" dirty="0" smtClean="0"/>
              <a:t>should accelerate the move towards </a:t>
            </a:r>
            <a:r>
              <a:rPr lang="en-IN" b="1" dirty="0" smtClean="0"/>
              <a:t>reusability of software products by ensuring commonality in the documents and operational procedures </a:t>
            </a:r>
            <a:r>
              <a:rPr lang="en-IN" dirty="0" smtClean="0"/>
              <a:t>pertaining to a software system. </a:t>
            </a:r>
            <a:endParaRPr lang="en-US" dirty="0" smtClean="0"/>
          </a:p>
          <a:p>
            <a:pPr algn="just"/>
            <a:endParaRPr lang="en-US"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rmAutofit fontScale="92500" lnSpcReduction="10000"/>
          </a:bodyPr>
          <a:lstStyle/>
          <a:p>
            <a:pPr algn="just">
              <a:buNone/>
            </a:pPr>
            <a:r>
              <a:rPr lang="en-US" sz="3000" b="1" dirty="0" smtClean="0"/>
              <a:t>e. </a:t>
            </a:r>
            <a:r>
              <a:rPr lang="en-IN" sz="3000" b="1" dirty="0" smtClean="0"/>
              <a:t>Data and control abstractions</a:t>
            </a:r>
            <a:endParaRPr lang="en-US" sz="3000" b="1" dirty="0" smtClean="0"/>
          </a:p>
          <a:p>
            <a:pPr algn="just"/>
            <a:r>
              <a:rPr lang="en-US" sz="3000" i="1" dirty="0" smtClean="0"/>
              <a:t>Data abstraction encompasses </a:t>
            </a:r>
            <a:r>
              <a:rPr lang="en-US" sz="3000" b="1" dirty="0" smtClean="0"/>
              <a:t>abstract data types, encapsulation and inheritance</a:t>
            </a:r>
          </a:p>
          <a:p>
            <a:pPr algn="just"/>
            <a:r>
              <a:rPr lang="en-US" sz="3000" dirty="0" smtClean="0"/>
              <a:t>For effective </a:t>
            </a:r>
            <a:r>
              <a:rPr lang="en-US" sz="3000" dirty="0" smtClean="0"/>
              <a:t>reuse, it is essential to have a </a:t>
            </a:r>
            <a:r>
              <a:rPr lang="en-US" sz="3000" b="1" dirty="0" smtClean="0"/>
              <a:t>clear separation between the programs that manipulate data and the data itself</a:t>
            </a:r>
            <a:r>
              <a:rPr lang="en-US" sz="3000" b="1" dirty="0" smtClean="0"/>
              <a:t>.</a:t>
            </a:r>
          </a:p>
          <a:p>
            <a:pPr>
              <a:buNone/>
            </a:pPr>
            <a:endParaRPr lang="en-US" sz="3000" b="1" dirty="0" smtClean="0"/>
          </a:p>
          <a:p>
            <a:pPr>
              <a:buNone/>
            </a:pPr>
            <a:r>
              <a:rPr lang="en-US" sz="3000" b="1" i="1" dirty="0" smtClean="0"/>
              <a:t>f. </a:t>
            </a:r>
            <a:r>
              <a:rPr lang="en-IN" sz="3000" b="1" i="1" dirty="0" smtClean="0"/>
              <a:t>Interoperability</a:t>
            </a:r>
          </a:p>
          <a:p>
            <a:pPr algn="just"/>
            <a:r>
              <a:rPr lang="en-US" sz="3000" dirty="0" smtClean="0"/>
              <a:t>supports </a:t>
            </a:r>
            <a:r>
              <a:rPr lang="en-US" sz="3000" dirty="0" smtClean="0"/>
              <a:t>reuse by allowing systems to take advantage of remote services</a:t>
            </a:r>
            <a:r>
              <a:rPr lang="en-US" sz="3000" dirty="0" smtClean="0"/>
              <a:t>.</a:t>
            </a:r>
          </a:p>
          <a:p>
            <a:pPr algn="just">
              <a:buNone/>
            </a:pPr>
            <a:endParaRPr lang="en-US" sz="3000" dirty="0" smtClean="0"/>
          </a:p>
          <a:p>
            <a:pPr algn="just"/>
            <a:r>
              <a:rPr lang="en-US" sz="3000" dirty="0" smtClean="0"/>
              <a:t>Example - </a:t>
            </a:r>
            <a:r>
              <a:rPr lang="en-US" sz="3000" dirty="0" smtClean="0"/>
              <a:t>the issue of patient identification in clinical systems</a:t>
            </a:r>
            <a:r>
              <a:rPr lang="en-US" sz="3000" dirty="0" smtClean="0"/>
              <a:t>. </a:t>
            </a:r>
            <a:r>
              <a:rPr lang="en-IN" sz="3000" dirty="0" smtClean="0"/>
              <a:t>Work on</a:t>
            </a:r>
            <a:r>
              <a:rPr lang="en-IN" sz="3000" b="1" dirty="0" smtClean="0"/>
              <a:t> Patient/Person Identification Servers </a:t>
            </a:r>
            <a:r>
              <a:rPr lang="en-IN" sz="3000" b="1" dirty="0" smtClean="0"/>
              <a:t> </a:t>
            </a:r>
            <a:r>
              <a:rPr lang="en-IN" sz="3000" dirty="0" smtClean="0"/>
              <a:t>will both </a:t>
            </a:r>
            <a:r>
              <a:rPr lang="en-IN" sz="3000" dirty="0" smtClean="0"/>
              <a:t>aid system building/maintenance and make the </a:t>
            </a:r>
            <a:r>
              <a:rPr lang="en-IN" sz="3000" dirty="0" smtClean="0"/>
              <a:t>identification </a:t>
            </a:r>
            <a:r>
              <a:rPr lang="en-IN" sz="3000" dirty="0" smtClean="0"/>
              <a:t>more reliable.</a:t>
            </a:r>
            <a:endParaRPr lang="en-US" sz="3000" dirty="0" smtClean="0"/>
          </a:p>
          <a:p>
            <a:pPr>
              <a:buNone/>
            </a:pPr>
            <a:endParaRPr lang="en-US" b="1" dirty="0" smtClean="0"/>
          </a:p>
          <a:p>
            <a:pPr algn="just">
              <a:buNone/>
            </a:pPr>
            <a:endParaRPr lang="en-US"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rmAutofit fontScale="77500" lnSpcReduction="20000"/>
          </a:bodyPr>
          <a:lstStyle/>
          <a:p>
            <a:pPr>
              <a:buNone/>
            </a:pPr>
            <a:r>
              <a:rPr lang="en-US" b="1" dirty="0" smtClean="0"/>
              <a:t>Problems with Reuse </a:t>
            </a:r>
            <a:r>
              <a:rPr lang="en-US" b="1" dirty="0" smtClean="0"/>
              <a:t>Libraries</a:t>
            </a:r>
          </a:p>
          <a:p>
            <a:pPr algn="just"/>
            <a:r>
              <a:rPr lang="en-IN" dirty="0" smtClean="0"/>
              <a:t>The components library plays a central role in composition-based reuse</a:t>
            </a:r>
            <a:r>
              <a:rPr lang="en-IN" dirty="0" smtClean="0"/>
              <a:t>. But there are a </a:t>
            </a:r>
            <a:r>
              <a:rPr lang="en-IN" dirty="0" smtClean="0"/>
              <a:t>number of </a:t>
            </a:r>
            <a:r>
              <a:rPr lang="en-IN" b="1" dirty="0" smtClean="0"/>
              <a:t>problems </a:t>
            </a:r>
            <a:r>
              <a:rPr lang="en-IN" dirty="0" smtClean="0"/>
              <a:t>associated with </a:t>
            </a:r>
            <a:r>
              <a:rPr lang="en-IN" b="1" dirty="0" smtClean="0"/>
              <a:t>designing </a:t>
            </a:r>
            <a:r>
              <a:rPr lang="en-IN" b="1" dirty="0" smtClean="0"/>
              <a:t>the library </a:t>
            </a:r>
            <a:r>
              <a:rPr lang="en-IN" b="1" dirty="0" smtClean="0"/>
              <a:t>and also obtaining </a:t>
            </a:r>
            <a:r>
              <a:rPr lang="en-IN" b="1" dirty="0" smtClean="0"/>
              <a:t>components </a:t>
            </a:r>
            <a:r>
              <a:rPr lang="en-IN" b="1" dirty="0" smtClean="0"/>
              <a:t>from </a:t>
            </a:r>
            <a:r>
              <a:rPr lang="en-IN" b="1" dirty="0" smtClean="0"/>
              <a:t>it</a:t>
            </a:r>
          </a:p>
          <a:p>
            <a:pPr algn="just">
              <a:buNone/>
            </a:pPr>
            <a:endParaRPr lang="en-US" b="1" i="1" dirty="0" smtClean="0"/>
          </a:p>
          <a:p>
            <a:pPr marL="354013" indent="-354013" algn="just">
              <a:buAutoNum type="alphaLcPeriod"/>
            </a:pPr>
            <a:r>
              <a:rPr lang="en-US" b="1" i="1" dirty="0" smtClean="0"/>
              <a:t>The </a:t>
            </a:r>
            <a:r>
              <a:rPr lang="en-US" b="1" i="1" dirty="0" smtClean="0"/>
              <a:t>granularity and size dilemma</a:t>
            </a:r>
            <a:r>
              <a:rPr lang="en-US" b="1" i="1" dirty="0" smtClean="0"/>
              <a:t>:</a:t>
            </a:r>
          </a:p>
          <a:p>
            <a:pPr marL="354013" indent="-354013" algn="just">
              <a:tabLst>
                <a:tab pos="93663" algn="l"/>
              </a:tabLst>
            </a:pPr>
            <a:r>
              <a:rPr lang="en-US" i="1" dirty="0" smtClean="0"/>
              <a:t>When </a:t>
            </a:r>
            <a:r>
              <a:rPr lang="en-US" i="1" dirty="0" smtClean="0"/>
              <a:t>designing a components </a:t>
            </a:r>
            <a:r>
              <a:rPr lang="en-US" dirty="0" smtClean="0"/>
              <a:t>library, it is important to have </a:t>
            </a:r>
            <a:r>
              <a:rPr lang="en-US" b="1" dirty="0" smtClean="0"/>
              <a:t>appropriately sized fragments </a:t>
            </a:r>
            <a:r>
              <a:rPr lang="en-US" b="1" dirty="0" smtClean="0"/>
              <a:t> </a:t>
            </a:r>
            <a:r>
              <a:rPr lang="en-US" dirty="0" smtClean="0"/>
              <a:t>to </a:t>
            </a:r>
            <a:r>
              <a:rPr lang="en-US" dirty="0" smtClean="0"/>
              <a:t>facilitate </a:t>
            </a:r>
            <a:r>
              <a:rPr lang="en-US" b="1" dirty="0" smtClean="0"/>
              <a:t>understandability </a:t>
            </a:r>
            <a:r>
              <a:rPr lang="en-US" dirty="0" smtClean="0"/>
              <a:t>and </a:t>
            </a:r>
            <a:r>
              <a:rPr lang="en-US" dirty="0" smtClean="0"/>
              <a:t>increase the generic potential. </a:t>
            </a:r>
            <a:endParaRPr lang="en-US" dirty="0" smtClean="0"/>
          </a:p>
          <a:p>
            <a:pPr marL="354013" indent="-354013" algn="just">
              <a:buNone/>
              <a:tabLst>
                <a:tab pos="93663" algn="l"/>
              </a:tabLst>
            </a:pPr>
            <a:endParaRPr lang="en-US" dirty="0" smtClean="0"/>
          </a:p>
          <a:p>
            <a:pPr algn="just"/>
            <a:r>
              <a:rPr lang="en-US" dirty="0" smtClean="0"/>
              <a:t>That is the </a:t>
            </a:r>
            <a:r>
              <a:rPr lang="en-US" dirty="0" smtClean="0"/>
              <a:t>library will contain </a:t>
            </a:r>
            <a:r>
              <a:rPr lang="en-US" b="1" dirty="0" smtClean="0"/>
              <a:t>many small components</a:t>
            </a:r>
            <a:r>
              <a:rPr lang="en-US" dirty="0" smtClean="0"/>
              <a:t>, </a:t>
            </a:r>
            <a:r>
              <a:rPr lang="en-US" b="1" dirty="0" smtClean="0"/>
              <a:t>which poses problems with classifying and </a:t>
            </a:r>
            <a:r>
              <a:rPr lang="en-US" b="1" dirty="0" smtClean="0"/>
              <a:t>searching</a:t>
            </a:r>
          </a:p>
          <a:p>
            <a:pPr algn="just"/>
            <a:endParaRPr lang="en-US" b="1" dirty="0" smtClean="0"/>
          </a:p>
          <a:p>
            <a:pPr algn="just"/>
            <a:r>
              <a:rPr lang="en-IN" dirty="0" smtClean="0"/>
              <a:t>The </a:t>
            </a:r>
            <a:r>
              <a:rPr lang="en-IN" dirty="0" smtClean="0"/>
              <a:t>classification and </a:t>
            </a:r>
            <a:r>
              <a:rPr lang="en-IN" dirty="0" smtClean="0"/>
              <a:t>search problems can be </a:t>
            </a:r>
            <a:r>
              <a:rPr lang="en-IN" b="1" dirty="0" smtClean="0"/>
              <a:t>minimised by having a smaller </a:t>
            </a:r>
            <a:r>
              <a:rPr lang="en-IN" b="1" dirty="0" smtClean="0"/>
              <a:t>number </a:t>
            </a:r>
            <a:r>
              <a:rPr lang="en-IN" b="1" dirty="0" smtClean="0"/>
              <a:t>of large library fragments</a:t>
            </a:r>
            <a:r>
              <a:rPr lang="en-IN" dirty="0" smtClean="0"/>
              <a:t>, but this increases </a:t>
            </a:r>
            <a:r>
              <a:rPr lang="en-IN" b="1" dirty="0" smtClean="0"/>
              <a:t>the problems </a:t>
            </a:r>
            <a:r>
              <a:rPr lang="en-IN" b="1" dirty="0" smtClean="0"/>
              <a:t>of </a:t>
            </a:r>
            <a:r>
              <a:rPr lang="en-IN" b="1" dirty="0" err="1" smtClean="0"/>
              <a:t>understandability</a:t>
            </a:r>
            <a:r>
              <a:rPr lang="en-IN" b="1" dirty="0" smtClean="0"/>
              <a:t> </a:t>
            </a:r>
            <a:r>
              <a:rPr lang="en-IN" b="1" dirty="0" smtClean="0"/>
              <a:t>and </a:t>
            </a:r>
            <a:r>
              <a:rPr lang="en-IN" b="1" dirty="0" err="1" smtClean="0"/>
              <a:t>genericity</a:t>
            </a:r>
            <a:r>
              <a:rPr lang="en-IN" dirty="0" smtClean="0"/>
              <a:t>. Thus, there is a </a:t>
            </a:r>
            <a:r>
              <a:rPr lang="en-IN" dirty="0" smtClean="0"/>
              <a:t>conflict.</a:t>
            </a:r>
            <a:endParaRPr lang="en-US" b="1"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rmAutofit fontScale="85000" lnSpcReduction="10000"/>
          </a:bodyPr>
          <a:lstStyle/>
          <a:p>
            <a:pPr marL="354013" indent="-354013" algn="just">
              <a:buNone/>
            </a:pPr>
            <a:r>
              <a:rPr lang="en-IN" sz="2400" b="1" dirty="0" smtClean="0"/>
              <a:t>b. The </a:t>
            </a:r>
            <a:r>
              <a:rPr lang="en-IN" sz="2400" b="1" dirty="0" smtClean="0"/>
              <a:t>search problem</a:t>
            </a:r>
            <a:r>
              <a:rPr lang="en-IN" sz="2400" b="1" dirty="0" smtClean="0"/>
              <a:t>:</a:t>
            </a:r>
            <a:r>
              <a:rPr lang="en-IN" sz="2400" i="1" dirty="0" smtClean="0"/>
              <a:t> </a:t>
            </a:r>
          </a:p>
          <a:p>
            <a:pPr marL="354013" indent="-354013" algn="just"/>
            <a:r>
              <a:rPr lang="en-US" sz="2400" b="1" i="1" dirty="0" smtClean="0"/>
              <a:t>Without </a:t>
            </a:r>
            <a:r>
              <a:rPr lang="en-US" sz="2400" b="1" i="1" dirty="0" smtClean="0"/>
              <a:t>an appropriate mechanism </a:t>
            </a:r>
            <a:r>
              <a:rPr lang="en-US" sz="2400" i="1" dirty="0" smtClean="0"/>
              <a:t>for </a:t>
            </a:r>
            <a:r>
              <a:rPr lang="en-US" sz="2400" dirty="0" smtClean="0"/>
              <a:t>describing the contents of a components library, it will be </a:t>
            </a:r>
            <a:r>
              <a:rPr lang="en-US" sz="2400" b="1" dirty="0" smtClean="0"/>
              <a:t>difficult for a user to find components that match the requirements </a:t>
            </a:r>
            <a:r>
              <a:rPr lang="en-US" sz="2400" dirty="0" smtClean="0"/>
              <a:t>of the system to be </a:t>
            </a:r>
            <a:r>
              <a:rPr lang="en-US" sz="2400" dirty="0" smtClean="0"/>
              <a:t>composed</a:t>
            </a:r>
          </a:p>
          <a:p>
            <a:pPr marL="354013" indent="-354013" algn="just">
              <a:buNone/>
            </a:pPr>
            <a:endParaRPr lang="en-US" sz="2400" dirty="0" smtClean="0"/>
          </a:p>
          <a:p>
            <a:pPr algn="just"/>
            <a:r>
              <a:rPr lang="en-IN" sz="2400" dirty="0" smtClean="0"/>
              <a:t>It </a:t>
            </a:r>
            <a:r>
              <a:rPr lang="en-IN" sz="2400" dirty="0" smtClean="0"/>
              <a:t>may </a:t>
            </a:r>
            <a:r>
              <a:rPr lang="en-IN" sz="2400" b="1" dirty="0" smtClean="0"/>
              <a:t>take more time</a:t>
            </a:r>
            <a:r>
              <a:rPr lang="en-IN" sz="2400" dirty="0" smtClean="0"/>
              <a:t> than would </a:t>
            </a:r>
            <a:r>
              <a:rPr lang="en-IN" sz="2400" dirty="0" smtClean="0"/>
              <a:t>be required </a:t>
            </a:r>
            <a:r>
              <a:rPr lang="en-IN" sz="2400" dirty="0" smtClean="0"/>
              <a:t>to write the code from scratch. </a:t>
            </a:r>
            <a:endParaRPr lang="en-IN" sz="2400" dirty="0" smtClean="0"/>
          </a:p>
          <a:p>
            <a:pPr algn="just"/>
            <a:endParaRPr lang="en-IN" sz="2400" dirty="0" smtClean="0"/>
          </a:p>
          <a:p>
            <a:pPr algn="just"/>
            <a:r>
              <a:rPr lang="en-US" sz="2400" b="1" dirty="0" smtClean="0"/>
              <a:t>Solution: </a:t>
            </a:r>
            <a:r>
              <a:rPr lang="en-US" sz="2400" dirty="0" smtClean="0"/>
              <a:t>using knowledge-based technique and </a:t>
            </a:r>
            <a:r>
              <a:rPr lang="en-US" sz="2400" dirty="0" err="1" smtClean="0"/>
              <a:t>behaviour</a:t>
            </a:r>
            <a:r>
              <a:rPr lang="en-US" sz="2400" dirty="0" smtClean="0"/>
              <a:t> sampling technique</a:t>
            </a:r>
          </a:p>
          <a:p>
            <a:pPr algn="just">
              <a:buNone/>
            </a:pPr>
            <a:endParaRPr lang="en-US" sz="2400" dirty="0" smtClean="0"/>
          </a:p>
          <a:p>
            <a:pPr algn="just">
              <a:buNone/>
            </a:pPr>
            <a:r>
              <a:rPr lang="en-US" sz="2400" b="1" dirty="0" smtClean="0"/>
              <a:t>c. </a:t>
            </a:r>
            <a:r>
              <a:rPr lang="en-IN" sz="2400" b="1" i="1" dirty="0" smtClean="0"/>
              <a:t>The classification problem:</a:t>
            </a:r>
            <a:endParaRPr lang="en-US" sz="2400" b="1" dirty="0" smtClean="0"/>
          </a:p>
          <a:p>
            <a:pPr algn="just"/>
            <a:r>
              <a:rPr lang="en-US" sz="2400" i="1" dirty="0" smtClean="0"/>
              <a:t>It </a:t>
            </a:r>
            <a:r>
              <a:rPr lang="en-US" sz="2400" i="1" dirty="0" smtClean="0"/>
              <a:t>is important to store information in the </a:t>
            </a:r>
            <a:r>
              <a:rPr lang="en-US" sz="2400" dirty="0" smtClean="0"/>
              <a:t>components library on </a:t>
            </a:r>
          </a:p>
          <a:p>
            <a:pPr lvl="1" algn="just"/>
            <a:r>
              <a:rPr lang="en-US" sz="2400" dirty="0" smtClean="0"/>
              <a:t>what components it contains. </a:t>
            </a:r>
          </a:p>
          <a:p>
            <a:pPr lvl="1" algn="just"/>
            <a:r>
              <a:rPr lang="en-US" sz="2400" dirty="0" smtClean="0"/>
              <a:t>However, it is not always </a:t>
            </a:r>
            <a:r>
              <a:rPr lang="en-US" sz="2400" dirty="0" smtClean="0"/>
              <a:t>clear how </a:t>
            </a:r>
            <a:r>
              <a:rPr lang="en-US" sz="2400" dirty="0" smtClean="0"/>
              <a:t>to specify this information</a:t>
            </a:r>
            <a:r>
              <a:rPr lang="en-US" sz="2400" dirty="0" smtClean="0"/>
              <a:t>.</a:t>
            </a:r>
          </a:p>
          <a:p>
            <a:pPr lvl="1" algn="just"/>
            <a:endParaRPr lang="en-US" sz="2400" dirty="0" smtClean="0"/>
          </a:p>
          <a:p>
            <a:pPr algn="just"/>
            <a:r>
              <a:rPr lang="en-US" sz="2400" b="1" dirty="0" smtClean="0"/>
              <a:t>Example1</a:t>
            </a:r>
            <a:r>
              <a:rPr lang="en-US" sz="2400" dirty="0" smtClean="0"/>
              <a:t> - use </a:t>
            </a:r>
            <a:r>
              <a:rPr lang="en-US" sz="2400" dirty="0" smtClean="0"/>
              <a:t>of functional specifications </a:t>
            </a:r>
            <a:r>
              <a:rPr lang="en-US" sz="2400" dirty="0" smtClean="0"/>
              <a:t>for representing </a:t>
            </a:r>
            <a:r>
              <a:rPr lang="en-US" sz="2400" dirty="0" smtClean="0"/>
              <a:t>components in the </a:t>
            </a:r>
            <a:r>
              <a:rPr lang="en-US" sz="2400" dirty="0" smtClean="0"/>
              <a:t>library</a:t>
            </a:r>
          </a:p>
          <a:p>
            <a:pPr algn="just">
              <a:lnSpc>
                <a:spcPct val="110000"/>
              </a:lnSpc>
              <a:spcBef>
                <a:spcPts val="0"/>
              </a:spcBef>
            </a:pPr>
            <a:r>
              <a:rPr lang="en-US" sz="2400" b="1" dirty="0" smtClean="0"/>
              <a:t>Example2</a:t>
            </a:r>
            <a:r>
              <a:rPr lang="en-US" sz="2400" dirty="0" smtClean="0"/>
              <a:t> – Another </a:t>
            </a:r>
            <a:r>
              <a:rPr lang="en-IN" sz="2400" dirty="0" smtClean="0"/>
              <a:t>classification scheme classifies </a:t>
            </a:r>
            <a:r>
              <a:rPr lang="en-IN" sz="2400" dirty="0" smtClean="0"/>
              <a:t>the components based on </a:t>
            </a:r>
            <a:r>
              <a:rPr lang="en-IN" sz="2400" b="1" dirty="0" smtClean="0"/>
              <a:t>three factors: functionality (</a:t>
            </a:r>
            <a:r>
              <a:rPr lang="en-IN" sz="2400" b="1" dirty="0" smtClean="0"/>
              <a:t>what the </a:t>
            </a:r>
            <a:r>
              <a:rPr lang="en-IN" sz="2400" b="1" dirty="0" smtClean="0"/>
              <a:t>component does), environment (where it does it) </a:t>
            </a:r>
            <a:r>
              <a:rPr lang="en-IN" sz="2400" b="1" dirty="0" smtClean="0"/>
              <a:t>and implementation </a:t>
            </a:r>
            <a:r>
              <a:rPr lang="en-IN" sz="2400" b="1" dirty="0" smtClean="0"/>
              <a:t>details (how it does it).</a:t>
            </a:r>
            <a:endParaRPr lang="en-US" sz="2400" b="1" dirty="0" smtClean="0"/>
          </a:p>
          <a:p>
            <a:pPr algn="just"/>
            <a:endParaRPr lang="en-US" dirty="0" smtClean="0"/>
          </a:p>
          <a:p>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noAutofit/>
          </a:bodyPr>
          <a:lstStyle/>
          <a:p>
            <a:r>
              <a:rPr lang="en-US" sz="3200" b="1" i="1" dirty="0" smtClean="0"/>
              <a:t>3. Purpose and Objectives of Reverse Engineering</a:t>
            </a:r>
            <a:endParaRPr lang="en-US" sz="3200" b="1" dirty="0"/>
          </a:p>
        </p:txBody>
      </p:sp>
      <p:sp>
        <p:nvSpPr>
          <p:cNvPr id="3" name="Content Placeholder 2"/>
          <p:cNvSpPr>
            <a:spLocks noGrp="1"/>
          </p:cNvSpPr>
          <p:nvPr>
            <p:ph idx="1"/>
          </p:nvPr>
        </p:nvSpPr>
        <p:spPr>
          <a:xfrm>
            <a:off x="457200" y="762000"/>
            <a:ext cx="8229600" cy="5867400"/>
          </a:xfrm>
        </p:spPr>
        <p:txBody>
          <a:bodyPr>
            <a:normAutofit/>
          </a:bodyPr>
          <a:lstStyle/>
          <a:p>
            <a:pPr algn="just"/>
            <a:endParaRPr lang="en-US" sz="2800" dirty="0" smtClean="0"/>
          </a:p>
          <a:p>
            <a:pPr algn="just"/>
            <a:r>
              <a:rPr lang="en-US" sz="2800" dirty="0" smtClean="0"/>
              <a:t>The Reverser Engineering can start  from any the software life-cycle, the requirements specification, the architectural and detailed design, and the actual source code.</a:t>
            </a:r>
          </a:p>
          <a:p>
            <a:pPr algn="just">
              <a:buNone/>
            </a:pPr>
            <a:endParaRPr lang="en-US" sz="2800" dirty="0" smtClean="0"/>
          </a:p>
          <a:p>
            <a:pPr algn="just"/>
            <a:r>
              <a:rPr lang="en-US" sz="2800" dirty="0" smtClean="0"/>
              <a:t>The most common starting point is the program source code, because the specification or design information for the system may be inaccurate or not be available. This is due of inadequate documentation.</a:t>
            </a:r>
          </a:p>
          <a:p>
            <a:pPr algn="just">
              <a:buNone/>
            </a:pPr>
            <a:endParaRPr lang="en-US" sz="2800"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rmAutofit/>
          </a:bodyPr>
          <a:lstStyle/>
          <a:p>
            <a:pPr marL="354013" indent="-354013" algn="just">
              <a:buNone/>
            </a:pPr>
            <a:r>
              <a:rPr lang="en-IN" sz="2400" b="1" dirty="0" smtClean="0"/>
              <a:t>d. </a:t>
            </a:r>
            <a:r>
              <a:rPr lang="en-IN" sz="2400" b="1" dirty="0" smtClean="0"/>
              <a:t>The specification and flexibility problems:</a:t>
            </a:r>
            <a:endParaRPr lang="en-IN" sz="2400" b="1" dirty="0" smtClean="0"/>
          </a:p>
          <a:p>
            <a:r>
              <a:rPr lang="en-US" sz="2000" i="1" dirty="0" smtClean="0"/>
              <a:t>In the library, it is </a:t>
            </a:r>
            <a:r>
              <a:rPr lang="en-US" sz="2000" b="1" i="1" dirty="0" smtClean="0"/>
              <a:t>difficult </a:t>
            </a:r>
            <a:r>
              <a:rPr lang="en-US" sz="2000" b="1" i="1" dirty="0" smtClean="0"/>
              <a:t>to </a:t>
            </a:r>
            <a:r>
              <a:rPr lang="en-US" sz="2000" b="1" dirty="0" smtClean="0"/>
              <a:t>specify, </a:t>
            </a:r>
            <a:r>
              <a:rPr lang="en-US" sz="2000" b="1" dirty="0" smtClean="0"/>
              <a:t>what </a:t>
            </a:r>
            <a:r>
              <a:rPr lang="en-US" sz="2000" b="1" dirty="0" smtClean="0"/>
              <a:t>the system does, </a:t>
            </a:r>
            <a:r>
              <a:rPr lang="en-US" sz="2000" b="1" dirty="0" smtClean="0"/>
              <a:t>how </a:t>
            </a:r>
            <a:r>
              <a:rPr lang="en-US" sz="2000" b="1" dirty="0" smtClean="0"/>
              <a:t>it works and the constraints on its usage. </a:t>
            </a:r>
            <a:endParaRPr lang="en-US" sz="2000" b="1" dirty="0" smtClean="0"/>
          </a:p>
          <a:p>
            <a:pPr>
              <a:buNone/>
            </a:pPr>
            <a:endParaRPr lang="en-US" sz="2000" b="1" dirty="0" smtClean="0"/>
          </a:p>
          <a:p>
            <a:r>
              <a:rPr lang="en-US" sz="2000" dirty="0" smtClean="0"/>
              <a:t>This poses </a:t>
            </a:r>
            <a:r>
              <a:rPr lang="en-US" sz="2000" b="1" dirty="0" smtClean="0"/>
              <a:t>problems for a user intending to undertake white-box </a:t>
            </a:r>
            <a:r>
              <a:rPr lang="en-US" sz="2000" b="1" dirty="0" smtClean="0"/>
              <a:t>reuse</a:t>
            </a:r>
          </a:p>
          <a:p>
            <a:pPr>
              <a:buNone/>
            </a:pPr>
            <a:endParaRPr lang="en-US" sz="2000" b="1" dirty="0" smtClean="0"/>
          </a:p>
          <a:p>
            <a:r>
              <a:rPr lang="en-IN" sz="2000" dirty="0" smtClean="0"/>
              <a:t>Also during </a:t>
            </a:r>
            <a:r>
              <a:rPr lang="en-IN" sz="2000" dirty="0" smtClean="0"/>
              <a:t>white-box reuse </a:t>
            </a:r>
            <a:r>
              <a:rPr lang="en-IN" sz="2000" dirty="0" smtClean="0"/>
              <a:t>, it is </a:t>
            </a:r>
            <a:r>
              <a:rPr lang="en-IN" sz="2000" dirty="0" smtClean="0"/>
              <a:t>not being able to tell </a:t>
            </a:r>
            <a:r>
              <a:rPr lang="en-IN" sz="2000" b="1" dirty="0" smtClean="0"/>
              <a:t>which design </a:t>
            </a:r>
            <a:r>
              <a:rPr lang="en-IN" sz="2000" b="1" dirty="0" smtClean="0"/>
              <a:t>and implementation decisions are fixed and which </a:t>
            </a:r>
            <a:r>
              <a:rPr lang="en-IN" sz="2000" b="1" dirty="0" smtClean="0"/>
              <a:t>are flexible</a:t>
            </a:r>
            <a:r>
              <a:rPr lang="en-IN" sz="2000" b="1" dirty="0" smtClean="0"/>
              <a:t>.</a:t>
            </a:r>
            <a:endParaRPr lang="en-US" sz="2000" b="1" dirty="0" smtClean="0"/>
          </a:p>
          <a:p>
            <a:pPr algn="just"/>
            <a:endParaRPr lang="en-US" dirty="0" smtClean="0"/>
          </a:p>
          <a:p>
            <a:endParaRPr lang="en-US" sz="20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6.2 Reverse Engineering</a:t>
            </a:r>
            <a:endParaRPr lang="en-IN" dirty="0"/>
          </a:p>
        </p:txBody>
      </p:sp>
      <p:sp>
        <p:nvSpPr>
          <p:cNvPr id="3" name="Content Placeholder 2"/>
          <p:cNvSpPr>
            <a:spLocks noGrp="1"/>
          </p:cNvSpPr>
          <p:nvPr>
            <p:ph idx="1"/>
          </p:nvPr>
        </p:nvSpPr>
        <p:spPr>
          <a:xfrm>
            <a:off x="457200" y="838200"/>
            <a:ext cx="8229600" cy="5287963"/>
          </a:xfrm>
        </p:spPr>
        <p:txBody>
          <a:bodyPr/>
          <a:lstStyle/>
          <a:p>
            <a:pPr algn="just"/>
            <a:endParaRPr lang="en-US" dirty="0" smtClean="0"/>
          </a:p>
          <a:p>
            <a:pPr algn="just"/>
            <a:r>
              <a:rPr lang="en-US" dirty="0" smtClean="0"/>
              <a:t>The second way for reusing components</a:t>
            </a:r>
          </a:p>
          <a:p>
            <a:pPr algn="just"/>
            <a:endParaRPr lang="en-IN" dirty="0" smtClean="0"/>
          </a:p>
          <a:p>
            <a:pPr algn="just"/>
            <a:r>
              <a:rPr lang="en-IN" b="1" dirty="0" smtClean="0"/>
              <a:t>identifying </a:t>
            </a:r>
            <a:r>
              <a:rPr lang="en-IN" b="1" dirty="0" smtClean="0"/>
              <a:t>and extracting </a:t>
            </a:r>
            <a:r>
              <a:rPr lang="en-IN" b="1" dirty="0" smtClean="0"/>
              <a:t>components from </a:t>
            </a:r>
            <a:r>
              <a:rPr lang="en-IN" b="1" dirty="0" smtClean="0"/>
              <a:t>existing </a:t>
            </a:r>
            <a:r>
              <a:rPr lang="en-IN" b="1" dirty="0" smtClean="0"/>
              <a:t>systems </a:t>
            </a:r>
            <a:r>
              <a:rPr lang="en-IN" dirty="0" smtClean="0"/>
              <a:t>through the analysis of both code and documentation, helped by software engineers, abstracting and generalizing these so that they become widely reusable</a:t>
            </a:r>
            <a:endParaRPr lang="en-I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7. Reuse Process Model</a:t>
            </a:r>
            <a:endParaRPr lang="en-IN" dirty="0"/>
          </a:p>
        </p:txBody>
      </p:sp>
      <p:sp>
        <p:nvSpPr>
          <p:cNvPr id="3" name="Content Placeholder 2"/>
          <p:cNvSpPr>
            <a:spLocks noGrp="1"/>
          </p:cNvSpPr>
          <p:nvPr>
            <p:ph idx="1"/>
          </p:nvPr>
        </p:nvSpPr>
        <p:spPr>
          <a:xfrm>
            <a:off x="457200" y="838200"/>
            <a:ext cx="8229600" cy="5287963"/>
          </a:xfrm>
        </p:spPr>
        <p:txBody>
          <a:bodyPr>
            <a:normAutofit fontScale="77500" lnSpcReduction="20000"/>
          </a:bodyPr>
          <a:lstStyle/>
          <a:p>
            <a:pPr algn="just"/>
            <a:endParaRPr lang="en-US" dirty="0" smtClean="0"/>
          </a:p>
          <a:p>
            <a:r>
              <a:rPr lang="en-US" b="1" dirty="0" smtClean="0"/>
              <a:t>Software reuse is not inherently top-down</a:t>
            </a:r>
            <a:r>
              <a:rPr lang="en-US" dirty="0" smtClean="0"/>
              <a:t>, as are some of the </a:t>
            </a:r>
            <a:r>
              <a:rPr lang="en-US" dirty="0" smtClean="0"/>
              <a:t>life cycle models </a:t>
            </a:r>
            <a:r>
              <a:rPr lang="en-US" dirty="0" smtClean="0"/>
              <a:t>(for example, the waterfall model).</a:t>
            </a:r>
          </a:p>
          <a:p>
            <a:pPr>
              <a:buNone/>
            </a:pPr>
            <a:endParaRPr lang="en-US" dirty="0" smtClean="0"/>
          </a:p>
          <a:p>
            <a:r>
              <a:rPr lang="en-US" dirty="0" smtClean="0"/>
              <a:t>In software reuse, </a:t>
            </a:r>
            <a:r>
              <a:rPr lang="en-US" b="1" dirty="0" smtClean="0"/>
              <a:t>the developer or maintainer takes a view that extends beyond single projects or systems.</a:t>
            </a:r>
          </a:p>
          <a:p>
            <a:pPr>
              <a:buNone/>
            </a:pPr>
            <a:endParaRPr lang="en-US" dirty="0" smtClean="0"/>
          </a:p>
          <a:p>
            <a:r>
              <a:rPr lang="en-US" dirty="0" smtClean="0"/>
              <a:t>Reuse involves the exploitation of </a:t>
            </a:r>
            <a:r>
              <a:rPr lang="en-US" b="1" dirty="0" smtClean="0"/>
              <a:t>commonality at many levels of abstraction </a:t>
            </a:r>
            <a:r>
              <a:rPr lang="en-US" dirty="0" smtClean="0"/>
              <a:t>besides that easily captured in code.</a:t>
            </a:r>
          </a:p>
          <a:p>
            <a:pPr>
              <a:buNone/>
            </a:pPr>
            <a:endParaRPr lang="en-US" dirty="0" smtClean="0"/>
          </a:p>
          <a:p>
            <a:pPr algn="just"/>
            <a:r>
              <a:rPr lang="en-US" dirty="0" smtClean="0"/>
              <a:t>Reuse </a:t>
            </a:r>
            <a:r>
              <a:rPr lang="en-US" b="1" dirty="0" smtClean="0"/>
              <a:t>depends largely  </a:t>
            </a:r>
            <a:r>
              <a:rPr lang="en-US" b="1" dirty="0" smtClean="0"/>
              <a:t>on the ability to </a:t>
            </a:r>
            <a:r>
              <a:rPr lang="en-US" b="1" dirty="0" err="1" smtClean="0"/>
              <a:t>analyse</a:t>
            </a:r>
            <a:r>
              <a:rPr lang="en-US" b="1" dirty="0" smtClean="0"/>
              <a:t> specific domains in order to </a:t>
            </a:r>
            <a:r>
              <a:rPr lang="en-US" b="1" dirty="0" smtClean="0"/>
              <a:t>extract maximally reusable components. </a:t>
            </a:r>
            <a:r>
              <a:rPr lang="en-US" dirty="0" smtClean="0"/>
              <a:t>Structured </a:t>
            </a:r>
            <a:r>
              <a:rPr lang="en-US" dirty="0" smtClean="0"/>
              <a:t>methodologies designed for top-down life-cycle models</a:t>
            </a:r>
            <a:r>
              <a:rPr lang="en-US" dirty="0" smtClean="0"/>
              <a:t>, however</a:t>
            </a:r>
            <a:r>
              <a:rPr lang="en-US" dirty="0" smtClean="0"/>
              <a:t>, rarely provide specific techniques to </a:t>
            </a:r>
            <a:r>
              <a:rPr lang="en-US" dirty="0" err="1" smtClean="0"/>
              <a:t>analyse</a:t>
            </a:r>
            <a:r>
              <a:rPr lang="en-US" dirty="0" smtClean="0"/>
              <a:t> domains</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rmAutofit/>
          </a:bodyPr>
          <a:lstStyle/>
          <a:p>
            <a:pPr marL="354013" indent="-354013" algn="just">
              <a:buNone/>
            </a:pPr>
            <a:r>
              <a:rPr lang="en-IN" sz="2400" b="1" dirty="0" smtClean="0"/>
              <a:t>(1) </a:t>
            </a:r>
            <a:r>
              <a:rPr lang="en-IN" sz="2400" b="1" dirty="0" err="1" smtClean="0"/>
              <a:t>Simos</a:t>
            </a:r>
            <a:endParaRPr lang="en-IN" sz="2400" b="1" dirty="0" smtClean="0"/>
          </a:p>
          <a:p>
            <a:pPr>
              <a:buNone/>
            </a:pPr>
            <a:r>
              <a:rPr lang="en-IN" sz="2000" i="1" dirty="0" smtClean="0"/>
              <a:t>	"</a:t>
            </a:r>
            <a:r>
              <a:rPr lang="en-IN" sz="2000" i="1" dirty="0" smtClean="0"/>
              <a:t>What is needed is a process model that allows for </a:t>
            </a:r>
            <a:r>
              <a:rPr lang="en-IN" sz="2000" b="1" i="1" dirty="0" smtClean="0"/>
              <a:t>iteration between </a:t>
            </a:r>
            <a:r>
              <a:rPr lang="en-IN" sz="2000" b="1" i="1" dirty="0" smtClean="0"/>
              <a:t>the top-down, 'problem-driven' approach and a bottom-up</a:t>
            </a:r>
            <a:r>
              <a:rPr lang="en-IN" sz="2000" b="1" i="1" dirty="0" smtClean="0"/>
              <a:t>, 'parts-driven </a:t>
            </a:r>
            <a:r>
              <a:rPr lang="en-IN" sz="2000" b="1" i="1" dirty="0" smtClean="0"/>
              <a:t>'perspective</a:t>
            </a:r>
            <a:r>
              <a:rPr lang="en-IN" sz="2000" i="1" dirty="0" smtClean="0"/>
              <a:t>.... Such a process model would </a:t>
            </a:r>
            <a:r>
              <a:rPr lang="en-IN" sz="2000" i="1" dirty="0" smtClean="0"/>
              <a:t>correspond more </a:t>
            </a:r>
            <a:r>
              <a:rPr lang="en-IN" sz="2000" i="1" dirty="0" smtClean="0"/>
              <a:t>closely to the real state of practice in software development </a:t>
            </a:r>
            <a:r>
              <a:rPr lang="en-IN" sz="2000" i="1" dirty="0" smtClean="0"/>
              <a:t>than the </a:t>
            </a:r>
            <a:r>
              <a:rPr lang="en-IN" sz="2000" i="1" dirty="0" smtClean="0"/>
              <a:t>current model, and would at least initially have a less prescriptive</a:t>
            </a:r>
            <a:r>
              <a:rPr lang="en-IN" sz="2000" i="1" dirty="0" smtClean="0"/>
              <a:t>, more </a:t>
            </a:r>
            <a:r>
              <a:rPr lang="en-IN" sz="2000" i="1" dirty="0" smtClean="0"/>
              <a:t>descriptive flavour."</a:t>
            </a:r>
            <a:endParaRPr lang="en-US" dirty="0" smtClean="0"/>
          </a:p>
          <a:p>
            <a:pPr>
              <a:buNone/>
            </a:pPr>
            <a:endParaRPr lang="en-US" sz="2000" dirty="0" smtClean="0"/>
          </a:p>
          <a:p>
            <a:pPr>
              <a:buNone/>
            </a:pPr>
            <a:r>
              <a:rPr lang="en-US" sz="2000" b="1" dirty="0" smtClean="0"/>
              <a:t>(2) </a:t>
            </a:r>
            <a:r>
              <a:rPr lang="en-IN" sz="2000" b="1" dirty="0" err="1" smtClean="0"/>
              <a:t>Prieto</a:t>
            </a:r>
            <a:r>
              <a:rPr lang="en-IN" sz="2000" b="1" dirty="0" smtClean="0"/>
              <a:t>-Diaz and Freeman reuse model: </a:t>
            </a:r>
          </a:p>
          <a:p>
            <a:pPr>
              <a:buNone/>
            </a:pPr>
            <a:r>
              <a:rPr lang="en-IN" sz="2000" b="1" dirty="0" smtClean="0"/>
              <a:t>	</a:t>
            </a:r>
            <a:r>
              <a:rPr lang="en-IN" sz="2000" b="1" dirty="0" smtClean="0"/>
              <a:t>It </a:t>
            </a:r>
            <a:r>
              <a:rPr lang="en-IN" sz="2000" b="1" dirty="0" smtClean="0"/>
              <a:t>assumes that the software engineer has </a:t>
            </a:r>
            <a:r>
              <a:rPr lang="en-IN" sz="2000" b="1" dirty="0" smtClean="0"/>
              <a:t>already understood </a:t>
            </a:r>
            <a:r>
              <a:rPr lang="en-IN" sz="2000" b="1" dirty="0" smtClean="0"/>
              <a:t>the problem to be solved and the specifications that </a:t>
            </a:r>
            <a:r>
              <a:rPr lang="en-IN" sz="2000" b="1" dirty="0" smtClean="0"/>
              <a:t>are available</a:t>
            </a:r>
            <a:r>
              <a:rPr lang="en-IN" sz="2000" b="1" dirty="0" smtClean="0"/>
              <a:t>. </a:t>
            </a:r>
            <a:endParaRPr lang="en-IN" sz="2000" b="1" dirty="0" smtClean="0"/>
          </a:p>
          <a:p>
            <a:pPr>
              <a:buNone/>
            </a:pPr>
            <a:endParaRPr lang="en-IN" sz="2000" b="1" dirty="0" smtClean="0"/>
          </a:p>
          <a:p>
            <a:pPr>
              <a:buNone/>
            </a:pPr>
            <a:endParaRPr lang="en-US" sz="2000" dirty="0"/>
          </a:p>
        </p:txBody>
      </p:sp>
      <p:pic>
        <p:nvPicPr>
          <p:cNvPr id="1028" name="Picture 4"/>
          <p:cNvPicPr>
            <a:picLocks noChangeAspect="1" noChangeArrowheads="1"/>
          </p:cNvPicPr>
          <p:nvPr/>
        </p:nvPicPr>
        <p:blipFill>
          <a:blip r:embed="rId2"/>
          <a:srcRect/>
          <a:stretch>
            <a:fillRect/>
          </a:stretch>
        </p:blipFill>
        <p:spPr bwMode="auto">
          <a:xfrm>
            <a:off x="1295400" y="3810000"/>
            <a:ext cx="6019800"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lgn="just">
              <a:buNone/>
            </a:pPr>
            <a:r>
              <a:rPr lang="en-IN" sz="2400" b="1" dirty="0" smtClean="0"/>
              <a:t>(3) </a:t>
            </a:r>
            <a:r>
              <a:rPr lang="en-IN" sz="2400" b="1" i="1" dirty="0" smtClean="0"/>
              <a:t>Generic Reuse/Reusability </a:t>
            </a:r>
            <a:r>
              <a:rPr lang="en-IN" sz="2400" b="1" i="1" dirty="0" smtClean="0"/>
              <a:t>Model: </a:t>
            </a:r>
            <a:r>
              <a:rPr lang="en-IN" sz="2400" dirty="0" smtClean="0"/>
              <a:t>A </a:t>
            </a:r>
            <a:r>
              <a:rPr lang="en-IN" sz="2400" dirty="0" smtClean="0"/>
              <a:t>model with no such assumption is </a:t>
            </a:r>
            <a:r>
              <a:rPr lang="en-IN" sz="2400" dirty="0" smtClean="0"/>
              <a:t>proposed </a:t>
            </a:r>
            <a:r>
              <a:rPr lang="en-IN" sz="2400" dirty="0" smtClean="0"/>
              <a:t>by </a:t>
            </a:r>
            <a:r>
              <a:rPr lang="en-IN" sz="2400" dirty="0" smtClean="0"/>
              <a:t>Kang (4-step model). </a:t>
            </a:r>
            <a:r>
              <a:rPr lang="en-IN" sz="2400" dirty="0" smtClean="0"/>
              <a:t>This model is further refined </a:t>
            </a:r>
            <a:r>
              <a:rPr lang="en-IN" sz="2400" dirty="0" smtClean="0"/>
              <a:t>by Hooper </a:t>
            </a:r>
            <a:r>
              <a:rPr lang="en-IN" sz="2400" dirty="0" smtClean="0"/>
              <a:t>and </a:t>
            </a:r>
            <a:r>
              <a:rPr lang="en-IN" sz="2400" dirty="0" smtClean="0"/>
              <a:t>Chester to </a:t>
            </a:r>
            <a:r>
              <a:rPr lang="en-IN" sz="2400" dirty="0" smtClean="0"/>
              <a:t>include an evaluation </a:t>
            </a:r>
            <a:r>
              <a:rPr lang="en-IN" sz="2400" dirty="0" smtClean="0"/>
              <a:t>phase (5-step model)</a:t>
            </a:r>
            <a:endParaRPr lang="en-IN" sz="2400" b="1" dirty="0" smtClean="0"/>
          </a:p>
          <a:p>
            <a:pPr>
              <a:buNone/>
            </a:pPr>
            <a:r>
              <a:rPr lang="en-IN" sz="2000" i="1" dirty="0" smtClean="0"/>
              <a:t>	</a:t>
            </a:r>
            <a:endParaRPr lang="en-US" sz="2000" dirty="0"/>
          </a:p>
        </p:txBody>
      </p:sp>
      <p:pic>
        <p:nvPicPr>
          <p:cNvPr id="2051" name="Picture 3"/>
          <p:cNvPicPr>
            <a:picLocks noChangeAspect="1" noChangeArrowheads="1"/>
          </p:cNvPicPr>
          <p:nvPr/>
        </p:nvPicPr>
        <p:blipFill>
          <a:blip r:embed="rId2"/>
          <a:srcRect/>
          <a:stretch>
            <a:fillRect/>
          </a:stretch>
        </p:blipFill>
        <p:spPr bwMode="auto">
          <a:xfrm>
            <a:off x="838200" y="1524000"/>
            <a:ext cx="7315200"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fontScale="92500" lnSpcReduction="10000"/>
          </a:bodyPr>
          <a:lstStyle/>
          <a:p>
            <a:pPr marL="354013" indent="-354013" algn="just"/>
            <a:r>
              <a:rPr lang="en-US" b="1" dirty="0" smtClean="0"/>
              <a:t>Step 1: </a:t>
            </a:r>
            <a:r>
              <a:rPr lang="en-US" b="1" dirty="0" smtClean="0"/>
              <a:t>understanding </a:t>
            </a:r>
            <a:r>
              <a:rPr lang="en-US" b="1" dirty="0" smtClean="0"/>
              <a:t>the problem to be </a:t>
            </a:r>
            <a:r>
              <a:rPr lang="en-US" b="1" dirty="0" smtClean="0"/>
              <a:t>solved and </a:t>
            </a:r>
            <a:r>
              <a:rPr lang="en-US" b="1" dirty="0" smtClean="0"/>
              <a:t>then identifying a solution structure</a:t>
            </a:r>
            <a:r>
              <a:rPr lang="en-US" dirty="0" smtClean="0"/>
              <a:t> based on </a:t>
            </a:r>
            <a:r>
              <a:rPr lang="en-US" dirty="0" smtClean="0"/>
              <a:t>predefined components </a:t>
            </a:r>
            <a:r>
              <a:rPr lang="en-US" dirty="0" smtClean="0"/>
              <a:t>available.</a:t>
            </a:r>
          </a:p>
          <a:p>
            <a:pPr marL="354013" indent="-354013" algn="just">
              <a:buNone/>
            </a:pPr>
            <a:endParaRPr lang="en-US" dirty="0" smtClean="0"/>
          </a:p>
          <a:p>
            <a:pPr marL="354013" indent="-354013" algn="just"/>
            <a:r>
              <a:rPr lang="en-US" b="1" dirty="0" smtClean="0"/>
              <a:t>Step 2: The solution structure is then </a:t>
            </a:r>
            <a:r>
              <a:rPr lang="en-US" b="1" dirty="0" smtClean="0"/>
              <a:t>reconfigured to </a:t>
            </a:r>
            <a:r>
              <a:rPr lang="en-US" b="1" dirty="0" err="1" smtClean="0"/>
              <a:t>maximise</a:t>
            </a:r>
            <a:r>
              <a:rPr lang="en-US" b="1" dirty="0" smtClean="0"/>
              <a:t> </a:t>
            </a:r>
            <a:r>
              <a:rPr lang="en-US" b="1" dirty="0" smtClean="0"/>
              <a:t>the potential of reuse </a:t>
            </a:r>
            <a:r>
              <a:rPr lang="en-US" dirty="0" smtClean="0"/>
              <a:t>at the current and the next phase</a:t>
            </a:r>
            <a:r>
              <a:rPr lang="en-US" dirty="0" smtClean="0"/>
              <a:t>. </a:t>
            </a:r>
          </a:p>
          <a:p>
            <a:pPr marL="354013" indent="-354013" algn="just">
              <a:buNone/>
            </a:pPr>
            <a:r>
              <a:rPr lang="en-US" dirty="0" smtClean="0"/>
              <a:t>	</a:t>
            </a:r>
            <a:r>
              <a:rPr lang="en-US" dirty="0" smtClean="0"/>
              <a:t>- </a:t>
            </a:r>
            <a:r>
              <a:rPr lang="en-US" dirty="0" smtClean="0"/>
              <a:t>This </a:t>
            </a:r>
            <a:r>
              <a:rPr lang="en-US" dirty="0" smtClean="0"/>
              <a:t>means </a:t>
            </a:r>
            <a:r>
              <a:rPr lang="en-US" b="1" dirty="0" smtClean="0"/>
              <a:t>involving the domain experts </a:t>
            </a:r>
            <a:r>
              <a:rPr lang="en-US" dirty="0" smtClean="0"/>
              <a:t>of the next phase who </a:t>
            </a:r>
            <a:r>
              <a:rPr lang="en-US" b="1" dirty="0" smtClean="0"/>
              <a:t>will study </a:t>
            </a:r>
            <a:r>
              <a:rPr lang="en-US" b="1" dirty="0" smtClean="0"/>
              <a:t>the proposed solution of the current phase and </a:t>
            </a:r>
            <a:r>
              <a:rPr lang="en-US" b="1" dirty="0" smtClean="0"/>
              <a:t>identify reusable </a:t>
            </a:r>
            <a:r>
              <a:rPr lang="en-US" b="1" dirty="0" smtClean="0"/>
              <a:t>components available at the next phase. </a:t>
            </a:r>
            <a:endParaRPr lang="en-US" b="1" dirty="0" smtClean="0"/>
          </a:p>
          <a:p>
            <a:pPr marL="354013" indent="-354013" algn="just">
              <a:buNone/>
            </a:pPr>
            <a:r>
              <a:rPr lang="en-US" b="1" dirty="0" smtClean="0"/>
              <a:t>	</a:t>
            </a:r>
            <a:r>
              <a:rPr lang="en-US" b="1" dirty="0" smtClean="0"/>
              <a:t>- </a:t>
            </a:r>
            <a:r>
              <a:rPr lang="en-US" dirty="0" smtClean="0"/>
              <a:t>Several techniques can </a:t>
            </a:r>
            <a:r>
              <a:rPr lang="en-US" dirty="0" smtClean="0"/>
              <a:t>be used to identify reusable components . The criteria </a:t>
            </a:r>
            <a:r>
              <a:rPr lang="en-US" dirty="0" smtClean="0"/>
              <a:t>for selection </a:t>
            </a:r>
            <a:r>
              <a:rPr lang="en-US" dirty="0" smtClean="0"/>
              <a:t>are based on </a:t>
            </a:r>
            <a:r>
              <a:rPr lang="en-US" b="1" dirty="0" smtClean="0"/>
              <a:t>factors such as functionality, logic and </a:t>
            </a:r>
            <a:r>
              <a:rPr lang="en-US" b="1" dirty="0" smtClean="0"/>
              <a:t>pre and post-conditions</a:t>
            </a:r>
            <a:r>
              <a:rPr lang="en-US" b="1" dirty="0" smtClean="0"/>
              <a:t>.</a:t>
            </a:r>
            <a:endParaRPr lang="en-US" b="1"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a:bodyPr>
          <a:lstStyle/>
          <a:p>
            <a:pPr algn="just"/>
            <a:r>
              <a:rPr lang="en-US" b="1" dirty="0" smtClean="0"/>
              <a:t> Step </a:t>
            </a:r>
            <a:r>
              <a:rPr lang="en-US" b="1" dirty="0" smtClean="0"/>
              <a:t>3: Preparing </a:t>
            </a:r>
            <a:r>
              <a:rPr lang="en-US" b="1" dirty="0" smtClean="0"/>
              <a:t>the reusable components identified in the solution structure in readiness for integration.</a:t>
            </a:r>
            <a:r>
              <a:rPr lang="en-US" dirty="0" smtClean="0"/>
              <a:t> </a:t>
            </a:r>
            <a:endParaRPr lang="en-US" dirty="0" smtClean="0"/>
          </a:p>
          <a:p>
            <a:pPr algn="just">
              <a:buNone/>
            </a:pPr>
            <a:r>
              <a:rPr lang="en-US" dirty="0" smtClean="0"/>
              <a:t>	</a:t>
            </a:r>
            <a:r>
              <a:rPr lang="en-US" dirty="0" smtClean="0"/>
              <a:t>- </a:t>
            </a:r>
            <a:r>
              <a:rPr lang="en-US" dirty="0" smtClean="0"/>
              <a:t>This </a:t>
            </a:r>
            <a:r>
              <a:rPr lang="en-US" dirty="0" smtClean="0"/>
              <a:t>involves </a:t>
            </a:r>
            <a:r>
              <a:rPr lang="en-US" b="1" dirty="0" smtClean="0"/>
              <a:t>acquiring reusable components, modifying and/or instantiating them </a:t>
            </a:r>
            <a:r>
              <a:rPr lang="en-US" dirty="0" smtClean="0"/>
              <a:t>for the problem being </a:t>
            </a:r>
            <a:r>
              <a:rPr lang="en-US" dirty="0" smtClean="0"/>
              <a:t>solved.</a:t>
            </a:r>
          </a:p>
          <a:p>
            <a:pPr>
              <a:buNone/>
            </a:pPr>
            <a:r>
              <a:rPr lang="en-US" dirty="0" smtClean="0"/>
              <a:t>	 - </a:t>
            </a:r>
            <a:r>
              <a:rPr lang="en-IN" dirty="0" smtClean="0"/>
              <a:t>components </a:t>
            </a:r>
            <a:r>
              <a:rPr lang="en-IN" dirty="0" smtClean="0"/>
              <a:t>that cannot be acquired or that are uneconomic to adapt</a:t>
            </a:r>
            <a:r>
              <a:rPr lang="en-IN" dirty="0" smtClean="0"/>
              <a:t>, new </a:t>
            </a:r>
            <a:r>
              <a:rPr lang="en-IN" dirty="0" smtClean="0"/>
              <a:t>ones are developed</a:t>
            </a:r>
            <a:r>
              <a:rPr lang="en-IN" dirty="0" smtClean="0"/>
              <a:t>.</a:t>
            </a:r>
          </a:p>
          <a:p>
            <a:pPr>
              <a:buNone/>
            </a:pPr>
            <a:endParaRPr lang="en-US" dirty="0" smtClean="0"/>
          </a:p>
          <a:p>
            <a:pPr algn="just"/>
            <a:r>
              <a:rPr lang="en-US" b="1" dirty="0" smtClean="0"/>
              <a:t>Step 4: </a:t>
            </a:r>
            <a:r>
              <a:rPr lang="en-US" b="1" dirty="0" smtClean="0"/>
              <a:t>Integrating </a:t>
            </a:r>
            <a:r>
              <a:rPr lang="en-US" b="1" dirty="0" smtClean="0"/>
              <a:t>the completed components into the product(s) required for the next phase of the software life-cycle.</a:t>
            </a:r>
            <a:endParaRPr lang="en-US" b="1"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rmAutofit lnSpcReduction="10000"/>
          </a:bodyPr>
          <a:lstStyle/>
          <a:p>
            <a:pPr algn="just"/>
            <a:r>
              <a:rPr lang="en-US" dirty="0" smtClean="0"/>
              <a:t>Step 5: </a:t>
            </a:r>
            <a:r>
              <a:rPr lang="en-US" dirty="0" smtClean="0"/>
              <a:t>The </a:t>
            </a:r>
            <a:r>
              <a:rPr lang="en-US" dirty="0" smtClean="0"/>
              <a:t>experience from the preceding steps is used to evaluate the reusability prospects of two categories of component .</a:t>
            </a:r>
          </a:p>
          <a:p>
            <a:pPr lvl="1" algn="just"/>
            <a:r>
              <a:rPr lang="en-US" dirty="0" smtClean="0"/>
              <a:t>The first category is those </a:t>
            </a:r>
            <a:r>
              <a:rPr lang="en-US" b="1" dirty="0" smtClean="0"/>
              <a:t>components that need to be developed for the sub-problems for which no reusable components exist.</a:t>
            </a:r>
          </a:p>
          <a:p>
            <a:pPr lvl="1" algn="just"/>
            <a:r>
              <a:rPr lang="en-US" dirty="0" smtClean="0"/>
              <a:t>The second </a:t>
            </a:r>
            <a:r>
              <a:rPr lang="en-US" dirty="0" smtClean="0"/>
              <a:t>category is those </a:t>
            </a:r>
            <a:r>
              <a:rPr lang="en-US" b="1" dirty="0" smtClean="0"/>
              <a:t>components that have been obtained </a:t>
            </a:r>
            <a:r>
              <a:rPr lang="en-US" b="1" dirty="0" smtClean="0"/>
              <a:t>from the </a:t>
            </a:r>
            <a:r>
              <a:rPr lang="en-US" b="1" dirty="0" smtClean="0"/>
              <a:t>adaptation of predefined components. </a:t>
            </a:r>
            <a:r>
              <a:rPr lang="en-US" dirty="0" smtClean="0"/>
              <a:t>The result of </a:t>
            </a:r>
            <a:r>
              <a:rPr lang="en-US" dirty="0" smtClean="0"/>
              <a:t>this evaluation </a:t>
            </a:r>
            <a:r>
              <a:rPr lang="en-US" dirty="0" smtClean="0"/>
              <a:t>exercise is then used to update the current library </a:t>
            </a:r>
            <a:r>
              <a:rPr lang="en-US" dirty="0" err="1" smtClean="0"/>
              <a:t>ofreusable</a:t>
            </a:r>
            <a:r>
              <a:rPr lang="en-US" dirty="0" smtClean="0"/>
              <a:t> components</a:t>
            </a:r>
            <a:r>
              <a:rPr lang="en-US" dirty="0" smtClean="0"/>
              <a:t>.</a:t>
            </a:r>
          </a:p>
          <a:p>
            <a:pPr lvl="1" indent="-555625">
              <a:buNone/>
            </a:pPr>
            <a:r>
              <a:rPr lang="en-US" b="1" dirty="0" smtClean="0"/>
              <a:t>Advantage of the generic model:</a:t>
            </a:r>
          </a:p>
          <a:p>
            <a:pPr algn="just">
              <a:buNone/>
            </a:pPr>
            <a:r>
              <a:rPr lang="en-IN" dirty="0" smtClean="0"/>
              <a:t>	- multi-project </a:t>
            </a:r>
            <a:r>
              <a:rPr lang="en-IN" dirty="0" smtClean="0"/>
              <a:t>view of development </a:t>
            </a:r>
            <a:r>
              <a:rPr lang="en-IN" dirty="0" smtClean="0"/>
              <a:t>and maintenance </a:t>
            </a:r>
            <a:r>
              <a:rPr lang="en-IN" dirty="0" smtClean="0"/>
              <a:t>whereby products from one project are expected to be </a:t>
            </a:r>
            <a:r>
              <a:rPr lang="en-IN" dirty="0" smtClean="0"/>
              <a:t>used for </a:t>
            </a:r>
            <a:r>
              <a:rPr lang="en-IN" dirty="0" smtClean="0"/>
              <a:t>other projects.</a:t>
            </a:r>
            <a:endParaRPr lang="en-US" b="1"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639762"/>
          </a:xfrm>
        </p:spPr>
        <p:txBody>
          <a:bodyPr>
            <a:normAutofit fontScale="90000"/>
          </a:bodyPr>
          <a:lstStyle/>
          <a:p>
            <a:r>
              <a:rPr lang="en-US" b="1" i="1" dirty="0" smtClean="0"/>
              <a:t>Accommodating a Reuse </a:t>
            </a:r>
            <a:r>
              <a:rPr lang="en-US" b="1" i="1" dirty="0" smtClean="0"/>
              <a:t>Process </a:t>
            </a:r>
            <a:r>
              <a:rPr lang="en-US" b="1" i="1" dirty="0" smtClean="0"/>
              <a:t>Model</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685800" y="1219200"/>
            <a:ext cx="7620000" cy="5029200"/>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rmAutofit/>
          </a:bodyPr>
          <a:lstStyle/>
          <a:p>
            <a:pPr algn="just"/>
            <a:r>
              <a:rPr lang="en-US" dirty="0" smtClean="0"/>
              <a:t>One of the reasons that may discourage </a:t>
            </a:r>
            <a:r>
              <a:rPr lang="en-US" dirty="0" err="1" smtClean="0"/>
              <a:t>organisations</a:t>
            </a:r>
            <a:r>
              <a:rPr lang="en-US" dirty="0" smtClean="0"/>
              <a:t> from </a:t>
            </a:r>
            <a:r>
              <a:rPr lang="en-US" b="1" dirty="0" smtClean="0"/>
              <a:t>adopting software reuse is the difficulty of accommodating it in an existing software engineering process model.</a:t>
            </a:r>
          </a:p>
          <a:p>
            <a:pPr algn="just"/>
            <a:r>
              <a:rPr lang="en-US" dirty="0" smtClean="0"/>
              <a:t>One way to </a:t>
            </a:r>
            <a:r>
              <a:rPr lang="en-US" b="1" dirty="0" smtClean="0"/>
              <a:t>encourage the adoption of reuse is to assist personnel in applying reuse at the various phases of the software life-cycle they are already using. </a:t>
            </a:r>
            <a:endParaRPr lang="en-US" b="1" dirty="0" smtClean="0"/>
          </a:p>
          <a:p>
            <a:r>
              <a:rPr lang="en-IN" dirty="0" smtClean="0"/>
              <a:t>The integration of a </a:t>
            </a:r>
            <a:r>
              <a:rPr lang="en-IN" dirty="0" smtClean="0"/>
              <a:t>reuse model </a:t>
            </a:r>
            <a:r>
              <a:rPr lang="en-IN" dirty="0" smtClean="0"/>
              <a:t>such as Kang's may help soften any resistance from </a:t>
            </a:r>
            <a:r>
              <a:rPr lang="en-IN" dirty="0" smtClean="0"/>
              <a:t>personnel </a:t>
            </a:r>
            <a:r>
              <a:rPr lang="en-IN" dirty="0" smtClean="0"/>
              <a:t>since it does not require the existing software engineering process </a:t>
            </a:r>
            <a:r>
              <a:rPr lang="en-IN" dirty="0" smtClean="0"/>
              <a:t>model to </a:t>
            </a:r>
            <a:r>
              <a:rPr lang="en-IN" dirty="0" smtClean="0"/>
              <a:t>be abandoned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200" b="1" i="1" dirty="0" smtClean="0"/>
              <a:t>Purpose and Objectives of Reverse Engineering</a:t>
            </a:r>
            <a:endParaRPr lang="en-US" sz="3200" b="1" dirty="0"/>
          </a:p>
        </p:txBody>
      </p:sp>
      <p:sp>
        <p:nvSpPr>
          <p:cNvPr id="3" name="Content Placeholder 2"/>
          <p:cNvSpPr>
            <a:spLocks noGrp="1"/>
          </p:cNvSpPr>
          <p:nvPr>
            <p:ph idx="1"/>
          </p:nvPr>
        </p:nvSpPr>
        <p:spPr>
          <a:xfrm>
            <a:off x="457200" y="762000"/>
            <a:ext cx="8229600" cy="5867400"/>
          </a:xfrm>
        </p:spPr>
        <p:txBody>
          <a:bodyPr>
            <a:normAutofit fontScale="85000" lnSpcReduction="20000"/>
          </a:bodyPr>
          <a:lstStyle/>
          <a:p>
            <a:pPr algn="just"/>
            <a:endParaRPr lang="en-US" sz="2800" dirty="0" smtClean="0"/>
          </a:p>
          <a:p>
            <a:pPr algn="just"/>
            <a:r>
              <a:rPr lang="en-US" sz="2800" dirty="0" smtClean="0"/>
              <a:t>The goal of reverse engineering </a:t>
            </a:r>
            <a:r>
              <a:rPr lang="en-US" sz="2800" b="1" dirty="0" smtClean="0"/>
              <a:t>is to facilitate </a:t>
            </a:r>
            <a:r>
              <a:rPr lang="en-US" sz="2800" dirty="0" smtClean="0"/>
              <a:t>change by allowing a </a:t>
            </a:r>
            <a:r>
              <a:rPr lang="en-US" sz="2800" b="1" dirty="0" smtClean="0"/>
              <a:t>software system </a:t>
            </a:r>
            <a:r>
              <a:rPr lang="en-US" sz="2800" dirty="0" smtClean="0"/>
              <a:t>to be </a:t>
            </a:r>
            <a:r>
              <a:rPr lang="en-US" sz="2800" b="1" dirty="0" smtClean="0"/>
              <a:t>understood </a:t>
            </a:r>
            <a:r>
              <a:rPr lang="en-US" sz="2800" dirty="0" smtClean="0"/>
              <a:t>in terms of </a:t>
            </a:r>
          </a:p>
          <a:p>
            <a:pPr lvl="2" algn="just">
              <a:buFont typeface="Wingdings" pitchFamily="2" charset="2"/>
              <a:buChar char="Ø"/>
            </a:pPr>
            <a:r>
              <a:rPr lang="en-US" sz="2800" dirty="0" smtClean="0"/>
              <a:t>what it does,</a:t>
            </a:r>
          </a:p>
          <a:p>
            <a:pPr lvl="2" algn="just">
              <a:buFont typeface="Wingdings" pitchFamily="2" charset="2"/>
              <a:buChar char="Ø"/>
            </a:pPr>
            <a:r>
              <a:rPr lang="en-US" sz="2800" dirty="0" smtClean="0"/>
              <a:t>how it works and its architectural representation.</a:t>
            </a:r>
          </a:p>
          <a:p>
            <a:pPr lvl="2" algn="just">
              <a:buNone/>
            </a:pPr>
            <a:endParaRPr lang="en-US" sz="2800" dirty="0" smtClean="0"/>
          </a:p>
          <a:p>
            <a:pPr algn="just"/>
            <a:r>
              <a:rPr lang="en-US" sz="2800" dirty="0" smtClean="0"/>
              <a:t>The objectives in pursuit of this goal are </a:t>
            </a:r>
          </a:p>
          <a:p>
            <a:pPr lvl="2" algn="just">
              <a:buFont typeface="Wingdings" pitchFamily="2" charset="2"/>
              <a:buChar char="Ø"/>
            </a:pPr>
            <a:r>
              <a:rPr lang="en-US" sz="2800" dirty="0" smtClean="0"/>
              <a:t>to recover lost information, </a:t>
            </a:r>
          </a:p>
          <a:p>
            <a:pPr lvl="2" algn="just">
              <a:buFont typeface="Wingdings" pitchFamily="2" charset="2"/>
              <a:buChar char="Ø"/>
            </a:pPr>
            <a:r>
              <a:rPr lang="en-US" sz="2800" dirty="0" smtClean="0"/>
              <a:t>to facilitate migration between platforms,</a:t>
            </a:r>
          </a:p>
          <a:p>
            <a:pPr lvl="2" algn="just">
              <a:buFont typeface="Wingdings" pitchFamily="2" charset="2"/>
              <a:buChar char="Ø"/>
            </a:pPr>
            <a:r>
              <a:rPr lang="en-US" sz="2800" dirty="0" smtClean="0"/>
              <a:t> to improve and/or provide new documentation,</a:t>
            </a:r>
          </a:p>
          <a:p>
            <a:pPr lvl="2" algn="just">
              <a:buFont typeface="Wingdings" pitchFamily="2" charset="2"/>
              <a:buChar char="Ø"/>
            </a:pPr>
            <a:r>
              <a:rPr lang="en-US" sz="2800" dirty="0" smtClean="0"/>
              <a:t> to extract reusable components, </a:t>
            </a:r>
          </a:p>
          <a:p>
            <a:pPr lvl="2" algn="just">
              <a:buFont typeface="Wingdings" pitchFamily="2" charset="2"/>
              <a:buChar char="Ø"/>
            </a:pPr>
            <a:r>
              <a:rPr lang="en-US" sz="2800" dirty="0" smtClean="0"/>
              <a:t>to reduce maintenance effort, </a:t>
            </a:r>
          </a:p>
          <a:p>
            <a:pPr lvl="2" algn="just">
              <a:buFont typeface="Wingdings" pitchFamily="2" charset="2"/>
              <a:buChar char="Ø"/>
            </a:pPr>
            <a:r>
              <a:rPr lang="en-US" sz="2800" dirty="0" smtClean="0"/>
              <a:t>to cope with complexity, </a:t>
            </a:r>
          </a:p>
          <a:p>
            <a:pPr lvl="2" algn="just">
              <a:buFont typeface="Wingdings" pitchFamily="2" charset="2"/>
              <a:buChar char="Ø"/>
            </a:pPr>
            <a:r>
              <a:rPr lang="en-US" sz="2800" dirty="0" smtClean="0"/>
              <a:t>to detect side effects,</a:t>
            </a:r>
          </a:p>
          <a:p>
            <a:pPr lvl="2" algn="just">
              <a:buFont typeface="Wingdings" pitchFamily="2" charset="2"/>
              <a:buChar char="Ø"/>
            </a:pPr>
            <a:r>
              <a:rPr lang="en-US" sz="2800" dirty="0" smtClean="0"/>
              <a:t> to assist migration to a CASE environment</a:t>
            </a:r>
            <a:endParaRPr lang="en-US" sz="28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b="1" dirty="0" smtClean="0"/>
              <a:t>8. Factors </a:t>
            </a:r>
            <a:r>
              <a:rPr lang="en-US" b="1" dirty="0" smtClean="0"/>
              <a:t>that Impact upon Reuse</a:t>
            </a:r>
            <a:endParaRPr lang="en-US" dirty="0"/>
          </a:p>
        </p:txBody>
      </p:sp>
      <p:sp>
        <p:nvSpPr>
          <p:cNvPr id="3" name="Content Placeholder 2"/>
          <p:cNvSpPr>
            <a:spLocks noGrp="1"/>
          </p:cNvSpPr>
          <p:nvPr>
            <p:ph idx="1"/>
          </p:nvPr>
        </p:nvSpPr>
        <p:spPr>
          <a:xfrm>
            <a:off x="0" y="838200"/>
            <a:ext cx="9144000" cy="6019800"/>
          </a:xfrm>
        </p:spPr>
        <p:txBody>
          <a:bodyPr>
            <a:normAutofit fontScale="85000" lnSpcReduction="20000"/>
          </a:bodyPr>
          <a:lstStyle/>
          <a:p>
            <a:pPr>
              <a:buNone/>
            </a:pPr>
            <a:r>
              <a:rPr lang="en-IN" b="1" dirty="0" smtClean="0"/>
              <a:t>Hooper and Chester </a:t>
            </a:r>
            <a:r>
              <a:rPr lang="en-IN" b="1" dirty="0" smtClean="0"/>
              <a:t> </a:t>
            </a:r>
            <a:r>
              <a:rPr lang="en-IN" dirty="0" smtClean="0"/>
              <a:t>- "... </a:t>
            </a:r>
            <a:r>
              <a:rPr lang="en-IN" i="1" dirty="0" smtClean="0"/>
              <a:t>if reuse is to occur in an effective way, it must be </a:t>
            </a:r>
            <a:r>
              <a:rPr lang="en-IN" i="1" dirty="0" smtClean="0"/>
              <a:t>integrated into </a:t>
            </a:r>
            <a:r>
              <a:rPr lang="en-IN" i="1" dirty="0" smtClean="0"/>
              <a:t>the software process in such a way that we consider </a:t>
            </a:r>
            <a:r>
              <a:rPr lang="en-IN" i="1" dirty="0" smtClean="0"/>
              <a:t>reusing software </a:t>
            </a:r>
            <a:r>
              <a:rPr lang="en-IN" i="1" dirty="0" smtClean="0"/>
              <a:t>as the means to satisfy requirements before we </a:t>
            </a:r>
            <a:r>
              <a:rPr lang="en-IN" i="1" dirty="0" smtClean="0"/>
              <a:t>consider developing </a:t>
            </a:r>
            <a:r>
              <a:rPr lang="en-IN" i="1" dirty="0" smtClean="0"/>
              <a:t>new software."</a:t>
            </a:r>
            <a:endParaRPr lang="en-US" b="1" i="1" dirty="0" smtClean="0"/>
          </a:p>
          <a:p>
            <a:pPr>
              <a:buNone/>
            </a:pPr>
            <a:r>
              <a:rPr lang="en-US" b="1" i="1" dirty="0" smtClean="0"/>
              <a:t>8.1.Technical </a:t>
            </a:r>
            <a:r>
              <a:rPr lang="en-US" b="1" i="1" dirty="0" smtClean="0"/>
              <a:t>Factors</a:t>
            </a:r>
          </a:p>
          <a:p>
            <a:pPr marL="709613" lvl="2" indent="0">
              <a:buNone/>
              <a:tabLst>
                <a:tab pos="801688" algn="l"/>
              </a:tabLst>
            </a:pPr>
            <a:r>
              <a:rPr lang="en-US" i="1" dirty="0" smtClean="0"/>
              <a:t>1.</a:t>
            </a:r>
            <a:r>
              <a:rPr lang="en-US" dirty="0" smtClean="0"/>
              <a:t> Programming Languages</a:t>
            </a:r>
          </a:p>
          <a:p>
            <a:pPr marL="709613" lvl="2" indent="0">
              <a:buNone/>
              <a:tabLst>
                <a:tab pos="801688" algn="l"/>
              </a:tabLst>
            </a:pPr>
            <a:r>
              <a:rPr lang="en-US" dirty="0" smtClean="0"/>
              <a:t>2. Representation of </a:t>
            </a:r>
            <a:r>
              <a:rPr lang="en-US" dirty="0" smtClean="0"/>
              <a:t>Information – design (Ex: infix to  postfix using stack)</a:t>
            </a:r>
            <a:endParaRPr lang="en-US" dirty="0" smtClean="0"/>
          </a:p>
          <a:p>
            <a:pPr marL="709613" lvl="2" indent="0">
              <a:buNone/>
              <a:tabLst>
                <a:tab pos="801688" algn="l"/>
              </a:tabLst>
            </a:pPr>
            <a:r>
              <a:rPr lang="en-US" dirty="0" smtClean="0"/>
              <a:t>3. Reuse Library</a:t>
            </a:r>
          </a:p>
          <a:p>
            <a:pPr marL="709613" lvl="2" indent="0">
              <a:buNone/>
              <a:tabLst>
                <a:tab pos="801688" algn="l"/>
              </a:tabLst>
            </a:pPr>
            <a:r>
              <a:rPr lang="en-US" dirty="0" smtClean="0"/>
              <a:t>4. Reuse-Maintenance Vicious </a:t>
            </a:r>
            <a:r>
              <a:rPr lang="en-US" dirty="0" smtClean="0"/>
              <a:t>Cycle – </a:t>
            </a:r>
            <a:r>
              <a:rPr lang="en-US" dirty="0" err="1" smtClean="0"/>
              <a:t>minimised</a:t>
            </a:r>
            <a:r>
              <a:rPr lang="en-US" dirty="0" smtClean="0"/>
              <a:t> by  good design principles for </a:t>
            </a:r>
          </a:p>
          <a:p>
            <a:pPr marL="709613" lvl="2" indent="0">
              <a:buNone/>
              <a:tabLst>
                <a:tab pos="801688" algn="l"/>
              </a:tabLst>
            </a:pPr>
            <a:r>
              <a:rPr lang="en-US" dirty="0" smtClean="0"/>
              <a:t> </a:t>
            </a:r>
            <a:r>
              <a:rPr lang="en-US" dirty="0" smtClean="0"/>
              <a:t>                </a:t>
            </a:r>
            <a:r>
              <a:rPr lang="en-US" dirty="0" err="1" smtClean="0"/>
              <a:t>designingcomponents</a:t>
            </a:r>
            <a:r>
              <a:rPr lang="en-US" dirty="0" smtClean="0"/>
              <a:t> and library</a:t>
            </a:r>
            <a:endParaRPr lang="en-US" dirty="0" smtClean="0"/>
          </a:p>
          <a:p>
            <a:pPr>
              <a:buNone/>
            </a:pPr>
            <a:r>
              <a:rPr lang="en-US" b="1" i="1" dirty="0" smtClean="0"/>
              <a:t>8.2.Non-Technical </a:t>
            </a:r>
            <a:r>
              <a:rPr lang="en-US" b="1" i="1" dirty="0" smtClean="0"/>
              <a:t>Factors</a:t>
            </a:r>
          </a:p>
          <a:p>
            <a:pPr marL="709613" lvl="2" indent="0">
              <a:buNone/>
            </a:pPr>
            <a:r>
              <a:rPr lang="en-US" i="1" dirty="0" smtClean="0"/>
              <a:t>1.</a:t>
            </a:r>
            <a:r>
              <a:rPr lang="en-US" dirty="0" smtClean="0"/>
              <a:t> Initial Capital </a:t>
            </a:r>
            <a:r>
              <a:rPr lang="en-US" dirty="0" smtClean="0"/>
              <a:t>Outlay (reused  depends on large libraries) </a:t>
            </a:r>
            <a:endParaRPr lang="en-US" dirty="0" smtClean="0"/>
          </a:p>
          <a:p>
            <a:pPr marL="709613" lvl="2" indent="0">
              <a:buNone/>
            </a:pPr>
            <a:r>
              <a:rPr lang="en-US" dirty="0" smtClean="0"/>
              <a:t>2. Not Invented Here </a:t>
            </a:r>
            <a:r>
              <a:rPr lang="en-US" dirty="0" smtClean="0"/>
              <a:t>Factor (prefer to develop own code)</a:t>
            </a:r>
            <a:endParaRPr lang="en-US" dirty="0" smtClean="0"/>
          </a:p>
          <a:p>
            <a:pPr marL="709613" lvl="2" indent="0">
              <a:buNone/>
            </a:pPr>
            <a:r>
              <a:rPr lang="en-US" dirty="0" smtClean="0"/>
              <a:t>3. Commercial Interest</a:t>
            </a:r>
          </a:p>
          <a:p>
            <a:pPr marL="709613" lvl="2" indent="0">
              <a:buNone/>
            </a:pPr>
            <a:r>
              <a:rPr lang="en-US" dirty="0" smtClean="0"/>
              <a:t>4 .Education</a:t>
            </a:r>
          </a:p>
          <a:p>
            <a:pPr marL="709613" lvl="2" indent="0">
              <a:buNone/>
            </a:pPr>
            <a:r>
              <a:rPr lang="en-US" dirty="0" smtClean="0"/>
              <a:t>5.Project Co-ordination</a:t>
            </a:r>
          </a:p>
          <a:p>
            <a:pPr marL="709613" lvl="2" indent="0">
              <a:buNone/>
            </a:pPr>
            <a:r>
              <a:rPr lang="en-US" dirty="0" smtClean="0"/>
              <a:t>6. Legal Issues</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b="1" dirty="0" smtClean="0"/>
              <a:t>III. Maintenance </a:t>
            </a:r>
            <a:r>
              <a:rPr lang="en-US" b="1" dirty="0" smtClean="0"/>
              <a:t>Measures</a:t>
            </a:r>
            <a:endParaRPr lang="en-US" dirty="0"/>
          </a:p>
        </p:txBody>
      </p:sp>
      <p:sp>
        <p:nvSpPr>
          <p:cNvPr id="3" name="Content Placeholder 2"/>
          <p:cNvSpPr>
            <a:spLocks noGrp="1"/>
          </p:cNvSpPr>
          <p:nvPr>
            <p:ph idx="1"/>
          </p:nvPr>
        </p:nvSpPr>
        <p:spPr>
          <a:xfrm>
            <a:off x="0" y="609600"/>
            <a:ext cx="9144000" cy="6248400"/>
          </a:xfrm>
        </p:spPr>
        <p:txBody>
          <a:bodyPr>
            <a:normAutofit fontScale="70000" lnSpcReduction="20000"/>
          </a:bodyPr>
          <a:lstStyle/>
          <a:p>
            <a:pPr algn="ctr">
              <a:buNone/>
            </a:pPr>
            <a:r>
              <a:rPr lang="en-US" b="1" dirty="0" smtClean="0"/>
              <a:t>1. Definitions</a:t>
            </a:r>
            <a:endParaRPr lang="en-US" b="1" dirty="0" smtClean="0"/>
          </a:p>
          <a:p>
            <a:pPr algn="just"/>
            <a:r>
              <a:rPr lang="en-US" b="1" dirty="0" smtClean="0"/>
              <a:t>Empirical - capable of being verified or disproved by observation </a:t>
            </a:r>
            <a:r>
              <a:rPr lang="en-US" b="1" dirty="0" smtClean="0"/>
              <a:t>or </a:t>
            </a:r>
            <a:r>
              <a:rPr lang="en-US" dirty="0" smtClean="0"/>
              <a:t>experiment</a:t>
            </a:r>
          </a:p>
          <a:p>
            <a:pPr algn="just">
              <a:buNone/>
            </a:pPr>
            <a:endParaRPr lang="en-US" dirty="0" smtClean="0"/>
          </a:p>
          <a:p>
            <a:pPr algn="just"/>
            <a:r>
              <a:rPr lang="en-US" b="1" dirty="0" smtClean="0"/>
              <a:t>Entity </a:t>
            </a:r>
            <a:r>
              <a:rPr lang="en-US" b="1" dirty="0" smtClean="0"/>
              <a:t>- either an object (for instance an athlete or chunk of </a:t>
            </a:r>
            <a:r>
              <a:rPr lang="en-US" dirty="0" smtClean="0"/>
              <a:t>program code</a:t>
            </a:r>
            <a:r>
              <a:rPr lang="en-US" dirty="0" smtClean="0"/>
              <a:t>) </a:t>
            </a:r>
            <a:r>
              <a:rPr lang="en-US" b="1" dirty="0" smtClean="0"/>
              <a:t>or an event </a:t>
            </a:r>
            <a:r>
              <a:rPr lang="en-US" dirty="0" smtClean="0"/>
              <a:t>(for instance </a:t>
            </a:r>
            <a:r>
              <a:rPr lang="en-US" dirty="0" smtClean="0"/>
              <a:t>sprint </a:t>
            </a:r>
            <a:r>
              <a:rPr lang="en-US" dirty="0" smtClean="0"/>
              <a:t>or the design phase in </a:t>
            </a:r>
            <a:r>
              <a:rPr lang="en-US" dirty="0" smtClean="0"/>
              <a:t>a software </a:t>
            </a:r>
            <a:r>
              <a:rPr lang="en-US" dirty="0" smtClean="0"/>
              <a:t>development project</a:t>
            </a:r>
            <a:r>
              <a:rPr lang="en-US" dirty="0" smtClean="0"/>
              <a:t>).</a:t>
            </a:r>
          </a:p>
          <a:p>
            <a:pPr algn="just">
              <a:buNone/>
            </a:pPr>
            <a:endParaRPr lang="en-US" dirty="0" smtClean="0"/>
          </a:p>
          <a:p>
            <a:pPr algn="just"/>
            <a:r>
              <a:rPr lang="en-US" b="1" dirty="0" smtClean="0"/>
              <a:t>Measurement - "the process of empirical, objective encoding of </a:t>
            </a:r>
            <a:r>
              <a:rPr lang="en-US" b="1" dirty="0" smtClean="0"/>
              <a:t>some property </a:t>
            </a:r>
            <a:r>
              <a:rPr lang="en-US" b="1" dirty="0" smtClean="0"/>
              <a:t>of a selected class </a:t>
            </a:r>
            <a:r>
              <a:rPr lang="en-US" dirty="0" smtClean="0"/>
              <a:t>of entities in a formal system of symbols </a:t>
            </a:r>
            <a:r>
              <a:rPr lang="en-US" dirty="0" smtClean="0"/>
              <a:t>so as </a:t>
            </a:r>
            <a:r>
              <a:rPr lang="en-US" dirty="0" smtClean="0"/>
              <a:t>to describe them“</a:t>
            </a:r>
          </a:p>
          <a:p>
            <a:pPr algn="just"/>
            <a:endParaRPr lang="en-US" dirty="0" smtClean="0"/>
          </a:p>
          <a:p>
            <a:pPr algn="just"/>
            <a:r>
              <a:rPr lang="en-US" b="1" dirty="0" smtClean="0"/>
              <a:t>Metric — "a criterion to determine the difference or distance between </a:t>
            </a:r>
            <a:r>
              <a:rPr lang="en-US" b="1" dirty="0" smtClean="0"/>
              <a:t>two </a:t>
            </a:r>
            <a:r>
              <a:rPr lang="en-US" dirty="0" smtClean="0"/>
              <a:t>entities</a:t>
            </a:r>
            <a:r>
              <a:rPr lang="en-US" dirty="0" smtClean="0"/>
              <a:t>, like the distance of a query and a document in </a:t>
            </a:r>
            <a:r>
              <a:rPr lang="en-US" dirty="0" smtClean="0"/>
              <a:t>Information System </a:t>
            </a:r>
            <a:r>
              <a:rPr lang="en-US" dirty="0" smtClean="0"/>
              <a:t>Retrieval </a:t>
            </a:r>
            <a:r>
              <a:rPr lang="en-US" dirty="0" smtClean="0"/>
              <a:t>Systems</a:t>
            </a:r>
          </a:p>
          <a:p>
            <a:pPr algn="just"/>
            <a:endParaRPr lang="en-US" dirty="0" smtClean="0"/>
          </a:p>
          <a:p>
            <a:pPr algn="just"/>
            <a:r>
              <a:rPr lang="en-IN" b="1" dirty="0" smtClean="0"/>
              <a:t>Property of an entity - the attribute which is to be measured,</a:t>
            </a:r>
            <a:r>
              <a:rPr lang="en-IN" dirty="0" smtClean="0"/>
              <a:t> </a:t>
            </a:r>
            <a:r>
              <a:rPr lang="en-IN" dirty="0" smtClean="0"/>
              <a:t>for      example </a:t>
            </a:r>
            <a:r>
              <a:rPr lang="en-IN" dirty="0" smtClean="0"/>
              <a:t>the speed of sprinting or the complexity of the program.</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2. Software </a:t>
            </a:r>
            <a:r>
              <a:rPr lang="en-US" b="1" i="1" dirty="0" smtClean="0"/>
              <a:t>Measurement</a:t>
            </a:r>
            <a:endParaRPr lang="en-US" dirty="0"/>
          </a:p>
        </p:txBody>
      </p:sp>
      <p:sp>
        <p:nvSpPr>
          <p:cNvPr id="3" name="Content Placeholder 2"/>
          <p:cNvSpPr>
            <a:spLocks noGrp="1"/>
          </p:cNvSpPr>
          <p:nvPr>
            <p:ph idx="1"/>
          </p:nvPr>
        </p:nvSpPr>
        <p:spPr/>
        <p:txBody>
          <a:bodyPr/>
          <a:lstStyle/>
          <a:p>
            <a:pPr algn="just"/>
            <a:r>
              <a:rPr lang="en-US" dirty="0" smtClean="0"/>
              <a:t>Software </a:t>
            </a:r>
            <a:r>
              <a:rPr lang="en-US" dirty="0" smtClean="0"/>
              <a:t>measurement is the </a:t>
            </a:r>
            <a:r>
              <a:rPr lang="en-US" b="1" dirty="0" smtClean="0"/>
              <a:t>'process of objectively and empirically quantifying an attribute of a software system and the process connected with its development, use, maintenance and evolution'</a:t>
            </a:r>
            <a:endParaRPr lang="en-US" b="1"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rmAutofit/>
          </a:bodyPr>
          <a:lstStyle/>
          <a:p>
            <a:pPr algn="just"/>
            <a:r>
              <a:rPr lang="en-US" dirty="0" smtClean="0"/>
              <a:t>In general, there are three software maintenance-related entities whose attributes can be subjected to measurement: process, product and resource</a:t>
            </a:r>
          </a:p>
          <a:p>
            <a:pPr marL="1082675" lvl="2" indent="-373063" algn="just"/>
            <a:r>
              <a:rPr lang="en-US" dirty="0" smtClean="0"/>
              <a:t>A </a:t>
            </a:r>
            <a:r>
              <a:rPr lang="en-US" b="1" dirty="0" smtClean="0"/>
              <a:t>process </a:t>
            </a:r>
            <a:r>
              <a:rPr lang="en-US" dirty="0" smtClean="0"/>
              <a:t>is any software-related activity such as change analysis</a:t>
            </a:r>
            <a:r>
              <a:rPr lang="en-US" dirty="0" smtClean="0"/>
              <a:t>, specification</a:t>
            </a:r>
            <a:r>
              <a:rPr lang="en-US" dirty="0" smtClean="0"/>
              <a:t>, design, coding and testing.</a:t>
            </a:r>
          </a:p>
          <a:p>
            <a:pPr marL="1082675" lvl="2" indent="-373063" algn="just"/>
            <a:r>
              <a:rPr lang="en-US" dirty="0" smtClean="0"/>
              <a:t>A </a:t>
            </a:r>
            <a:r>
              <a:rPr lang="en-US" b="1" dirty="0" smtClean="0"/>
              <a:t>resource </a:t>
            </a:r>
            <a:r>
              <a:rPr lang="en-US" dirty="0" smtClean="0"/>
              <a:t>is input to a process, for example personnel, </a:t>
            </a:r>
            <a:r>
              <a:rPr lang="en-US" dirty="0" smtClean="0"/>
              <a:t>hardware and </a:t>
            </a:r>
            <a:r>
              <a:rPr lang="en-US" dirty="0" smtClean="0"/>
              <a:t>software.</a:t>
            </a:r>
          </a:p>
          <a:p>
            <a:pPr marL="1082675" lvl="2" indent="-373063" algn="just"/>
            <a:r>
              <a:rPr lang="en-US" dirty="0" smtClean="0"/>
              <a:t>A </a:t>
            </a:r>
            <a:r>
              <a:rPr lang="en-US" b="1" dirty="0" smtClean="0"/>
              <a:t>product </a:t>
            </a:r>
            <a:r>
              <a:rPr lang="en-US" dirty="0" smtClean="0"/>
              <a:t>is any intermediate or final output resulting from </a:t>
            </a:r>
            <a:r>
              <a:rPr lang="en-US" dirty="0" smtClean="0"/>
              <a:t>a software </a:t>
            </a:r>
            <a:r>
              <a:rPr lang="en-US" dirty="0" smtClean="0"/>
              <a:t>process such as system documentation (for example</a:t>
            </a:r>
            <a:r>
              <a:rPr lang="en-US" dirty="0" smtClean="0"/>
              <a:t>, specification </a:t>
            </a:r>
            <a:r>
              <a:rPr lang="en-US" dirty="0" smtClean="0"/>
              <a:t>and design), program listings, test data, source </a:t>
            </a:r>
            <a:r>
              <a:rPr lang="en-US" dirty="0" smtClean="0"/>
              <a:t>code and object </a:t>
            </a:r>
            <a:r>
              <a:rPr lang="en-US" dirty="0" smtClean="0"/>
              <a:t>code.</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685800" y="1066800"/>
            <a:ext cx="7924800" cy="4952999"/>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lnSpcReduction="10000"/>
          </a:bodyPr>
          <a:lstStyle/>
          <a:p>
            <a:r>
              <a:rPr lang="en-IN" dirty="0" smtClean="0"/>
              <a:t>In software measurement, </a:t>
            </a:r>
            <a:r>
              <a:rPr lang="en-IN" b="1" dirty="0" smtClean="0"/>
              <a:t>two types of attribute</a:t>
            </a:r>
            <a:r>
              <a:rPr lang="en-IN" dirty="0" smtClean="0"/>
              <a:t> can </a:t>
            </a:r>
            <a:r>
              <a:rPr lang="en-IN" dirty="0" smtClean="0"/>
              <a:t>be identified</a:t>
            </a:r>
            <a:r>
              <a:rPr lang="en-IN" dirty="0" smtClean="0"/>
              <a:t>: </a:t>
            </a:r>
            <a:r>
              <a:rPr lang="en-IN" b="1" dirty="0" smtClean="0"/>
              <a:t>internal and external </a:t>
            </a:r>
            <a:endParaRPr lang="en-IN" b="1" dirty="0" smtClean="0"/>
          </a:p>
          <a:p>
            <a:pPr>
              <a:buNone/>
            </a:pPr>
            <a:endParaRPr lang="en-IN" b="1" dirty="0" smtClean="0"/>
          </a:p>
          <a:p>
            <a:pPr algn="just"/>
            <a:r>
              <a:rPr lang="en-IN" b="1" dirty="0" smtClean="0"/>
              <a:t>An </a:t>
            </a:r>
            <a:r>
              <a:rPr lang="en-IN" b="1" dirty="0" smtClean="0"/>
              <a:t>internal attribute is one </a:t>
            </a:r>
            <a:r>
              <a:rPr lang="en-IN" b="1" dirty="0" smtClean="0"/>
              <a:t>which can </a:t>
            </a:r>
            <a:r>
              <a:rPr lang="en-IN" b="1" dirty="0" smtClean="0"/>
              <a:t>be measured in terms of the process, product or resource itself. </a:t>
            </a:r>
            <a:r>
              <a:rPr lang="en-IN" b="1" dirty="0" smtClean="0"/>
              <a:t>For example</a:t>
            </a:r>
            <a:r>
              <a:rPr lang="en-IN" b="1" dirty="0" smtClean="0"/>
              <a:t>, complexity, modularity and </a:t>
            </a:r>
            <a:r>
              <a:rPr lang="en-IN" b="1" dirty="0" smtClean="0"/>
              <a:t>  reusability</a:t>
            </a:r>
            <a:r>
              <a:rPr lang="en-IN" dirty="0" smtClean="0"/>
              <a:t> </a:t>
            </a:r>
            <a:r>
              <a:rPr lang="en-IN" dirty="0" smtClean="0"/>
              <a:t>are internal attributes </a:t>
            </a:r>
            <a:r>
              <a:rPr lang="en-IN" dirty="0" smtClean="0"/>
              <a:t>of the </a:t>
            </a:r>
            <a:r>
              <a:rPr lang="en-IN" dirty="0" smtClean="0"/>
              <a:t>source code of a program</a:t>
            </a:r>
            <a:r>
              <a:rPr lang="en-IN" dirty="0" smtClean="0"/>
              <a:t>.</a:t>
            </a:r>
          </a:p>
          <a:p>
            <a:pPr algn="just">
              <a:buNone/>
            </a:pPr>
            <a:endParaRPr lang="en-IN" dirty="0" smtClean="0"/>
          </a:p>
          <a:p>
            <a:pPr algn="just"/>
            <a:r>
              <a:rPr lang="en-IN" dirty="0" smtClean="0"/>
              <a:t> </a:t>
            </a:r>
            <a:r>
              <a:rPr lang="en-IN" b="1" dirty="0" smtClean="0"/>
              <a:t>An external attribute </a:t>
            </a:r>
            <a:r>
              <a:rPr lang="en-IN" b="1" dirty="0" smtClean="0"/>
              <a:t>is one which can </a:t>
            </a:r>
            <a:r>
              <a:rPr lang="en-IN" b="1" dirty="0" smtClean="0"/>
              <a:t>be </a:t>
            </a:r>
            <a:r>
              <a:rPr lang="en-IN" b="1" dirty="0" smtClean="0"/>
              <a:t>measured with </a:t>
            </a:r>
            <a:r>
              <a:rPr lang="en-IN" b="1" dirty="0" smtClean="0"/>
              <a:t>respect </a:t>
            </a:r>
            <a:r>
              <a:rPr lang="en-IN" b="1" dirty="0" smtClean="0"/>
              <a:t>to the relation of a process, product or </a:t>
            </a:r>
            <a:r>
              <a:rPr lang="en-IN" b="1" dirty="0" smtClean="0"/>
              <a:t>resource to </a:t>
            </a:r>
            <a:r>
              <a:rPr lang="en-IN" b="1" dirty="0" smtClean="0"/>
              <a:t>its environment, for example the maintainability of program </a:t>
            </a:r>
            <a:r>
              <a:rPr lang="en-IN" b="1" dirty="0" smtClean="0"/>
              <a:t>source code </a:t>
            </a:r>
            <a:r>
              <a:rPr lang="en-IN" b="1" dirty="0" smtClean="0"/>
              <a:t>or productivity of software personnel.</a:t>
            </a:r>
            <a:endParaRPr lang="en-IN" b="1"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a:bodyPr>
          <a:lstStyle/>
          <a:p>
            <a:pPr algn="just"/>
            <a:r>
              <a:rPr lang="en-IN" dirty="0" smtClean="0"/>
              <a:t>we can </a:t>
            </a:r>
            <a:r>
              <a:rPr lang="en-IN" b="1" dirty="0" smtClean="0"/>
              <a:t>measure </a:t>
            </a:r>
            <a:r>
              <a:rPr lang="en-IN" b="1" dirty="0" smtClean="0"/>
              <a:t>the attribute of a software product, for example the </a:t>
            </a:r>
            <a:r>
              <a:rPr lang="en-IN" b="1" dirty="0" smtClean="0"/>
              <a:t>complexity of </a:t>
            </a:r>
            <a:r>
              <a:rPr lang="en-IN" b="1" dirty="0" smtClean="0"/>
              <a:t>a program's source </a:t>
            </a:r>
            <a:r>
              <a:rPr lang="en-IN" b="1" dirty="0" smtClean="0"/>
              <a:t>code is </a:t>
            </a:r>
            <a:r>
              <a:rPr lang="en-IN" b="1" dirty="0" smtClean="0"/>
              <a:t>by counting the number of lines of code (</a:t>
            </a:r>
            <a:r>
              <a:rPr lang="en-IN" b="1" dirty="0" smtClean="0"/>
              <a:t>200,say</a:t>
            </a:r>
            <a:r>
              <a:rPr lang="en-IN" b="1" dirty="0" smtClean="0"/>
              <a:t>) in the program. </a:t>
            </a:r>
            <a:endParaRPr lang="en-IN" b="1" dirty="0" smtClean="0"/>
          </a:p>
          <a:p>
            <a:pPr algn="just">
              <a:buNone/>
            </a:pPr>
            <a:endParaRPr lang="en-IN" b="1" dirty="0" smtClean="0"/>
          </a:p>
          <a:p>
            <a:pPr algn="just"/>
            <a:r>
              <a:rPr lang="en-IN" dirty="0" smtClean="0"/>
              <a:t>We </a:t>
            </a:r>
            <a:r>
              <a:rPr lang="en-IN" dirty="0" smtClean="0"/>
              <a:t>can also </a:t>
            </a:r>
            <a:r>
              <a:rPr lang="en-IN" b="1" dirty="0" smtClean="0"/>
              <a:t>measure the attribute of a software</a:t>
            </a:r>
          </a:p>
          <a:p>
            <a:pPr algn="just">
              <a:buNone/>
            </a:pPr>
            <a:r>
              <a:rPr lang="en-IN" b="1" dirty="0" smtClean="0"/>
              <a:t>	process</a:t>
            </a:r>
            <a:r>
              <a:rPr lang="en-IN" b="1" dirty="0" smtClean="0"/>
              <a:t>, for instance the effort required in making a change (30 </a:t>
            </a:r>
            <a:r>
              <a:rPr lang="en-IN" b="1" dirty="0" err="1" smtClean="0"/>
              <a:t>personhours</a:t>
            </a:r>
            <a:r>
              <a:rPr lang="en-IN" b="1" dirty="0" smtClean="0"/>
              <a:t>).</a:t>
            </a:r>
          </a:p>
          <a:p>
            <a:pPr>
              <a:buNone/>
            </a:pPr>
            <a:endParaRPr lang="en-IN" b="1"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a:bodyPr>
          <a:lstStyle/>
          <a:p>
            <a:pPr>
              <a:buNone/>
            </a:pPr>
            <a:r>
              <a:rPr lang="en-IN" b="1" i="1" dirty="0" smtClean="0"/>
              <a:t>Software Measure and Software Metric</a:t>
            </a:r>
          </a:p>
          <a:p>
            <a:pPr algn="just"/>
            <a:r>
              <a:rPr lang="en-IN" b="1" dirty="0" smtClean="0"/>
              <a:t>The result of a software measurement process is known as a </a:t>
            </a:r>
            <a:r>
              <a:rPr lang="en-IN" b="1" dirty="0" smtClean="0"/>
              <a:t>software measure</a:t>
            </a:r>
            <a:r>
              <a:rPr lang="en-IN" b="1" dirty="0" smtClean="0"/>
              <a:t>. </a:t>
            </a:r>
            <a:endParaRPr lang="en-IN" b="1" dirty="0" smtClean="0"/>
          </a:p>
          <a:p>
            <a:pPr algn="just"/>
            <a:r>
              <a:rPr lang="en-IN" b="1" dirty="0" smtClean="0"/>
              <a:t>A </a:t>
            </a:r>
            <a:r>
              <a:rPr lang="en-IN" b="1" dirty="0" smtClean="0"/>
              <a:t>measure is the assignment </a:t>
            </a:r>
            <a:r>
              <a:rPr lang="en-IN" b="1" dirty="0" smtClean="0"/>
              <a:t>of numbers (such as LOC) </a:t>
            </a:r>
            <a:r>
              <a:rPr lang="en-IN" dirty="0" smtClean="0"/>
              <a:t>or any other selected </a:t>
            </a:r>
            <a:r>
              <a:rPr lang="en-IN" dirty="0" smtClean="0"/>
              <a:t>symbol during </a:t>
            </a:r>
            <a:r>
              <a:rPr lang="en-IN" dirty="0" smtClean="0"/>
              <a:t>measurement.</a:t>
            </a:r>
            <a:endParaRPr lang="en-IN" b="1" dirty="0" smtClean="0"/>
          </a:p>
          <a:p>
            <a:pPr algn="just"/>
            <a:r>
              <a:rPr lang="en-IN" dirty="0" smtClean="0"/>
              <a:t>A measure can also be </a:t>
            </a:r>
            <a:r>
              <a:rPr lang="en-IN" b="1" dirty="0" smtClean="0"/>
              <a:t>a </a:t>
            </a:r>
            <a:r>
              <a:rPr lang="en-IN" b="1" dirty="0" smtClean="0"/>
              <a:t>mapping of </a:t>
            </a:r>
            <a:r>
              <a:rPr lang="en-IN" b="1" dirty="0" smtClean="0"/>
              <a:t>the entity </a:t>
            </a:r>
            <a:r>
              <a:rPr lang="en-IN" b="1" dirty="0" smtClean="0"/>
              <a:t>(for example, program source code) to the attribute (for example</a:t>
            </a:r>
            <a:r>
              <a:rPr lang="en-IN" b="1" dirty="0" smtClean="0"/>
              <a:t>, complexity</a:t>
            </a:r>
            <a:r>
              <a:rPr lang="en-IN" b="1" dirty="0" smtClean="0"/>
              <a:t>). </a:t>
            </a:r>
            <a:endParaRPr lang="en-IN" b="1" dirty="0" smtClean="0"/>
          </a:p>
          <a:p>
            <a:pPr algn="just"/>
            <a:r>
              <a:rPr lang="en-IN" dirty="0" smtClean="0"/>
              <a:t>Thus, an </a:t>
            </a:r>
            <a:r>
              <a:rPr lang="en-IN" dirty="0" smtClean="0"/>
              <a:t>entity can have </a:t>
            </a:r>
            <a:r>
              <a:rPr lang="en-IN" dirty="0" smtClean="0"/>
              <a:t>more than </a:t>
            </a:r>
            <a:r>
              <a:rPr lang="en-IN" dirty="0" smtClean="0"/>
              <a:t>one measure for the same attribute; that is, </a:t>
            </a:r>
            <a:r>
              <a:rPr lang="en-IN" b="1" dirty="0" smtClean="0"/>
              <a:t>more than one mapping</a:t>
            </a:r>
            <a:r>
              <a:rPr lang="en-IN" b="1" dirty="0" smtClean="0"/>
              <a:t>.</a:t>
            </a:r>
            <a:endParaRPr lang="en-IN" b="1" dirty="0" smtClean="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0" y="228600"/>
            <a:ext cx="9144000" cy="6629400"/>
          </a:xfrm>
        </p:spPr>
        <p:txBody>
          <a:bodyPr>
            <a:normAutofit/>
          </a:bodyPr>
          <a:lstStyle/>
          <a:p>
            <a:r>
              <a:rPr lang="en-IN" sz="2000" b="1" dirty="0" smtClean="0"/>
              <a:t>Two factors can be used to assess the maintainability of </a:t>
            </a:r>
            <a:r>
              <a:rPr lang="en-IN" sz="2000" b="1" dirty="0" smtClean="0"/>
              <a:t>a program</a:t>
            </a:r>
            <a:r>
              <a:rPr lang="en-IN" sz="2000" b="1" dirty="0" smtClean="0"/>
              <a:t>, P: </a:t>
            </a:r>
            <a:r>
              <a:rPr lang="en-IN" sz="2000" b="1" dirty="0" err="1" smtClean="0"/>
              <a:t>understandability</a:t>
            </a:r>
            <a:r>
              <a:rPr lang="en-IN" sz="2000" b="1" dirty="0" smtClean="0"/>
              <a:t> and modifiability </a:t>
            </a:r>
            <a:r>
              <a:rPr lang="en-IN" sz="2000" b="1" dirty="0" smtClean="0"/>
              <a:t>. </a:t>
            </a:r>
          </a:p>
          <a:p>
            <a:r>
              <a:rPr lang="en-IN" sz="2000" dirty="0" err="1" smtClean="0"/>
              <a:t>Understandability</a:t>
            </a:r>
            <a:r>
              <a:rPr lang="en-IN" sz="2000" dirty="0" smtClean="0"/>
              <a:t> is </a:t>
            </a:r>
            <a:r>
              <a:rPr lang="en-IN" sz="2000" dirty="0" smtClean="0"/>
              <a:t>the time, </a:t>
            </a:r>
            <a:r>
              <a:rPr lang="en-IN" sz="2000" dirty="0" smtClean="0"/>
              <a:t>T1, </a:t>
            </a:r>
            <a:r>
              <a:rPr lang="en-IN" sz="2000" dirty="0" smtClean="0"/>
              <a:t>required per module to determine the changes required.</a:t>
            </a:r>
          </a:p>
          <a:p>
            <a:r>
              <a:rPr lang="en-IN" sz="2000" dirty="0" smtClean="0"/>
              <a:t>Modifiability is </a:t>
            </a:r>
            <a:r>
              <a:rPr lang="en-IN" sz="2000" dirty="0" smtClean="0"/>
              <a:t>the time, T2, required per module to effect </a:t>
            </a:r>
            <a:r>
              <a:rPr lang="en-IN" sz="2000" dirty="0" smtClean="0"/>
              <a:t>these changes</a:t>
            </a:r>
            <a:r>
              <a:rPr lang="en-IN" sz="2000" dirty="0" smtClean="0"/>
              <a:t>. </a:t>
            </a:r>
            <a:endParaRPr lang="en-IN" sz="2000" dirty="0" smtClean="0"/>
          </a:p>
          <a:p>
            <a:r>
              <a:rPr lang="en-IN" sz="2000" dirty="0" smtClean="0"/>
              <a:t>Any </a:t>
            </a:r>
            <a:r>
              <a:rPr lang="en-IN" sz="2000" dirty="0" smtClean="0"/>
              <a:t>of the times, </a:t>
            </a:r>
            <a:r>
              <a:rPr lang="en-IN" sz="2000" dirty="0" smtClean="0"/>
              <a:t>T1 </a:t>
            </a:r>
            <a:r>
              <a:rPr lang="en-IN" sz="2000" dirty="0" smtClean="0"/>
              <a:t>or T2, can be used to quantify </a:t>
            </a:r>
            <a:r>
              <a:rPr lang="en-IN" sz="2000" dirty="0" smtClean="0"/>
              <a:t>the maintainability </a:t>
            </a:r>
            <a:r>
              <a:rPr lang="en-IN" sz="2000" dirty="0" smtClean="0"/>
              <a:t>of </a:t>
            </a:r>
            <a:r>
              <a:rPr lang="en-IN" sz="2000" dirty="0" smtClean="0"/>
              <a:t>P. </a:t>
            </a:r>
            <a:r>
              <a:rPr lang="en-IN" sz="2000" dirty="0" smtClean="0"/>
              <a:t>In that case there will be two mappings; from P </a:t>
            </a:r>
            <a:r>
              <a:rPr lang="en-IN" sz="2000" dirty="0" smtClean="0"/>
              <a:t>to T1 </a:t>
            </a:r>
            <a:r>
              <a:rPr lang="en-IN" sz="2000" dirty="0" smtClean="0"/>
              <a:t>(measure 1) and from P to T2 (measure2). These mappings </a:t>
            </a:r>
            <a:r>
              <a:rPr lang="en-IN" sz="2000" dirty="0" smtClean="0"/>
              <a:t>are illustrated </a:t>
            </a:r>
            <a:r>
              <a:rPr lang="en-IN" sz="2000" dirty="0" smtClean="0"/>
              <a:t>in Figure </a:t>
            </a:r>
            <a:r>
              <a:rPr lang="en-IN" sz="2000" dirty="0" smtClean="0"/>
              <a:t>below.</a:t>
            </a:r>
          </a:p>
          <a:p>
            <a:pPr>
              <a:buNone/>
            </a:pPr>
            <a:endParaRPr lang="en-IN" sz="2000" dirty="0"/>
          </a:p>
        </p:txBody>
      </p:sp>
      <p:pic>
        <p:nvPicPr>
          <p:cNvPr id="5123" name="Picture 3"/>
          <p:cNvPicPr>
            <a:picLocks noChangeAspect="1" noChangeArrowheads="1"/>
          </p:cNvPicPr>
          <p:nvPr/>
        </p:nvPicPr>
        <p:blipFill>
          <a:blip r:embed="rId2"/>
          <a:srcRect/>
          <a:stretch>
            <a:fillRect/>
          </a:stretch>
        </p:blipFill>
        <p:spPr bwMode="auto">
          <a:xfrm>
            <a:off x="990600" y="3095625"/>
            <a:ext cx="6934199" cy="3762375"/>
          </a:xfrm>
          <a:prstGeom prst="rect">
            <a:avLst/>
          </a:prstGeom>
          <a:noFill/>
          <a:ln w="9525">
            <a:noFill/>
            <a:miter lim="800000"/>
            <a:headEnd/>
            <a:tailEnd/>
          </a:ln>
          <a:effec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839200" cy="639762"/>
          </a:xfrm>
        </p:spPr>
        <p:txBody>
          <a:bodyPr>
            <a:normAutofit fontScale="90000"/>
          </a:bodyPr>
          <a:lstStyle/>
          <a:p>
            <a:r>
              <a:rPr lang="en-US" b="1" dirty="0" smtClean="0"/>
              <a:t>3. Objectives </a:t>
            </a:r>
            <a:r>
              <a:rPr lang="en-US" b="1" dirty="0" smtClean="0"/>
              <a:t>of Software Measurement</a:t>
            </a:r>
            <a:endParaRPr lang="en-US" b="1" dirty="0"/>
          </a:p>
        </p:txBody>
      </p:sp>
      <p:sp>
        <p:nvSpPr>
          <p:cNvPr id="3" name="Content Placeholder 2"/>
          <p:cNvSpPr>
            <a:spLocks noGrp="1"/>
          </p:cNvSpPr>
          <p:nvPr>
            <p:ph idx="1"/>
          </p:nvPr>
        </p:nvSpPr>
        <p:spPr>
          <a:xfrm>
            <a:off x="0" y="914400"/>
            <a:ext cx="9144000" cy="5943600"/>
          </a:xfrm>
        </p:spPr>
        <p:txBody>
          <a:bodyPr>
            <a:normAutofit fontScale="92500" lnSpcReduction="20000"/>
          </a:bodyPr>
          <a:lstStyle/>
          <a:p>
            <a:pPr algn="just">
              <a:buNone/>
            </a:pPr>
            <a:r>
              <a:rPr lang="en-US" b="1" i="1" dirty="0" smtClean="0"/>
              <a:t>(</a:t>
            </a:r>
            <a:r>
              <a:rPr lang="en-US" sz="3000" b="1" i="1" dirty="0" smtClean="0"/>
              <a:t>1) Evaluation</a:t>
            </a:r>
            <a:endParaRPr lang="en-US" sz="3000" b="1" i="1" dirty="0" smtClean="0"/>
          </a:p>
          <a:p>
            <a:pPr marL="354013" lvl="1" indent="0" algn="just">
              <a:buFont typeface="Wingdings" pitchFamily="2" charset="2"/>
              <a:buChar char="Ø"/>
            </a:pPr>
            <a:r>
              <a:rPr lang="en-US" sz="3000" dirty="0" smtClean="0"/>
              <a:t>There </a:t>
            </a:r>
            <a:r>
              <a:rPr lang="en-US" sz="3000" dirty="0" smtClean="0"/>
              <a:t>is a need for maintainers to evaluate different </a:t>
            </a:r>
            <a:r>
              <a:rPr lang="en-US" sz="3000" b="1" dirty="0" smtClean="0"/>
              <a:t>methods, program libraries and tools </a:t>
            </a:r>
            <a:r>
              <a:rPr lang="en-US" sz="3000" dirty="0" smtClean="0"/>
              <a:t>before arriving at a decision as to which is best suited to a given task</a:t>
            </a:r>
            <a:r>
              <a:rPr lang="en-US" sz="3000" dirty="0" smtClean="0"/>
              <a:t>.</a:t>
            </a:r>
          </a:p>
          <a:p>
            <a:pPr algn="just">
              <a:buNone/>
            </a:pPr>
            <a:r>
              <a:rPr lang="en-US" sz="3000" dirty="0" smtClean="0"/>
              <a:t>	</a:t>
            </a:r>
            <a:r>
              <a:rPr lang="en-US" sz="3000" b="1" dirty="0" smtClean="0"/>
              <a:t>Ex:</a:t>
            </a:r>
            <a:r>
              <a:rPr lang="en-US" sz="3000" dirty="0" smtClean="0"/>
              <a:t> </a:t>
            </a:r>
            <a:r>
              <a:rPr lang="en-IN" sz="3000" dirty="0" smtClean="0"/>
              <a:t>During </a:t>
            </a:r>
            <a:r>
              <a:rPr lang="en-IN" sz="3000" dirty="0" smtClean="0"/>
              <a:t>reuse, the maintainer may be </a:t>
            </a:r>
            <a:r>
              <a:rPr lang="en-IN" sz="3000" dirty="0" smtClean="0"/>
              <a:t>faced with </a:t>
            </a:r>
            <a:r>
              <a:rPr lang="en-IN" sz="3000" dirty="0" smtClean="0"/>
              <a:t>the problem of evaluating the suitability of a candidate </a:t>
            </a:r>
            <a:r>
              <a:rPr lang="en-IN" sz="3000" dirty="0" smtClean="0"/>
              <a:t>component obtained </a:t>
            </a:r>
            <a:r>
              <a:rPr lang="en-IN" sz="3000" dirty="0" smtClean="0"/>
              <a:t>from the reuse library</a:t>
            </a:r>
            <a:r>
              <a:rPr lang="en-IN" sz="3000" dirty="0" smtClean="0"/>
              <a:t>.</a:t>
            </a:r>
          </a:p>
          <a:p>
            <a:pPr algn="just">
              <a:buNone/>
            </a:pPr>
            <a:endParaRPr lang="en-US" sz="3000" dirty="0" smtClean="0"/>
          </a:p>
          <a:p>
            <a:pPr algn="just">
              <a:buNone/>
            </a:pPr>
            <a:r>
              <a:rPr lang="en-US" sz="3000" b="1" i="1" dirty="0" smtClean="0"/>
              <a:t>(2) </a:t>
            </a:r>
            <a:r>
              <a:rPr lang="en-US" sz="3000" b="1" i="1" dirty="0" smtClean="0"/>
              <a:t>Control</a:t>
            </a:r>
            <a:endParaRPr lang="en-US" sz="3000" b="1" i="1" dirty="0" smtClean="0"/>
          </a:p>
          <a:p>
            <a:pPr marL="354013" lvl="1" indent="0" algn="just">
              <a:buFont typeface="Wingdings" pitchFamily="2" charset="2"/>
              <a:buChar char="Ø"/>
            </a:pPr>
            <a:r>
              <a:rPr lang="en-US" sz="3000" dirty="0" smtClean="0"/>
              <a:t>There </a:t>
            </a:r>
            <a:r>
              <a:rPr lang="en-US" sz="3000" dirty="0" smtClean="0"/>
              <a:t>is a need to control the process of software </a:t>
            </a:r>
            <a:r>
              <a:rPr lang="en-US" sz="3000" b="1" dirty="0" smtClean="0"/>
              <a:t>change to ensure that change requests</a:t>
            </a:r>
            <a:r>
              <a:rPr lang="en-US" sz="3000" dirty="0" smtClean="0"/>
              <a:t> are dealt with </a:t>
            </a:r>
            <a:r>
              <a:rPr lang="en-US" sz="3000" b="1" dirty="0" smtClean="0"/>
              <a:t>promptly and within budget. </a:t>
            </a:r>
          </a:p>
          <a:p>
            <a:pPr marL="354013" lvl="1" indent="0" algn="just">
              <a:buFont typeface="Wingdings" pitchFamily="2" charset="2"/>
              <a:buChar char="Ø"/>
            </a:pPr>
            <a:r>
              <a:rPr lang="en-US" sz="3000" dirty="0" smtClean="0"/>
              <a:t>As </a:t>
            </a:r>
            <a:r>
              <a:rPr lang="en-US" sz="3000" dirty="0" err="1" smtClean="0"/>
              <a:t>DeMarco</a:t>
            </a:r>
            <a:r>
              <a:rPr lang="en-US" sz="3000" dirty="0" smtClean="0"/>
              <a:t> says, "you cannot control what you cannot measure“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Summary of objectives and benefits of reverse engineering</a:t>
            </a:r>
            <a:endParaRPr lang="en-US" dirty="0"/>
          </a:p>
        </p:txBody>
      </p:sp>
      <p:pic>
        <p:nvPicPr>
          <p:cNvPr id="1027" name="Picture 3"/>
          <p:cNvPicPr>
            <a:picLocks noGrp="1" noChangeAspect="1" noChangeArrowheads="1"/>
          </p:cNvPicPr>
          <p:nvPr>
            <p:ph idx="1"/>
          </p:nvPr>
        </p:nvPicPr>
        <p:blipFill>
          <a:blip r:embed="rId2"/>
          <a:srcRect/>
          <a:stretch>
            <a:fillRect/>
          </a:stretch>
        </p:blipFill>
        <p:spPr bwMode="auto">
          <a:xfrm>
            <a:off x="304800" y="1554163"/>
            <a:ext cx="8534400" cy="4389437"/>
          </a:xfrm>
          <a:prstGeom prst="rect">
            <a:avLst/>
          </a:prstGeom>
          <a:noFill/>
          <a:ln w="9525">
            <a:noFill/>
            <a:miter lim="800000"/>
            <a:headEnd/>
            <a:tailEnd/>
          </a:ln>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rmAutofit fontScale="85000" lnSpcReduction="20000"/>
          </a:bodyPr>
          <a:lstStyle/>
          <a:p>
            <a:pPr>
              <a:buNone/>
            </a:pPr>
            <a:r>
              <a:rPr lang="en-US" b="1" i="1" dirty="0" smtClean="0"/>
              <a:t>(3) </a:t>
            </a:r>
            <a:r>
              <a:rPr lang="en-US" b="1" i="1" dirty="0" smtClean="0"/>
              <a:t>Assessment</a:t>
            </a:r>
            <a:endParaRPr lang="en-US" b="1" i="1" dirty="0" smtClean="0"/>
          </a:p>
          <a:p>
            <a:pPr marL="354013" indent="0" algn="just">
              <a:buFont typeface="Wingdings" pitchFamily="2" charset="2"/>
              <a:buChar char="Ø"/>
            </a:pPr>
            <a:r>
              <a:rPr lang="en-US" dirty="0" smtClean="0"/>
              <a:t>In </a:t>
            </a:r>
            <a:r>
              <a:rPr lang="en-US" dirty="0" smtClean="0"/>
              <a:t>order to determine whether or not the maintenance process being used is </a:t>
            </a:r>
            <a:r>
              <a:rPr lang="en-US" b="1" dirty="0" smtClean="0"/>
              <a:t>achieving or will achieve the desired effect</a:t>
            </a:r>
            <a:r>
              <a:rPr lang="en-US" dirty="0" smtClean="0"/>
              <a:t>, an assessment of the process must be undertaken</a:t>
            </a:r>
            <a:r>
              <a:rPr lang="en-US" dirty="0" smtClean="0"/>
              <a:t>.</a:t>
            </a:r>
          </a:p>
          <a:p>
            <a:pPr marL="354013" indent="0" algn="just">
              <a:buNone/>
            </a:pPr>
            <a:endParaRPr lang="en-US" dirty="0" smtClean="0"/>
          </a:p>
          <a:p>
            <a:pPr algn="just">
              <a:buNone/>
            </a:pPr>
            <a:r>
              <a:rPr lang="en-US" b="1" i="1" dirty="0" smtClean="0"/>
              <a:t>(4) </a:t>
            </a:r>
            <a:r>
              <a:rPr lang="en-US" b="1" i="1" dirty="0" smtClean="0"/>
              <a:t>Improvement</a:t>
            </a:r>
            <a:endParaRPr lang="en-US" b="1" i="1" dirty="0" smtClean="0"/>
          </a:p>
          <a:p>
            <a:pPr marL="454025" indent="-6350" algn="just">
              <a:buFont typeface="Wingdings" pitchFamily="2" charset="2"/>
              <a:buChar char="Ø"/>
              <a:tabLst>
                <a:tab pos="261938" algn="l"/>
              </a:tabLst>
            </a:pPr>
            <a:r>
              <a:rPr lang="en-US" dirty="0" smtClean="0"/>
              <a:t>With </a:t>
            </a:r>
            <a:r>
              <a:rPr lang="en-US" dirty="0" smtClean="0"/>
              <a:t>measures of quality and productivity, management is able to </a:t>
            </a:r>
            <a:r>
              <a:rPr lang="en-US" b="1" dirty="0" smtClean="0"/>
              <a:t>set targets and monitor progress </a:t>
            </a:r>
            <a:r>
              <a:rPr lang="en-US" dirty="0" smtClean="0"/>
              <a:t>in achieving those targets. If the targets are not met, </a:t>
            </a:r>
            <a:r>
              <a:rPr lang="en-US" b="1" dirty="0" smtClean="0"/>
              <a:t>then corrective actions can be taken</a:t>
            </a:r>
            <a:r>
              <a:rPr lang="en-US" dirty="0" smtClean="0"/>
              <a:t>.</a:t>
            </a:r>
          </a:p>
          <a:p>
            <a:pPr marL="454025" indent="-6350" algn="just">
              <a:buFont typeface="Wingdings" pitchFamily="2" charset="2"/>
              <a:buChar char="Ø"/>
              <a:tabLst>
                <a:tab pos="261938" algn="l"/>
              </a:tabLst>
            </a:pPr>
            <a:endParaRPr lang="en-US" dirty="0" smtClean="0"/>
          </a:p>
          <a:p>
            <a:pPr algn="just">
              <a:buNone/>
            </a:pPr>
            <a:r>
              <a:rPr lang="en-US" b="1" i="1" dirty="0" smtClean="0"/>
              <a:t>(5) </a:t>
            </a:r>
            <a:r>
              <a:rPr lang="en-US" b="1" i="1" dirty="0" smtClean="0"/>
              <a:t>Prediction</a:t>
            </a:r>
            <a:endParaRPr lang="en-US" b="1" i="1" dirty="0" smtClean="0"/>
          </a:p>
          <a:p>
            <a:pPr marL="447675" indent="0" algn="just">
              <a:buFont typeface="Wingdings" pitchFamily="2" charset="2"/>
              <a:buChar char="Ø"/>
            </a:pPr>
            <a:r>
              <a:rPr lang="en-US" dirty="0" smtClean="0"/>
              <a:t>There </a:t>
            </a:r>
            <a:r>
              <a:rPr lang="en-US" dirty="0" smtClean="0"/>
              <a:t>is a need to make predictions about various aspects of the </a:t>
            </a:r>
            <a:r>
              <a:rPr lang="en-US" b="1" dirty="0" smtClean="0"/>
              <a:t>software product, process and cost</a:t>
            </a:r>
            <a:r>
              <a:rPr lang="en-US" dirty="0" smtClean="0"/>
              <a:t>. These measures can assist a manager in the allocation of time ,personnel, hardware and software resources to a maintenance project.</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i="1" dirty="0" smtClean="0"/>
              <a:t>4. Example </a:t>
            </a:r>
            <a:r>
              <a:rPr lang="en-US" b="1" i="1" dirty="0" smtClean="0"/>
              <a:t>Measures</a:t>
            </a:r>
            <a:endParaRPr lang="en-US" dirty="0"/>
          </a:p>
        </p:txBody>
      </p:sp>
      <p:sp>
        <p:nvSpPr>
          <p:cNvPr id="3" name="Content Placeholder 2"/>
          <p:cNvSpPr>
            <a:spLocks noGrp="1"/>
          </p:cNvSpPr>
          <p:nvPr>
            <p:ph idx="1"/>
          </p:nvPr>
        </p:nvSpPr>
        <p:spPr>
          <a:xfrm>
            <a:off x="0" y="914400"/>
            <a:ext cx="9144000" cy="5943600"/>
          </a:xfrm>
        </p:spPr>
        <p:txBody>
          <a:bodyPr>
            <a:normAutofit fontScale="85000" lnSpcReduction="20000"/>
          </a:bodyPr>
          <a:lstStyle/>
          <a:p>
            <a:r>
              <a:rPr lang="en-IN" b="1" dirty="0" smtClean="0"/>
              <a:t>Measures </a:t>
            </a:r>
            <a:r>
              <a:rPr lang="en-IN" b="1" dirty="0" smtClean="0"/>
              <a:t>can be derived </a:t>
            </a:r>
            <a:r>
              <a:rPr lang="en-IN" dirty="0" smtClean="0"/>
              <a:t>from the </a:t>
            </a:r>
            <a:r>
              <a:rPr lang="en-IN" dirty="0" smtClean="0"/>
              <a:t>attributes of </a:t>
            </a:r>
            <a:r>
              <a:rPr lang="en-IN" dirty="0" smtClean="0"/>
              <a:t>the software system, the maintenance process and personnel</a:t>
            </a:r>
            <a:r>
              <a:rPr lang="en-IN" dirty="0" smtClean="0"/>
              <a:t>.</a:t>
            </a:r>
          </a:p>
          <a:p>
            <a:r>
              <a:rPr lang="en-IN" dirty="0" smtClean="0"/>
              <a:t>The </a:t>
            </a:r>
            <a:r>
              <a:rPr lang="en-IN" dirty="0" smtClean="0"/>
              <a:t>most </a:t>
            </a:r>
            <a:r>
              <a:rPr lang="en-IN" b="1" dirty="0" smtClean="0"/>
              <a:t>commonly used source of measures is </a:t>
            </a:r>
            <a:r>
              <a:rPr lang="en-IN" b="1" dirty="0" smtClean="0"/>
              <a:t>the software </a:t>
            </a:r>
            <a:r>
              <a:rPr lang="en-IN" b="1" dirty="0" smtClean="0"/>
              <a:t>system, specifically the source code. </a:t>
            </a:r>
            <a:endParaRPr lang="en-IN" b="1" dirty="0" smtClean="0"/>
          </a:p>
          <a:p>
            <a:r>
              <a:rPr lang="en-IN" dirty="0" smtClean="0"/>
              <a:t>The </a:t>
            </a:r>
            <a:r>
              <a:rPr lang="en-IN" dirty="0" smtClean="0"/>
              <a:t>main reason is </a:t>
            </a:r>
            <a:r>
              <a:rPr lang="en-IN" dirty="0" smtClean="0"/>
              <a:t>that very </a:t>
            </a:r>
            <a:r>
              <a:rPr lang="en-IN" dirty="0" smtClean="0"/>
              <a:t>often the only information about a system available to </a:t>
            </a:r>
            <a:r>
              <a:rPr lang="en-IN" dirty="0" smtClean="0"/>
              <a:t>maintainers is </a:t>
            </a:r>
            <a:r>
              <a:rPr lang="en-IN" dirty="0" smtClean="0"/>
              <a:t>the source code</a:t>
            </a:r>
            <a:r>
              <a:rPr lang="en-IN" dirty="0" smtClean="0"/>
              <a:t>.</a:t>
            </a:r>
          </a:p>
          <a:p>
            <a:r>
              <a:rPr lang="en-IN" dirty="0" smtClean="0"/>
              <a:t>Even design </a:t>
            </a:r>
            <a:r>
              <a:rPr lang="en-IN" dirty="0" smtClean="0"/>
              <a:t>documentation exists</a:t>
            </a:r>
            <a:r>
              <a:rPr lang="en-IN" dirty="0" smtClean="0"/>
              <a:t>, it </a:t>
            </a:r>
            <a:r>
              <a:rPr lang="en-IN" dirty="0" smtClean="0"/>
              <a:t>may be out of date or inaccurate.</a:t>
            </a:r>
            <a:endParaRPr lang="en-US" dirty="0" smtClean="0"/>
          </a:p>
          <a:p>
            <a:pPr algn="just"/>
            <a:r>
              <a:rPr lang="en-US" dirty="0" smtClean="0"/>
              <a:t>Thus</a:t>
            </a:r>
            <a:r>
              <a:rPr lang="en-US" dirty="0" smtClean="0"/>
              <a:t>, </a:t>
            </a:r>
            <a:r>
              <a:rPr lang="en-US" dirty="0" smtClean="0"/>
              <a:t>the maintenance </a:t>
            </a:r>
            <a:r>
              <a:rPr lang="en-US" dirty="0" smtClean="0"/>
              <a:t>measures will be centered on source code-based measures such as</a:t>
            </a:r>
          </a:p>
          <a:p>
            <a:pPr marL="1436688" indent="-93663" algn="just">
              <a:buFont typeface="Wingdings" pitchFamily="2" charset="2"/>
              <a:buChar char="Ø"/>
            </a:pPr>
            <a:r>
              <a:rPr lang="en-US" dirty="0" smtClean="0"/>
              <a:t> size,</a:t>
            </a:r>
          </a:p>
          <a:p>
            <a:pPr marL="1436688" indent="-93663" algn="just">
              <a:buFont typeface="Wingdings" pitchFamily="2" charset="2"/>
              <a:buChar char="Ø"/>
            </a:pPr>
            <a:r>
              <a:rPr lang="en-US" dirty="0" smtClean="0"/>
              <a:t> complexity</a:t>
            </a:r>
          </a:p>
          <a:p>
            <a:pPr marL="1436688" indent="-93663" algn="just">
              <a:buFont typeface="Wingdings" pitchFamily="2" charset="2"/>
              <a:buChar char="Ø"/>
            </a:pPr>
            <a:r>
              <a:rPr lang="en-US" dirty="0" smtClean="0"/>
              <a:t>quality</a:t>
            </a:r>
          </a:p>
          <a:p>
            <a:pPr marL="1436688" indent="-93663" algn="just">
              <a:buFont typeface="Wingdings" pitchFamily="2" charset="2"/>
              <a:buChar char="Ø"/>
            </a:pPr>
            <a:r>
              <a:rPr lang="en-US" dirty="0" smtClean="0"/>
              <a:t>understandability </a:t>
            </a:r>
          </a:p>
          <a:p>
            <a:pPr marL="1436688" indent="-93663" algn="just">
              <a:buFont typeface="Wingdings" pitchFamily="2" charset="2"/>
              <a:buChar char="Ø"/>
            </a:pPr>
            <a:r>
              <a:rPr lang="en-US" dirty="0" smtClean="0"/>
              <a:t>maintainability</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a:bodyPr>
          <a:lstStyle/>
          <a:p>
            <a:pPr marL="514350" indent="-514350" algn="just">
              <a:buAutoNum type="arabicParenBoth"/>
            </a:pPr>
            <a:r>
              <a:rPr lang="en-US" b="1" dirty="0" smtClean="0"/>
              <a:t>Size</a:t>
            </a:r>
          </a:p>
          <a:p>
            <a:pPr marL="514350" indent="-514350" algn="just"/>
            <a:r>
              <a:rPr lang="en-US" dirty="0" smtClean="0"/>
              <a:t>measuring </a:t>
            </a:r>
            <a:r>
              <a:rPr lang="en-US" dirty="0" smtClean="0"/>
              <a:t>the size of a program is by counting the number of lines of code</a:t>
            </a:r>
          </a:p>
          <a:p>
            <a:pPr algn="just"/>
            <a:r>
              <a:rPr lang="en-US" dirty="0" err="1" smtClean="0"/>
              <a:t>Moller</a:t>
            </a:r>
            <a:r>
              <a:rPr lang="en-US" dirty="0" smtClean="0"/>
              <a:t> and </a:t>
            </a:r>
            <a:r>
              <a:rPr lang="en-US" dirty="0" err="1" smtClean="0"/>
              <a:t>Paulish</a:t>
            </a:r>
            <a:r>
              <a:rPr lang="en-US" dirty="0" smtClean="0"/>
              <a:t> define lines of code (LOC) as "the count of program lines of code excluding comment or blank lines" </a:t>
            </a:r>
            <a:endParaRPr lang="en-US" dirty="0" smtClean="0"/>
          </a:p>
          <a:p>
            <a:pPr algn="just"/>
            <a:r>
              <a:rPr lang="en-US" dirty="0" smtClean="0"/>
              <a:t>KLOC</a:t>
            </a:r>
          </a:p>
          <a:p>
            <a:pPr algn="just"/>
            <a:r>
              <a:rPr lang="en-US" dirty="0" smtClean="0"/>
              <a:t>Easy to determine</a:t>
            </a:r>
            <a:endParaRPr lang="en-US" dirty="0" smtClean="0"/>
          </a:p>
          <a:p>
            <a:pPr algn="just"/>
            <a:r>
              <a:rPr lang="en-US" dirty="0" smtClean="0"/>
              <a:t>There are no standards for LOC measurement and it is dependent on the programming language in question</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a:bodyPr>
          <a:lstStyle/>
          <a:p>
            <a:pPr marL="514350" indent="-514350" algn="just">
              <a:buAutoNum type="arabicParenBoth"/>
            </a:pPr>
            <a:r>
              <a:rPr lang="en-US" b="1" dirty="0" smtClean="0"/>
              <a:t>Complexity</a:t>
            </a:r>
          </a:p>
          <a:p>
            <a:r>
              <a:rPr lang="en-IN" sz="2200" dirty="0" err="1" smtClean="0"/>
              <a:t>Zuse</a:t>
            </a:r>
            <a:r>
              <a:rPr lang="en-IN" sz="2200" dirty="0" smtClean="0"/>
              <a:t> defines it as "the difficulty </a:t>
            </a:r>
            <a:r>
              <a:rPr lang="en-IN" sz="2200" dirty="0" smtClean="0"/>
              <a:t>of maintaining</a:t>
            </a:r>
            <a:r>
              <a:rPr lang="en-IN" sz="2200" dirty="0" smtClean="0"/>
              <a:t>, changing and understanding </a:t>
            </a:r>
            <a:r>
              <a:rPr lang="en-IN" sz="2200" dirty="0" smtClean="0"/>
              <a:t>programs“</a:t>
            </a:r>
            <a:endParaRPr lang="en-US" sz="2200" b="1" dirty="0" smtClean="0"/>
          </a:p>
          <a:p>
            <a:pPr algn="just"/>
            <a:r>
              <a:rPr lang="en-IN" sz="2400" dirty="0" smtClean="0"/>
              <a:t>increasing complexity of the source code that </a:t>
            </a:r>
            <a:r>
              <a:rPr lang="en-IN" sz="2400" dirty="0" smtClean="0"/>
              <a:t>to be modified </a:t>
            </a:r>
          </a:p>
          <a:p>
            <a:pPr algn="just"/>
            <a:r>
              <a:rPr lang="en-US" sz="2200" dirty="0" smtClean="0"/>
              <a:t>Program </a:t>
            </a:r>
            <a:r>
              <a:rPr lang="en-US" sz="2200" dirty="0" smtClean="0"/>
              <a:t>complexity </a:t>
            </a:r>
            <a:r>
              <a:rPr lang="en-US" sz="2200" dirty="0" smtClean="0"/>
              <a:t>includes </a:t>
            </a:r>
            <a:r>
              <a:rPr lang="en-US" sz="2200" b="1" dirty="0" smtClean="0"/>
              <a:t>program structure, semantic content, control flow, data flow and algorithmic complexity.</a:t>
            </a:r>
          </a:p>
          <a:p>
            <a:pPr algn="just">
              <a:buNone/>
            </a:pPr>
            <a:endParaRPr lang="en-US" sz="2200" b="1" dirty="0" smtClean="0"/>
          </a:p>
          <a:p>
            <a:pPr algn="just">
              <a:buNone/>
            </a:pPr>
            <a:r>
              <a:rPr lang="en-US" sz="2200" b="1" dirty="0" smtClean="0"/>
              <a:t>	</a:t>
            </a:r>
            <a:r>
              <a:rPr lang="en-US" sz="2200" b="1" dirty="0" smtClean="0"/>
              <a:t>(</a:t>
            </a:r>
            <a:r>
              <a:rPr lang="en-US" sz="2200" b="1" dirty="0" err="1" smtClean="0"/>
              <a:t>i</a:t>
            </a:r>
            <a:r>
              <a:rPr lang="en-US" sz="2200" b="1" dirty="0" smtClean="0"/>
              <a:t>)  </a:t>
            </a:r>
            <a:r>
              <a:rPr lang="en-US" sz="2200" b="1" dirty="0" smtClean="0"/>
              <a:t>McCabe's </a:t>
            </a:r>
            <a:r>
              <a:rPr lang="en-US" sz="2200" b="1" dirty="0" err="1" smtClean="0"/>
              <a:t>Cyclomatic</a:t>
            </a:r>
            <a:r>
              <a:rPr lang="en-US" sz="2200" b="1" dirty="0" smtClean="0"/>
              <a:t> Complexity</a:t>
            </a:r>
          </a:p>
          <a:p>
            <a:pPr algn="just">
              <a:buNone/>
            </a:pPr>
            <a:r>
              <a:rPr lang="en-US" sz="2200" dirty="0" smtClean="0"/>
              <a:t>    </a:t>
            </a:r>
            <a:r>
              <a:rPr lang="en-US" sz="2200" dirty="0" smtClean="0"/>
              <a:t>		McCabe </a:t>
            </a:r>
            <a:r>
              <a:rPr lang="en-US" sz="2200" dirty="0" smtClean="0"/>
              <a:t>views a </a:t>
            </a:r>
            <a:r>
              <a:rPr lang="en-US" sz="2200" b="1" dirty="0" smtClean="0"/>
              <a:t>program as a directed graph in which lines of program statements are represented by nodes and the flow of control between </a:t>
            </a:r>
            <a:r>
              <a:rPr lang="en-US" sz="2200" b="1" dirty="0" smtClean="0"/>
              <a:t>the statements </a:t>
            </a:r>
            <a:r>
              <a:rPr lang="en-US" sz="2200" b="1" dirty="0" smtClean="0"/>
              <a:t>is represented by the edges</a:t>
            </a:r>
          </a:p>
          <a:p>
            <a:pPr lvl="5" algn="just">
              <a:buNone/>
            </a:pPr>
            <a:r>
              <a:rPr lang="en-US" sz="2200" i="1" dirty="0" smtClean="0"/>
              <a:t>v(F) =e-n+2</a:t>
            </a:r>
          </a:p>
          <a:p>
            <a:pPr algn="just">
              <a:buNone/>
            </a:pPr>
            <a:r>
              <a:rPr lang="en-US" sz="2200" dirty="0" smtClean="0"/>
              <a:t>	where </a:t>
            </a:r>
            <a:r>
              <a:rPr lang="en-US" sz="2200" i="1" dirty="0" smtClean="0"/>
              <a:t>n = total number of nodes; e = total number of edges or arcs</a:t>
            </a:r>
            <a:r>
              <a:rPr lang="en-US" sz="2200" dirty="0" smtClean="0"/>
              <a:t>; and </a:t>
            </a:r>
            <a:r>
              <a:rPr lang="en-US" sz="2200" i="1" dirty="0" smtClean="0"/>
              <a:t>v(F) is the </a:t>
            </a:r>
            <a:r>
              <a:rPr lang="en-US" sz="2200" i="1" dirty="0" err="1" smtClean="0"/>
              <a:t>cyclomatic</a:t>
            </a:r>
            <a:r>
              <a:rPr lang="en-US" sz="2200" i="1" dirty="0" smtClean="0"/>
              <a:t> number.</a:t>
            </a:r>
            <a:endParaRPr lang="en-US" sz="22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a:bodyPr>
          <a:lstStyle/>
          <a:p>
            <a:pPr>
              <a:buNone/>
            </a:pPr>
            <a:r>
              <a:rPr lang="en-US" b="1" dirty="0" smtClean="0"/>
              <a:t>	(ii) Halstead's </a:t>
            </a:r>
            <a:r>
              <a:rPr lang="en-US" b="1" dirty="0" smtClean="0"/>
              <a:t>Measures</a:t>
            </a:r>
          </a:p>
          <a:p>
            <a:pPr algn="just">
              <a:buNone/>
            </a:pPr>
            <a:r>
              <a:rPr lang="en-US" dirty="0" smtClean="0"/>
              <a:t>   </a:t>
            </a:r>
            <a:r>
              <a:rPr lang="en-US" dirty="0" smtClean="0"/>
              <a:t>		Halstead </a:t>
            </a:r>
            <a:r>
              <a:rPr lang="en-US" dirty="0" smtClean="0"/>
              <a:t>proposed a number of equations to </a:t>
            </a:r>
            <a:r>
              <a:rPr lang="en-US" b="1" dirty="0" smtClean="0"/>
              <a:t>calculate program attributes such as program length, volume and level, potential volume, language level clarity, implementation time and error rates</a:t>
            </a:r>
          </a:p>
          <a:p>
            <a:r>
              <a:rPr lang="en-US" dirty="0" smtClean="0"/>
              <a:t>The measures for these attributes can be computed </a:t>
            </a:r>
            <a:r>
              <a:rPr lang="en-US" dirty="0" smtClean="0"/>
              <a:t>from four </a:t>
            </a:r>
            <a:r>
              <a:rPr lang="en-US" dirty="0" smtClean="0"/>
              <a:t>basic counts:</a:t>
            </a:r>
          </a:p>
          <a:p>
            <a:pPr lvl="2">
              <a:buFont typeface="Wingdings" pitchFamily="2" charset="2"/>
              <a:buChar char="Ø"/>
            </a:pPr>
            <a:r>
              <a:rPr lang="en-US" dirty="0" smtClean="0"/>
              <a:t>n1 = number of unique operators used</a:t>
            </a:r>
          </a:p>
          <a:p>
            <a:pPr lvl="2">
              <a:buFont typeface="Wingdings" pitchFamily="2" charset="2"/>
              <a:buChar char="Ø"/>
            </a:pPr>
            <a:r>
              <a:rPr lang="en-US" i="1" dirty="0" smtClean="0"/>
              <a:t>n2 = number of unique operands used</a:t>
            </a:r>
          </a:p>
          <a:p>
            <a:pPr lvl="2">
              <a:buFont typeface="Wingdings" pitchFamily="2" charset="2"/>
              <a:buChar char="Ø"/>
            </a:pPr>
            <a:r>
              <a:rPr lang="en-US" i="1" dirty="0" smtClean="0"/>
              <a:t>N1 = total number of operators used</a:t>
            </a:r>
          </a:p>
          <a:p>
            <a:pPr lvl="2">
              <a:buFont typeface="Wingdings" pitchFamily="2" charset="2"/>
              <a:buChar char="Ø"/>
            </a:pPr>
            <a:r>
              <a:rPr lang="en-US" i="1" dirty="0" smtClean="0"/>
              <a:t>N2 = total number of operands used</a:t>
            </a:r>
          </a:p>
          <a:p>
            <a:pPr lvl="2"/>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fontScale="85000" lnSpcReduction="20000"/>
          </a:bodyPr>
          <a:lstStyle/>
          <a:p>
            <a:pPr algn="just"/>
            <a:r>
              <a:rPr lang="en-US" dirty="0" smtClean="0"/>
              <a:t>An operand is a variable or constant. </a:t>
            </a:r>
            <a:endParaRPr lang="en-US" dirty="0" smtClean="0"/>
          </a:p>
          <a:p>
            <a:pPr algn="just">
              <a:buNone/>
            </a:pPr>
            <a:endParaRPr lang="en-US" dirty="0" smtClean="0"/>
          </a:p>
          <a:p>
            <a:pPr algn="just"/>
            <a:r>
              <a:rPr lang="en-US" dirty="0" smtClean="0"/>
              <a:t>An </a:t>
            </a:r>
            <a:r>
              <a:rPr lang="en-US" dirty="0" smtClean="0"/>
              <a:t>operator is an entity that can either change the value of an operand or the order in which it is changed. Operators include arithmetic operators (for example, *, /, + and-), keywords (for example, PROCEDURE, WHILE, REPEAT and DO),logical operators (for example, greater than, equal to and less than), and delimiters</a:t>
            </a:r>
            <a:r>
              <a:rPr lang="en-US" dirty="0" smtClean="0"/>
              <a:t>.</a:t>
            </a:r>
          </a:p>
          <a:p>
            <a:pPr algn="just">
              <a:buNone/>
            </a:pPr>
            <a:endParaRPr lang="en-US" dirty="0" smtClean="0"/>
          </a:p>
          <a:p>
            <a:pPr algn="just"/>
            <a:r>
              <a:rPr lang="en-US" dirty="0" smtClean="0"/>
              <a:t>The following formulae can be used to calculate the </a:t>
            </a:r>
            <a:r>
              <a:rPr lang="en-US" dirty="0" smtClean="0"/>
              <a:t>program length </a:t>
            </a:r>
            <a:r>
              <a:rPr lang="en-US" dirty="0" smtClean="0"/>
              <a:t>and program effort:</a:t>
            </a:r>
          </a:p>
          <a:p>
            <a:pPr lvl="1">
              <a:lnSpc>
                <a:spcPct val="110000"/>
              </a:lnSpc>
            </a:pPr>
            <a:r>
              <a:rPr lang="pt-BR" dirty="0" smtClean="0"/>
              <a:t>Observed program length, </a:t>
            </a:r>
            <a:r>
              <a:rPr lang="pt-BR" i="1" dirty="0" smtClean="0"/>
              <a:t>N = </a:t>
            </a:r>
            <a:r>
              <a:rPr lang="pt-BR" i="1" dirty="0" smtClean="0"/>
              <a:t>N</a:t>
            </a:r>
            <a:r>
              <a:rPr lang="pt-BR" i="1" baseline="-25000" dirty="0" smtClean="0"/>
              <a:t>1</a:t>
            </a:r>
            <a:r>
              <a:rPr lang="pt-BR" i="1" dirty="0" smtClean="0"/>
              <a:t> </a:t>
            </a:r>
            <a:r>
              <a:rPr lang="pt-BR" i="1" dirty="0" smtClean="0"/>
              <a:t>+ N</a:t>
            </a:r>
            <a:r>
              <a:rPr lang="pt-BR" i="1" baseline="-25000" dirty="0" smtClean="0"/>
              <a:t>2</a:t>
            </a:r>
            <a:r>
              <a:rPr lang="pt-BR" i="1" dirty="0" smtClean="0"/>
              <a:t>;</a:t>
            </a:r>
          </a:p>
          <a:p>
            <a:pPr lvl="1"/>
            <a:r>
              <a:rPr lang="pt-BR" dirty="0" smtClean="0"/>
              <a:t>Calculated program length, = </a:t>
            </a:r>
            <a:r>
              <a:rPr lang="pt-BR" dirty="0" smtClean="0"/>
              <a:t>n</a:t>
            </a:r>
            <a:r>
              <a:rPr lang="pt-BR" baseline="-25000" dirty="0" smtClean="0"/>
              <a:t>1</a:t>
            </a:r>
            <a:r>
              <a:rPr lang="pt-BR" dirty="0" smtClean="0"/>
              <a:t>log</a:t>
            </a:r>
            <a:r>
              <a:rPr lang="pt-BR" baseline="-25000" dirty="0" smtClean="0"/>
              <a:t>2</a:t>
            </a:r>
            <a:r>
              <a:rPr lang="pt-BR" dirty="0" smtClean="0"/>
              <a:t>n</a:t>
            </a:r>
            <a:r>
              <a:rPr lang="pt-BR" baseline="-25000" dirty="0" smtClean="0"/>
              <a:t>1</a:t>
            </a:r>
            <a:r>
              <a:rPr lang="pt-BR" dirty="0" smtClean="0"/>
              <a:t> </a:t>
            </a:r>
            <a:r>
              <a:rPr lang="pt-BR" dirty="0" smtClean="0"/>
              <a:t>+ </a:t>
            </a:r>
            <a:r>
              <a:rPr lang="pt-BR" dirty="0" smtClean="0"/>
              <a:t>2</a:t>
            </a:r>
            <a:r>
              <a:rPr lang="pt-BR" baseline="-25000" dirty="0" smtClean="0"/>
              <a:t>1</a:t>
            </a:r>
            <a:r>
              <a:rPr lang="pt-BR" dirty="0" smtClean="0"/>
              <a:t>log</a:t>
            </a:r>
            <a:r>
              <a:rPr lang="pt-BR" baseline="-25000" dirty="0" smtClean="0"/>
              <a:t>2</a:t>
            </a:r>
            <a:r>
              <a:rPr lang="pt-BR" dirty="0" smtClean="0"/>
              <a:t>n</a:t>
            </a:r>
            <a:r>
              <a:rPr lang="pt-BR" baseline="-25000" dirty="0" smtClean="0"/>
              <a:t>2</a:t>
            </a:r>
            <a:endParaRPr lang="pt-BR" dirty="0" smtClean="0"/>
          </a:p>
          <a:p>
            <a:pPr lvl="1"/>
            <a:r>
              <a:rPr lang="pt-BR" dirty="0" smtClean="0"/>
              <a:t>Program effort, </a:t>
            </a:r>
            <a:r>
              <a:rPr lang="pt-BR" i="1" dirty="0" smtClean="0"/>
              <a:t>E=</a:t>
            </a:r>
            <a:r>
              <a:rPr lang="pt-BR" dirty="0" smtClean="0"/>
              <a:t>n</a:t>
            </a:r>
            <a:r>
              <a:rPr lang="pt-BR" baseline="-25000" dirty="0" smtClean="0"/>
              <a:t>1</a:t>
            </a:r>
            <a:r>
              <a:rPr lang="pt-BR" i="1" dirty="0" smtClean="0"/>
              <a:t>* N</a:t>
            </a:r>
            <a:r>
              <a:rPr lang="pt-BR" i="1" baseline="-25000" dirty="0" smtClean="0"/>
              <a:t>2</a:t>
            </a:r>
            <a:r>
              <a:rPr lang="pt-BR" i="1" dirty="0" smtClean="0"/>
              <a:t>*(N</a:t>
            </a:r>
            <a:r>
              <a:rPr lang="pt-BR" i="1" baseline="-25000" dirty="0" smtClean="0"/>
              <a:t>1</a:t>
            </a:r>
            <a:r>
              <a:rPr lang="pt-BR" i="1" dirty="0" smtClean="0"/>
              <a:t> +N</a:t>
            </a:r>
            <a:r>
              <a:rPr lang="pt-BR" i="1" baseline="-25000" dirty="0" smtClean="0"/>
              <a:t>2</a:t>
            </a:r>
            <a:r>
              <a:rPr lang="pt-BR" i="1" dirty="0" smtClean="0"/>
              <a:t> )</a:t>
            </a:r>
            <a:r>
              <a:rPr lang="pt-BR" i="1" baseline="-25000" dirty="0" smtClean="0"/>
              <a:t> </a:t>
            </a:r>
            <a:r>
              <a:rPr lang="pt-BR" i="1" dirty="0" smtClean="0"/>
              <a:t>*log(</a:t>
            </a:r>
            <a:r>
              <a:rPr lang="pt-BR" dirty="0" smtClean="0"/>
              <a:t>n</a:t>
            </a:r>
            <a:r>
              <a:rPr lang="pt-BR" baseline="-25000" dirty="0" smtClean="0"/>
              <a:t>1</a:t>
            </a:r>
            <a:r>
              <a:rPr lang="pt-BR" i="1" dirty="0" smtClean="0"/>
              <a:t>+</a:t>
            </a:r>
            <a:r>
              <a:rPr lang="pt-BR" dirty="0" smtClean="0"/>
              <a:t>n</a:t>
            </a:r>
            <a:r>
              <a:rPr lang="pt-BR" baseline="-25000" dirty="0" smtClean="0"/>
              <a:t>2</a:t>
            </a:r>
            <a:r>
              <a:rPr lang="pt-BR" i="1" dirty="0" smtClean="0"/>
              <a:t>)/</a:t>
            </a:r>
            <a:r>
              <a:rPr lang="en-US" dirty="0" smtClean="0"/>
              <a:t>2*</a:t>
            </a:r>
            <a:r>
              <a:rPr lang="pt-BR" dirty="0" smtClean="0"/>
              <a:t>n</a:t>
            </a:r>
            <a:r>
              <a:rPr lang="pt-BR" baseline="-25000" dirty="0" smtClean="0"/>
              <a:t>2</a:t>
            </a:r>
          </a:p>
          <a:p>
            <a:pPr lvl="1">
              <a:buNone/>
            </a:pPr>
            <a:endParaRPr lang="pt-BR" baseline="-25000" dirty="0" smtClean="0"/>
          </a:p>
          <a:p>
            <a:r>
              <a:rPr lang="en-IN" dirty="0" smtClean="0"/>
              <a:t>The four basic counts can also be used to compute </a:t>
            </a:r>
            <a:r>
              <a:rPr lang="en-IN" dirty="0" smtClean="0"/>
              <a:t>other attributes </a:t>
            </a:r>
            <a:r>
              <a:rPr lang="en-IN" dirty="0" smtClean="0"/>
              <a:t>such as programming </a:t>
            </a:r>
            <a:r>
              <a:rPr lang="en-IN" dirty="0" smtClean="0"/>
              <a:t>time, </a:t>
            </a:r>
            <a:r>
              <a:rPr lang="en-IN" dirty="0" smtClean="0"/>
              <a:t>number of bugs in a </a:t>
            </a:r>
            <a:r>
              <a:rPr lang="en-IN" dirty="0" smtClean="0"/>
              <a:t>program and </a:t>
            </a:r>
            <a:r>
              <a:rPr lang="en-IN" dirty="0" err="1" smtClean="0"/>
              <a:t>understandability</a:t>
            </a:r>
            <a:endParaRPr lang="en-US" dirty="0" smtClean="0"/>
          </a:p>
          <a:p>
            <a:endParaRPr lang="pt-BR" dirty="0" smtClean="0"/>
          </a:p>
          <a:p>
            <a:endParaRPr lang="pt-BR" dirty="0" smtClean="0"/>
          </a:p>
          <a:p>
            <a:endParaRPr lang="pt-BR" dirty="0" smtClean="0"/>
          </a:p>
          <a:p>
            <a:endParaRPr lang="pt-BR" dirty="0" smtClean="0"/>
          </a:p>
          <a:p>
            <a:endParaRPr lang="pt-BR" dirty="0" smtClean="0"/>
          </a:p>
          <a:p>
            <a:endParaRPr lang="pt-BR" dirty="0" smtClean="0"/>
          </a:p>
          <a:p>
            <a:endParaRPr lang="pt-BR" dirty="0" smtClean="0"/>
          </a:p>
          <a:p>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lnSpcReduction="10000"/>
          </a:bodyPr>
          <a:lstStyle/>
          <a:p>
            <a:pPr algn="just">
              <a:buNone/>
            </a:pPr>
            <a:r>
              <a:rPr lang="en-US" b="1" dirty="0" smtClean="0"/>
              <a:t>(3) </a:t>
            </a:r>
            <a:r>
              <a:rPr lang="en-US" b="1" dirty="0" smtClean="0"/>
              <a:t>Q</a:t>
            </a:r>
            <a:r>
              <a:rPr lang="en-US" b="1" dirty="0" smtClean="0"/>
              <a:t>uality: </a:t>
            </a:r>
            <a:r>
              <a:rPr lang="en-US" dirty="0" smtClean="0"/>
              <a:t>Quality </a:t>
            </a:r>
            <a:r>
              <a:rPr lang="en-US" dirty="0" smtClean="0"/>
              <a:t>is defined as 'fitness for </a:t>
            </a:r>
            <a:r>
              <a:rPr lang="en-US" dirty="0" smtClean="0"/>
              <a:t>purpose’</a:t>
            </a:r>
            <a:endParaRPr lang="en-US" dirty="0" smtClean="0"/>
          </a:p>
          <a:p>
            <a:pPr algn="just">
              <a:buNone/>
            </a:pPr>
            <a:r>
              <a:rPr lang="en-US" b="1" dirty="0" smtClean="0"/>
              <a:t>   </a:t>
            </a:r>
            <a:r>
              <a:rPr lang="en-US" b="1" dirty="0" smtClean="0"/>
              <a:t>a. Product </a:t>
            </a:r>
            <a:r>
              <a:rPr lang="en-US" b="1" dirty="0" smtClean="0"/>
              <a:t>quality:</a:t>
            </a:r>
          </a:p>
          <a:p>
            <a:pPr algn="just"/>
            <a:r>
              <a:rPr lang="en-US" dirty="0" smtClean="0"/>
              <a:t>One way of measuring the quality of a software system is by </a:t>
            </a:r>
            <a:r>
              <a:rPr lang="en-US" b="1" dirty="0" smtClean="0"/>
              <a:t>keeping track of the number of change requests received from the users after the system becomes operational.</a:t>
            </a:r>
            <a:r>
              <a:rPr lang="en-US" dirty="0" smtClean="0"/>
              <a:t> This measure is computed by "dividing the number of unique change requests made by customers for the first year of field use of a given release, by the number of thousand lines of code for that </a:t>
            </a:r>
            <a:r>
              <a:rPr lang="en-US" dirty="0" smtClean="0"/>
              <a:t>release”.</a:t>
            </a:r>
          </a:p>
          <a:p>
            <a:pPr algn="just">
              <a:buNone/>
            </a:pPr>
            <a:endParaRPr lang="en-US" dirty="0" smtClean="0"/>
          </a:p>
          <a:p>
            <a:r>
              <a:rPr lang="en-IN" dirty="0" smtClean="0"/>
              <a:t>The other measure </a:t>
            </a:r>
            <a:r>
              <a:rPr lang="en-IN" dirty="0" smtClean="0"/>
              <a:t>is </a:t>
            </a:r>
            <a:r>
              <a:rPr lang="en-IN" b="1" dirty="0" smtClean="0"/>
              <a:t>the number of faults </a:t>
            </a:r>
            <a:r>
              <a:rPr lang="en-IN" b="1" dirty="0" smtClean="0"/>
              <a:t>that are </a:t>
            </a:r>
            <a:r>
              <a:rPr lang="en-IN" b="1" dirty="0" smtClean="0"/>
              <a:t>detected after the software system becomes </a:t>
            </a:r>
            <a:r>
              <a:rPr lang="en-IN" b="1" dirty="0" smtClean="0"/>
              <a:t>operational</a:t>
            </a:r>
          </a:p>
          <a:p>
            <a:pPr>
              <a:buNone/>
            </a:pPr>
            <a:endParaRPr lang="en-IN" b="1" dirty="0" smtClean="0"/>
          </a:p>
          <a:p>
            <a:endParaRPr lang="pt-BR" dirty="0" smtClean="0"/>
          </a:p>
          <a:p>
            <a:endParaRPr lang="pt-BR" dirty="0" smtClean="0"/>
          </a:p>
          <a:p>
            <a:endParaRPr lang="pt-BR" dirty="0" smtClean="0"/>
          </a:p>
          <a:p>
            <a:endParaRPr lang="pt-BR" dirty="0" smtClean="0"/>
          </a:p>
          <a:p>
            <a:endParaRPr lang="pt-BR" dirty="0" smtClean="0"/>
          </a:p>
          <a:p>
            <a:endParaRPr lang="pt-BR" dirty="0" smtClean="0"/>
          </a:p>
          <a:p>
            <a:endParaRPr lang="pt-BR" dirty="0" smtClean="0"/>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fontScale="85000" lnSpcReduction="20000"/>
          </a:bodyPr>
          <a:lstStyle/>
          <a:p>
            <a:pPr>
              <a:buNone/>
            </a:pPr>
            <a:r>
              <a:rPr lang="en-US" b="1" dirty="0" smtClean="0"/>
              <a:t>b. Process quality</a:t>
            </a:r>
          </a:p>
          <a:p>
            <a:pPr algn="just"/>
            <a:r>
              <a:rPr lang="en-US" dirty="0" smtClean="0"/>
              <a:t>The degree to which the maintenance process being used is assisting personnel in satisfying change requests. </a:t>
            </a:r>
            <a:r>
              <a:rPr lang="en-US" b="1" dirty="0" smtClean="0"/>
              <a:t>Two measures of process quality are schedule and productivity.</a:t>
            </a:r>
          </a:p>
          <a:p>
            <a:pPr>
              <a:buNone/>
            </a:pPr>
            <a:endParaRPr lang="en-IN" dirty="0" smtClean="0"/>
          </a:p>
          <a:p>
            <a:r>
              <a:rPr lang="en-IN" b="1" dirty="0" smtClean="0"/>
              <a:t>schedule </a:t>
            </a:r>
            <a:r>
              <a:rPr lang="en-IN" b="1" dirty="0" smtClean="0"/>
              <a:t>is calculated as "the difference between </a:t>
            </a:r>
            <a:r>
              <a:rPr lang="en-IN" b="1" dirty="0" smtClean="0"/>
              <a:t>the planned </a:t>
            </a:r>
            <a:r>
              <a:rPr lang="en-IN" b="1" dirty="0" smtClean="0"/>
              <a:t>and actual work time to achieve the milestone of first </a:t>
            </a:r>
            <a:r>
              <a:rPr lang="en-IN" b="1" dirty="0" smtClean="0"/>
              <a:t>customer delivery</a:t>
            </a:r>
            <a:r>
              <a:rPr lang="en-IN" b="1" dirty="0" smtClean="0"/>
              <a:t>, divided by the planned work time</a:t>
            </a:r>
            <a:r>
              <a:rPr lang="en-IN" b="1" dirty="0" smtClean="0"/>
              <a:t>".</a:t>
            </a:r>
          </a:p>
          <a:p>
            <a:r>
              <a:rPr lang="en-IN" dirty="0" smtClean="0"/>
              <a:t>A negative number signifies a slip and a positive number signifies early delivery.</a:t>
            </a:r>
          </a:p>
          <a:p>
            <a:pPr>
              <a:buNone/>
            </a:pPr>
            <a:endParaRPr lang="en-IN" dirty="0" smtClean="0"/>
          </a:p>
          <a:p>
            <a:r>
              <a:rPr lang="en-IN" b="1" dirty="0" smtClean="0"/>
              <a:t>productivity </a:t>
            </a:r>
            <a:r>
              <a:rPr lang="en-IN" b="1" dirty="0" smtClean="0"/>
              <a:t>is computed by dividing the number of lines of</a:t>
            </a:r>
          </a:p>
          <a:p>
            <a:pPr>
              <a:buNone/>
            </a:pPr>
            <a:r>
              <a:rPr lang="en-IN" b="1" dirty="0" smtClean="0"/>
              <a:t>	code </a:t>
            </a:r>
            <a:r>
              <a:rPr lang="en-IN" b="1" dirty="0" smtClean="0"/>
              <a:t>that have been added or modified by the effort in staff days </a:t>
            </a:r>
            <a:r>
              <a:rPr lang="en-IN" b="1" dirty="0" smtClean="0"/>
              <a:t>required to </a:t>
            </a:r>
            <a:r>
              <a:rPr lang="en-IN" b="1" dirty="0" smtClean="0"/>
              <a:t>make the addition or modification.</a:t>
            </a:r>
            <a:r>
              <a:rPr lang="en-IN" dirty="0" smtClean="0"/>
              <a:t> </a:t>
            </a:r>
            <a:endParaRPr lang="en-IN" dirty="0" smtClean="0"/>
          </a:p>
          <a:p>
            <a:r>
              <a:rPr lang="en-IN" dirty="0" smtClean="0"/>
              <a:t> </a:t>
            </a:r>
            <a:r>
              <a:rPr lang="en-IN" dirty="0" smtClean="0"/>
              <a:t>Effort </a:t>
            </a:r>
            <a:r>
              <a:rPr lang="en-IN" dirty="0" smtClean="0"/>
              <a:t>is the total time </a:t>
            </a:r>
            <a:r>
              <a:rPr lang="en-IN" dirty="0" smtClean="0"/>
              <a:t>from analysing </a:t>
            </a:r>
            <a:r>
              <a:rPr lang="en-IN" dirty="0" smtClean="0"/>
              <a:t>the change requests to a successful implementation of </a:t>
            </a:r>
            <a:r>
              <a:rPr lang="en-IN" dirty="0" smtClean="0"/>
              <a:t>the change</a:t>
            </a:r>
            <a:r>
              <a:rPr lang="en-IN" dirty="0" smtClean="0"/>
              <a:t>.</a:t>
            </a:r>
            <a:endParaRPr lang="pt-BR" dirty="0" smtClean="0"/>
          </a:p>
          <a:p>
            <a:endParaRPr lang="pt-BR" dirty="0" smtClean="0"/>
          </a:p>
          <a:p>
            <a:endParaRPr lang="pt-BR" dirty="0" smtClean="0"/>
          </a:p>
          <a:p>
            <a:endParaRPr lang="pt-BR" dirty="0" smtClean="0"/>
          </a:p>
          <a:p>
            <a:endParaRPr lang="pt-BR" dirty="0" smtClean="0"/>
          </a:p>
          <a:p>
            <a:endParaRPr lang="pt-BR" dirty="0" smtClean="0"/>
          </a:p>
          <a:p>
            <a:endParaRPr lang="pt-BR" dirty="0" smtClean="0"/>
          </a:p>
          <a:p>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fontScale="92500" lnSpcReduction="10000"/>
          </a:bodyPr>
          <a:lstStyle/>
          <a:p>
            <a:pPr>
              <a:buNone/>
            </a:pPr>
            <a:r>
              <a:rPr lang="en-US" b="1" dirty="0" smtClean="0"/>
              <a:t>(4) Understandability</a:t>
            </a:r>
            <a:endParaRPr lang="en-US" b="1" dirty="0" smtClean="0"/>
          </a:p>
          <a:p>
            <a:pPr algn="just"/>
            <a:r>
              <a:rPr lang="en-US" dirty="0" smtClean="0"/>
              <a:t>the </a:t>
            </a:r>
            <a:r>
              <a:rPr lang="en-US" dirty="0" smtClean="0"/>
              <a:t>ease with which the program can be understood, that is, </a:t>
            </a:r>
            <a:r>
              <a:rPr lang="en-US" b="1" dirty="0" smtClean="0"/>
              <a:t>the ability to determine what a program does and how it works by reading its source code and accompanying documentation</a:t>
            </a:r>
          </a:p>
          <a:p>
            <a:pPr algn="just"/>
            <a:r>
              <a:rPr lang="en-US" b="1" dirty="0" smtClean="0"/>
              <a:t>Understandability usually has an inverse relation to </a:t>
            </a:r>
            <a:r>
              <a:rPr lang="en-US" b="1" dirty="0" smtClean="0"/>
              <a:t>complexity;</a:t>
            </a:r>
            <a:r>
              <a:rPr lang="en-US" dirty="0" smtClean="0"/>
              <a:t> as </a:t>
            </a:r>
            <a:r>
              <a:rPr lang="en-US" dirty="0" smtClean="0"/>
              <a:t>the complexity of a program increases, the understandability tends to decrease. </a:t>
            </a:r>
          </a:p>
          <a:p>
            <a:pPr algn="just"/>
            <a:r>
              <a:rPr lang="en-US" dirty="0" smtClean="0"/>
              <a:t>From this perspective, understandability can be computed indirectly from McCabe's </a:t>
            </a:r>
            <a:r>
              <a:rPr lang="en-US" dirty="0" err="1" smtClean="0"/>
              <a:t>cyclomatic</a:t>
            </a:r>
            <a:r>
              <a:rPr lang="en-US" dirty="0" smtClean="0"/>
              <a:t> complexity and </a:t>
            </a:r>
            <a:r>
              <a:rPr lang="en-US" dirty="0" smtClean="0"/>
              <a:t>Halstead's program </a:t>
            </a:r>
            <a:r>
              <a:rPr lang="en-US" dirty="0" smtClean="0"/>
              <a:t>effort measure</a:t>
            </a:r>
          </a:p>
          <a:p>
            <a:pPr algn="just"/>
            <a:r>
              <a:rPr lang="en-US" dirty="0" smtClean="0"/>
              <a:t>Understandability can also be estimated from</a:t>
            </a:r>
          </a:p>
          <a:p>
            <a:pPr lvl="2"/>
            <a:r>
              <a:rPr lang="en-US" dirty="0" smtClean="0"/>
              <a:t>quality </a:t>
            </a:r>
            <a:r>
              <a:rPr lang="en-US" dirty="0" smtClean="0"/>
              <a:t>of documentation, </a:t>
            </a:r>
          </a:p>
          <a:p>
            <a:pPr lvl="2"/>
            <a:r>
              <a:rPr lang="en-US" dirty="0" smtClean="0"/>
              <a:t>consistency </a:t>
            </a:r>
            <a:r>
              <a:rPr lang="en-US" dirty="0" smtClean="0"/>
              <a:t>of programming </a:t>
            </a:r>
            <a:r>
              <a:rPr lang="en-US" dirty="0" smtClean="0"/>
              <a:t>style </a:t>
            </a:r>
            <a:r>
              <a:rPr lang="en-US" dirty="0" smtClean="0"/>
              <a:t>and</a:t>
            </a:r>
          </a:p>
          <a:p>
            <a:pPr lvl="2"/>
            <a:r>
              <a:rPr lang="en-US" dirty="0" smtClean="0"/>
              <a:t> </a:t>
            </a:r>
            <a:r>
              <a:rPr lang="en-US" dirty="0" smtClean="0"/>
              <a:t>the conciseness of the program text</a:t>
            </a:r>
          </a:p>
          <a:p>
            <a:endParaRPr lang="pt-BR" dirty="0" smtClean="0"/>
          </a:p>
          <a:p>
            <a:endParaRPr lang="pt-BR" dirty="0" smtClean="0"/>
          </a:p>
          <a:p>
            <a:endParaRPr lang="pt-BR" dirty="0" smtClean="0"/>
          </a:p>
          <a:p>
            <a:endParaRPr lang="pt-BR" dirty="0" smtClean="0"/>
          </a:p>
          <a:p>
            <a:endParaRPr lang="pt-BR" dirty="0" smtClean="0"/>
          </a:p>
          <a:p>
            <a:endParaRPr lang="pt-BR" dirty="0" smtClean="0"/>
          </a:p>
          <a:p>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fontScale="92500" lnSpcReduction="20000"/>
          </a:bodyPr>
          <a:lstStyle/>
          <a:p>
            <a:pPr>
              <a:buNone/>
            </a:pPr>
            <a:r>
              <a:rPr lang="en-US" b="1" dirty="0" smtClean="0"/>
              <a:t>(5) Maintainability</a:t>
            </a:r>
            <a:endParaRPr lang="en-US" b="1" dirty="0" smtClean="0"/>
          </a:p>
          <a:p>
            <a:pPr algn="just"/>
            <a:r>
              <a:rPr lang="en-US" dirty="0" smtClean="0"/>
              <a:t>"</a:t>
            </a:r>
            <a:r>
              <a:rPr lang="en-US" dirty="0" smtClean="0"/>
              <a:t>the ease with which the software can be understood, corrected, adapted, and/or enhanced</a:t>
            </a:r>
            <a:r>
              <a:rPr lang="en-US" dirty="0" smtClean="0"/>
              <a:t>“</a:t>
            </a:r>
          </a:p>
          <a:p>
            <a:pPr algn="just">
              <a:buNone/>
            </a:pPr>
            <a:endParaRPr lang="en-US" dirty="0" smtClean="0"/>
          </a:p>
          <a:p>
            <a:pPr algn="just"/>
            <a:r>
              <a:rPr lang="en-US" dirty="0" smtClean="0"/>
              <a:t>An example of a maintainability measure that depends on an </a:t>
            </a:r>
            <a:r>
              <a:rPr lang="en-US" b="1" dirty="0" smtClean="0"/>
              <a:t>external factor </a:t>
            </a:r>
            <a:r>
              <a:rPr lang="en-US" dirty="0" smtClean="0"/>
              <a:t>is the </a:t>
            </a:r>
            <a:r>
              <a:rPr lang="en-US" b="1" dirty="0" smtClean="0"/>
              <a:t>Mean Time To Repair(MTTR): the mean time required to effect a change</a:t>
            </a:r>
          </a:p>
          <a:p>
            <a:pPr algn="just"/>
            <a:r>
              <a:rPr lang="en-US" dirty="0" smtClean="0"/>
              <a:t>the calculation of MTTR may require information on the problem recognition time, administrative delay time, maintenance tools collection time, problem analysis time, change specification </a:t>
            </a:r>
            <a:r>
              <a:rPr lang="en-US" dirty="0" smtClean="0"/>
              <a:t>time and </a:t>
            </a:r>
            <a:r>
              <a:rPr lang="en-US" dirty="0" smtClean="0"/>
              <a:t>change time</a:t>
            </a:r>
            <a:r>
              <a:rPr lang="en-US" dirty="0" smtClean="0"/>
              <a:t>.</a:t>
            </a:r>
          </a:p>
          <a:p>
            <a:pPr algn="just">
              <a:buNone/>
            </a:pPr>
            <a:endParaRPr lang="en-US" dirty="0" smtClean="0"/>
          </a:p>
          <a:p>
            <a:r>
              <a:rPr lang="en-IN" dirty="0" smtClean="0"/>
              <a:t>Several </a:t>
            </a:r>
            <a:r>
              <a:rPr lang="en-IN" b="1" dirty="0" smtClean="0"/>
              <a:t>internal attributes </a:t>
            </a:r>
            <a:r>
              <a:rPr lang="en-IN" b="1" dirty="0" smtClean="0"/>
              <a:t>of program </a:t>
            </a:r>
            <a:r>
              <a:rPr lang="en-IN" b="1" dirty="0" smtClean="0"/>
              <a:t>source code </a:t>
            </a:r>
            <a:r>
              <a:rPr lang="en-IN" dirty="0" smtClean="0"/>
              <a:t>can impact on maintainability, for </a:t>
            </a:r>
            <a:r>
              <a:rPr lang="en-IN" b="1" dirty="0" smtClean="0"/>
              <a:t>example</a:t>
            </a:r>
            <a:r>
              <a:rPr lang="en-IN" dirty="0" smtClean="0"/>
              <a:t> </a:t>
            </a:r>
            <a:r>
              <a:rPr lang="en-IN" b="1" dirty="0" smtClean="0"/>
              <a:t>modularity</a:t>
            </a:r>
            <a:r>
              <a:rPr lang="en-IN" b="1" dirty="0" smtClean="0"/>
              <a:t>.</a:t>
            </a:r>
            <a:endParaRPr lang="en-US" b="1" dirty="0" smtClean="0"/>
          </a:p>
          <a:p>
            <a:endParaRPr lang="pt-BR" dirty="0" smtClean="0"/>
          </a:p>
          <a:p>
            <a:endParaRPr lang="pt-BR" dirty="0" smtClean="0"/>
          </a:p>
          <a:p>
            <a:endParaRPr lang="pt-BR" dirty="0" smtClean="0"/>
          </a:p>
          <a:p>
            <a:endParaRPr lang="pt-BR" dirty="0" smtClean="0"/>
          </a:p>
          <a:p>
            <a:endParaRPr lang="pt-BR" dirty="0" smtClean="0"/>
          </a:p>
          <a:p>
            <a:endParaRPr lang="pt-BR"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i="1" dirty="0" smtClean="0"/>
              <a:t>4. Levels of Reverse Engineering</a:t>
            </a:r>
            <a:endParaRPr lang="en-US" dirty="0"/>
          </a:p>
        </p:txBody>
      </p:sp>
      <p:sp>
        <p:nvSpPr>
          <p:cNvPr id="3" name="Content Placeholder 2"/>
          <p:cNvSpPr>
            <a:spLocks noGrp="1"/>
          </p:cNvSpPr>
          <p:nvPr>
            <p:ph idx="1"/>
          </p:nvPr>
        </p:nvSpPr>
        <p:spPr>
          <a:xfrm>
            <a:off x="0" y="838200"/>
            <a:ext cx="9144000" cy="6019800"/>
          </a:xfrm>
        </p:spPr>
        <p:txBody>
          <a:bodyPr>
            <a:normAutofit fontScale="70000" lnSpcReduction="20000"/>
          </a:bodyPr>
          <a:lstStyle/>
          <a:p>
            <a:pPr algn="just"/>
            <a:r>
              <a:rPr lang="en-US" dirty="0" smtClean="0"/>
              <a:t>Reverse engineering involves performing one or more of the above types of abstraction, </a:t>
            </a:r>
            <a:r>
              <a:rPr lang="en-US" b="1" dirty="0" smtClean="0"/>
              <a:t>in a bottom-up and incremental manner</a:t>
            </a:r>
          </a:p>
          <a:p>
            <a:pPr algn="just">
              <a:buNone/>
            </a:pPr>
            <a:endParaRPr lang="en-US" b="1" dirty="0" smtClean="0"/>
          </a:p>
          <a:p>
            <a:pPr algn="just"/>
            <a:r>
              <a:rPr lang="en-US" dirty="0" smtClean="0"/>
              <a:t>It entails or involves detecting low-level  implementation constructs and replacing them with their high-level counterparts.</a:t>
            </a:r>
          </a:p>
          <a:p>
            <a:pPr algn="just"/>
            <a:endParaRPr lang="en-US" dirty="0" smtClean="0"/>
          </a:p>
          <a:p>
            <a:pPr algn="just"/>
            <a:r>
              <a:rPr lang="en-US" dirty="0" smtClean="0"/>
              <a:t>Results in an incremental formation of  an overall architecture of the program</a:t>
            </a:r>
          </a:p>
          <a:p>
            <a:pPr algn="just"/>
            <a:endParaRPr lang="en-US" dirty="0" smtClean="0"/>
          </a:p>
          <a:p>
            <a:pPr algn="just"/>
            <a:r>
              <a:rPr lang="en-US" dirty="0" smtClean="0"/>
              <a:t>Product of reverse engineering process does not necessarily have to be at a higher level of abstraction.</a:t>
            </a:r>
          </a:p>
          <a:p>
            <a:pPr algn="just">
              <a:buNone/>
            </a:pPr>
            <a:r>
              <a:rPr lang="en-US" dirty="0" smtClean="0"/>
              <a:t> </a:t>
            </a:r>
          </a:p>
          <a:p>
            <a:pPr algn="just"/>
            <a:r>
              <a:rPr lang="en-US" dirty="0" smtClean="0"/>
              <a:t>If it is at the same level as the original system, the operation is commonly known as </a:t>
            </a:r>
            <a:r>
              <a:rPr lang="en-US" b="1" dirty="0" smtClean="0"/>
              <a:t>'</a:t>
            </a:r>
            <a:r>
              <a:rPr lang="en-US" b="1" dirty="0" err="1" smtClean="0"/>
              <a:t>redocumentation</a:t>
            </a:r>
            <a:r>
              <a:rPr lang="en-US" b="1" dirty="0" smtClean="0"/>
              <a:t>’</a:t>
            </a:r>
          </a:p>
          <a:p>
            <a:pPr algn="just"/>
            <a:endParaRPr lang="en-US" b="1" dirty="0" smtClean="0"/>
          </a:p>
          <a:p>
            <a:pPr algn="just"/>
            <a:r>
              <a:rPr lang="en-US" dirty="0" smtClean="0"/>
              <a:t>Otherwise, the resulting product is at a higher level of abstraction, the operation is known as </a:t>
            </a:r>
            <a:r>
              <a:rPr lang="en-US" b="1" dirty="0" smtClean="0"/>
              <a:t>'design or specification recovery’</a:t>
            </a:r>
          </a:p>
          <a:p>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fontScale="85000" lnSpcReduction="20000"/>
          </a:bodyPr>
          <a:lstStyle/>
          <a:p>
            <a:pPr>
              <a:buNone/>
            </a:pPr>
            <a:r>
              <a:rPr lang="en-US" b="1" dirty="0" smtClean="0"/>
              <a:t>(6) Cost Estimation</a:t>
            </a:r>
            <a:endParaRPr lang="en-US" b="1" dirty="0" smtClean="0"/>
          </a:p>
          <a:p>
            <a:pPr algn="just"/>
            <a:r>
              <a:rPr lang="en-US" dirty="0" smtClean="0"/>
              <a:t>The cost of a maintenance project is the resources - </a:t>
            </a:r>
            <a:r>
              <a:rPr lang="en-US" b="1" dirty="0" smtClean="0"/>
              <a:t>personnel, machines, time and money </a:t>
            </a:r>
            <a:r>
              <a:rPr lang="en-US" dirty="0" smtClean="0"/>
              <a:t>- expended on effecting change</a:t>
            </a:r>
          </a:p>
          <a:p>
            <a:pPr algn="just"/>
            <a:r>
              <a:rPr lang="en-US" dirty="0" smtClean="0"/>
              <a:t>One way of estimating the cost of a maintenance task is </a:t>
            </a:r>
            <a:r>
              <a:rPr lang="en-US" b="1" dirty="0" smtClean="0"/>
              <a:t>from historical data </a:t>
            </a:r>
            <a:r>
              <a:rPr lang="en-US" dirty="0" smtClean="0"/>
              <a:t>collected for a similar task</a:t>
            </a:r>
            <a:r>
              <a:rPr lang="en-US" dirty="0" smtClean="0"/>
              <a:t>.</a:t>
            </a:r>
          </a:p>
          <a:p>
            <a:pPr algn="just">
              <a:buNone/>
            </a:pPr>
            <a:endParaRPr lang="en-US" dirty="0" smtClean="0"/>
          </a:p>
          <a:p>
            <a:pPr algn="just"/>
            <a:r>
              <a:rPr lang="en-US" dirty="0" smtClean="0"/>
              <a:t>A second way of estimating cost is </a:t>
            </a:r>
            <a:r>
              <a:rPr lang="en-US" b="1" dirty="0" smtClean="0"/>
              <a:t>through mathematical </a:t>
            </a:r>
            <a:r>
              <a:rPr lang="en-US" b="1" dirty="0" smtClean="0"/>
              <a:t>models - Boehm's </a:t>
            </a:r>
            <a:r>
              <a:rPr lang="en-US" b="1" dirty="0" smtClean="0"/>
              <a:t>COCOMO </a:t>
            </a:r>
            <a:r>
              <a:rPr lang="en-US" b="1" dirty="0" smtClean="0"/>
              <a:t>model</a:t>
            </a:r>
          </a:p>
          <a:p>
            <a:pPr algn="just">
              <a:buNone/>
            </a:pPr>
            <a:r>
              <a:rPr lang="en-IN" dirty="0" smtClean="0"/>
              <a:t>	- According </a:t>
            </a:r>
            <a:r>
              <a:rPr lang="en-IN" dirty="0" smtClean="0"/>
              <a:t>to Boehm, the cost </a:t>
            </a:r>
            <a:r>
              <a:rPr lang="en-IN" dirty="0" smtClean="0"/>
              <a:t>of maintenance </a:t>
            </a:r>
            <a:r>
              <a:rPr lang="en-IN" dirty="0" smtClean="0"/>
              <a:t>is affected by attributes of factors called cost drivers</a:t>
            </a:r>
            <a:r>
              <a:rPr lang="en-IN" dirty="0" smtClean="0"/>
              <a:t>. Examples </a:t>
            </a:r>
            <a:r>
              <a:rPr lang="en-IN" dirty="0" smtClean="0"/>
              <a:t>of cost drivers are database size, program complexity, use </a:t>
            </a:r>
            <a:r>
              <a:rPr lang="en-IN" dirty="0" smtClean="0"/>
              <a:t>of modern programming practices and applications experience of the maintenance </a:t>
            </a:r>
            <a:r>
              <a:rPr lang="en-IN" dirty="0" smtClean="0"/>
              <a:t>personnel</a:t>
            </a:r>
            <a:r>
              <a:rPr lang="en-IN" dirty="0" smtClean="0"/>
              <a:t>.</a:t>
            </a:r>
          </a:p>
          <a:p>
            <a:pPr algn="just">
              <a:buNone/>
            </a:pPr>
            <a:endParaRPr lang="en-US" dirty="0" smtClean="0"/>
          </a:p>
          <a:p>
            <a:pPr algn="just"/>
            <a:r>
              <a:rPr lang="en-US" dirty="0" smtClean="0"/>
              <a:t>A third measure of cost is </a:t>
            </a:r>
            <a:r>
              <a:rPr lang="en-US" b="1" dirty="0" smtClean="0"/>
              <a:t>time in person-months required to modify a </a:t>
            </a:r>
            <a:r>
              <a:rPr lang="en-US" b="1" dirty="0" smtClean="0"/>
              <a:t>program</a:t>
            </a:r>
            <a:endParaRPr lang="en-US" b="1" dirty="0" smtClean="0"/>
          </a:p>
          <a:p>
            <a:endParaRPr lang="pt-BR" dirty="0" smtClean="0"/>
          </a:p>
          <a:p>
            <a:endParaRPr lang="pt-BR" dirty="0" smtClean="0"/>
          </a:p>
          <a:p>
            <a:endParaRPr lang="pt-BR" dirty="0" smtClean="0"/>
          </a:p>
          <a:p>
            <a:endParaRPr lang="pt-BR" dirty="0" smtClean="0"/>
          </a:p>
          <a:p>
            <a:endParaRPr lang="pt-BR" dirty="0" smtClean="0"/>
          </a:p>
          <a:p>
            <a:endParaRPr lang="pt-BR" dirty="0" smtClean="0"/>
          </a:p>
          <a:p>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Guidelines for Selecting Maintenance Measures</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smtClean="0"/>
              <a:t>There are, however, some guidelines that can be used in selecting suitable maintenance measures. These guidelines include well defined objectives, fitness for purpose, ease of use, low implementation cost and sensitivity.</a:t>
            </a:r>
          </a:p>
          <a:p>
            <a:pPr algn="just"/>
            <a:endParaRPr lang="en-US" dirty="0" smtClean="0"/>
          </a:p>
          <a:p>
            <a:pPr algn="just"/>
            <a:r>
              <a:rPr lang="en-US" b="1" dirty="0" smtClean="0"/>
              <a:t>1.</a:t>
            </a:r>
            <a:r>
              <a:rPr lang="en-US" b="1" i="1" dirty="0" smtClean="0"/>
              <a:t> Clearly defined </a:t>
            </a:r>
            <a:r>
              <a:rPr lang="en-US" b="1" i="1" dirty="0" err="1" smtClean="0"/>
              <a:t>objectives:</a:t>
            </a:r>
            <a:r>
              <a:rPr lang="en-US" dirty="0" err="1" smtClean="0"/>
              <a:t>These</a:t>
            </a:r>
            <a:r>
              <a:rPr lang="en-US" dirty="0" smtClean="0"/>
              <a:t> objectives will determine the measures to be used and the data to be collected.</a:t>
            </a:r>
          </a:p>
          <a:p>
            <a:pPr algn="just"/>
            <a:endParaRPr lang="en-US" dirty="0" smtClean="0"/>
          </a:p>
          <a:p>
            <a:pPr algn="just"/>
            <a:r>
              <a:rPr lang="en-US" b="1" dirty="0" smtClean="0"/>
              <a:t>2.</a:t>
            </a:r>
            <a:r>
              <a:rPr lang="en-US" b="1" i="1" dirty="0" smtClean="0"/>
              <a:t>Personnel </a:t>
            </a:r>
            <a:r>
              <a:rPr lang="en-US" b="1" i="1" dirty="0" err="1" smtClean="0"/>
              <a:t>involvement:</a:t>
            </a:r>
            <a:r>
              <a:rPr lang="en-US" dirty="0" err="1" smtClean="0"/>
              <a:t>Without</a:t>
            </a:r>
            <a:r>
              <a:rPr lang="en-US" dirty="0" smtClean="0"/>
              <a:t> such clear expression of the purpose of measurement, personnel may feel that the measures will be used for punitive purposes and this can impede the </a:t>
            </a:r>
            <a:r>
              <a:rPr lang="en-US" dirty="0" err="1" smtClean="0"/>
              <a:t>programme</a:t>
            </a:r>
            <a:endParaRPr lang="en-US" dirty="0" smtClean="0"/>
          </a:p>
          <a:p>
            <a:pPr algn="just"/>
            <a:endParaRPr lang="en-US" dirty="0" smtClean="0"/>
          </a:p>
          <a:p>
            <a:pPr algn="just"/>
            <a:r>
              <a:rPr lang="en-US" b="1" dirty="0" smtClean="0"/>
              <a:t>3.</a:t>
            </a:r>
            <a:r>
              <a:rPr lang="en-US" b="1" i="1" dirty="0" smtClean="0"/>
              <a:t> Ease of use: </a:t>
            </a:r>
            <a:r>
              <a:rPr lang="en-US" dirty="0" smtClean="0"/>
              <a:t>The measures that are finally selected to be used need to be easy to use, take not too much time to administer, be unobtrusive ,and possibly subject to automation</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2334</TotalTime>
  <Words>5860</Words>
  <Application>Microsoft Office PowerPoint</Application>
  <PresentationFormat>On-screen Show (4:3)</PresentationFormat>
  <Paragraphs>582</Paragraphs>
  <Slides>91</Slides>
  <Notes>5</Notes>
  <HiddenSlides>0</HiddenSlides>
  <MMClips>0</MMClips>
  <ScaleCrop>false</ScaleCrop>
  <HeadingPairs>
    <vt:vector size="4" baseType="variant">
      <vt:variant>
        <vt:lpstr>Theme</vt:lpstr>
      </vt:variant>
      <vt:variant>
        <vt:i4>1</vt:i4>
      </vt:variant>
      <vt:variant>
        <vt:lpstr>Slide Titles</vt:lpstr>
      </vt:variant>
      <vt:variant>
        <vt:i4>91</vt:i4>
      </vt:variant>
    </vt:vector>
  </HeadingPairs>
  <TitlesOfParts>
    <vt:vector size="92" baseType="lpstr">
      <vt:lpstr>Office Theme</vt:lpstr>
      <vt:lpstr>UNIT - II I. Reverse engineering</vt:lpstr>
      <vt:lpstr>1. Introduction - Reverse Engineering</vt:lpstr>
      <vt:lpstr>Slide 3</vt:lpstr>
      <vt:lpstr>2. Definitions</vt:lpstr>
      <vt:lpstr>Slide 5</vt:lpstr>
      <vt:lpstr>3. Purpose and Objectives of Reverse Engineering</vt:lpstr>
      <vt:lpstr>Purpose and Objectives of Reverse Engineering</vt:lpstr>
      <vt:lpstr>Summary of objectives and benefits of reverse engineering</vt:lpstr>
      <vt:lpstr>4. Levels of Reverse Engineering</vt:lpstr>
      <vt:lpstr>Slide 10</vt:lpstr>
      <vt:lpstr>4.1 Redocumentation</vt:lpstr>
      <vt:lpstr>A program and its corresponding control flow diagram</vt:lpstr>
      <vt:lpstr>4.2.Design Recovery</vt:lpstr>
      <vt:lpstr>Design Recovery</vt:lpstr>
      <vt:lpstr>4.3. Specification Recovery</vt:lpstr>
      <vt:lpstr>Slide 16</vt:lpstr>
      <vt:lpstr>Slide 17</vt:lpstr>
      <vt:lpstr>4.4. Conditions for Reverse Engineering</vt:lpstr>
      <vt:lpstr>Slide 19</vt:lpstr>
      <vt:lpstr>5. Supporting Techniques</vt:lpstr>
      <vt:lpstr>5.1. Forward Engineering</vt:lpstr>
      <vt:lpstr>5.2. Restructuring</vt:lpstr>
      <vt:lpstr>Slide 23</vt:lpstr>
      <vt:lpstr>Slide 24</vt:lpstr>
      <vt:lpstr>Slide 25</vt:lpstr>
      <vt:lpstr>5.3. Reengineering</vt:lpstr>
      <vt:lpstr>Example - Reengineering</vt:lpstr>
      <vt:lpstr>6. Benefits of Reverse Engineering</vt:lpstr>
      <vt:lpstr>Case study 1 –Reverse Engineering</vt:lpstr>
      <vt:lpstr>II. Reuse and Reusability </vt:lpstr>
      <vt:lpstr>Reuse</vt:lpstr>
      <vt:lpstr>Objectives and Benefits of Reuse</vt:lpstr>
      <vt:lpstr>Slide 33</vt:lpstr>
      <vt:lpstr>Slide 34</vt:lpstr>
      <vt:lpstr>Approaches to Reuse</vt:lpstr>
      <vt:lpstr>Composition-Based Reuse</vt:lpstr>
      <vt:lpstr>Slide 37</vt:lpstr>
      <vt:lpstr>Example</vt:lpstr>
      <vt:lpstr>Slide 39</vt:lpstr>
      <vt:lpstr>Black-box reuse</vt:lpstr>
      <vt:lpstr>White-box reuse</vt:lpstr>
      <vt:lpstr>2. Generation-Based Reuse</vt:lpstr>
      <vt:lpstr>1.Application generator systems</vt:lpstr>
      <vt:lpstr>2.Transformation-Based Systems</vt:lpstr>
      <vt:lpstr>example</vt:lpstr>
      <vt:lpstr>3.Evaluation of the Generator-Based Systems</vt:lpstr>
      <vt:lpstr>Domain Analysis</vt:lpstr>
      <vt:lpstr>Domain Analysis</vt:lpstr>
      <vt:lpstr>Domain analysis</vt:lpstr>
      <vt:lpstr>Advantages of domain analysis </vt:lpstr>
      <vt:lpstr>Disadvantages</vt:lpstr>
      <vt:lpstr>6. Components Engineering</vt:lpstr>
      <vt:lpstr>6.1.Design for Reuse</vt:lpstr>
      <vt:lpstr>Slide 54</vt:lpstr>
      <vt:lpstr>Slide 55</vt:lpstr>
      <vt:lpstr>Slide 56</vt:lpstr>
      <vt:lpstr>Slide 57</vt:lpstr>
      <vt:lpstr>Slide 58</vt:lpstr>
      <vt:lpstr>Slide 59</vt:lpstr>
      <vt:lpstr>Slide 60</vt:lpstr>
      <vt:lpstr>6.2 Reverse Engineering</vt:lpstr>
      <vt:lpstr>7. Reuse Process Model</vt:lpstr>
      <vt:lpstr>Slide 63</vt:lpstr>
      <vt:lpstr>Slide 64</vt:lpstr>
      <vt:lpstr>Slide 65</vt:lpstr>
      <vt:lpstr>Slide 66</vt:lpstr>
      <vt:lpstr>Slide 67</vt:lpstr>
      <vt:lpstr>Accommodating a Reuse Process Model</vt:lpstr>
      <vt:lpstr>Slide 69</vt:lpstr>
      <vt:lpstr>8. Factors that Impact upon Reuse</vt:lpstr>
      <vt:lpstr>III. Maintenance Measures</vt:lpstr>
      <vt:lpstr>2. Software Measurement</vt:lpstr>
      <vt:lpstr>Slide 73</vt:lpstr>
      <vt:lpstr>Slide 74</vt:lpstr>
      <vt:lpstr>Slide 75</vt:lpstr>
      <vt:lpstr>Slide 76</vt:lpstr>
      <vt:lpstr>Slide 77</vt:lpstr>
      <vt:lpstr>Slide 78</vt:lpstr>
      <vt:lpstr>3. Objectives of Software Measurement</vt:lpstr>
      <vt:lpstr>Slide 80</vt:lpstr>
      <vt:lpstr>4. Example Measures</vt:lpstr>
      <vt:lpstr>Slide 82</vt:lpstr>
      <vt:lpstr>Slide 83</vt:lpstr>
      <vt:lpstr>Slide 84</vt:lpstr>
      <vt:lpstr>Slide 85</vt:lpstr>
      <vt:lpstr>Slide 86</vt:lpstr>
      <vt:lpstr>Slide 87</vt:lpstr>
      <vt:lpstr>Slide 88</vt:lpstr>
      <vt:lpstr>Slide 89</vt:lpstr>
      <vt:lpstr>Slide 90</vt:lpstr>
      <vt:lpstr>Guidelines for Selecting Maintenance Measures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Reverse engineering</dc:title>
  <dc:creator>Rajkumar</dc:creator>
  <cp:lastModifiedBy>Asus</cp:lastModifiedBy>
  <cp:revision>315</cp:revision>
  <dcterms:created xsi:type="dcterms:W3CDTF">2006-08-16T00:00:00Z</dcterms:created>
  <dcterms:modified xsi:type="dcterms:W3CDTF">2017-02-28T20:56:24Z</dcterms:modified>
</cp:coreProperties>
</file>