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F1EB8B-3A7A-4AC7-AE99-89002BB3AC8C}"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E1D52-605F-4F77-A21F-65F9DEAC437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F1EB8B-3A7A-4AC7-AE99-89002BB3AC8C}"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E1D52-605F-4F77-A21F-65F9DEAC43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F1EB8B-3A7A-4AC7-AE99-89002BB3AC8C}"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E1D52-605F-4F77-A21F-65F9DEAC43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F1EB8B-3A7A-4AC7-AE99-89002BB3AC8C}"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E1D52-605F-4F77-A21F-65F9DEAC43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1EB8B-3A7A-4AC7-AE99-89002BB3AC8C}"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E1D52-605F-4F77-A21F-65F9DEAC437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F1EB8B-3A7A-4AC7-AE99-89002BB3AC8C}" type="datetimeFigureOut">
              <a:rPr lang="en-US" smtClean="0"/>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E1D52-605F-4F77-A21F-65F9DEAC43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F1EB8B-3A7A-4AC7-AE99-89002BB3AC8C}" type="datetimeFigureOut">
              <a:rPr lang="en-US" smtClean="0"/>
              <a:t>2/21/2017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CE1D52-605F-4F77-A21F-65F9DEAC43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F1EB8B-3A7A-4AC7-AE99-89002BB3AC8C}" type="datetimeFigureOut">
              <a:rPr lang="en-US" smtClean="0"/>
              <a:t>2/21/2017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CE1D52-605F-4F77-A21F-65F9DEAC43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1EB8B-3A7A-4AC7-AE99-89002BB3AC8C}" type="datetimeFigureOut">
              <a:rPr lang="en-US" smtClean="0"/>
              <a:t>2/21/2017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CE1D52-605F-4F77-A21F-65F9DEAC43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1EB8B-3A7A-4AC7-AE99-89002BB3AC8C}" type="datetimeFigureOut">
              <a:rPr lang="en-US" smtClean="0"/>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E1D52-605F-4F77-A21F-65F9DEAC43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1EB8B-3A7A-4AC7-AE99-89002BB3AC8C}" type="datetimeFigureOut">
              <a:rPr lang="en-US" smtClean="0"/>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E1D52-605F-4F77-A21F-65F9DEAC43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F1EB8B-3A7A-4AC7-AE99-89002BB3AC8C}" type="datetimeFigureOut">
              <a:rPr lang="en-US" smtClean="0"/>
              <a:t>2/21/2017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E1D52-605F-4F77-A21F-65F9DEAC437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761999"/>
          </a:xfrm>
        </p:spPr>
        <p:txBody>
          <a:bodyPr>
            <a:normAutofit fontScale="90000"/>
          </a:bodyPr>
          <a:lstStyle/>
          <a:p>
            <a:r>
              <a:rPr lang="en-US" dirty="0" smtClean="0"/>
              <a:t>Session Tracking</a:t>
            </a:r>
            <a:endParaRPr lang="en-US" dirty="0"/>
          </a:p>
        </p:txBody>
      </p:sp>
      <p:sp>
        <p:nvSpPr>
          <p:cNvPr id="3" name="Subtitle 2"/>
          <p:cNvSpPr>
            <a:spLocks noGrp="1"/>
          </p:cNvSpPr>
          <p:nvPr>
            <p:ph type="subTitle" idx="1"/>
          </p:nvPr>
        </p:nvSpPr>
        <p:spPr>
          <a:xfrm>
            <a:off x="685800" y="1676400"/>
            <a:ext cx="8077200" cy="4724400"/>
          </a:xfrm>
        </p:spPr>
        <p:txBody>
          <a:bodyPr>
            <a:normAutofit fontScale="62500" lnSpcReduction="20000"/>
          </a:bodyPr>
          <a:lstStyle/>
          <a:p>
            <a:pPr algn="l"/>
            <a:r>
              <a:rPr lang="en-US" b="1" dirty="0">
                <a:solidFill>
                  <a:schemeClr val="tx1"/>
                </a:solidFill>
              </a:rPr>
              <a:t>Managing Session in </a:t>
            </a:r>
            <a:r>
              <a:rPr lang="en-US" b="1" dirty="0" err="1">
                <a:solidFill>
                  <a:schemeClr val="tx1"/>
                </a:solidFill>
              </a:rPr>
              <a:t>Servlets</a:t>
            </a:r>
            <a:endParaRPr lang="en-US" b="1" dirty="0">
              <a:solidFill>
                <a:schemeClr val="tx1"/>
              </a:solidFill>
            </a:endParaRPr>
          </a:p>
          <a:p>
            <a:pPr algn="l"/>
            <a:r>
              <a:rPr lang="en-US" dirty="0">
                <a:solidFill>
                  <a:schemeClr val="tx1"/>
                </a:solidFill>
              </a:rPr>
              <a:t>We all know that </a:t>
            </a:r>
            <a:r>
              <a:rPr lang="en-US" b="1" dirty="0">
                <a:solidFill>
                  <a:schemeClr val="tx1"/>
                </a:solidFill>
              </a:rPr>
              <a:t>HTTP</a:t>
            </a:r>
            <a:r>
              <a:rPr lang="en-US" dirty="0">
                <a:solidFill>
                  <a:schemeClr val="tx1"/>
                </a:solidFill>
              </a:rPr>
              <a:t> is a stateless protocol. All requests and responses are independent. But sometimes you need to keep track of client's activity across multiple requests. For </a:t>
            </a:r>
            <a:r>
              <a:rPr lang="en-US" dirty="0" err="1">
                <a:solidFill>
                  <a:schemeClr val="tx1"/>
                </a:solidFill>
              </a:rPr>
              <a:t>eg</a:t>
            </a:r>
            <a:r>
              <a:rPr lang="en-US" dirty="0">
                <a:solidFill>
                  <a:schemeClr val="tx1"/>
                </a:solidFill>
              </a:rPr>
              <a:t>. When a User logs into your website, not matter on which web page he visits after logging in, his credentials will be with the server, until he logs out. So this is managed by creating a session.</a:t>
            </a:r>
          </a:p>
          <a:p>
            <a:pPr algn="l"/>
            <a:r>
              <a:rPr lang="en-US" b="1" dirty="0">
                <a:solidFill>
                  <a:schemeClr val="tx1"/>
                </a:solidFill>
              </a:rPr>
              <a:t>Session Management</a:t>
            </a:r>
            <a:r>
              <a:rPr lang="en-US" dirty="0">
                <a:solidFill>
                  <a:schemeClr val="tx1"/>
                </a:solidFill>
              </a:rPr>
              <a:t> is a mechanism used by the </a:t>
            </a:r>
            <a:r>
              <a:rPr lang="en-US" b="1" dirty="0">
                <a:solidFill>
                  <a:schemeClr val="tx1"/>
                </a:solidFill>
              </a:rPr>
              <a:t>Web container</a:t>
            </a:r>
            <a:r>
              <a:rPr lang="en-US" dirty="0">
                <a:solidFill>
                  <a:schemeClr val="tx1"/>
                </a:solidFill>
              </a:rPr>
              <a:t> to store session information for a particular user. There are four different techniques used by </a:t>
            </a:r>
            <a:r>
              <a:rPr lang="en-US" dirty="0" err="1">
                <a:solidFill>
                  <a:schemeClr val="tx1"/>
                </a:solidFill>
              </a:rPr>
              <a:t>Servlet</a:t>
            </a:r>
            <a:r>
              <a:rPr lang="en-US" dirty="0">
                <a:solidFill>
                  <a:schemeClr val="tx1"/>
                </a:solidFill>
              </a:rPr>
              <a:t> application for session management. They are as follows:</a:t>
            </a:r>
          </a:p>
          <a:p>
            <a:pPr algn="l"/>
            <a:r>
              <a:rPr lang="en-US" b="1" dirty="0">
                <a:solidFill>
                  <a:schemeClr val="tx1"/>
                </a:solidFill>
              </a:rPr>
              <a:t>Cookies</a:t>
            </a:r>
            <a:endParaRPr lang="en-US" dirty="0">
              <a:solidFill>
                <a:schemeClr val="tx1"/>
              </a:solidFill>
            </a:endParaRPr>
          </a:p>
          <a:p>
            <a:pPr algn="l"/>
            <a:r>
              <a:rPr lang="en-US" b="1" dirty="0">
                <a:solidFill>
                  <a:schemeClr val="tx1"/>
                </a:solidFill>
              </a:rPr>
              <a:t>Hidden form field</a:t>
            </a:r>
            <a:endParaRPr lang="en-US" dirty="0">
              <a:solidFill>
                <a:schemeClr val="tx1"/>
              </a:solidFill>
            </a:endParaRPr>
          </a:p>
          <a:p>
            <a:pPr algn="l"/>
            <a:r>
              <a:rPr lang="en-US" b="1" dirty="0">
                <a:solidFill>
                  <a:schemeClr val="tx1"/>
                </a:solidFill>
              </a:rPr>
              <a:t>URL Rewriting</a:t>
            </a:r>
            <a:endParaRPr lang="en-US" dirty="0">
              <a:solidFill>
                <a:schemeClr val="tx1"/>
              </a:solidFill>
            </a:endParaRPr>
          </a:p>
          <a:p>
            <a:pPr algn="l"/>
            <a:r>
              <a:rPr lang="en-US" b="1" dirty="0" err="1" smtClean="0">
                <a:solidFill>
                  <a:schemeClr val="tx1"/>
                </a:solidFill>
              </a:rPr>
              <a:t>HttpSession</a:t>
            </a:r>
            <a:endParaRPr lang="en-US" b="1" dirty="0" smtClean="0">
              <a:solidFill>
                <a:schemeClr val="tx1"/>
              </a:solidFill>
            </a:endParaRPr>
          </a:p>
          <a:p>
            <a:pPr algn="l"/>
            <a:endParaRPr lang="en-US" dirty="0">
              <a:solidFill>
                <a:schemeClr val="tx1"/>
              </a:solidFill>
            </a:endParaRPr>
          </a:p>
          <a:p>
            <a:pPr algn="l"/>
            <a:r>
              <a:rPr lang="en-US" dirty="0">
                <a:solidFill>
                  <a:schemeClr val="tx1"/>
                </a:solidFill>
              </a:rPr>
              <a:t>Session is used to store everything that we can get from the client from all the requests the client makes.</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304800" y="-228600"/>
            <a:ext cx="8534400" cy="693419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381000" y="0"/>
            <a:ext cx="8305800" cy="6858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761999"/>
          </a:xfrm>
        </p:spPr>
        <p:txBody>
          <a:bodyPr>
            <a:normAutofit fontScale="90000"/>
          </a:bodyPr>
          <a:lstStyle/>
          <a:p>
            <a:r>
              <a:rPr lang="en-US" dirty="0" smtClean="0"/>
              <a:t>Session Tracking</a:t>
            </a:r>
            <a:endParaRPr lang="en-US" dirty="0"/>
          </a:p>
        </p:txBody>
      </p:sp>
      <p:pic>
        <p:nvPicPr>
          <p:cNvPr id="1026" name="Picture 2"/>
          <p:cNvPicPr>
            <a:picLocks noChangeAspect="1" noChangeArrowheads="1"/>
          </p:cNvPicPr>
          <p:nvPr/>
        </p:nvPicPr>
        <p:blipFill>
          <a:blip r:embed="rId2"/>
          <a:srcRect/>
          <a:stretch>
            <a:fillRect/>
          </a:stretch>
        </p:blipFill>
        <p:spPr bwMode="auto">
          <a:xfrm>
            <a:off x="381000" y="1371600"/>
            <a:ext cx="8534400" cy="492442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761999"/>
          </a:xfrm>
        </p:spPr>
        <p:txBody>
          <a:bodyPr>
            <a:normAutofit fontScale="90000"/>
          </a:bodyPr>
          <a:lstStyle/>
          <a:p>
            <a:r>
              <a:rPr lang="en-US" dirty="0" smtClean="0"/>
              <a:t>Session Tracking</a:t>
            </a:r>
            <a:endParaRPr lang="en-US" dirty="0"/>
          </a:p>
        </p:txBody>
      </p:sp>
      <p:sp>
        <p:nvSpPr>
          <p:cNvPr id="3" name="Subtitle 2"/>
          <p:cNvSpPr>
            <a:spLocks noGrp="1"/>
          </p:cNvSpPr>
          <p:nvPr>
            <p:ph type="subTitle" idx="1"/>
          </p:nvPr>
        </p:nvSpPr>
        <p:spPr>
          <a:xfrm>
            <a:off x="685800" y="1295400"/>
            <a:ext cx="8077200" cy="5105400"/>
          </a:xfrm>
        </p:spPr>
        <p:txBody>
          <a:bodyPr>
            <a:normAutofit/>
          </a:bodyPr>
          <a:lstStyle/>
          <a:p>
            <a:pPr algn="l"/>
            <a:r>
              <a:rPr lang="en-US" dirty="0">
                <a:solidFill>
                  <a:schemeClr val="tx1"/>
                </a:solidFill>
              </a:rPr>
              <a:t>The basic concept behind session is, whenever a user starts using our application, we can save a unique identification information about him, in an object which is available throughout the application, until its destroyed. </a:t>
            </a:r>
            <a:endParaRPr lang="en-US" dirty="0" smtClean="0">
              <a:solidFill>
                <a:schemeClr val="tx1"/>
              </a:solidFill>
            </a:endParaRPr>
          </a:p>
          <a:p>
            <a:pPr algn="l"/>
            <a:r>
              <a:rPr lang="en-US" dirty="0" smtClean="0">
                <a:solidFill>
                  <a:schemeClr val="tx1"/>
                </a:solidFill>
              </a:rPr>
              <a:t>So </a:t>
            </a:r>
            <a:r>
              <a:rPr lang="en-US" dirty="0">
                <a:solidFill>
                  <a:schemeClr val="tx1"/>
                </a:solidFill>
              </a:rPr>
              <a:t>wherever the user goes, we will always have his information and we can always manage which user is doing what. Whenever a user wants to exit from your application, destroy the object with his information.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761999"/>
          </a:xfrm>
        </p:spPr>
        <p:txBody>
          <a:bodyPr>
            <a:normAutofit fontScale="90000"/>
          </a:bodyPr>
          <a:lstStyle/>
          <a:p>
            <a:r>
              <a:rPr lang="en-US" dirty="0" smtClean="0"/>
              <a:t>Session Tracking</a:t>
            </a:r>
            <a:endParaRPr lang="en-US" dirty="0"/>
          </a:p>
        </p:txBody>
      </p:sp>
      <p:sp>
        <p:nvSpPr>
          <p:cNvPr id="3" name="Subtitle 2"/>
          <p:cNvSpPr>
            <a:spLocks noGrp="1"/>
          </p:cNvSpPr>
          <p:nvPr>
            <p:ph type="subTitle" idx="1"/>
          </p:nvPr>
        </p:nvSpPr>
        <p:spPr>
          <a:xfrm>
            <a:off x="685800" y="1295400"/>
            <a:ext cx="8077200" cy="5105400"/>
          </a:xfrm>
        </p:spPr>
        <p:txBody>
          <a:bodyPr>
            <a:normAutofit/>
          </a:bodyPr>
          <a:lstStyle/>
          <a:p>
            <a:pPr algn="l"/>
            <a:r>
              <a:rPr lang="en-US" b="1" dirty="0">
                <a:solidFill>
                  <a:schemeClr val="tx1"/>
                </a:solidFill>
              </a:rPr>
              <a:t>What is </a:t>
            </a:r>
            <a:r>
              <a:rPr lang="en-US" b="1" dirty="0" err="1">
                <a:solidFill>
                  <a:schemeClr val="tx1"/>
                </a:solidFill>
              </a:rPr>
              <a:t>HttpSession</a:t>
            </a:r>
            <a:r>
              <a:rPr lang="en-US" b="1" dirty="0">
                <a:solidFill>
                  <a:schemeClr val="tx1"/>
                </a:solidFill>
              </a:rPr>
              <a:t>?</a:t>
            </a:r>
          </a:p>
          <a:p>
            <a:pPr algn="l"/>
            <a:r>
              <a:rPr lang="en-US" b="1" dirty="0" err="1">
                <a:solidFill>
                  <a:schemeClr val="tx1"/>
                </a:solidFill>
              </a:rPr>
              <a:t>HttpSession</a:t>
            </a:r>
            <a:r>
              <a:rPr lang="en-US" dirty="0">
                <a:solidFill>
                  <a:schemeClr val="tx1"/>
                </a:solidFill>
              </a:rPr>
              <a:t> object is used to store entire session with a specific client. We can store, retrieve and remove attribute from </a:t>
            </a:r>
            <a:r>
              <a:rPr lang="en-US" b="1" dirty="0" err="1">
                <a:solidFill>
                  <a:schemeClr val="tx1"/>
                </a:solidFill>
              </a:rPr>
              <a:t>HttpSession</a:t>
            </a:r>
            <a:r>
              <a:rPr lang="en-US" dirty="0">
                <a:solidFill>
                  <a:schemeClr val="tx1"/>
                </a:solidFill>
              </a:rPr>
              <a:t> object. Any </a:t>
            </a:r>
            <a:r>
              <a:rPr lang="en-US" dirty="0" err="1">
                <a:solidFill>
                  <a:schemeClr val="tx1"/>
                </a:solidFill>
              </a:rPr>
              <a:t>servlet</a:t>
            </a:r>
            <a:r>
              <a:rPr lang="en-US" dirty="0">
                <a:solidFill>
                  <a:schemeClr val="tx1"/>
                </a:solidFill>
              </a:rPr>
              <a:t> can have access to </a:t>
            </a:r>
            <a:r>
              <a:rPr lang="en-US" b="1" dirty="0" err="1">
                <a:solidFill>
                  <a:schemeClr val="tx1"/>
                </a:solidFill>
              </a:rPr>
              <a:t>HttpSession</a:t>
            </a:r>
            <a:r>
              <a:rPr lang="en-US" dirty="0">
                <a:solidFill>
                  <a:schemeClr val="tx1"/>
                </a:solidFill>
              </a:rPr>
              <a:t> object throughout the </a:t>
            </a:r>
            <a:r>
              <a:rPr lang="en-US" dirty="0" err="1">
                <a:solidFill>
                  <a:schemeClr val="tx1"/>
                </a:solidFill>
              </a:rPr>
              <a:t>getSession</a:t>
            </a:r>
            <a:r>
              <a:rPr lang="en-US" dirty="0">
                <a:solidFill>
                  <a:schemeClr val="tx1"/>
                </a:solidFill>
              </a:rPr>
              <a:t>() method of the </a:t>
            </a:r>
            <a:r>
              <a:rPr lang="en-US" b="1" dirty="0" err="1">
                <a:solidFill>
                  <a:schemeClr val="tx1"/>
                </a:solidFill>
              </a:rPr>
              <a:t>HttpServletRequest</a:t>
            </a:r>
            <a:r>
              <a:rPr lang="en-US" dirty="0">
                <a:solidFill>
                  <a:schemeClr val="tx1"/>
                </a:solidFill>
              </a:rPr>
              <a:t> object.</a:t>
            </a:r>
          </a:p>
          <a:p>
            <a:pPr algn="l"/>
            <a:endParaRPr lang="en-US"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761999"/>
          </a:xfrm>
        </p:spPr>
        <p:txBody>
          <a:bodyPr>
            <a:normAutofit fontScale="90000"/>
          </a:bodyPr>
          <a:lstStyle/>
          <a:p>
            <a:r>
              <a:rPr lang="en-US" dirty="0" smtClean="0"/>
              <a:t>Session Tracking</a:t>
            </a:r>
            <a:endParaRPr lang="en-US" dirty="0"/>
          </a:p>
        </p:txBody>
      </p:sp>
      <p:pic>
        <p:nvPicPr>
          <p:cNvPr id="2050" name="Picture 2"/>
          <p:cNvPicPr>
            <a:picLocks noChangeAspect="1" noChangeArrowheads="1"/>
          </p:cNvPicPr>
          <p:nvPr/>
        </p:nvPicPr>
        <p:blipFill>
          <a:blip r:embed="rId2"/>
          <a:srcRect/>
          <a:stretch>
            <a:fillRect/>
          </a:stretch>
        </p:blipFill>
        <p:spPr bwMode="auto">
          <a:xfrm>
            <a:off x="609600" y="1371600"/>
            <a:ext cx="7391400" cy="432435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761999"/>
          </a:xfrm>
        </p:spPr>
        <p:txBody>
          <a:bodyPr>
            <a:normAutofit fontScale="90000"/>
          </a:bodyPr>
          <a:lstStyle/>
          <a:p>
            <a:r>
              <a:rPr lang="en-US" dirty="0" smtClean="0"/>
              <a:t>Session Tracking</a:t>
            </a:r>
            <a:endParaRPr lang="en-US" dirty="0"/>
          </a:p>
        </p:txBody>
      </p:sp>
      <p:sp>
        <p:nvSpPr>
          <p:cNvPr id="3" name="Subtitle 2"/>
          <p:cNvSpPr>
            <a:spLocks noGrp="1"/>
          </p:cNvSpPr>
          <p:nvPr>
            <p:ph type="subTitle" idx="1"/>
          </p:nvPr>
        </p:nvSpPr>
        <p:spPr>
          <a:xfrm>
            <a:off x="685800" y="1143000"/>
            <a:ext cx="8077200" cy="5257800"/>
          </a:xfrm>
        </p:spPr>
        <p:txBody>
          <a:bodyPr>
            <a:normAutofit fontScale="85000" lnSpcReduction="10000"/>
          </a:bodyPr>
          <a:lstStyle/>
          <a:p>
            <a:pPr algn="l"/>
            <a:r>
              <a:rPr lang="en-US" dirty="0">
                <a:solidFill>
                  <a:schemeClr val="tx1"/>
                </a:solidFill>
              </a:rPr>
              <a:t>On client's first request, the </a:t>
            </a:r>
            <a:r>
              <a:rPr lang="en-US" b="1" dirty="0">
                <a:solidFill>
                  <a:schemeClr val="tx1"/>
                </a:solidFill>
              </a:rPr>
              <a:t>Web </a:t>
            </a:r>
            <a:r>
              <a:rPr lang="en-US" b="1" dirty="0" smtClean="0">
                <a:solidFill>
                  <a:schemeClr val="tx1"/>
                </a:solidFill>
              </a:rPr>
              <a:t> Container</a:t>
            </a:r>
            <a:r>
              <a:rPr lang="en-US" dirty="0">
                <a:solidFill>
                  <a:schemeClr val="tx1"/>
                </a:solidFill>
              </a:rPr>
              <a:t> generates a unique session ID and gives it back to the client with response. </a:t>
            </a:r>
            <a:endParaRPr lang="en-US" dirty="0" smtClean="0">
              <a:solidFill>
                <a:schemeClr val="tx1"/>
              </a:solidFill>
            </a:endParaRPr>
          </a:p>
          <a:p>
            <a:pPr algn="l"/>
            <a:r>
              <a:rPr lang="en-US" dirty="0" smtClean="0">
                <a:solidFill>
                  <a:schemeClr val="tx1"/>
                </a:solidFill>
              </a:rPr>
              <a:t>This </a:t>
            </a:r>
            <a:r>
              <a:rPr lang="en-US" dirty="0">
                <a:solidFill>
                  <a:schemeClr val="tx1"/>
                </a:solidFill>
              </a:rPr>
              <a:t>is a temporary session created by web container</a:t>
            </a:r>
            <a:r>
              <a:rPr lang="en-US" dirty="0" smtClean="0">
                <a:solidFill>
                  <a:schemeClr val="tx1"/>
                </a:solidFill>
              </a:rPr>
              <a:t>.</a:t>
            </a:r>
          </a:p>
          <a:p>
            <a:pPr algn="l"/>
            <a:endParaRPr lang="en-US" dirty="0">
              <a:solidFill>
                <a:schemeClr val="tx1"/>
              </a:solidFill>
            </a:endParaRPr>
          </a:p>
          <a:p>
            <a:pPr algn="l"/>
            <a:r>
              <a:rPr lang="en-US" dirty="0">
                <a:solidFill>
                  <a:schemeClr val="tx1"/>
                </a:solidFill>
              </a:rPr>
              <a:t>The client sends back the session ID with each request. Making it easier for the web container to identify where the request is coming from</a:t>
            </a:r>
            <a:r>
              <a:rPr lang="en-US" dirty="0" smtClean="0">
                <a:solidFill>
                  <a:schemeClr val="tx1"/>
                </a:solidFill>
              </a:rPr>
              <a:t>.</a:t>
            </a:r>
          </a:p>
          <a:p>
            <a:pPr algn="l"/>
            <a:endParaRPr lang="en-US" dirty="0">
              <a:solidFill>
                <a:schemeClr val="tx1"/>
              </a:solidFill>
            </a:endParaRPr>
          </a:p>
          <a:p>
            <a:pPr algn="l"/>
            <a:r>
              <a:rPr lang="en-US" dirty="0">
                <a:solidFill>
                  <a:schemeClr val="tx1"/>
                </a:solidFill>
              </a:rPr>
              <a:t>The </a:t>
            </a:r>
            <a:r>
              <a:rPr lang="en-US" b="1" dirty="0">
                <a:solidFill>
                  <a:schemeClr val="tx1"/>
                </a:solidFill>
              </a:rPr>
              <a:t>Web Container</a:t>
            </a:r>
            <a:r>
              <a:rPr lang="en-US" dirty="0">
                <a:solidFill>
                  <a:schemeClr val="tx1"/>
                </a:solidFill>
              </a:rPr>
              <a:t> uses this ID, finds the matching session with the ID and associates the session with the request</a:t>
            </a:r>
            <a:r>
              <a:rPr lang="en-US" dirty="0"/>
              <a:t>.</a:t>
            </a:r>
          </a:p>
          <a:p>
            <a:pPr algn="l"/>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04800" y="304800"/>
            <a:ext cx="8382000" cy="60198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761999"/>
          </a:xfrm>
        </p:spPr>
        <p:txBody>
          <a:bodyPr>
            <a:normAutofit fontScale="90000"/>
          </a:bodyPr>
          <a:lstStyle/>
          <a:p>
            <a:r>
              <a:rPr lang="en-US" dirty="0" smtClean="0"/>
              <a:t>Session Tracking</a:t>
            </a:r>
            <a:endParaRPr lang="en-US" dirty="0"/>
          </a:p>
        </p:txBody>
      </p:sp>
      <p:pic>
        <p:nvPicPr>
          <p:cNvPr id="4098" name="Picture 2"/>
          <p:cNvPicPr>
            <a:picLocks noChangeAspect="1" noChangeArrowheads="1"/>
          </p:cNvPicPr>
          <p:nvPr/>
        </p:nvPicPr>
        <p:blipFill>
          <a:blip r:embed="rId2"/>
          <a:srcRect/>
          <a:stretch>
            <a:fillRect/>
          </a:stretch>
        </p:blipFill>
        <p:spPr bwMode="auto">
          <a:xfrm>
            <a:off x="152400" y="1371600"/>
            <a:ext cx="8763000" cy="513397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761999"/>
          </a:xfrm>
        </p:spPr>
        <p:txBody>
          <a:bodyPr>
            <a:normAutofit fontScale="90000"/>
          </a:bodyPr>
          <a:lstStyle/>
          <a:p>
            <a:r>
              <a:rPr lang="en-US" dirty="0" smtClean="0"/>
              <a:t>Session Tracking</a:t>
            </a:r>
            <a:endParaRPr lang="en-US" dirty="0"/>
          </a:p>
        </p:txBody>
      </p:sp>
      <p:pic>
        <p:nvPicPr>
          <p:cNvPr id="5122" name="Picture 2"/>
          <p:cNvPicPr>
            <a:picLocks noChangeAspect="1" noChangeArrowheads="1"/>
          </p:cNvPicPr>
          <p:nvPr/>
        </p:nvPicPr>
        <p:blipFill>
          <a:blip r:embed="rId2"/>
          <a:srcRect/>
          <a:stretch>
            <a:fillRect/>
          </a:stretch>
        </p:blipFill>
        <p:spPr bwMode="auto">
          <a:xfrm>
            <a:off x="0" y="0"/>
            <a:ext cx="8915399" cy="68580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114</Words>
  <Application>Microsoft Office PowerPoint</Application>
  <PresentationFormat>On-screen Show (4:3)</PresentationFormat>
  <Paragraphs>27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Session Tracking</vt:lpstr>
      <vt:lpstr>Session Tracking</vt:lpstr>
      <vt:lpstr>Session Tracking</vt:lpstr>
      <vt:lpstr>Session Tracking</vt:lpstr>
      <vt:lpstr>Session Tracking</vt:lpstr>
      <vt:lpstr>Session Tracking</vt:lpstr>
      <vt:lpstr>Slide 7</vt:lpstr>
      <vt:lpstr>Session Tracking</vt:lpstr>
      <vt:lpstr>Session Tracking</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Tracking</dc:title>
  <dc:creator>test</dc:creator>
  <cp:lastModifiedBy>test</cp:lastModifiedBy>
  <cp:revision>5</cp:revision>
  <dcterms:created xsi:type="dcterms:W3CDTF">2017-02-21T05:41:40Z</dcterms:created>
  <dcterms:modified xsi:type="dcterms:W3CDTF">2017-02-21T05:51:31Z</dcterms:modified>
</cp:coreProperties>
</file>