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3" r:id="rId157"/>
    <p:sldId id="412" r:id="rId158"/>
    <p:sldId id="414" r:id="rId159"/>
    <p:sldId id="415" r:id="rId160"/>
    <p:sldId id="416" r:id="rId161"/>
    <p:sldId id="417" r:id="rId162"/>
    <p:sldId id="418" r:id="rId163"/>
    <p:sldId id="419" r:id="rId164"/>
    <p:sldId id="420" r:id="rId165"/>
    <p:sldId id="421" r:id="rId166"/>
    <p:sldId id="422" r:id="rId1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5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FFA4EC-D2B6-45CB-B8B8-5B9EC1633D25}" type="datetimeFigureOut">
              <a:rPr lang="en-US" smtClean="0"/>
              <a:pPr/>
              <a:t>1/3/2017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2B2879-5B30-4058-A2F8-AD8A9EC93F60}" type="slidenum">
              <a:rPr lang="en-US" smtClean="0"/>
              <a:pPr/>
              <a:t>‹#›</a:t>
            </a:fld>
            <a:endParaRPr lang="en-US"/>
          </a:p>
        </p:txBody>
      </p:sp>
    </p:spTree>
    <p:extLst>
      <p:ext uri="{BB962C8B-B14F-4D97-AF65-F5344CB8AC3E}">
        <p14:creationId xmlns:p14="http://schemas.microsoft.com/office/powerpoint/2010/main" val="3305956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D022B8-B5CC-4A3F-A66D-7796F418CE35}" type="slidenum">
              <a:rPr lang="en-US" altLang="zh-TW"/>
              <a:pPr/>
              <a:t>33</a:t>
            </a:fld>
            <a:endParaRPr lang="en-US" altLang="zh-TW"/>
          </a:p>
        </p:txBody>
      </p:sp>
      <p:sp>
        <p:nvSpPr>
          <p:cNvPr id="373762" name="Rectangle 2"/>
          <p:cNvSpPr>
            <a:spLocks noGrp="1" noRot="1" noChangeAspect="1" noChangeArrowheads="1" noTextEdit="1"/>
          </p:cNvSpPr>
          <p:nvPr>
            <p:ph type="sldImg"/>
          </p:nvPr>
        </p:nvSpPr>
        <p:spPr>
          <a:xfrm>
            <a:off x="400050" y="696913"/>
            <a:ext cx="6061075" cy="3409950"/>
          </a:xfrm>
          <a:ln/>
        </p:spPr>
      </p:sp>
      <p:sp>
        <p:nvSpPr>
          <p:cNvPr id="373763" name="Rectangle 3"/>
          <p:cNvSpPr>
            <a:spLocks noGrp="1" noChangeArrowheads="1"/>
          </p:cNvSpPr>
          <p:nvPr>
            <p:ph type="body" idx="1"/>
          </p:nvPr>
        </p:nvSpPr>
        <p:spPr>
          <a:xfrm>
            <a:off x="913991" y="4341521"/>
            <a:ext cx="5030018" cy="4106077"/>
          </a:xfrm>
        </p:spPr>
        <p:txBody>
          <a:bodyPr lIns="97410" tIns="48706" rIns="97410" bIns="48706"/>
          <a:lstStyle/>
          <a:p>
            <a:r>
              <a:rPr lang="en-US"/>
              <a:t>Servlet</a:t>
            </a:r>
            <a:r>
              <a:rPr lang="en-US" baseline="30000"/>
              <a:t>TM</a:t>
            </a:r>
            <a:r>
              <a:rPr lang="en-US"/>
              <a:t> programmers almost never have to worry about these funny cases.</a:t>
            </a:r>
          </a:p>
        </p:txBody>
      </p:sp>
    </p:spTree>
    <p:extLst>
      <p:ext uri="{BB962C8B-B14F-4D97-AF65-F5344CB8AC3E}">
        <p14:creationId xmlns:p14="http://schemas.microsoft.com/office/powerpoint/2010/main" val="1622199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31208A-2A75-4770-AAEE-989CE9A486DC}" type="slidenum">
              <a:rPr lang="en-US" altLang="zh-TW"/>
              <a:pPr/>
              <a:t>34</a:t>
            </a:fld>
            <a:endParaRPr lang="en-US" altLang="zh-TW"/>
          </a:p>
        </p:txBody>
      </p:sp>
      <p:sp>
        <p:nvSpPr>
          <p:cNvPr id="375810" name="Rectangle 2"/>
          <p:cNvSpPr>
            <a:spLocks noGrp="1" noRot="1" noChangeAspect="1" noChangeArrowheads="1" noTextEdit="1"/>
          </p:cNvSpPr>
          <p:nvPr>
            <p:ph type="sldImg"/>
          </p:nvPr>
        </p:nvSpPr>
        <p:spPr>
          <a:xfrm>
            <a:off x="400050" y="696913"/>
            <a:ext cx="6061075" cy="3409950"/>
          </a:xfrm>
          <a:ln/>
        </p:spPr>
      </p:sp>
      <p:sp>
        <p:nvSpPr>
          <p:cNvPr id="375811" name="Rectangle 3"/>
          <p:cNvSpPr>
            <a:spLocks noGrp="1" noChangeArrowheads="1"/>
          </p:cNvSpPr>
          <p:nvPr>
            <p:ph type="body" idx="1"/>
          </p:nvPr>
        </p:nvSpPr>
        <p:spPr>
          <a:xfrm>
            <a:off x="913991" y="4341521"/>
            <a:ext cx="5030018" cy="4106077"/>
          </a:xfrm>
        </p:spPr>
        <p:txBody>
          <a:bodyPr lIns="97410" tIns="48706" rIns="97410" bIns="48706"/>
          <a:lstStyle/>
          <a:p>
            <a:r>
              <a:rPr lang="en-US"/>
              <a:t>A simple call to getParameter assumes a single character set. You have to do more work if input might be in multiple character sets. </a:t>
            </a:r>
          </a:p>
          <a:p>
            <a:r>
              <a:rPr lang="en-US"/>
              <a:t>Here is an example that allows either Latin or Japanese input:</a:t>
            </a:r>
            <a:br>
              <a:rPr lang="en-US"/>
            </a:br>
            <a:r>
              <a:rPr lang="en-US"/>
              <a:t>String val = response.getParameter(“paramName”);</a:t>
            </a:r>
            <a:br>
              <a:rPr lang="en-US"/>
            </a:br>
            <a:r>
              <a:rPr lang="en-US"/>
              <a:t>if (val != null) {</a:t>
            </a:r>
            <a:br>
              <a:rPr lang="en-US"/>
            </a:br>
            <a:r>
              <a:rPr lang="en-US"/>
              <a:t>  val = new String(val.getBytes(“8859_1”), “JISAutodetect”);</a:t>
            </a:r>
            <a:br>
              <a:rPr lang="en-US"/>
            </a:br>
            <a:r>
              <a:rPr lang="en-US"/>
              <a:t>}</a:t>
            </a:r>
          </a:p>
        </p:txBody>
      </p:sp>
    </p:spTree>
    <p:extLst>
      <p:ext uri="{BB962C8B-B14F-4D97-AF65-F5344CB8AC3E}">
        <p14:creationId xmlns:p14="http://schemas.microsoft.com/office/powerpoint/2010/main" val="1903048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7D95CD-2997-43FE-9CDE-6564CEF4892A}" type="slidenum">
              <a:rPr lang="en-US" altLang="zh-TW"/>
              <a:pPr/>
              <a:t>35</a:t>
            </a:fld>
            <a:endParaRPr lang="en-US" altLang="zh-TW"/>
          </a:p>
        </p:txBody>
      </p:sp>
      <p:sp>
        <p:nvSpPr>
          <p:cNvPr id="377858" name="Rectangle 2"/>
          <p:cNvSpPr>
            <a:spLocks noGrp="1" noRot="1" noChangeAspect="1" noChangeArrowheads="1" noTextEdit="1"/>
          </p:cNvSpPr>
          <p:nvPr>
            <p:ph type="sldImg"/>
          </p:nvPr>
        </p:nvSpPr>
        <p:spPr>
          <a:xfrm>
            <a:off x="400050" y="696913"/>
            <a:ext cx="6061075" cy="3409950"/>
          </a:xfrm>
          <a:ln/>
        </p:spPr>
      </p:sp>
      <p:sp>
        <p:nvSpPr>
          <p:cNvPr id="377859" name="Rectangle 3"/>
          <p:cNvSpPr>
            <a:spLocks noGrp="1" noChangeArrowheads="1"/>
          </p:cNvSpPr>
          <p:nvPr>
            <p:ph type="body" idx="1"/>
          </p:nvPr>
        </p:nvSpPr>
        <p:spPr>
          <a:xfrm>
            <a:off x="913991" y="4341521"/>
            <a:ext cx="5030018" cy="4106077"/>
          </a:xfrm>
        </p:spPr>
        <p:txBody>
          <a:bodyPr lIns="97410" tIns="48706" rIns="97410" bIns="48706"/>
          <a:lstStyle/>
          <a:p>
            <a:endParaRPr lang="en-US"/>
          </a:p>
        </p:txBody>
      </p:sp>
    </p:spTree>
    <p:extLst>
      <p:ext uri="{BB962C8B-B14F-4D97-AF65-F5344CB8AC3E}">
        <p14:creationId xmlns:p14="http://schemas.microsoft.com/office/powerpoint/2010/main" val="2468887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1130F6D-0FBD-4D61-8F6C-C3E6A9D53E9B}" type="slidenum">
              <a:rPr lang="en-US" altLang="zh-TW"/>
              <a:pPr/>
              <a:t>36</a:t>
            </a:fld>
            <a:endParaRPr lang="en-US" altLang="zh-TW"/>
          </a:p>
        </p:txBody>
      </p:sp>
      <p:sp>
        <p:nvSpPr>
          <p:cNvPr id="379906" name="Rectangle 2"/>
          <p:cNvSpPr>
            <a:spLocks noGrp="1" noRot="1" noChangeAspect="1" noChangeArrowheads="1" noTextEdit="1"/>
          </p:cNvSpPr>
          <p:nvPr>
            <p:ph type="sldImg"/>
          </p:nvPr>
        </p:nvSpPr>
        <p:spPr>
          <a:xfrm>
            <a:off x="400050" y="696913"/>
            <a:ext cx="6061075" cy="3409950"/>
          </a:xfrm>
          <a:ln/>
        </p:spPr>
      </p:sp>
    </p:spTree>
    <p:extLst>
      <p:ext uri="{BB962C8B-B14F-4D97-AF65-F5344CB8AC3E}">
        <p14:creationId xmlns:p14="http://schemas.microsoft.com/office/powerpoint/2010/main" val="2542466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3D2BD8-1E3C-4199-859A-24B39AA2D371}" type="datetimeFigureOut">
              <a:rPr lang="en-US" smtClean="0"/>
              <a:pPr/>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48216-1C79-49BE-B341-08109C20A5B1}" type="slidenum">
              <a:rPr lang="en-US" smtClean="0"/>
              <a:pPr/>
              <a:t>‹#›</a:t>
            </a:fld>
            <a:endParaRPr lang="en-US"/>
          </a:p>
        </p:txBody>
      </p:sp>
    </p:spTree>
    <p:extLst>
      <p:ext uri="{BB962C8B-B14F-4D97-AF65-F5344CB8AC3E}">
        <p14:creationId xmlns:p14="http://schemas.microsoft.com/office/powerpoint/2010/main" val="3186437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D2BD8-1E3C-4199-859A-24B39AA2D371}" type="datetimeFigureOut">
              <a:rPr lang="en-US" smtClean="0"/>
              <a:pPr/>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48216-1C79-49BE-B341-08109C20A5B1}" type="slidenum">
              <a:rPr lang="en-US" smtClean="0"/>
              <a:pPr/>
              <a:t>‹#›</a:t>
            </a:fld>
            <a:endParaRPr lang="en-US"/>
          </a:p>
        </p:txBody>
      </p:sp>
    </p:spTree>
    <p:extLst>
      <p:ext uri="{BB962C8B-B14F-4D97-AF65-F5344CB8AC3E}">
        <p14:creationId xmlns:p14="http://schemas.microsoft.com/office/powerpoint/2010/main" val="131200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D2BD8-1E3C-4199-859A-24B39AA2D371}" type="datetimeFigureOut">
              <a:rPr lang="en-US" smtClean="0"/>
              <a:pPr/>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48216-1C79-49BE-B341-08109C20A5B1}" type="slidenum">
              <a:rPr lang="en-US" smtClean="0"/>
              <a:pPr/>
              <a:t>‹#›</a:t>
            </a:fld>
            <a:endParaRPr lang="en-US"/>
          </a:p>
        </p:txBody>
      </p:sp>
    </p:spTree>
    <p:extLst>
      <p:ext uri="{BB962C8B-B14F-4D97-AF65-F5344CB8AC3E}">
        <p14:creationId xmlns:p14="http://schemas.microsoft.com/office/powerpoint/2010/main" val="871072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06400" y="381000"/>
            <a:ext cx="11480800" cy="594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9652000" y="6324600"/>
            <a:ext cx="2540000" cy="457200"/>
          </a:xfrm>
        </p:spPr>
        <p:txBody>
          <a:bodyPr/>
          <a:lstStyle>
            <a:lvl1pPr>
              <a:defRPr/>
            </a:lvl1pPr>
          </a:lstStyle>
          <a:p>
            <a:fld id="{A9D5E256-9392-4691-A3B7-D2936D116DC4}"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D2BD8-1E3C-4199-859A-24B39AA2D371}" type="datetimeFigureOut">
              <a:rPr lang="en-US" smtClean="0"/>
              <a:pPr/>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48216-1C79-49BE-B341-08109C20A5B1}" type="slidenum">
              <a:rPr lang="en-US" smtClean="0"/>
              <a:pPr/>
              <a:t>‹#›</a:t>
            </a:fld>
            <a:endParaRPr lang="en-US"/>
          </a:p>
        </p:txBody>
      </p:sp>
    </p:spTree>
    <p:extLst>
      <p:ext uri="{BB962C8B-B14F-4D97-AF65-F5344CB8AC3E}">
        <p14:creationId xmlns:p14="http://schemas.microsoft.com/office/powerpoint/2010/main" val="2214339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3D2BD8-1E3C-4199-859A-24B39AA2D371}" type="datetimeFigureOut">
              <a:rPr lang="en-US" smtClean="0"/>
              <a:pPr/>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48216-1C79-49BE-B341-08109C20A5B1}" type="slidenum">
              <a:rPr lang="en-US" smtClean="0"/>
              <a:pPr/>
              <a:t>‹#›</a:t>
            </a:fld>
            <a:endParaRPr lang="en-US"/>
          </a:p>
        </p:txBody>
      </p:sp>
    </p:spTree>
    <p:extLst>
      <p:ext uri="{BB962C8B-B14F-4D97-AF65-F5344CB8AC3E}">
        <p14:creationId xmlns:p14="http://schemas.microsoft.com/office/powerpoint/2010/main" val="2021621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3D2BD8-1E3C-4199-859A-24B39AA2D371}" type="datetimeFigureOut">
              <a:rPr lang="en-US" smtClean="0"/>
              <a:pPr/>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48216-1C79-49BE-B341-08109C20A5B1}" type="slidenum">
              <a:rPr lang="en-US" smtClean="0"/>
              <a:pPr/>
              <a:t>‹#›</a:t>
            </a:fld>
            <a:endParaRPr lang="en-US"/>
          </a:p>
        </p:txBody>
      </p:sp>
    </p:spTree>
    <p:extLst>
      <p:ext uri="{BB962C8B-B14F-4D97-AF65-F5344CB8AC3E}">
        <p14:creationId xmlns:p14="http://schemas.microsoft.com/office/powerpoint/2010/main" val="76263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3D2BD8-1E3C-4199-859A-24B39AA2D371}" type="datetimeFigureOut">
              <a:rPr lang="en-US" smtClean="0"/>
              <a:pPr/>
              <a:t>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348216-1C79-49BE-B341-08109C20A5B1}" type="slidenum">
              <a:rPr lang="en-US" smtClean="0"/>
              <a:pPr/>
              <a:t>‹#›</a:t>
            </a:fld>
            <a:endParaRPr lang="en-US"/>
          </a:p>
        </p:txBody>
      </p:sp>
    </p:spTree>
    <p:extLst>
      <p:ext uri="{BB962C8B-B14F-4D97-AF65-F5344CB8AC3E}">
        <p14:creationId xmlns:p14="http://schemas.microsoft.com/office/powerpoint/2010/main" val="259246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3D2BD8-1E3C-4199-859A-24B39AA2D371}" type="datetimeFigureOut">
              <a:rPr lang="en-US" smtClean="0"/>
              <a:pPr/>
              <a:t>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348216-1C79-49BE-B341-08109C20A5B1}" type="slidenum">
              <a:rPr lang="en-US" smtClean="0"/>
              <a:pPr/>
              <a:t>‹#›</a:t>
            </a:fld>
            <a:endParaRPr lang="en-US"/>
          </a:p>
        </p:txBody>
      </p:sp>
    </p:spTree>
    <p:extLst>
      <p:ext uri="{BB962C8B-B14F-4D97-AF65-F5344CB8AC3E}">
        <p14:creationId xmlns:p14="http://schemas.microsoft.com/office/powerpoint/2010/main" val="3556563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D2BD8-1E3C-4199-859A-24B39AA2D371}" type="datetimeFigureOut">
              <a:rPr lang="en-US" smtClean="0"/>
              <a:pPr/>
              <a:t>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348216-1C79-49BE-B341-08109C20A5B1}" type="slidenum">
              <a:rPr lang="en-US" smtClean="0"/>
              <a:pPr/>
              <a:t>‹#›</a:t>
            </a:fld>
            <a:endParaRPr lang="en-US"/>
          </a:p>
        </p:txBody>
      </p:sp>
    </p:spTree>
    <p:extLst>
      <p:ext uri="{BB962C8B-B14F-4D97-AF65-F5344CB8AC3E}">
        <p14:creationId xmlns:p14="http://schemas.microsoft.com/office/powerpoint/2010/main" val="320350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3D2BD8-1E3C-4199-859A-24B39AA2D371}" type="datetimeFigureOut">
              <a:rPr lang="en-US" smtClean="0"/>
              <a:pPr/>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48216-1C79-49BE-B341-08109C20A5B1}" type="slidenum">
              <a:rPr lang="en-US" smtClean="0"/>
              <a:pPr/>
              <a:t>‹#›</a:t>
            </a:fld>
            <a:endParaRPr lang="en-US"/>
          </a:p>
        </p:txBody>
      </p:sp>
    </p:spTree>
    <p:extLst>
      <p:ext uri="{BB962C8B-B14F-4D97-AF65-F5344CB8AC3E}">
        <p14:creationId xmlns:p14="http://schemas.microsoft.com/office/powerpoint/2010/main" val="2606077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3D2BD8-1E3C-4199-859A-24B39AA2D371}" type="datetimeFigureOut">
              <a:rPr lang="en-US" smtClean="0"/>
              <a:pPr/>
              <a:t>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48216-1C79-49BE-B341-08109C20A5B1}" type="slidenum">
              <a:rPr lang="en-US" smtClean="0"/>
              <a:pPr/>
              <a:t>‹#›</a:t>
            </a:fld>
            <a:endParaRPr lang="en-US"/>
          </a:p>
        </p:txBody>
      </p:sp>
    </p:spTree>
    <p:extLst>
      <p:ext uri="{BB962C8B-B14F-4D97-AF65-F5344CB8AC3E}">
        <p14:creationId xmlns:p14="http://schemas.microsoft.com/office/powerpoint/2010/main" val="70164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D2BD8-1E3C-4199-859A-24B39AA2D371}" type="datetimeFigureOut">
              <a:rPr lang="en-US" smtClean="0"/>
              <a:pPr/>
              <a:t>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348216-1C79-49BE-B341-08109C20A5B1}" type="slidenum">
              <a:rPr lang="en-US" smtClean="0"/>
              <a:pPr/>
              <a:t>‹#›</a:t>
            </a:fld>
            <a:endParaRPr lang="en-US"/>
          </a:p>
        </p:txBody>
      </p:sp>
    </p:spTree>
    <p:extLst>
      <p:ext uri="{BB962C8B-B14F-4D97-AF65-F5344CB8AC3E}">
        <p14:creationId xmlns:p14="http://schemas.microsoft.com/office/powerpoint/2010/main" val="4166700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9.emf"/></Relationships>
</file>

<file path=ppt/slides/_rels/slide10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hyperlink" Target="http://java.sun.com/j2se/1.3/docs/api/java/sql/Connection.html"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hyperlink" Target="http://java.sun.com/products/jsp/jstl/" TargetMode="External"/><Relationship Id="rId2" Type="http://schemas.openxmlformats.org/officeDocument/2006/relationships/hyperlink" Target="http://jakarta.apache.org/tomcat/" TargetMode="External"/><Relationship Id="rId1" Type="http://schemas.openxmlformats.org/officeDocument/2006/relationships/slideLayout" Target="../slideLayouts/slideLayout2.xml"/><Relationship Id="rId5" Type="http://schemas.openxmlformats.org/officeDocument/2006/relationships/hyperlink" Target="http://archive.apache.org/dist/jakarta/taglibs/standard-1.0/binaries/" TargetMode="External"/><Relationship Id="rId4" Type="http://schemas.openxmlformats.org/officeDocument/2006/relationships/hyperlink" Target="http://archive.apache.org/dist/jakarta/taglibs/standard-1.0/"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hyperlink" Target="http://localhost:8080/count.jsp" TargetMode="Externa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hyperlink" Target="http://localhost:8080/count1.jsp?number=20" TargetMode="Externa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hyperlink" Target="http://xml.apache.org/xalan-j/index.html" TargetMode="External"/><Relationship Id="rId2" Type="http://schemas.openxmlformats.org/officeDocument/2006/relationships/hyperlink" Target="http://www.apache.org/dist/xerces/j/"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1.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1.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21.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21.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21.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21.emf"/></Relationships>
</file>

<file path=ppt/slides/_rels/slide6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6.emf"/></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-II</a:t>
            </a:r>
            <a:endParaRPr lang="en-US" dirty="0"/>
          </a:p>
        </p:txBody>
      </p:sp>
    </p:spTree>
    <p:extLst>
      <p:ext uri="{BB962C8B-B14F-4D97-AF65-F5344CB8AC3E}">
        <p14:creationId xmlns:p14="http://schemas.microsoft.com/office/powerpoint/2010/main" val="2646580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Script Arrays</a:t>
            </a:r>
            <a:endParaRPr lang="en-US" dirty="0"/>
          </a:p>
        </p:txBody>
      </p:sp>
      <p:pic>
        <p:nvPicPr>
          <p:cNvPr id="4" name="Content Placeholder 3"/>
          <p:cNvPicPr>
            <a:picLocks noGrp="1" noChangeAspect="1"/>
          </p:cNvPicPr>
          <p:nvPr>
            <p:ph idx="1"/>
          </p:nvPr>
        </p:nvPicPr>
        <p:blipFill>
          <a:blip r:embed="rId2"/>
          <a:stretch>
            <a:fillRect/>
          </a:stretch>
        </p:blipFill>
        <p:spPr>
          <a:xfrm>
            <a:off x="838201" y="1541417"/>
            <a:ext cx="9755776" cy="4539721"/>
          </a:xfrm>
          <a:prstGeom prst="rect">
            <a:avLst/>
          </a:prstGeom>
        </p:spPr>
      </p:pic>
    </p:spTree>
    <p:extLst>
      <p:ext uri="{BB962C8B-B14F-4D97-AF65-F5344CB8AC3E}">
        <p14:creationId xmlns:p14="http://schemas.microsoft.com/office/powerpoint/2010/main" val="70821737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The Directory Structure of a Web Application</a:t>
            </a:r>
          </a:p>
        </p:txBody>
      </p:sp>
      <p:sp>
        <p:nvSpPr>
          <p:cNvPr id="118787" name="Rectangle 3"/>
          <p:cNvSpPr>
            <a:spLocks noGrp="1" noChangeArrowheads="1"/>
          </p:cNvSpPr>
          <p:nvPr>
            <p:ph type="body" idx="1"/>
          </p:nvPr>
        </p:nvSpPr>
        <p:spPr/>
        <p:txBody>
          <a:bodyPr/>
          <a:lstStyle/>
          <a:p>
            <a:r>
              <a:rPr lang="en-US" sz="3600"/>
              <a:t>An application's directory must contain the following:</a:t>
            </a:r>
          </a:p>
          <a:p>
            <a:pPr lvl="1"/>
            <a:r>
              <a:rPr lang="en-US" sz="3200"/>
              <a:t>The directory </a:t>
            </a:r>
            <a:r>
              <a:rPr lang="en-US" sz="3200">
                <a:solidFill>
                  <a:srgbClr val="CC0000"/>
                </a:solidFill>
                <a:latin typeface="Arial" pitchFamily="34" charset="0"/>
              </a:rPr>
              <a:t>WEB-INF/</a:t>
            </a:r>
          </a:p>
          <a:p>
            <a:pPr lvl="1"/>
            <a:r>
              <a:rPr lang="en-US" sz="3200"/>
              <a:t>A legal</a:t>
            </a:r>
            <a:r>
              <a:rPr lang="en-US" sz="3200">
                <a:solidFill>
                  <a:srgbClr val="990099"/>
                </a:solidFill>
                <a:latin typeface="Arial" pitchFamily="34" charset="0"/>
              </a:rPr>
              <a:t> </a:t>
            </a:r>
            <a:r>
              <a:rPr lang="en-US" sz="3200">
                <a:solidFill>
                  <a:srgbClr val="CC0000"/>
                </a:solidFill>
                <a:latin typeface="Arial" pitchFamily="34" charset="0"/>
              </a:rPr>
              <a:t>web.xml</a:t>
            </a:r>
            <a:r>
              <a:rPr lang="en-US" sz="3200">
                <a:latin typeface="Arial" pitchFamily="34" charset="0"/>
              </a:rPr>
              <a:t> </a:t>
            </a:r>
            <a:r>
              <a:rPr lang="en-US" sz="3200"/>
              <a:t>file under</a:t>
            </a:r>
            <a:r>
              <a:rPr lang="en-US" sz="3200">
                <a:solidFill>
                  <a:srgbClr val="0000FF"/>
                </a:solidFill>
              </a:rPr>
              <a:t> </a:t>
            </a:r>
            <a:r>
              <a:rPr lang="en-US" sz="3200">
                <a:solidFill>
                  <a:srgbClr val="0000FF"/>
                </a:solidFill>
                <a:latin typeface="Arial" pitchFamily="34" charset="0"/>
              </a:rPr>
              <a:t>WEB-INF/</a:t>
            </a:r>
          </a:p>
          <a:p>
            <a:endParaRPr lang="en-US"/>
          </a:p>
        </p:txBody>
      </p:sp>
      <p:graphicFrame>
        <p:nvGraphicFramePr>
          <p:cNvPr id="118789" name="Object 5"/>
          <p:cNvGraphicFramePr>
            <a:graphicFrameLocks noChangeAspect="1"/>
          </p:cNvGraphicFramePr>
          <p:nvPr/>
        </p:nvGraphicFramePr>
        <p:xfrm>
          <a:off x="-406400" y="2057400"/>
          <a:ext cx="9753600" cy="4775200"/>
        </p:xfrm>
        <a:graphic>
          <a:graphicData uri="http://schemas.openxmlformats.org/presentationml/2006/ole">
            <mc:AlternateContent xmlns:mc="http://schemas.openxmlformats.org/markup-compatibility/2006">
              <mc:Choice xmlns:v="urn:schemas-microsoft-com:vml" Requires="v">
                <p:oleObj spid="_x0000_s10244" name="Visio" r:id="rId3" imgW="2858214" imgH="1865471" progId="">
                  <p:embed/>
                </p:oleObj>
              </mc:Choice>
              <mc:Fallback>
                <p:oleObj name="Visio" r:id="rId3" imgW="2858214" imgH="1865471"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2057400"/>
                        <a:ext cx="9753600" cy="477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790" name="AutoShape 6"/>
          <p:cNvSpPr>
            <a:spLocks/>
          </p:cNvSpPr>
          <p:nvPr/>
        </p:nvSpPr>
        <p:spPr bwMode="auto">
          <a:xfrm>
            <a:off x="1828800" y="5156200"/>
            <a:ext cx="2743200" cy="838200"/>
          </a:xfrm>
          <a:prstGeom prst="borderCallout1">
            <a:avLst>
              <a:gd name="adj1" fmla="val 13634"/>
              <a:gd name="adj2" fmla="val 103704"/>
              <a:gd name="adj3" fmla="val 120454"/>
              <a:gd name="adj4" fmla="val 136111"/>
            </a:avLst>
          </a:prstGeom>
          <a:solidFill>
            <a:srgbClr val="EAEAEA"/>
          </a:solidFill>
          <a:ln w="12700">
            <a:solidFill>
              <a:schemeClr val="tx1"/>
            </a:solidFill>
            <a:miter lim="800000"/>
            <a:headEnd/>
            <a:tailEnd/>
          </a:ln>
          <a:effectLst/>
        </p:spPr>
        <p:txBody>
          <a:bodyPr lIns="90488" tIns="44450" rIns="90488" bIns="44450"/>
          <a:lstStyle/>
          <a:p>
            <a:pPr>
              <a:tabLst>
                <a:tab pos="454025" algn="l"/>
                <a:tab pos="906463" algn="l"/>
              </a:tabLst>
            </a:pPr>
            <a:r>
              <a:rPr lang="en-US"/>
              <a:t>&lt;web-app&gt;</a:t>
            </a:r>
          </a:p>
          <a:p>
            <a:pPr>
              <a:tabLst>
                <a:tab pos="454025" algn="l"/>
                <a:tab pos="906463" algn="l"/>
              </a:tabLst>
            </a:pPr>
            <a:r>
              <a:rPr lang="en-US"/>
              <a:t>&lt;/web-app&gt;</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5482" name="Picture 10"/>
          <p:cNvPicPr>
            <a:picLocks noChangeAspect="1" noChangeArrowheads="1"/>
          </p:cNvPicPr>
          <p:nvPr/>
        </p:nvPicPr>
        <p:blipFill>
          <a:blip r:embed="rId2"/>
          <a:srcRect/>
          <a:stretch>
            <a:fillRect/>
          </a:stretch>
        </p:blipFill>
        <p:spPr bwMode="auto">
          <a:xfrm>
            <a:off x="203200" y="1066800"/>
            <a:ext cx="11887200" cy="5410200"/>
          </a:xfrm>
          <a:prstGeom prst="rect">
            <a:avLst/>
          </a:prstGeom>
          <a:noFill/>
          <a:ln w="12700">
            <a:noFill/>
            <a:miter lim="800000"/>
            <a:headEnd/>
            <a:tailEnd/>
          </a:ln>
          <a:effectLst/>
        </p:spPr>
      </p:pic>
      <p:sp>
        <p:nvSpPr>
          <p:cNvPr id="105484" name="Rectangle 12"/>
          <p:cNvSpPr>
            <a:spLocks noChangeArrowheads="1"/>
          </p:cNvSpPr>
          <p:nvPr/>
        </p:nvSpPr>
        <p:spPr bwMode="auto">
          <a:xfrm>
            <a:off x="1219200" y="76200"/>
            <a:ext cx="9652000" cy="838200"/>
          </a:xfrm>
          <a:prstGeom prst="rect">
            <a:avLst/>
          </a:prstGeom>
          <a:noFill/>
          <a:ln w="12700">
            <a:noFill/>
            <a:miter lim="800000"/>
            <a:headEnd/>
            <a:tailEnd/>
          </a:ln>
          <a:effectLst/>
        </p:spPr>
        <p:txBody>
          <a:bodyPr lIns="90488" tIns="44450" rIns="90488" bIns="44450" anchor="ctr"/>
          <a:lstStyle/>
          <a:p>
            <a:pPr>
              <a:lnSpc>
                <a:spcPct val="85000"/>
              </a:lnSpc>
              <a:spcBef>
                <a:spcPct val="0"/>
              </a:spcBef>
              <a:buSzTx/>
            </a:pPr>
            <a:r>
              <a:rPr lang="en-US" sz="3600" u="sng">
                <a:solidFill>
                  <a:srgbClr val="0000FF"/>
                </a:solidFill>
                <a:effectLst>
                  <a:outerShdw blurRad="38100" dist="38100" dir="2700000" algn="tl">
                    <a:srgbClr val="000000"/>
                  </a:outerShdw>
                </a:effectLst>
                <a:latin typeface="Times New Roman" pitchFamily="18" charset="0"/>
              </a:rPr>
              <a:t>From Scratch to Applications</a:t>
            </a:r>
          </a:p>
        </p:txBody>
      </p:sp>
      <p:sp>
        <p:nvSpPr>
          <p:cNvPr id="105485" name="Rectangle 13"/>
          <p:cNvSpPr>
            <a:spLocks noChangeArrowheads="1"/>
          </p:cNvSpPr>
          <p:nvPr/>
        </p:nvSpPr>
        <p:spPr bwMode="auto">
          <a:xfrm>
            <a:off x="203200" y="1752600"/>
            <a:ext cx="11582400" cy="381000"/>
          </a:xfrm>
          <a:prstGeom prst="rect">
            <a:avLst/>
          </a:prstGeom>
          <a:solidFill>
            <a:srgbClr val="CCFFCC">
              <a:alpha val="27000"/>
            </a:srgbClr>
          </a:solidFill>
          <a:ln w="28575">
            <a:solidFill>
              <a:srgbClr val="CC0000"/>
            </a:solidFill>
            <a:miter lim="800000"/>
            <a:headEnd/>
            <a:tailEnd/>
          </a:ln>
          <a:effectLst/>
        </p:spPr>
        <p:txBody>
          <a:bodyPr wrap="none" lIns="90488" tIns="44450" rIns="90488" bIns="44450" anchor="ctr"/>
          <a:lstStyle/>
          <a:p>
            <a:endParaRPr lang="en-US"/>
          </a:p>
        </p:txBody>
      </p:sp>
      <p:sp>
        <p:nvSpPr>
          <p:cNvPr id="105486" name="Rectangle 14"/>
          <p:cNvSpPr>
            <a:spLocks noChangeArrowheads="1"/>
          </p:cNvSpPr>
          <p:nvPr/>
        </p:nvSpPr>
        <p:spPr bwMode="auto">
          <a:xfrm>
            <a:off x="203200" y="2057400"/>
            <a:ext cx="11582400" cy="381000"/>
          </a:xfrm>
          <a:prstGeom prst="rect">
            <a:avLst/>
          </a:prstGeom>
          <a:solidFill>
            <a:srgbClr val="CCFFCC">
              <a:alpha val="27000"/>
            </a:srgbClr>
          </a:solidFill>
          <a:ln w="28575">
            <a:solidFill>
              <a:srgbClr val="CC0000"/>
            </a:solidFill>
            <a:miter lim="800000"/>
            <a:headEnd/>
            <a:tailEnd/>
          </a:ln>
          <a:effectLst/>
        </p:spPr>
        <p:txBody>
          <a:bodyPr wrap="none" lIns="90488" tIns="44450" rIns="90488" bIns="44450" anchor="ctr"/>
          <a:lstStyle/>
          <a:p>
            <a:endParaRPr lang="en-US"/>
          </a:p>
        </p:txBody>
      </p:sp>
      <p:sp>
        <p:nvSpPr>
          <p:cNvPr id="105487" name="Rectangle 15"/>
          <p:cNvSpPr>
            <a:spLocks noChangeArrowheads="1"/>
          </p:cNvSpPr>
          <p:nvPr/>
        </p:nvSpPr>
        <p:spPr bwMode="auto">
          <a:xfrm>
            <a:off x="203200" y="2362200"/>
            <a:ext cx="11582400" cy="381000"/>
          </a:xfrm>
          <a:prstGeom prst="rect">
            <a:avLst/>
          </a:prstGeom>
          <a:solidFill>
            <a:srgbClr val="CCFFCC">
              <a:alpha val="27000"/>
            </a:srgbClr>
          </a:solidFill>
          <a:ln w="28575">
            <a:solidFill>
              <a:srgbClr val="CC0000"/>
            </a:solidFill>
            <a:miter lim="800000"/>
            <a:headEnd/>
            <a:tailEnd/>
          </a:ln>
          <a:effectLst/>
        </p:spPr>
        <p:txBody>
          <a:bodyPr wrap="none" lIns="90488" tIns="44450" rIns="90488" bIns="44450" anchor="ctr"/>
          <a:lstStyle/>
          <a:p>
            <a:endParaRPr lang="en-US"/>
          </a:p>
        </p:txBody>
      </p:sp>
      <p:sp>
        <p:nvSpPr>
          <p:cNvPr id="105488" name="Rectangle 16"/>
          <p:cNvSpPr>
            <a:spLocks noChangeArrowheads="1"/>
          </p:cNvSpPr>
          <p:nvPr/>
        </p:nvSpPr>
        <p:spPr bwMode="auto">
          <a:xfrm>
            <a:off x="203200" y="2667000"/>
            <a:ext cx="11582400" cy="381000"/>
          </a:xfrm>
          <a:prstGeom prst="rect">
            <a:avLst/>
          </a:prstGeom>
          <a:solidFill>
            <a:srgbClr val="CCFFCC">
              <a:alpha val="27000"/>
            </a:srgbClr>
          </a:solidFill>
          <a:ln w="28575">
            <a:solidFill>
              <a:srgbClr val="CC0000"/>
            </a:solidFill>
            <a:miter lim="800000"/>
            <a:headEnd/>
            <a:tailEnd/>
          </a:ln>
          <a:effectLst/>
        </p:spPr>
        <p:txBody>
          <a:bodyPr wrap="none" lIns="90488" tIns="44450" rIns="90488" bIns="44450" anchor="ctr"/>
          <a:lstStyle/>
          <a:p>
            <a:endParaRPr lang="en-US"/>
          </a:p>
        </p:txBody>
      </p:sp>
      <p:sp>
        <p:nvSpPr>
          <p:cNvPr id="105489" name="Rectangle 17"/>
          <p:cNvSpPr>
            <a:spLocks noChangeArrowheads="1"/>
          </p:cNvSpPr>
          <p:nvPr/>
        </p:nvSpPr>
        <p:spPr bwMode="auto">
          <a:xfrm>
            <a:off x="203200" y="3048000"/>
            <a:ext cx="11582400" cy="609600"/>
          </a:xfrm>
          <a:prstGeom prst="rect">
            <a:avLst/>
          </a:prstGeom>
          <a:solidFill>
            <a:srgbClr val="CCFFCC">
              <a:alpha val="27000"/>
            </a:srgbClr>
          </a:solidFill>
          <a:ln w="28575">
            <a:solidFill>
              <a:srgbClr val="CC0000"/>
            </a:solidFill>
            <a:miter lim="800000"/>
            <a:headEnd/>
            <a:tailEnd/>
          </a:ln>
          <a:effectLst/>
        </p:spPr>
        <p:txBody>
          <a:bodyPr wrap="none" lIns="90488" tIns="44450" rIns="90488" bIns="44450" anchor="ctr"/>
          <a:lstStyle/>
          <a:p>
            <a:endParaRPr lang="en-US"/>
          </a:p>
        </p:txBody>
      </p:sp>
      <p:sp>
        <p:nvSpPr>
          <p:cNvPr id="105490" name="Rectangle 18"/>
          <p:cNvSpPr>
            <a:spLocks noChangeArrowheads="1"/>
          </p:cNvSpPr>
          <p:nvPr/>
        </p:nvSpPr>
        <p:spPr bwMode="auto">
          <a:xfrm>
            <a:off x="203200" y="3581400"/>
            <a:ext cx="11582400" cy="381000"/>
          </a:xfrm>
          <a:prstGeom prst="rect">
            <a:avLst/>
          </a:prstGeom>
          <a:solidFill>
            <a:srgbClr val="CCFFCC">
              <a:alpha val="27000"/>
            </a:srgbClr>
          </a:solidFill>
          <a:ln w="28575">
            <a:solidFill>
              <a:srgbClr val="CC0000"/>
            </a:solidFill>
            <a:miter lim="800000"/>
            <a:headEnd/>
            <a:tailEnd/>
          </a:ln>
          <a:effectLst/>
        </p:spPr>
        <p:txBody>
          <a:bodyPr wrap="none" lIns="90488" tIns="44450" rIns="90488" bIns="44450"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85"/>
                                        </p:tgtEl>
                                        <p:attrNameLst>
                                          <p:attrName>style.visibility</p:attrName>
                                        </p:attrNameLst>
                                      </p:cBhvr>
                                      <p:to>
                                        <p:strVal val="visible"/>
                                      </p:to>
                                    </p:set>
                                  </p:childTnLst>
                                  <p:subTnLst>
                                    <p:set>
                                      <p:cBhvr override="childStyle">
                                        <p:cTn dur="1" fill="hold" display="0" masterRel="nextClick" afterEffect="1"/>
                                        <p:tgtEl>
                                          <p:spTgt spid="10548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486"/>
                                        </p:tgtEl>
                                        <p:attrNameLst>
                                          <p:attrName>style.visibility</p:attrName>
                                        </p:attrNameLst>
                                      </p:cBhvr>
                                      <p:to>
                                        <p:strVal val="visible"/>
                                      </p:to>
                                    </p:set>
                                  </p:childTnLst>
                                  <p:subTnLst>
                                    <p:set>
                                      <p:cBhvr override="childStyle">
                                        <p:cTn dur="1" fill="hold" display="0" masterRel="nextClick" afterEffect="1"/>
                                        <p:tgtEl>
                                          <p:spTgt spid="10548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487"/>
                                        </p:tgtEl>
                                        <p:attrNameLst>
                                          <p:attrName>style.visibility</p:attrName>
                                        </p:attrNameLst>
                                      </p:cBhvr>
                                      <p:to>
                                        <p:strVal val="visible"/>
                                      </p:to>
                                    </p:set>
                                  </p:childTnLst>
                                  <p:subTnLst>
                                    <p:set>
                                      <p:cBhvr override="childStyle">
                                        <p:cTn dur="1" fill="hold" display="0" masterRel="nextClick" afterEffect="1"/>
                                        <p:tgtEl>
                                          <p:spTgt spid="10548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488"/>
                                        </p:tgtEl>
                                        <p:attrNameLst>
                                          <p:attrName>style.visibility</p:attrName>
                                        </p:attrNameLst>
                                      </p:cBhvr>
                                      <p:to>
                                        <p:strVal val="visible"/>
                                      </p:to>
                                    </p:set>
                                  </p:childTnLst>
                                  <p:subTnLst>
                                    <p:set>
                                      <p:cBhvr override="childStyle">
                                        <p:cTn dur="1" fill="hold" display="0" masterRel="nextClick" afterEffect="1"/>
                                        <p:tgtEl>
                                          <p:spTgt spid="10548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489"/>
                                        </p:tgtEl>
                                        <p:attrNameLst>
                                          <p:attrName>style.visibility</p:attrName>
                                        </p:attrNameLst>
                                      </p:cBhvr>
                                      <p:to>
                                        <p:strVal val="visible"/>
                                      </p:to>
                                    </p:set>
                                  </p:childTnLst>
                                  <p:subTnLst>
                                    <p:set>
                                      <p:cBhvr override="childStyle">
                                        <p:cTn dur="1" fill="hold" display="0" masterRel="nextClick" afterEffect="1"/>
                                        <p:tgtEl>
                                          <p:spTgt spid="10548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490"/>
                                        </p:tgtEl>
                                        <p:attrNameLst>
                                          <p:attrName>style.visibility</p:attrName>
                                        </p:attrNameLst>
                                      </p:cBhvr>
                                      <p:to>
                                        <p:strVal val="visible"/>
                                      </p:to>
                                    </p:set>
                                  </p:childTnLst>
                                  <p:subTnLst>
                                    <p:set>
                                      <p:cBhvr override="childStyle">
                                        <p:cTn dur="1" fill="hold" display="0" masterRel="nextClick" afterEffect="1"/>
                                        <p:tgtEl>
                                          <p:spTgt spid="10549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5" grpId="0" animBg="1"/>
      <p:bldP spid="105486" grpId="0" animBg="1"/>
      <p:bldP spid="105487" grpId="0" animBg="1"/>
      <p:bldP spid="105488" grpId="0" animBg="1"/>
      <p:bldP spid="105489" grpId="0" animBg="1"/>
      <p:bldP spid="105490"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7529" name="Picture 9"/>
          <p:cNvPicPr>
            <a:picLocks noChangeAspect="1" noChangeArrowheads="1"/>
          </p:cNvPicPr>
          <p:nvPr/>
        </p:nvPicPr>
        <p:blipFill>
          <a:blip r:embed="rId2"/>
          <a:srcRect/>
          <a:stretch>
            <a:fillRect/>
          </a:stretch>
        </p:blipFill>
        <p:spPr bwMode="auto">
          <a:xfrm>
            <a:off x="1016000" y="615950"/>
            <a:ext cx="10160000" cy="5708650"/>
          </a:xfrm>
          <a:prstGeom prst="rect">
            <a:avLst/>
          </a:prstGeom>
          <a:noFill/>
          <a:ln w="12700">
            <a:noFill/>
            <a:miter lim="800000"/>
            <a:headEnd/>
            <a:tailEnd/>
          </a:ln>
          <a:effectLst/>
        </p:spPr>
      </p:pic>
      <p:sp>
        <p:nvSpPr>
          <p:cNvPr id="107530" name="Rectangle 10"/>
          <p:cNvSpPr>
            <a:spLocks noChangeArrowheads="1"/>
          </p:cNvSpPr>
          <p:nvPr/>
        </p:nvSpPr>
        <p:spPr bwMode="auto">
          <a:xfrm>
            <a:off x="4673600" y="1371600"/>
            <a:ext cx="2743200" cy="304800"/>
          </a:xfrm>
          <a:prstGeom prst="rect">
            <a:avLst/>
          </a:prstGeom>
          <a:noFill/>
          <a:ln w="28575">
            <a:solidFill>
              <a:schemeClr val="tx2"/>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30"/>
                                        </p:tgtEl>
                                        <p:attrNameLst>
                                          <p:attrName>style.visibility</p:attrName>
                                        </p:attrNameLst>
                                      </p:cBhvr>
                                      <p:to>
                                        <p:strVal val="visible"/>
                                      </p:to>
                                    </p:set>
                                  </p:childTnLst>
                                  <p:subTnLst>
                                    <p:set>
                                      <p:cBhvr override="childStyle">
                                        <p:cTn dur="1" fill="hold" display="0" masterRel="nextClick" afterEffect="1"/>
                                        <p:tgtEl>
                                          <p:spTgt spid="10753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0"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Configuring a Web Application</a:t>
            </a:r>
          </a:p>
        </p:txBody>
      </p:sp>
      <p:sp>
        <p:nvSpPr>
          <p:cNvPr id="139267" name="Rectangle 3"/>
          <p:cNvSpPr>
            <a:spLocks noGrp="1" noChangeArrowheads="1"/>
          </p:cNvSpPr>
          <p:nvPr>
            <p:ph type="body" idx="1"/>
          </p:nvPr>
        </p:nvSpPr>
        <p:spPr>
          <a:xfrm>
            <a:off x="406400" y="1295400"/>
            <a:ext cx="11480800" cy="4876800"/>
          </a:xfrm>
        </p:spPr>
        <p:txBody>
          <a:bodyPr/>
          <a:lstStyle/>
          <a:p>
            <a:r>
              <a:rPr lang="en-US" sz="2800" dirty="0"/>
              <a:t>Application-specific configuration and declarations are written in the file  </a:t>
            </a:r>
            <a:r>
              <a:rPr lang="en-US" sz="2800" i="1" dirty="0" err="1">
                <a:solidFill>
                  <a:srgbClr val="0000FF"/>
                </a:solidFill>
                <a:latin typeface="Arial" pitchFamily="34" charset="0"/>
              </a:rPr>
              <a:t>myApp</a:t>
            </a:r>
            <a:r>
              <a:rPr lang="en-US" sz="2800" dirty="0">
                <a:solidFill>
                  <a:srgbClr val="0000FF"/>
                </a:solidFill>
                <a:latin typeface="Arial" pitchFamily="34" charset="0"/>
              </a:rPr>
              <a:t>/WEB-INF/web.xml</a:t>
            </a:r>
          </a:p>
          <a:p>
            <a:r>
              <a:rPr lang="en-US" sz="2800" dirty="0"/>
              <a:t>This file contains:</a:t>
            </a:r>
          </a:p>
          <a:p>
            <a:pPr lvl="1"/>
            <a:r>
              <a:rPr lang="en-US" sz="2600" dirty="0"/>
              <a:t>Servlet declarations, mappings and parameters</a:t>
            </a:r>
            <a:endParaRPr lang="en-US" sz="2400" dirty="0"/>
          </a:p>
          <a:p>
            <a:pPr lvl="1"/>
            <a:r>
              <a:rPr lang="en-US" sz="2400" dirty="0"/>
              <a:t>Default files for directory requests</a:t>
            </a:r>
          </a:p>
          <a:p>
            <a:pPr lvl="1"/>
            <a:r>
              <a:rPr lang="en-US" sz="2600" dirty="0"/>
              <a:t>Error pages (sent in cases of HTTP errors)</a:t>
            </a:r>
          </a:p>
          <a:p>
            <a:pPr lvl="1"/>
            <a:r>
              <a:rPr lang="en-US" sz="2600" dirty="0"/>
              <a:t>Security constraints</a:t>
            </a:r>
          </a:p>
          <a:p>
            <a:pPr lvl="1"/>
            <a:r>
              <a:rPr lang="en-US" sz="2600" dirty="0"/>
              <a:t>Session time-out specification</a:t>
            </a:r>
          </a:p>
          <a:p>
            <a:pPr lvl="1"/>
            <a:r>
              <a:rPr lang="en-US" sz="2600" dirty="0"/>
              <a:t>Context (application) parameters</a:t>
            </a:r>
          </a:p>
          <a:p>
            <a:pPr lvl="1"/>
            <a:r>
              <a:rPr lang="en-US" sz="2600" dirty="0"/>
              <a:t>And more…</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Error Pages</a:t>
            </a:r>
          </a:p>
        </p:txBody>
      </p:sp>
      <p:sp>
        <p:nvSpPr>
          <p:cNvPr id="143363" name="Rectangle 3"/>
          <p:cNvSpPr>
            <a:spLocks noGrp="1" noChangeArrowheads="1"/>
          </p:cNvSpPr>
          <p:nvPr>
            <p:ph type="body" idx="1"/>
          </p:nvPr>
        </p:nvSpPr>
        <p:spPr/>
        <p:txBody>
          <a:bodyPr/>
          <a:lstStyle/>
          <a:p>
            <a:r>
              <a:rPr lang="en-US"/>
              <a:t>Use the </a:t>
            </a:r>
            <a:r>
              <a:rPr lang="en-US">
                <a:solidFill>
                  <a:srgbClr val="CC0000"/>
                </a:solidFill>
                <a:latin typeface="Arial" pitchFamily="34" charset="0"/>
              </a:rPr>
              <a:t>error-page</a:t>
            </a:r>
            <a:r>
              <a:rPr lang="en-US"/>
              <a:t> element to define the page sent in case of an HTTP error that occurs </a:t>
            </a:r>
            <a:r>
              <a:rPr lang="en-US" i="1">
                <a:solidFill>
                  <a:srgbClr val="0000FF"/>
                </a:solidFill>
              </a:rPr>
              <a:t>within the application context</a:t>
            </a:r>
          </a:p>
          <a:p>
            <a:r>
              <a:rPr lang="en-US"/>
              <a:t>An error page element has two sub elements:</a:t>
            </a:r>
          </a:p>
          <a:p>
            <a:pPr lvl="1"/>
            <a:r>
              <a:rPr lang="en-US" sz="3200">
                <a:solidFill>
                  <a:srgbClr val="CC0000"/>
                </a:solidFill>
                <a:latin typeface="Arial" pitchFamily="34" charset="0"/>
              </a:rPr>
              <a:t>error-code </a:t>
            </a:r>
            <a:r>
              <a:rPr lang="en-US"/>
              <a:t>- the HTTP error status code</a:t>
            </a:r>
          </a:p>
          <a:p>
            <a:pPr lvl="1"/>
            <a:r>
              <a:rPr lang="en-US" sz="3200">
                <a:solidFill>
                  <a:srgbClr val="CC0000"/>
                </a:solidFill>
                <a:latin typeface="Arial" pitchFamily="34" charset="0"/>
              </a:rPr>
              <a:t>location </a:t>
            </a:r>
            <a:r>
              <a:rPr lang="en-US"/>
              <a:t>- the page that should be sent</a:t>
            </a:r>
          </a:p>
          <a:p>
            <a:pPr lvl="1"/>
            <a:endParaRPr lang="en-US" sz="3200">
              <a:solidFill>
                <a:srgbClr val="CC0000"/>
              </a:solidFill>
              <a:latin typeface="Arial" pitchFamily="34" charset="0"/>
            </a:endParaRP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t>Welcome Page Example</a:t>
            </a:r>
          </a:p>
        </p:txBody>
      </p:sp>
      <p:sp>
        <p:nvSpPr>
          <p:cNvPr id="145411" name="Text Box 3"/>
          <p:cNvSpPr txBox="1">
            <a:spLocks noChangeArrowheads="1"/>
          </p:cNvSpPr>
          <p:nvPr/>
        </p:nvSpPr>
        <p:spPr bwMode="auto">
          <a:xfrm>
            <a:off x="304800" y="1219200"/>
            <a:ext cx="10871200" cy="2499659"/>
          </a:xfrm>
          <a:prstGeom prst="rect">
            <a:avLst/>
          </a:prstGeom>
          <a:solidFill>
            <a:schemeClr val="bg1"/>
          </a:solidFill>
          <a:ln w="12700">
            <a:solidFill>
              <a:schemeClr val="tx1"/>
            </a:solidFill>
            <a:miter lim="800000"/>
            <a:headEnd/>
            <a:tailEnd/>
          </a:ln>
          <a:effectLst/>
        </p:spPr>
        <p:txBody>
          <a:bodyPr lIns="90488" tIns="44450" rIns="90488" bIns="44450">
            <a:spAutoFit/>
          </a:bodyPr>
          <a:lstStyle/>
          <a:p>
            <a:pPr algn="l">
              <a:lnSpc>
                <a:spcPct val="100000"/>
              </a:lnSpc>
              <a:spcBef>
                <a:spcPct val="10000"/>
              </a:spcBef>
              <a:tabLst>
                <a:tab pos="454025" algn="l"/>
                <a:tab pos="906463" algn="l"/>
              </a:tabLst>
            </a:pPr>
            <a:r>
              <a:rPr lang="en-US">
                <a:solidFill>
                  <a:srgbClr val="0015A6"/>
                </a:solidFill>
              </a:rPr>
              <a:t>&lt;</a:t>
            </a:r>
            <a:r>
              <a:rPr lang="en-US">
                <a:solidFill>
                  <a:srgbClr val="A83743"/>
                </a:solidFill>
              </a:rPr>
              <a:t>html</a:t>
            </a:r>
            <a:r>
              <a:rPr lang="en-US">
                <a:solidFill>
                  <a:srgbClr val="0015A6"/>
                </a:solidFill>
              </a:rPr>
              <a:t>&gt;</a:t>
            </a:r>
            <a:endParaRPr lang="en-US" b="0"/>
          </a:p>
          <a:p>
            <a:pPr algn="l">
              <a:lnSpc>
                <a:spcPct val="100000"/>
              </a:lnSpc>
              <a:spcBef>
                <a:spcPct val="10000"/>
              </a:spcBef>
              <a:tabLst>
                <a:tab pos="454025" algn="l"/>
                <a:tab pos="906463" algn="l"/>
              </a:tabLst>
            </a:pPr>
            <a:r>
              <a:rPr lang="en-US" b="0">
                <a:solidFill>
                  <a:srgbClr val="000000"/>
                </a:solidFill>
              </a:rPr>
              <a:t>     </a:t>
            </a:r>
            <a:r>
              <a:rPr lang="en-US">
                <a:solidFill>
                  <a:srgbClr val="0015A6"/>
                </a:solidFill>
              </a:rPr>
              <a:t>&lt;</a:t>
            </a:r>
            <a:r>
              <a:rPr lang="en-US">
                <a:solidFill>
                  <a:srgbClr val="A83743"/>
                </a:solidFill>
              </a:rPr>
              <a:t>head</a:t>
            </a:r>
            <a:r>
              <a:rPr lang="en-US">
                <a:solidFill>
                  <a:srgbClr val="0015A6"/>
                </a:solidFill>
              </a:rPr>
              <a:t>&gt;&lt;</a:t>
            </a:r>
            <a:r>
              <a:rPr lang="en-US">
                <a:solidFill>
                  <a:srgbClr val="A83743"/>
                </a:solidFill>
              </a:rPr>
              <a:t>title</a:t>
            </a:r>
            <a:r>
              <a:rPr lang="en-US">
                <a:solidFill>
                  <a:srgbClr val="0015A6"/>
                </a:solidFill>
              </a:rPr>
              <a:t>&gt;</a:t>
            </a:r>
            <a:r>
              <a:rPr lang="en-US" b="0">
                <a:solidFill>
                  <a:srgbClr val="000000"/>
                </a:solidFill>
              </a:rPr>
              <a:t>Not Found</a:t>
            </a:r>
            <a:r>
              <a:rPr lang="en-US">
                <a:solidFill>
                  <a:srgbClr val="0015A6"/>
                </a:solidFill>
              </a:rPr>
              <a:t>&lt;/</a:t>
            </a:r>
            <a:r>
              <a:rPr lang="en-US">
                <a:solidFill>
                  <a:srgbClr val="A83743"/>
                </a:solidFill>
              </a:rPr>
              <a:t>title</a:t>
            </a:r>
            <a:r>
              <a:rPr lang="en-US">
                <a:solidFill>
                  <a:srgbClr val="0015A6"/>
                </a:solidFill>
              </a:rPr>
              <a:t>&gt;&lt;/</a:t>
            </a:r>
            <a:r>
              <a:rPr lang="en-US">
                <a:solidFill>
                  <a:srgbClr val="A83743"/>
                </a:solidFill>
              </a:rPr>
              <a:t>head</a:t>
            </a:r>
            <a:r>
              <a:rPr lang="en-US">
                <a:solidFill>
                  <a:srgbClr val="0015A6"/>
                </a:solidFill>
              </a:rPr>
              <a:t>&gt;</a:t>
            </a:r>
            <a:endParaRPr lang="en-US" b="0"/>
          </a:p>
          <a:p>
            <a:pPr algn="l">
              <a:lnSpc>
                <a:spcPct val="100000"/>
              </a:lnSpc>
              <a:spcBef>
                <a:spcPct val="10000"/>
              </a:spcBef>
              <a:tabLst>
                <a:tab pos="454025" algn="l"/>
                <a:tab pos="906463" algn="l"/>
              </a:tabLst>
            </a:pPr>
            <a:r>
              <a:rPr lang="en-US" b="0">
                <a:solidFill>
                  <a:srgbClr val="000000"/>
                </a:solidFill>
              </a:rPr>
              <a:t>     </a:t>
            </a:r>
            <a:r>
              <a:rPr lang="en-US">
                <a:solidFill>
                  <a:srgbClr val="0015A6"/>
                </a:solidFill>
              </a:rPr>
              <a:t>&lt;</a:t>
            </a:r>
            <a:r>
              <a:rPr lang="en-US">
                <a:solidFill>
                  <a:srgbClr val="A83743"/>
                </a:solidFill>
              </a:rPr>
              <a:t>body</a:t>
            </a:r>
            <a:r>
              <a:rPr lang="en-US">
                <a:solidFill>
                  <a:srgbClr val="0015A6"/>
                </a:solidFill>
              </a:rPr>
              <a:t>&gt;</a:t>
            </a:r>
            <a:endParaRPr lang="en-US" b="0"/>
          </a:p>
          <a:p>
            <a:pPr algn="l">
              <a:lnSpc>
                <a:spcPct val="100000"/>
              </a:lnSpc>
              <a:spcBef>
                <a:spcPct val="10000"/>
              </a:spcBef>
              <a:tabLst>
                <a:tab pos="454025" algn="l"/>
                <a:tab pos="906463" algn="l"/>
              </a:tabLst>
            </a:pPr>
            <a:r>
              <a:rPr lang="en-US">
                <a:solidFill>
                  <a:srgbClr val="0015A6"/>
                </a:solidFill>
              </a:rPr>
              <a:t>        &lt;</a:t>
            </a:r>
            <a:r>
              <a:rPr lang="en-US">
                <a:solidFill>
                  <a:srgbClr val="A83743"/>
                </a:solidFill>
              </a:rPr>
              <a:t>h1</a:t>
            </a:r>
            <a:r>
              <a:rPr lang="en-US" b="0">
                <a:solidFill>
                  <a:srgbClr val="000000"/>
                </a:solidFill>
              </a:rPr>
              <a:t> </a:t>
            </a:r>
            <a:r>
              <a:rPr lang="en-US">
                <a:solidFill>
                  <a:srgbClr val="0015A6"/>
                </a:solidFill>
              </a:rPr>
              <a:t>style=</a:t>
            </a:r>
            <a:r>
              <a:rPr lang="en-US" b="0">
                <a:solidFill>
                  <a:srgbClr val="0000FF"/>
                </a:solidFill>
              </a:rPr>
              <a:t>"text-align:center; color:green"</a:t>
            </a:r>
            <a:r>
              <a:rPr lang="en-US">
                <a:solidFill>
                  <a:srgbClr val="0015A6"/>
                </a:solidFill>
              </a:rPr>
              <a:t>&gt;</a:t>
            </a:r>
            <a:endParaRPr lang="en-US" b="0"/>
          </a:p>
          <a:p>
            <a:pPr algn="l">
              <a:lnSpc>
                <a:spcPct val="100000"/>
              </a:lnSpc>
              <a:spcBef>
                <a:spcPct val="10000"/>
              </a:spcBef>
              <a:tabLst>
                <a:tab pos="454025" algn="l"/>
                <a:tab pos="906463" algn="l"/>
              </a:tabLst>
            </a:pPr>
            <a:r>
              <a:rPr lang="en-US" b="0">
                <a:solidFill>
                  <a:srgbClr val="000000"/>
                </a:solidFill>
              </a:rPr>
              <a:t>              Sorry, no such file...</a:t>
            </a:r>
            <a:endParaRPr lang="en-US" b="0"/>
          </a:p>
          <a:p>
            <a:pPr algn="l">
              <a:lnSpc>
                <a:spcPct val="100000"/>
              </a:lnSpc>
              <a:spcBef>
                <a:spcPct val="10000"/>
              </a:spcBef>
              <a:tabLst>
                <a:tab pos="454025" algn="l"/>
                <a:tab pos="906463" algn="l"/>
              </a:tabLst>
            </a:pPr>
            <a:r>
              <a:rPr lang="en-US">
                <a:solidFill>
                  <a:srgbClr val="0015A6"/>
                </a:solidFill>
              </a:rPr>
              <a:t>        &lt;/</a:t>
            </a:r>
            <a:r>
              <a:rPr lang="en-US">
                <a:solidFill>
                  <a:srgbClr val="A83743"/>
                </a:solidFill>
              </a:rPr>
              <a:t>h1</a:t>
            </a:r>
            <a:r>
              <a:rPr lang="en-US">
                <a:solidFill>
                  <a:srgbClr val="0015A6"/>
                </a:solidFill>
              </a:rPr>
              <a:t>&gt;</a:t>
            </a:r>
            <a:endParaRPr lang="en-US" b="0"/>
          </a:p>
          <a:p>
            <a:pPr algn="l">
              <a:lnSpc>
                <a:spcPct val="100000"/>
              </a:lnSpc>
              <a:spcBef>
                <a:spcPct val="10000"/>
              </a:spcBef>
              <a:tabLst>
                <a:tab pos="454025" algn="l"/>
                <a:tab pos="906463" algn="l"/>
              </a:tabLst>
            </a:pPr>
            <a:r>
              <a:rPr lang="en-US" b="0">
                <a:solidFill>
                  <a:srgbClr val="000000"/>
                </a:solidFill>
              </a:rPr>
              <a:t>     </a:t>
            </a:r>
            <a:r>
              <a:rPr lang="en-US">
                <a:solidFill>
                  <a:srgbClr val="0015A6"/>
                </a:solidFill>
              </a:rPr>
              <a:t>&lt;/</a:t>
            </a:r>
            <a:r>
              <a:rPr lang="en-US">
                <a:solidFill>
                  <a:srgbClr val="A83743"/>
                </a:solidFill>
              </a:rPr>
              <a:t>body</a:t>
            </a:r>
            <a:r>
              <a:rPr lang="en-US">
                <a:solidFill>
                  <a:srgbClr val="0015A6"/>
                </a:solidFill>
              </a:rPr>
              <a:t>&gt;</a:t>
            </a:r>
            <a:endParaRPr lang="en-US" b="0"/>
          </a:p>
          <a:p>
            <a:pPr algn="l">
              <a:lnSpc>
                <a:spcPct val="100000"/>
              </a:lnSpc>
              <a:spcBef>
                <a:spcPct val="10000"/>
              </a:spcBef>
              <a:tabLst>
                <a:tab pos="454025" algn="l"/>
                <a:tab pos="906463" algn="l"/>
              </a:tabLst>
            </a:pPr>
            <a:r>
              <a:rPr lang="en-US">
                <a:solidFill>
                  <a:srgbClr val="0015A6"/>
                </a:solidFill>
              </a:rPr>
              <a:t>&lt;/</a:t>
            </a:r>
            <a:r>
              <a:rPr lang="en-US">
                <a:solidFill>
                  <a:srgbClr val="A83743"/>
                </a:solidFill>
              </a:rPr>
              <a:t>html</a:t>
            </a:r>
            <a:r>
              <a:rPr lang="en-US">
                <a:solidFill>
                  <a:srgbClr val="0015A6"/>
                </a:solidFill>
              </a:rPr>
              <a:t>&gt;</a:t>
            </a:r>
          </a:p>
        </p:txBody>
      </p:sp>
      <p:sp>
        <p:nvSpPr>
          <p:cNvPr id="145412" name="Text Box 4"/>
          <p:cNvSpPr txBox="1">
            <a:spLocks noChangeArrowheads="1"/>
          </p:cNvSpPr>
          <p:nvPr/>
        </p:nvSpPr>
        <p:spPr bwMode="auto">
          <a:xfrm>
            <a:off x="7416800" y="1219200"/>
            <a:ext cx="3759200" cy="582211"/>
          </a:xfrm>
          <a:prstGeom prst="rect">
            <a:avLst/>
          </a:prstGeom>
          <a:noFill/>
          <a:ln w="12700">
            <a:noFill/>
            <a:miter lim="800000"/>
            <a:headEnd/>
            <a:tailEnd/>
          </a:ln>
          <a:effectLst/>
        </p:spPr>
        <p:txBody>
          <a:bodyPr lIns="90488" tIns="44450" rIns="90488" bIns="44450">
            <a:spAutoFit/>
          </a:bodyPr>
          <a:lstStyle/>
          <a:p>
            <a:pPr algn="r">
              <a:spcBef>
                <a:spcPct val="50000"/>
              </a:spcBef>
              <a:tabLst>
                <a:tab pos="454025" algn="l"/>
                <a:tab pos="906463" algn="l"/>
              </a:tabLst>
            </a:pPr>
            <a:r>
              <a:rPr lang="en-US" sz="3200" b="0" i="1">
                <a:solidFill>
                  <a:srgbClr val="0000FF"/>
                </a:solidFill>
                <a:latin typeface="Times New Roman" pitchFamily="18" charset="0"/>
                <a:cs typeface="Times New Roman" pitchFamily="18" charset="0"/>
              </a:rPr>
              <a:t>my404.html</a:t>
            </a:r>
          </a:p>
        </p:txBody>
      </p:sp>
      <p:grpSp>
        <p:nvGrpSpPr>
          <p:cNvPr id="2" name="Group 5"/>
          <p:cNvGrpSpPr>
            <a:grpSpLocks/>
          </p:cNvGrpSpPr>
          <p:nvPr/>
        </p:nvGrpSpPr>
        <p:grpSpPr bwMode="auto">
          <a:xfrm>
            <a:off x="2235200" y="3733800"/>
            <a:ext cx="9245600" cy="2878138"/>
            <a:chOff x="768" y="2352"/>
            <a:chExt cx="4800" cy="1813"/>
          </a:xfrm>
        </p:grpSpPr>
        <p:sp>
          <p:nvSpPr>
            <p:cNvPr id="145414" name="Text Box 6"/>
            <p:cNvSpPr txBox="1">
              <a:spLocks noChangeArrowheads="1"/>
            </p:cNvSpPr>
            <p:nvPr/>
          </p:nvSpPr>
          <p:spPr bwMode="auto">
            <a:xfrm>
              <a:off x="768" y="2352"/>
              <a:ext cx="4800" cy="1813"/>
            </a:xfrm>
            <a:prstGeom prst="rect">
              <a:avLst/>
            </a:prstGeom>
            <a:solidFill>
              <a:schemeClr val="bg1"/>
            </a:solidFill>
            <a:ln w="12700">
              <a:solidFill>
                <a:schemeClr val="tx1"/>
              </a:solidFill>
              <a:miter lim="800000"/>
              <a:headEnd/>
              <a:tailEnd/>
            </a:ln>
            <a:effectLst/>
          </p:spPr>
          <p:txBody>
            <a:bodyPr lIns="90488" tIns="44450" rIns="90488" bIns="44450">
              <a:spAutoFit/>
            </a:bodyPr>
            <a:lstStyle/>
            <a:p>
              <a:pPr algn="l">
                <a:lnSpc>
                  <a:spcPct val="100000"/>
                </a:lnSpc>
                <a:spcBef>
                  <a:spcPct val="10000"/>
                </a:spcBef>
                <a:tabLst>
                  <a:tab pos="454025" algn="l"/>
                  <a:tab pos="906463" algn="l"/>
                </a:tabLst>
              </a:pPr>
              <a:r>
                <a:rPr lang="en-US" sz="2800" b="0">
                  <a:solidFill>
                    <a:srgbClr val="FF8906"/>
                  </a:solidFill>
                </a:rPr>
                <a:t>&lt;</a:t>
              </a:r>
              <a:r>
                <a:rPr lang="en-US" sz="2800">
                  <a:solidFill>
                    <a:srgbClr val="E66170"/>
                  </a:solidFill>
                </a:rPr>
                <a:t>web-app</a:t>
              </a:r>
              <a:r>
                <a:rPr lang="en-US" sz="2800" b="0">
                  <a:solidFill>
                    <a:srgbClr val="FF8906"/>
                  </a:solidFill>
                </a:rPr>
                <a:t>&gt;</a:t>
              </a:r>
              <a:r>
                <a:rPr lang="en-US" sz="2800" b="0">
                  <a:solidFill>
                    <a:srgbClr val="A65700"/>
                  </a:solidFill>
                </a:rPr>
                <a:t>     </a:t>
              </a:r>
            </a:p>
            <a:p>
              <a:pPr algn="l">
                <a:lnSpc>
                  <a:spcPct val="100000"/>
                </a:lnSpc>
                <a:spcBef>
                  <a:spcPct val="10000"/>
                </a:spcBef>
                <a:tabLst>
                  <a:tab pos="454025" algn="l"/>
                  <a:tab pos="906463" algn="l"/>
                </a:tabLst>
              </a:pPr>
              <a:r>
                <a:rPr lang="en-US" sz="2800" b="0">
                  <a:solidFill>
                    <a:srgbClr val="A65700"/>
                  </a:solidFill>
                </a:rPr>
                <a:t>     </a:t>
              </a:r>
              <a:r>
                <a:rPr lang="en-US" sz="2800" b="0">
                  <a:solidFill>
                    <a:srgbClr val="FF8906"/>
                  </a:solidFill>
                </a:rPr>
                <a:t>&lt;</a:t>
              </a:r>
              <a:r>
                <a:rPr lang="en-US" sz="2800">
                  <a:solidFill>
                    <a:srgbClr val="E66170"/>
                  </a:solidFill>
                </a:rPr>
                <a:t>error-page</a:t>
              </a:r>
              <a:r>
                <a:rPr lang="en-US" sz="2800" b="0">
                  <a:solidFill>
                    <a:srgbClr val="FF8906"/>
                  </a:solidFill>
                </a:rPr>
                <a:t>&gt;</a:t>
              </a:r>
              <a:endParaRPr lang="en-US" sz="2800" b="0">
                <a:solidFill>
                  <a:srgbClr val="A65700"/>
                </a:solidFill>
              </a:endParaRPr>
            </a:p>
            <a:p>
              <a:pPr algn="l">
                <a:lnSpc>
                  <a:spcPct val="100000"/>
                </a:lnSpc>
                <a:spcBef>
                  <a:spcPct val="10000"/>
                </a:spcBef>
                <a:tabLst>
                  <a:tab pos="454025" algn="l"/>
                  <a:tab pos="906463" algn="l"/>
                </a:tabLst>
              </a:pPr>
              <a:r>
                <a:rPr lang="en-US" sz="2800" b="0">
                  <a:solidFill>
                    <a:srgbClr val="A65700"/>
                  </a:solidFill>
                </a:rPr>
                <a:t>         </a:t>
              </a:r>
              <a:r>
                <a:rPr lang="en-US" sz="2800" b="0">
                  <a:solidFill>
                    <a:srgbClr val="FF8906"/>
                  </a:solidFill>
                </a:rPr>
                <a:t>&lt;</a:t>
              </a:r>
              <a:r>
                <a:rPr lang="en-US" sz="2800">
                  <a:solidFill>
                    <a:srgbClr val="E66170"/>
                  </a:solidFill>
                </a:rPr>
                <a:t>error-code</a:t>
              </a:r>
              <a:r>
                <a:rPr lang="en-US" sz="2800" b="0">
                  <a:solidFill>
                    <a:srgbClr val="FF8906"/>
                  </a:solidFill>
                </a:rPr>
                <a:t>&gt;</a:t>
              </a:r>
              <a:r>
                <a:rPr lang="en-US" sz="2800" b="0">
                  <a:solidFill>
                    <a:srgbClr val="0000FF"/>
                  </a:solidFill>
                </a:rPr>
                <a:t>404</a:t>
              </a:r>
              <a:r>
                <a:rPr lang="en-US" sz="2800" b="0">
                  <a:solidFill>
                    <a:srgbClr val="FB8400"/>
                  </a:solidFill>
                </a:rPr>
                <a:t>&lt;/</a:t>
              </a:r>
              <a:r>
                <a:rPr lang="en-US" sz="2800">
                  <a:solidFill>
                    <a:srgbClr val="E66170"/>
                  </a:solidFill>
                </a:rPr>
                <a:t>error-code</a:t>
              </a:r>
              <a:r>
                <a:rPr lang="en-US" sz="2800" b="0">
                  <a:solidFill>
                    <a:srgbClr val="FB8400"/>
                  </a:solidFill>
                </a:rPr>
                <a:t>&gt;</a:t>
              </a:r>
              <a:endParaRPr lang="en-US" sz="2800" b="0">
                <a:solidFill>
                  <a:srgbClr val="A65700"/>
                </a:solidFill>
              </a:endParaRPr>
            </a:p>
            <a:p>
              <a:pPr algn="l">
                <a:lnSpc>
                  <a:spcPct val="100000"/>
                </a:lnSpc>
                <a:spcBef>
                  <a:spcPct val="10000"/>
                </a:spcBef>
                <a:tabLst>
                  <a:tab pos="454025" algn="l"/>
                  <a:tab pos="906463" algn="l"/>
                </a:tabLst>
              </a:pPr>
              <a:r>
                <a:rPr lang="en-US" sz="2800" b="0">
                  <a:solidFill>
                    <a:srgbClr val="A65700"/>
                  </a:solidFill>
                </a:rPr>
                <a:t>         </a:t>
              </a:r>
              <a:r>
                <a:rPr lang="en-US" sz="2800" b="0">
                  <a:solidFill>
                    <a:srgbClr val="FF8906"/>
                  </a:solidFill>
                </a:rPr>
                <a:t>&lt;</a:t>
              </a:r>
              <a:r>
                <a:rPr lang="en-US" sz="2800">
                  <a:solidFill>
                    <a:srgbClr val="E66170"/>
                  </a:solidFill>
                </a:rPr>
                <a:t>location</a:t>
              </a:r>
              <a:r>
                <a:rPr lang="en-US" sz="2800" b="0">
                  <a:solidFill>
                    <a:srgbClr val="FF8906"/>
                  </a:solidFill>
                </a:rPr>
                <a:t>&gt;</a:t>
              </a:r>
              <a:r>
                <a:rPr lang="en-US" sz="2800" b="0">
                  <a:solidFill>
                    <a:srgbClr val="0000FF"/>
                  </a:solidFill>
                </a:rPr>
                <a:t>/my404.html</a:t>
              </a:r>
              <a:r>
                <a:rPr lang="en-US" sz="2800" b="0">
                  <a:solidFill>
                    <a:srgbClr val="FB8400"/>
                  </a:solidFill>
                </a:rPr>
                <a:t>&lt;/</a:t>
              </a:r>
              <a:r>
                <a:rPr lang="en-US" sz="2800">
                  <a:solidFill>
                    <a:srgbClr val="E66170"/>
                  </a:solidFill>
                </a:rPr>
                <a:t>location</a:t>
              </a:r>
              <a:r>
                <a:rPr lang="en-US" sz="2800" b="0">
                  <a:solidFill>
                    <a:srgbClr val="FB8400"/>
                  </a:solidFill>
                </a:rPr>
                <a:t>&gt;</a:t>
              </a:r>
              <a:endParaRPr lang="en-US" sz="2800" b="0">
                <a:solidFill>
                  <a:srgbClr val="A65700"/>
                </a:solidFill>
              </a:endParaRPr>
            </a:p>
            <a:p>
              <a:pPr algn="l">
                <a:lnSpc>
                  <a:spcPct val="100000"/>
                </a:lnSpc>
                <a:spcBef>
                  <a:spcPct val="10000"/>
                </a:spcBef>
                <a:tabLst>
                  <a:tab pos="454025" algn="l"/>
                  <a:tab pos="906463" algn="l"/>
                </a:tabLst>
              </a:pPr>
              <a:r>
                <a:rPr lang="en-US" sz="2800" b="0">
                  <a:solidFill>
                    <a:srgbClr val="A65700"/>
                  </a:solidFill>
                </a:rPr>
                <a:t>     </a:t>
              </a:r>
              <a:r>
                <a:rPr lang="en-US" sz="2800" b="0">
                  <a:solidFill>
                    <a:srgbClr val="FB8400"/>
                  </a:solidFill>
                </a:rPr>
                <a:t>&lt;/</a:t>
              </a:r>
              <a:r>
                <a:rPr lang="en-US" sz="2800">
                  <a:solidFill>
                    <a:srgbClr val="E66170"/>
                  </a:solidFill>
                </a:rPr>
                <a:t>error-page</a:t>
              </a:r>
              <a:r>
                <a:rPr lang="en-US" sz="2800" b="0">
                  <a:solidFill>
                    <a:srgbClr val="FB8400"/>
                  </a:solidFill>
                </a:rPr>
                <a:t>&gt;</a:t>
              </a:r>
              <a:r>
                <a:rPr lang="en-US" sz="2800" b="0">
                  <a:solidFill>
                    <a:srgbClr val="A65700"/>
                  </a:solidFill>
                </a:rPr>
                <a:t>              </a:t>
              </a:r>
            </a:p>
            <a:p>
              <a:pPr algn="l">
                <a:lnSpc>
                  <a:spcPct val="100000"/>
                </a:lnSpc>
                <a:spcBef>
                  <a:spcPct val="10000"/>
                </a:spcBef>
                <a:tabLst>
                  <a:tab pos="454025" algn="l"/>
                  <a:tab pos="906463" algn="l"/>
                </a:tabLst>
              </a:pPr>
              <a:r>
                <a:rPr lang="en-US" sz="2800" b="0">
                  <a:solidFill>
                    <a:srgbClr val="FB8400"/>
                  </a:solidFill>
                </a:rPr>
                <a:t>&lt;/</a:t>
              </a:r>
              <a:r>
                <a:rPr lang="en-US" sz="2800">
                  <a:solidFill>
                    <a:srgbClr val="E66170"/>
                  </a:solidFill>
                </a:rPr>
                <a:t>web-app</a:t>
              </a:r>
              <a:r>
                <a:rPr lang="en-US" sz="2800" b="0">
                  <a:solidFill>
                    <a:srgbClr val="FB8400"/>
                  </a:solidFill>
                </a:rPr>
                <a:t>&gt;</a:t>
              </a:r>
            </a:p>
          </p:txBody>
        </p:sp>
        <p:sp>
          <p:nvSpPr>
            <p:cNvPr id="145415" name="Text Box 7"/>
            <p:cNvSpPr txBox="1">
              <a:spLocks noChangeArrowheads="1"/>
            </p:cNvSpPr>
            <p:nvPr/>
          </p:nvSpPr>
          <p:spPr bwMode="auto">
            <a:xfrm>
              <a:off x="3792" y="2356"/>
              <a:ext cx="1776" cy="367"/>
            </a:xfrm>
            <a:prstGeom prst="rect">
              <a:avLst/>
            </a:prstGeom>
            <a:noFill/>
            <a:ln w="12700">
              <a:noFill/>
              <a:miter lim="800000"/>
              <a:headEnd/>
              <a:tailEnd/>
            </a:ln>
            <a:effectLst/>
          </p:spPr>
          <p:txBody>
            <a:bodyPr lIns="90488" tIns="44450" rIns="90488" bIns="44450">
              <a:spAutoFit/>
            </a:bodyPr>
            <a:lstStyle/>
            <a:p>
              <a:pPr algn="r">
                <a:spcBef>
                  <a:spcPct val="50000"/>
                </a:spcBef>
                <a:tabLst>
                  <a:tab pos="454025" algn="l"/>
                  <a:tab pos="906463" algn="l"/>
                </a:tabLst>
              </a:pPr>
              <a:r>
                <a:rPr lang="en-US" sz="3200" b="0" i="1">
                  <a:solidFill>
                    <a:srgbClr val="0000FF"/>
                  </a:solidFill>
                  <a:latin typeface="Times New Roman" pitchFamily="18" charset="0"/>
                  <a:cs typeface="Times New Roman" pitchFamily="18" charset="0"/>
                </a:rPr>
                <a:t>web.xml</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6" name="Picture 4"/>
          <p:cNvPicPr>
            <a:picLocks noChangeAspect="1" noChangeArrowheads="1"/>
          </p:cNvPicPr>
          <p:nvPr/>
        </p:nvPicPr>
        <p:blipFill>
          <a:blip r:embed="rId2"/>
          <a:srcRect/>
          <a:stretch>
            <a:fillRect/>
          </a:stretch>
        </p:blipFill>
        <p:spPr bwMode="auto">
          <a:xfrm>
            <a:off x="508000" y="457200"/>
            <a:ext cx="11176000" cy="5888038"/>
          </a:xfrm>
          <a:prstGeom prst="rect">
            <a:avLst/>
          </a:prstGeom>
          <a:noFill/>
          <a:ln w="12700">
            <a:noFill/>
            <a:miter lim="800000"/>
            <a:headEnd/>
            <a:tailEnd/>
          </a:ln>
          <a:effectLst/>
        </p:spPr>
      </p:pic>
      <p:sp>
        <p:nvSpPr>
          <p:cNvPr id="146437" name="Rectangle 5"/>
          <p:cNvSpPr>
            <a:spLocks noChangeArrowheads="1"/>
          </p:cNvSpPr>
          <p:nvPr/>
        </p:nvSpPr>
        <p:spPr bwMode="auto">
          <a:xfrm>
            <a:off x="4267200" y="1219200"/>
            <a:ext cx="3759200" cy="381000"/>
          </a:xfrm>
          <a:prstGeom prst="rect">
            <a:avLst/>
          </a:prstGeom>
          <a:noFill/>
          <a:ln w="28575">
            <a:solidFill>
              <a:schemeClr val="tx2"/>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7"/>
                                        </p:tgtEl>
                                        <p:attrNameLst>
                                          <p:attrName>style.visibility</p:attrName>
                                        </p:attrNameLst>
                                      </p:cBhvr>
                                      <p:to>
                                        <p:strVal val="visible"/>
                                      </p:to>
                                    </p:set>
                                  </p:childTnLst>
                                  <p:subTnLst>
                                    <p:set>
                                      <p:cBhvr override="childStyle">
                                        <p:cTn dur="1" fill="hold" display="0" masterRel="nextClick" afterEffect="1"/>
                                        <p:tgtEl>
                                          <p:spTgt spid="14643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7"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4" name="Picture 4"/>
          <p:cNvPicPr>
            <a:picLocks noChangeAspect="1" noChangeArrowheads="1"/>
          </p:cNvPicPr>
          <p:nvPr/>
        </p:nvPicPr>
        <p:blipFill>
          <a:blip r:embed="rId2"/>
          <a:srcRect/>
          <a:stretch>
            <a:fillRect/>
          </a:stretch>
        </p:blipFill>
        <p:spPr bwMode="auto">
          <a:xfrm>
            <a:off x="342900" y="300039"/>
            <a:ext cx="11506200" cy="6257925"/>
          </a:xfrm>
          <a:prstGeom prst="rect">
            <a:avLst/>
          </a:prstGeom>
          <a:noFill/>
          <a:ln w="38100" algn="ctr">
            <a:noFill/>
            <a:miter lim="800000"/>
            <a:headEnd/>
            <a:tailEnd/>
          </a:ln>
          <a:effectLst/>
        </p:spPr>
      </p:pic>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Welcome Pages</a:t>
            </a:r>
          </a:p>
        </p:txBody>
      </p:sp>
      <p:sp>
        <p:nvSpPr>
          <p:cNvPr id="140291" name="Rectangle 3"/>
          <p:cNvSpPr>
            <a:spLocks noGrp="1" noChangeArrowheads="1"/>
          </p:cNvSpPr>
          <p:nvPr>
            <p:ph type="body" idx="1"/>
          </p:nvPr>
        </p:nvSpPr>
        <p:spPr>
          <a:xfrm>
            <a:off x="406400" y="1143000"/>
            <a:ext cx="11480800" cy="4876800"/>
          </a:xfrm>
        </p:spPr>
        <p:txBody>
          <a:bodyPr/>
          <a:lstStyle/>
          <a:p>
            <a:r>
              <a:rPr lang="en-US" sz="2800"/>
              <a:t>The (optional) </a:t>
            </a:r>
            <a:r>
              <a:rPr lang="en-US" sz="2800">
                <a:solidFill>
                  <a:srgbClr val="CC0000"/>
                </a:solidFill>
                <a:latin typeface="Arial" pitchFamily="34" charset="0"/>
              </a:rPr>
              <a:t>welcome-file-list</a:t>
            </a:r>
            <a:r>
              <a:rPr lang="en-US" sz="2800"/>
              <a:t> element contains a list of file names</a:t>
            </a:r>
          </a:p>
          <a:p>
            <a:r>
              <a:rPr lang="en-US" sz="2800"/>
              <a:t>When the URL request is a directory name, Tomcat automatically brings the first file on the list</a:t>
            </a:r>
          </a:p>
          <a:p>
            <a:r>
              <a:rPr lang="en-US" sz="2800"/>
              <a:t>If that file is not found, the server then tries the next file in the list, and so on</a:t>
            </a:r>
          </a:p>
          <a:p>
            <a:r>
              <a:rPr lang="en-US" sz="2800"/>
              <a:t>This file can be of any type, e.g., HTML, JSP, image, etc.</a:t>
            </a:r>
          </a:p>
          <a:p>
            <a:r>
              <a:rPr lang="en-US" sz="2800"/>
              <a:t>The </a:t>
            </a:r>
            <a:r>
              <a:rPr lang="en-US" sz="2800">
                <a:solidFill>
                  <a:srgbClr val="0000FF"/>
                </a:solidFill>
              </a:rPr>
              <a:t>default</a:t>
            </a:r>
            <a:r>
              <a:rPr lang="en-US" sz="2800"/>
              <a:t> welcome list for all applications is set in </a:t>
            </a:r>
            <a:r>
              <a:rPr lang="en-US" sz="2800">
                <a:solidFill>
                  <a:srgbClr val="0000FF"/>
                </a:solidFill>
                <a:latin typeface="Arial" pitchFamily="34" charset="0"/>
              </a:rPr>
              <a:t>$CATALINA_BASE/conf/</a:t>
            </a:r>
            <a:r>
              <a:rPr lang="en-US" sz="2800">
                <a:solidFill>
                  <a:srgbClr val="CC0000"/>
                </a:solidFill>
                <a:latin typeface="Arial" pitchFamily="34" charset="0"/>
              </a:rPr>
              <a:t>web.xml</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Welcome Page Example</a:t>
            </a:r>
          </a:p>
        </p:txBody>
      </p:sp>
      <p:sp>
        <p:nvSpPr>
          <p:cNvPr id="142339" name="Text Box 3"/>
          <p:cNvSpPr txBox="1">
            <a:spLocks noChangeArrowheads="1"/>
          </p:cNvSpPr>
          <p:nvPr/>
        </p:nvSpPr>
        <p:spPr bwMode="auto">
          <a:xfrm>
            <a:off x="304800" y="1219200"/>
            <a:ext cx="11277600" cy="2499659"/>
          </a:xfrm>
          <a:prstGeom prst="rect">
            <a:avLst/>
          </a:prstGeom>
          <a:solidFill>
            <a:schemeClr val="bg1"/>
          </a:solidFill>
          <a:ln w="12700">
            <a:solidFill>
              <a:schemeClr val="tx1"/>
            </a:solidFill>
            <a:miter lim="800000"/>
            <a:headEnd/>
            <a:tailEnd/>
          </a:ln>
          <a:effectLst/>
        </p:spPr>
        <p:txBody>
          <a:bodyPr lIns="90488" tIns="44450" rIns="90488" bIns="44450">
            <a:spAutoFit/>
          </a:bodyPr>
          <a:lstStyle/>
          <a:p>
            <a:pPr algn="l">
              <a:lnSpc>
                <a:spcPct val="100000"/>
              </a:lnSpc>
              <a:spcBef>
                <a:spcPct val="10000"/>
              </a:spcBef>
              <a:tabLst>
                <a:tab pos="454025" algn="l"/>
                <a:tab pos="906463" algn="l"/>
              </a:tabLst>
            </a:pPr>
            <a:r>
              <a:rPr lang="en-US">
                <a:solidFill>
                  <a:srgbClr val="0015A6"/>
                </a:solidFill>
              </a:rPr>
              <a:t>&lt;</a:t>
            </a:r>
            <a:r>
              <a:rPr lang="en-US">
                <a:solidFill>
                  <a:srgbClr val="A83743"/>
                </a:solidFill>
              </a:rPr>
              <a:t>html</a:t>
            </a:r>
            <a:r>
              <a:rPr lang="en-US">
                <a:solidFill>
                  <a:srgbClr val="0015A6"/>
                </a:solidFill>
              </a:rPr>
              <a:t>&gt;</a:t>
            </a:r>
            <a:endParaRPr lang="en-US" b="0"/>
          </a:p>
          <a:p>
            <a:pPr algn="l">
              <a:lnSpc>
                <a:spcPct val="100000"/>
              </a:lnSpc>
              <a:spcBef>
                <a:spcPct val="10000"/>
              </a:spcBef>
              <a:tabLst>
                <a:tab pos="454025" algn="l"/>
                <a:tab pos="906463" algn="l"/>
              </a:tabLst>
            </a:pPr>
            <a:r>
              <a:rPr lang="en-US" b="0">
                <a:solidFill>
                  <a:srgbClr val="000000"/>
                </a:solidFill>
              </a:rPr>
              <a:t>     </a:t>
            </a:r>
            <a:r>
              <a:rPr lang="en-US">
                <a:solidFill>
                  <a:srgbClr val="0015A6"/>
                </a:solidFill>
              </a:rPr>
              <a:t>&lt;</a:t>
            </a:r>
            <a:r>
              <a:rPr lang="en-US">
                <a:solidFill>
                  <a:srgbClr val="A83743"/>
                </a:solidFill>
              </a:rPr>
              <a:t>head</a:t>
            </a:r>
            <a:r>
              <a:rPr lang="en-US">
                <a:solidFill>
                  <a:srgbClr val="0015A6"/>
                </a:solidFill>
              </a:rPr>
              <a:t>&gt;&lt;</a:t>
            </a:r>
            <a:r>
              <a:rPr lang="en-US">
                <a:solidFill>
                  <a:srgbClr val="A83743"/>
                </a:solidFill>
              </a:rPr>
              <a:t>title</a:t>
            </a:r>
            <a:r>
              <a:rPr lang="en-US">
                <a:solidFill>
                  <a:srgbClr val="0015A6"/>
                </a:solidFill>
              </a:rPr>
              <a:t>&gt;</a:t>
            </a:r>
            <a:r>
              <a:rPr lang="en-US" b="0">
                <a:solidFill>
                  <a:srgbClr val="000000"/>
                </a:solidFill>
              </a:rPr>
              <a:t>Welcome</a:t>
            </a:r>
            <a:r>
              <a:rPr lang="en-US">
                <a:solidFill>
                  <a:srgbClr val="0015A6"/>
                </a:solidFill>
              </a:rPr>
              <a:t>&lt;/</a:t>
            </a:r>
            <a:r>
              <a:rPr lang="en-US">
                <a:solidFill>
                  <a:srgbClr val="A83743"/>
                </a:solidFill>
              </a:rPr>
              <a:t>title</a:t>
            </a:r>
            <a:r>
              <a:rPr lang="en-US">
                <a:solidFill>
                  <a:srgbClr val="0015A6"/>
                </a:solidFill>
              </a:rPr>
              <a:t>&gt;&lt;/</a:t>
            </a:r>
            <a:r>
              <a:rPr lang="en-US">
                <a:solidFill>
                  <a:srgbClr val="A83743"/>
                </a:solidFill>
              </a:rPr>
              <a:t>head</a:t>
            </a:r>
            <a:r>
              <a:rPr lang="en-US">
                <a:solidFill>
                  <a:srgbClr val="0015A6"/>
                </a:solidFill>
              </a:rPr>
              <a:t>&gt;</a:t>
            </a:r>
            <a:r>
              <a:rPr lang="en-US" b="0">
                <a:solidFill>
                  <a:srgbClr val="000000"/>
                </a:solidFill>
              </a:rPr>
              <a:t> </a:t>
            </a:r>
            <a:endParaRPr lang="en-US" b="0"/>
          </a:p>
          <a:p>
            <a:pPr algn="l">
              <a:lnSpc>
                <a:spcPct val="100000"/>
              </a:lnSpc>
              <a:spcBef>
                <a:spcPct val="10000"/>
              </a:spcBef>
              <a:tabLst>
                <a:tab pos="454025" algn="l"/>
                <a:tab pos="906463" algn="l"/>
              </a:tabLst>
            </a:pPr>
            <a:r>
              <a:rPr lang="en-US" b="0">
                <a:solidFill>
                  <a:srgbClr val="000000"/>
                </a:solidFill>
              </a:rPr>
              <a:t>     </a:t>
            </a:r>
            <a:r>
              <a:rPr lang="en-US">
                <a:solidFill>
                  <a:srgbClr val="0015A6"/>
                </a:solidFill>
              </a:rPr>
              <a:t>&lt;</a:t>
            </a:r>
            <a:r>
              <a:rPr lang="en-US">
                <a:solidFill>
                  <a:srgbClr val="A83743"/>
                </a:solidFill>
              </a:rPr>
              <a:t>body</a:t>
            </a:r>
            <a:r>
              <a:rPr lang="en-US">
                <a:solidFill>
                  <a:srgbClr val="0015A6"/>
                </a:solidFill>
              </a:rPr>
              <a:t>&gt;</a:t>
            </a:r>
            <a:endParaRPr lang="en-US" b="0"/>
          </a:p>
          <a:p>
            <a:pPr algn="l">
              <a:lnSpc>
                <a:spcPct val="100000"/>
              </a:lnSpc>
              <a:spcBef>
                <a:spcPct val="10000"/>
              </a:spcBef>
              <a:tabLst>
                <a:tab pos="454025" algn="l"/>
                <a:tab pos="906463" algn="l"/>
              </a:tabLst>
            </a:pPr>
            <a:r>
              <a:rPr lang="en-US">
                <a:solidFill>
                  <a:srgbClr val="0015A6"/>
                </a:solidFill>
              </a:rPr>
              <a:t>        &lt;</a:t>
            </a:r>
            <a:r>
              <a:rPr lang="en-US">
                <a:solidFill>
                  <a:srgbClr val="A83743"/>
                </a:solidFill>
              </a:rPr>
              <a:t>h1</a:t>
            </a:r>
            <a:r>
              <a:rPr lang="en-US" b="0">
                <a:solidFill>
                  <a:srgbClr val="000000"/>
                </a:solidFill>
              </a:rPr>
              <a:t> </a:t>
            </a:r>
            <a:r>
              <a:rPr lang="en-US">
                <a:solidFill>
                  <a:srgbClr val="0015A6"/>
                </a:solidFill>
              </a:rPr>
              <a:t>style=</a:t>
            </a:r>
            <a:r>
              <a:rPr lang="en-US" b="0">
                <a:solidFill>
                  <a:srgbClr val="0000FF"/>
                </a:solidFill>
              </a:rPr>
              <a:t>"text-align:center; color:red"</a:t>
            </a:r>
            <a:r>
              <a:rPr lang="en-US">
                <a:solidFill>
                  <a:srgbClr val="0015A6"/>
                </a:solidFill>
              </a:rPr>
              <a:t>&gt;</a:t>
            </a:r>
            <a:endParaRPr lang="en-US" b="0"/>
          </a:p>
          <a:p>
            <a:pPr algn="l">
              <a:lnSpc>
                <a:spcPct val="100000"/>
              </a:lnSpc>
              <a:spcBef>
                <a:spcPct val="10000"/>
              </a:spcBef>
              <a:tabLst>
                <a:tab pos="454025" algn="l"/>
                <a:tab pos="906463" algn="l"/>
              </a:tabLst>
            </a:pPr>
            <a:r>
              <a:rPr lang="en-US" b="0">
                <a:solidFill>
                  <a:srgbClr val="000000"/>
                </a:solidFill>
              </a:rPr>
              <a:t>           Welcome Dear Visitor!</a:t>
            </a:r>
            <a:endParaRPr lang="en-US" b="0"/>
          </a:p>
          <a:p>
            <a:pPr algn="l">
              <a:lnSpc>
                <a:spcPct val="100000"/>
              </a:lnSpc>
              <a:spcBef>
                <a:spcPct val="10000"/>
              </a:spcBef>
              <a:tabLst>
                <a:tab pos="454025" algn="l"/>
                <a:tab pos="906463" algn="l"/>
              </a:tabLst>
            </a:pPr>
            <a:r>
              <a:rPr lang="en-US">
                <a:solidFill>
                  <a:srgbClr val="0015A6"/>
                </a:solidFill>
              </a:rPr>
              <a:t>       &lt;/</a:t>
            </a:r>
            <a:r>
              <a:rPr lang="en-US">
                <a:solidFill>
                  <a:srgbClr val="A83743"/>
                </a:solidFill>
              </a:rPr>
              <a:t>h1</a:t>
            </a:r>
            <a:r>
              <a:rPr lang="en-US">
                <a:solidFill>
                  <a:srgbClr val="0015A6"/>
                </a:solidFill>
              </a:rPr>
              <a:t>&gt;</a:t>
            </a:r>
            <a:endParaRPr lang="en-US" b="0"/>
          </a:p>
          <a:p>
            <a:pPr algn="l">
              <a:lnSpc>
                <a:spcPct val="100000"/>
              </a:lnSpc>
              <a:spcBef>
                <a:spcPct val="10000"/>
              </a:spcBef>
              <a:tabLst>
                <a:tab pos="454025" algn="l"/>
                <a:tab pos="906463" algn="l"/>
              </a:tabLst>
            </a:pPr>
            <a:r>
              <a:rPr lang="en-US" b="0">
                <a:solidFill>
                  <a:srgbClr val="000000"/>
                </a:solidFill>
              </a:rPr>
              <a:t>     </a:t>
            </a:r>
            <a:r>
              <a:rPr lang="en-US">
                <a:solidFill>
                  <a:srgbClr val="0015A6"/>
                </a:solidFill>
              </a:rPr>
              <a:t>&lt;/</a:t>
            </a:r>
            <a:r>
              <a:rPr lang="en-US">
                <a:solidFill>
                  <a:srgbClr val="A83743"/>
                </a:solidFill>
              </a:rPr>
              <a:t>body</a:t>
            </a:r>
            <a:r>
              <a:rPr lang="en-US">
                <a:solidFill>
                  <a:srgbClr val="0015A6"/>
                </a:solidFill>
              </a:rPr>
              <a:t>&gt;</a:t>
            </a:r>
            <a:endParaRPr lang="en-US" b="0"/>
          </a:p>
          <a:p>
            <a:pPr algn="l">
              <a:lnSpc>
                <a:spcPct val="100000"/>
              </a:lnSpc>
              <a:spcBef>
                <a:spcPct val="10000"/>
              </a:spcBef>
              <a:tabLst>
                <a:tab pos="454025" algn="l"/>
                <a:tab pos="906463" algn="l"/>
              </a:tabLst>
            </a:pPr>
            <a:r>
              <a:rPr lang="en-US">
                <a:solidFill>
                  <a:srgbClr val="0015A6"/>
                </a:solidFill>
              </a:rPr>
              <a:t>&lt;/</a:t>
            </a:r>
            <a:r>
              <a:rPr lang="en-US">
                <a:solidFill>
                  <a:srgbClr val="A83743"/>
                </a:solidFill>
              </a:rPr>
              <a:t>html</a:t>
            </a:r>
            <a:r>
              <a:rPr lang="en-US">
                <a:solidFill>
                  <a:srgbClr val="0015A6"/>
                </a:solidFill>
              </a:rPr>
              <a:t>&gt;</a:t>
            </a:r>
          </a:p>
        </p:txBody>
      </p:sp>
      <p:sp>
        <p:nvSpPr>
          <p:cNvPr id="142340" name="Text Box 4"/>
          <p:cNvSpPr txBox="1">
            <a:spLocks noChangeArrowheads="1"/>
          </p:cNvSpPr>
          <p:nvPr/>
        </p:nvSpPr>
        <p:spPr bwMode="auto">
          <a:xfrm>
            <a:off x="7823200" y="1219200"/>
            <a:ext cx="3759200" cy="582211"/>
          </a:xfrm>
          <a:prstGeom prst="rect">
            <a:avLst/>
          </a:prstGeom>
          <a:noFill/>
          <a:ln w="12700">
            <a:noFill/>
            <a:miter lim="800000"/>
            <a:headEnd/>
            <a:tailEnd/>
          </a:ln>
          <a:effectLst/>
        </p:spPr>
        <p:txBody>
          <a:bodyPr lIns="90488" tIns="44450" rIns="90488" bIns="44450">
            <a:spAutoFit/>
          </a:bodyPr>
          <a:lstStyle/>
          <a:p>
            <a:pPr algn="r">
              <a:spcBef>
                <a:spcPct val="50000"/>
              </a:spcBef>
              <a:tabLst>
                <a:tab pos="454025" algn="l"/>
                <a:tab pos="906463" algn="l"/>
              </a:tabLst>
            </a:pPr>
            <a:r>
              <a:rPr lang="en-US" sz="3200" b="0" i="1">
                <a:solidFill>
                  <a:srgbClr val="0000FF"/>
                </a:solidFill>
                <a:latin typeface="Times New Roman" pitchFamily="18" charset="0"/>
                <a:cs typeface="Times New Roman" pitchFamily="18" charset="0"/>
              </a:rPr>
              <a:t>welcome.html</a:t>
            </a:r>
          </a:p>
        </p:txBody>
      </p:sp>
      <p:grpSp>
        <p:nvGrpSpPr>
          <p:cNvPr id="2" name="Group 11"/>
          <p:cNvGrpSpPr>
            <a:grpSpLocks/>
          </p:cNvGrpSpPr>
          <p:nvPr/>
        </p:nvGrpSpPr>
        <p:grpSpPr bwMode="auto">
          <a:xfrm>
            <a:off x="1625600" y="3733801"/>
            <a:ext cx="10160000" cy="2195513"/>
            <a:chOff x="768" y="2352"/>
            <a:chExt cx="4800" cy="1383"/>
          </a:xfrm>
        </p:grpSpPr>
        <p:sp>
          <p:nvSpPr>
            <p:cNvPr id="142345" name="Text Box 9"/>
            <p:cNvSpPr txBox="1">
              <a:spLocks noChangeArrowheads="1"/>
            </p:cNvSpPr>
            <p:nvPr/>
          </p:nvSpPr>
          <p:spPr bwMode="auto">
            <a:xfrm>
              <a:off x="768" y="2352"/>
              <a:ext cx="4800" cy="1383"/>
            </a:xfrm>
            <a:prstGeom prst="rect">
              <a:avLst/>
            </a:prstGeom>
            <a:solidFill>
              <a:schemeClr val="bg1"/>
            </a:solidFill>
            <a:ln w="12700">
              <a:solidFill>
                <a:schemeClr val="tx1"/>
              </a:solidFill>
              <a:miter lim="800000"/>
              <a:headEnd/>
              <a:tailEnd/>
            </a:ln>
            <a:effectLst/>
          </p:spPr>
          <p:txBody>
            <a:bodyPr lIns="90488" tIns="44450" rIns="90488" bIns="44450">
              <a:spAutoFit/>
            </a:bodyPr>
            <a:lstStyle/>
            <a:p>
              <a:pPr algn="l">
                <a:lnSpc>
                  <a:spcPct val="100000"/>
                </a:lnSpc>
                <a:spcBef>
                  <a:spcPct val="10000"/>
                </a:spcBef>
                <a:tabLst>
                  <a:tab pos="454025" algn="l"/>
                  <a:tab pos="906463" algn="l"/>
                </a:tabLst>
              </a:pPr>
              <a:r>
                <a:rPr lang="en-US" b="0">
                  <a:solidFill>
                    <a:srgbClr val="FF8906"/>
                  </a:solidFill>
                </a:rPr>
                <a:t>&lt;</a:t>
              </a:r>
              <a:r>
                <a:rPr lang="en-US">
                  <a:solidFill>
                    <a:srgbClr val="E66170"/>
                  </a:solidFill>
                </a:rPr>
                <a:t>web-app</a:t>
              </a:r>
              <a:r>
                <a:rPr lang="en-US" b="0">
                  <a:solidFill>
                    <a:srgbClr val="FF8906"/>
                  </a:solidFill>
                </a:rPr>
                <a:t>&gt;</a:t>
              </a:r>
              <a:endParaRPr lang="en-US" b="0">
                <a:solidFill>
                  <a:srgbClr val="A65700"/>
                </a:solidFill>
              </a:endParaRPr>
            </a:p>
            <a:p>
              <a:pPr algn="l">
                <a:lnSpc>
                  <a:spcPct val="100000"/>
                </a:lnSpc>
                <a:spcBef>
                  <a:spcPct val="10000"/>
                </a:spcBef>
                <a:tabLst>
                  <a:tab pos="454025" algn="l"/>
                  <a:tab pos="906463" algn="l"/>
                </a:tabLst>
              </a:pPr>
              <a:r>
                <a:rPr lang="en-US" b="0">
                  <a:solidFill>
                    <a:srgbClr val="A65700"/>
                  </a:solidFill>
                </a:rPr>
                <a:t>     </a:t>
              </a:r>
              <a:r>
                <a:rPr lang="en-US" b="0">
                  <a:solidFill>
                    <a:srgbClr val="FF8906"/>
                  </a:solidFill>
                </a:rPr>
                <a:t>&lt;</a:t>
              </a:r>
              <a:r>
                <a:rPr lang="en-US">
                  <a:solidFill>
                    <a:srgbClr val="E66170"/>
                  </a:solidFill>
                </a:rPr>
                <a:t>welcome-file-list</a:t>
              </a:r>
              <a:r>
                <a:rPr lang="en-US" b="0">
                  <a:solidFill>
                    <a:srgbClr val="FF8906"/>
                  </a:solidFill>
                </a:rPr>
                <a:t>&gt;</a:t>
              </a:r>
              <a:endParaRPr lang="en-US" b="0">
                <a:solidFill>
                  <a:srgbClr val="A65700"/>
                </a:solidFill>
              </a:endParaRPr>
            </a:p>
            <a:p>
              <a:pPr algn="l">
                <a:lnSpc>
                  <a:spcPct val="100000"/>
                </a:lnSpc>
                <a:spcBef>
                  <a:spcPct val="10000"/>
                </a:spcBef>
                <a:tabLst>
                  <a:tab pos="454025" algn="l"/>
                  <a:tab pos="906463" algn="l"/>
                </a:tabLst>
              </a:pPr>
              <a:r>
                <a:rPr lang="en-US" b="0">
                  <a:solidFill>
                    <a:srgbClr val="A65700"/>
                  </a:solidFill>
                </a:rPr>
                <a:t>         </a:t>
              </a:r>
              <a:r>
                <a:rPr lang="en-US" b="0">
                  <a:solidFill>
                    <a:srgbClr val="FF8906"/>
                  </a:solidFill>
                </a:rPr>
                <a:t>&lt;</a:t>
              </a:r>
              <a:r>
                <a:rPr lang="en-US">
                  <a:solidFill>
                    <a:srgbClr val="E66170"/>
                  </a:solidFill>
                </a:rPr>
                <a:t>welcome-file</a:t>
              </a:r>
              <a:r>
                <a:rPr lang="en-US" b="0">
                  <a:solidFill>
                    <a:srgbClr val="FF8906"/>
                  </a:solidFill>
                </a:rPr>
                <a:t>&gt;</a:t>
              </a:r>
              <a:r>
                <a:rPr lang="en-US" b="0">
                  <a:solidFill>
                    <a:srgbClr val="A65700"/>
                  </a:solidFill>
                </a:rPr>
                <a:t>welcome.html</a:t>
              </a:r>
              <a:r>
                <a:rPr lang="en-US" b="0">
                  <a:solidFill>
                    <a:srgbClr val="FB8400"/>
                  </a:solidFill>
                </a:rPr>
                <a:t>&lt;/</a:t>
              </a:r>
              <a:r>
                <a:rPr lang="en-US">
                  <a:solidFill>
                    <a:srgbClr val="E66170"/>
                  </a:solidFill>
                </a:rPr>
                <a:t>welcome-file</a:t>
              </a:r>
              <a:r>
                <a:rPr lang="en-US" b="0">
                  <a:solidFill>
                    <a:srgbClr val="FB8400"/>
                  </a:solidFill>
                </a:rPr>
                <a:t>&gt;</a:t>
              </a:r>
              <a:endParaRPr lang="en-US" b="0">
                <a:solidFill>
                  <a:srgbClr val="A65700"/>
                </a:solidFill>
              </a:endParaRPr>
            </a:p>
            <a:p>
              <a:pPr algn="l">
                <a:lnSpc>
                  <a:spcPct val="100000"/>
                </a:lnSpc>
                <a:spcBef>
                  <a:spcPct val="10000"/>
                </a:spcBef>
                <a:tabLst>
                  <a:tab pos="454025" algn="l"/>
                  <a:tab pos="906463" algn="l"/>
                </a:tabLst>
              </a:pPr>
              <a:r>
                <a:rPr lang="en-US" b="0">
                  <a:solidFill>
                    <a:srgbClr val="A65700"/>
                  </a:solidFill>
                </a:rPr>
                <a:t>          </a:t>
              </a:r>
              <a:r>
                <a:rPr lang="en-US" b="0">
                  <a:solidFill>
                    <a:srgbClr val="FF8906"/>
                  </a:solidFill>
                </a:rPr>
                <a:t>&lt;</a:t>
              </a:r>
              <a:r>
                <a:rPr lang="en-US">
                  <a:solidFill>
                    <a:srgbClr val="E66170"/>
                  </a:solidFill>
                </a:rPr>
                <a:t>welcome-file</a:t>
              </a:r>
              <a:r>
                <a:rPr lang="en-US" b="0">
                  <a:solidFill>
                    <a:srgbClr val="FF8906"/>
                  </a:solidFill>
                </a:rPr>
                <a:t>&gt;</a:t>
              </a:r>
              <a:r>
                <a:rPr lang="en-US" b="0">
                  <a:solidFill>
                    <a:srgbClr val="A65700"/>
                  </a:solidFill>
                </a:rPr>
                <a:t>index.html</a:t>
              </a:r>
              <a:r>
                <a:rPr lang="en-US" b="0">
                  <a:solidFill>
                    <a:srgbClr val="FB8400"/>
                  </a:solidFill>
                </a:rPr>
                <a:t>&lt;/</a:t>
              </a:r>
              <a:r>
                <a:rPr lang="en-US">
                  <a:solidFill>
                    <a:srgbClr val="E66170"/>
                  </a:solidFill>
                </a:rPr>
                <a:t>welcome-file</a:t>
              </a:r>
              <a:r>
                <a:rPr lang="en-US" b="0">
                  <a:solidFill>
                    <a:srgbClr val="FB8400"/>
                  </a:solidFill>
                </a:rPr>
                <a:t>&gt;</a:t>
              </a:r>
              <a:endParaRPr lang="en-US" b="0">
                <a:solidFill>
                  <a:srgbClr val="A65700"/>
                </a:solidFill>
              </a:endParaRPr>
            </a:p>
            <a:p>
              <a:pPr algn="l">
                <a:lnSpc>
                  <a:spcPct val="100000"/>
                </a:lnSpc>
                <a:spcBef>
                  <a:spcPct val="10000"/>
                </a:spcBef>
                <a:tabLst>
                  <a:tab pos="454025" algn="l"/>
                  <a:tab pos="906463" algn="l"/>
                </a:tabLst>
              </a:pPr>
              <a:r>
                <a:rPr lang="en-US" b="0">
                  <a:solidFill>
                    <a:srgbClr val="A65700"/>
                  </a:solidFill>
                </a:rPr>
                <a:t>          </a:t>
              </a:r>
              <a:r>
                <a:rPr lang="en-US" b="0">
                  <a:solidFill>
                    <a:srgbClr val="FF8906"/>
                  </a:solidFill>
                </a:rPr>
                <a:t>&lt;</a:t>
              </a:r>
              <a:r>
                <a:rPr lang="en-US">
                  <a:solidFill>
                    <a:srgbClr val="E66170"/>
                  </a:solidFill>
                </a:rPr>
                <a:t>welcome-file</a:t>
              </a:r>
              <a:r>
                <a:rPr lang="en-US" b="0">
                  <a:solidFill>
                    <a:srgbClr val="FF8906"/>
                  </a:solidFill>
                </a:rPr>
                <a:t>&gt;</a:t>
              </a:r>
              <a:r>
                <a:rPr lang="en-US" b="0">
                  <a:solidFill>
                    <a:srgbClr val="A65700"/>
                  </a:solidFill>
                </a:rPr>
                <a:t>index.jsp</a:t>
              </a:r>
              <a:r>
                <a:rPr lang="en-US" b="0">
                  <a:solidFill>
                    <a:srgbClr val="FB8400"/>
                  </a:solidFill>
                </a:rPr>
                <a:t>&lt;/</a:t>
              </a:r>
              <a:r>
                <a:rPr lang="en-US">
                  <a:solidFill>
                    <a:srgbClr val="E66170"/>
                  </a:solidFill>
                </a:rPr>
                <a:t>welcome-file</a:t>
              </a:r>
              <a:r>
                <a:rPr lang="en-US" b="0">
                  <a:solidFill>
                    <a:srgbClr val="FB8400"/>
                  </a:solidFill>
                </a:rPr>
                <a:t>&gt;</a:t>
              </a:r>
              <a:endParaRPr lang="en-US" b="0">
                <a:solidFill>
                  <a:srgbClr val="A65700"/>
                </a:solidFill>
              </a:endParaRPr>
            </a:p>
            <a:p>
              <a:pPr algn="l">
                <a:lnSpc>
                  <a:spcPct val="100000"/>
                </a:lnSpc>
                <a:spcBef>
                  <a:spcPct val="10000"/>
                </a:spcBef>
                <a:tabLst>
                  <a:tab pos="454025" algn="l"/>
                  <a:tab pos="906463" algn="l"/>
                </a:tabLst>
              </a:pPr>
              <a:r>
                <a:rPr lang="en-US" b="0">
                  <a:solidFill>
                    <a:srgbClr val="A65700"/>
                  </a:solidFill>
                </a:rPr>
                <a:t>     </a:t>
              </a:r>
              <a:r>
                <a:rPr lang="en-US" b="0">
                  <a:solidFill>
                    <a:srgbClr val="FB8400"/>
                  </a:solidFill>
                </a:rPr>
                <a:t>&lt;/</a:t>
              </a:r>
              <a:r>
                <a:rPr lang="en-US">
                  <a:solidFill>
                    <a:srgbClr val="E66170"/>
                  </a:solidFill>
                </a:rPr>
                <a:t>welcome-file-list</a:t>
              </a:r>
              <a:r>
                <a:rPr lang="en-US" b="0">
                  <a:solidFill>
                    <a:srgbClr val="FB8400"/>
                  </a:solidFill>
                </a:rPr>
                <a:t>&gt;</a:t>
              </a:r>
              <a:endParaRPr lang="en-US" b="0">
                <a:solidFill>
                  <a:srgbClr val="A65700"/>
                </a:solidFill>
              </a:endParaRPr>
            </a:p>
            <a:p>
              <a:pPr algn="l">
                <a:lnSpc>
                  <a:spcPct val="100000"/>
                </a:lnSpc>
                <a:spcBef>
                  <a:spcPct val="10000"/>
                </a:spcBef>
                <a:tabLst>
                  <a:tab pos="454025" algn="l"/>
                  <a:tab pos="906463" algn="l"/>
                </a:tabLst>
              </a:pPr>
              <a:r>
                <a:rPr lang="en-US" b="0">
                  <a:solidFill>
                    <a:srgbClr val="FB8400"/>
                  </a:solidFill>
                </a:rPr>
                <a:t>&lt;/</a:t>
              </a:r>
              <a:r>
                <a:rPr lang="en-US">
                  <a:solidFill>
                    <a:srgbClr val="E66170"/>
                  </a:solidFill>
                </a:rPr>
                <a:t>web-app</a:t>
              </a:r>
              <a:r>
                <a:rPr lang="en-US" b="0">
                  <a:solidFill>
                    <a:srgbClr val="FB8400"/>
                  </a:solidFill>
                </a:rPr>
                <a:t>&gt;</a:t>
              </a:r>
            </a:p>
          </p:txBody>
        </p:sp>
        <p:sp>
          <p:nvSpPr>
            <p:cNvPr id="142346" name="Text Box 10"/>
            <p:cNvSpPr txBox="1">
              <a:spLocks noChangeArrowheads="1"/>
            </p:cNvSpPr>
            <p:nvPr/>
          </p:nvSpPr>
          <p:spPr bwMode="auto">
            <a:xfrm>
              <a:off x="3792" y="2356"/>
              <a:ext cx="1776" cy="367"/>
            </a:xfrm>
            <a:prstGeom prst="rect">
              <a:avLst/>
            </a:prstGeom>
            <a:noFill/>
            <a:ln w="12700">
              <a:noFill/>
              <a:miter lim="800000"/>
              <a:headEnd/>
              <a:tailEnd/>
            </a:ln>
            <a:effectLst/>
          </p:spPr>
          <p:txBody>
            <a:bodyPr lIns="90488" tIns="44450" rIns="90488" bIns="44450">
              <a:spAutoFit/>
            </a:bodyPr>
            <a:lstStyle/>
            <a:p>
              <a:pPr algn="r">
                <a:spcBef>
                  <a:spcPct val="50000"/>
                </a:spcBef>
                <a:tabLst>
                  <a:tab pos="454025" algn="l"/>
                  <a:tab pos="906463" algn="l"/>
                </a:tabLst>
              </a:pPr>
              <a:r>
                <a:rPr lang="en-US" sz="3200" b="0" i="1">
                  <a:solidFill>
                    <a:srgbClr val="0000FF"/>
                  </a:solidFill>
                  <a:latin typeface="Times New Roman" pitchFamily="18" charset="0"/>
                  <a:cs typeface="Times New Roman" pitchFamily="18" charset="0"/>
                </a:rPr>
                <a:t>web.xml</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Java Script Arrays</a:t>
            </a:r>
            <a:endParaRPr lang="en-US" dirty="0"/>
          </a:p>
        </p:txBody>
      </p:sp>
      <p:pic>
        <p:nvPicPr>
          <p:cNvPr id="5" name="Content Placeholder 4"/>
          <p:cNvPicPr>
            <a:picLocks noGrp="1" noChangeAspect="1"/>
          </p:cNvPicPr>
          <p:nvPr>
            <p:ph idx="1"/>
          </p:nvPr>
        </p:nvPicPr>
        <p:blipFill>
          <a:blip r:embed="rId2"/>
          <a:stretch>
            <a:fillRect/>
          </a:stretch>
        </p:blipFill>
        <p:spPr>
          <a:xfrm>
            <a:off x="838200" y="1825625"/>
            <a:ext cx="6557212" cy="4588238"/>
          </a:xfrm>
          <a:prstGeom prst="rect">
            <a:avLst/>
          </a:prstGeom>
        </p:spPr>
      </p:pic>
    </p:spTree>
    <p:extLst>
      <p:ext uri="{BB962C8B-B14F-4D97-AF65-F5344CB8AC3E}">
        <p14:creationId xmlns:p14="http://schemas.microsoft.com/office/powerpoint/2010/main" val="27262079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6" name="Picture 4"/>
          <p:cNvPicPr>
            <a:picLocks noChangeAspect="1" noChangeArrowheads="1"/>
          </p:cNvPicPr>
          <p:nvPr/>
        </p:nvPicPr>
        <p:blipFill>
          <a:blip r:embed="rId2"/>
          <a:srcRect/>
          <a:stretch>
            <a:fillRect/>
          </a:stretch>
        </p:blipFill>
        <p:spPr bwMode="auto">
          <a:xfrm>
            <a:off x="508000" y="325438"/>
            <a:ext cx="11176000" cy="6278562"/>
          </a:xfrm>
          <a:prstGeom prst="rect">
            <a:avLst/>
          </a:prstGeom>
          <a:noFill/>
          <a:ln w="12700">
            <a:noFill/>
            <a:miter lim="800000"/>
            <a:headEnd/>
            <a:tailEnd/>
          </a:ln>
          <a:effectLst/>
        </p:spPr>
      </p:pic>
      <p:sp>
        <p:nvSpPr>
          <p:cNvPr id="141318" name="Rectangle 6"/>
          <p:cNvSpPr>
            <a:spLocks noChangeArrowheads="1"/>
          </p:cNvSpPr>
          <p:nvPr/>
        </p:nvSpPr>
        <p:spPr bwMode="auto">
          <a:xfrm>
            <a:off x="4470400" y="1143000"/>
            <a:ext cx="3048000" cy="304800"/>
          </a:xfrm>
          <a:prstGeom prst="rect">
            <a:avLst/>
          </a:prstGeom>
          <a:noFill/>
          <a:ln w="28575">
            <a:solidFill>
              <a:schemeClr val="tx2"/>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318"/>
                                        </p:tgtEl>
                                        <p:attrNameLst>
                                          <p:attrName>style.visibility</p:attrName>
                                        </p:attrNameLst>
                                      </p:cBhvr>
                                      <p:to>
                                        <p:strVal val="visible"/>
                                      </p:to>
                                    </p:set>
                                  </p:childTnLst>
                                  <p:subTnLst>
                                    <p:set>
                                      <p:cBhvr override="childStyle">
                                        <p:cTn dur="1" fill="hold" display="0" masterRel="nextClick" afterEffect="1"/>
                                        <p:tgtEl>
                                          <p:spTgt spid="1413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8" grpId="0" animBg="1"/>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9D8C6F4-9BC5-43F7-8EE0-56CC26DE2AD2}" type="slidenum">
              <a:rPr lang="en-US" altLang="en-US"/>
              <a:pPr/>
              <a:t>111</a:t>
            </a:fld>
            <a:endParaRPr lang="en-US" altLang="en-US"/>
          </a:p>
        </p:txBody>
      </p:sp>
      <p:sp>
        <p:nvSpPr>
          <p:cNvPr id="13314" name="Rectangle 2"/>
          <p:cNvSpPr>
            <a:spLocks noGrp="1" noChangeArrowheads="1"/>
          </p:cNvSpPr>
          <p:nvPr>
            <p:ph type="title"/>
          </p:nvPr>
        </p:nvSpPr>
        <p:spPr/>
        <p:txBody>
          <a:bodyPr/>
          <a:lstStyle/>
          <a:p>
            <a:r>
              <a:rPr lang="en-US" altLang="zh-TW">
                <a:ea typeface="DFKai-SB" pitchFamily="65" charset="-120"/>
              </a:rPr>
              <a:t>What is JDBC?</a:t>
            </a:r>
          </a:p>
        </p:txBody>
      </p:sp>
      <p:sp>
        <p:nvSpPr>
          <p:cNvPr id="13315" name="Rectangle 3"/>
          <p:cNvSpPr>
            <a:spLocks noGrp="1" noChangeArrowheads="1"/>
          </p:cNvSpPr>
          <p:nvPr>
            <p:ph type="body" idx="1"/>
          </p:nvPr>
        </p:nvSpPr>
        <p:spPr/>
        <p:txBody>
          <a:bodyPr/>
          <a:lstStyle/>
          <a:p>
            <a:r>
              <a:rPr lang="en-US" altLang="zh-TW" sz="2400">
                <a:ea typeface="DFKai-SB" pitchFamily="65" charset="-120"/>
              </a:rPr>
              <a:t>“An API that lets you access virtually </a:t>
            </a:r>
            <a:r>
              <a:rPr lang="en-US" altLang="zh-TW" sz="2400">
                <a:solidFill>
                  <a:srgbClr val="0000FF"/>
                </a:solidFill>
                <a:ea typeface="DFKai-SB" pitchFamily="65" charset="-120"/>
              </a:rPr>
              <a:t>any tabular data source</a:t>
            </a:r>
            <a:r>
              <a:rPr lang="en-US" altLang="zh-TW" sz="2400">
                <a:ea typeface="DFKai-SB" pitchFamily="65" charset="-120"/>
              </a:rPr>
              <a:t> from the Java programming language”</a:t>
            </a:r>
          </a:p>
          <a:p>
            <a:pPr lvl="2"/>
            <a:r>
              <a:rPr lang="en-US" altLang="zh-TW" sz="2000">
                <a:ea typeface="DFKai-SB" pitchFamily="65" charset="-120"/>
              </a:rPr>
              <a:t>JDBC Data Access API – JDBC Technology Homepage</a:t>
            </a:r>
          </a:p>
          <a:p>
            <a:pPr lvl="1"/>
            <a:r>
              <a:rPr lang="en-US" altLang="zh-TW" sz="2400">
                <a:ea typeface="DFKai-SB" pitchFamily="65" charset="-120"/>
              </a:rPr>
              <a:t>What’s an API?  </a:t>
            </a:r>
          </a:p>
          <a:p>
            <a:pPr lvl="2"/>
            <a:r>
              <a:rPr lang="en-US" altLang="zh-TW">
                <a:ea typeface="DFKai-SB" pitchFamily="65" charset="-120"/>
                <a:hlinkClick r:id="rId2"/>
              </a:rPr>
              <a:t>See J2SE documentation</a:t>
            </a:r>
            <a:endParaRPr lang="en-US" altLang="zh-TW">
              <a:ea typeface="DFKai-SB" pitchFamily="65" charset="-120"/>
            </a:endParaRPr>
          </a:p>
          <a:p>
            <a:pPr lvl="1"/>
            <a:r>
              <a:rPr lang="en-US" altLang="zh-TW" sz="2400">
                <a:ea typeface="DFKai-SB" pitchFamily="65" charset="-120"/>
              </a:rPr>
              <a:t>What’s a tabular data source?</a:t>
            </a:r>
          </a:p>
          <a:p>
            <a:r>
              <a:rPr lang="en-US" altLang="zh-TW" sz="2400">
                <a:ea typeface="DFKai-SB" pitchFamily="65" charset="-120"/>
              </a:rPr>
              <a:t>“… access virtually any data source, from </a:t>
            </a:r>
            <a:r>
              <a:rPr lang="en-US" altLang="zh-TW" sz="2400">
                <a:solidFill>
                  <a:srgbClr val="0000FF"/>
                </a:solidFill>
                <a:ea typeface="DFKai-SB" pitchFamily="65" charset="-120"/>
              </a:rPr>
              <a:t>relational databases</a:t>
            </a:r>
            <a:r>
              <a:rPr lang="en-US" altLang="zh-TW" sz="2400">
                <a:ea typeface="DFKai-SB" pitchFamily="65" charset="-120"/>
              </a:rPr>
              <a:t> to </a:t>
            </a:r>
            <a:r>
              <a:rPr lang="en-US" altLang="zh-TW" sz="2400">
                <a:solidFill>
                  <a:srgbClr val="0000FF"/>
                </a:solidFill>
                <a:ea typeface="DFKai-SB" pitchFamily="65" charset="-120"/>
              </a:rPr>
              <a:t>spreadsheets</a:t>
            </a:r>
            <a:r>
              <a:rPr lang="en-US" altLang="zh-TW" sz="2400">
                <a:ea typeface="DFKai-SB" pitchFamily="65" charset="-120"/>
              </a:rPr>
              <a:t> and </a:t>
            </a:r>
            <a:r>
              <a:rPr lang="en-US" altLang="zh-TW" sz="2400">
                <a:solidFill>
                  <a:srgbClr val="0000FF"/>
                </a:solidFill>
                <a:ea typeface="DFKai-SB" pitchFamily="65" charset="-120"/>
              </a:rPr>
              <a:t>flat files</a:t>
            </a:r>
            <a:r>
              <a:rPr lang="en-US" altLang="zh-TW" sz="2400">
                <a:ea typeface="DFKai-SB" pitchFamily="65" charset="-120"/>
              </a:rPr>
              <a:t>.”</a:t>
            </a:r>
          </a:p>
          <a:p>
            <a:pPr lvl="1"/>
            <a:r>
              <a:rPr lang="en-US" altLang="zh-TW" sz="2200">
                <a:ea typeface="DFKai-SB" pitchFamily="65" charset="-120"/>
              </a:rPr>
              <a:t>JDBC Documentation</a:t>
            </a:r>
          </a:p>
          <a:p>
            <a:r>
              <a:rPr lang="en-US" altLang="zh-TW" sz="2400">
                <a:ea typeface="DFKai-SB" pitchFamily="65" charset="-120"/>
              </a:rPr>
              <a:t>We’ll focus on accessing Oracle databases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500" fill="hold"/>
                                        <p:tgtEl>
                                          <p:spTgt spid="13314"/>
                                        </p:tgtEl>
                                        <p:attrNameLst>
                                          <p:attrName>ppt_w</p:attrName>
                                        </p:attrNameLst>
                                      </p:cBhvr>
                                      <p:tavLst>
                                        <p:tav tm="0">
                                          <p:val>
                                            <p:fltVal val="0"/>
                                          </p:val>
                                        </p:tav>
                                        <p:tav tm="100000">
                                          <p:val>
                                            <p:strVal val="#ppt_w"/>
                                          </p:val>
                                        </p:tav>
                                      </p:tavLst>
                                    </p:anim>
                                    <p:anim calcmode="lin" valueType="num">
                                      <p:cBhvr>
                                        <p:cTn id="8" dur="500" fill="hold"/>
                                        <p:tgtEl>
                                          <p:spTgt spid="13314"/>
                                        </p:tgtEl>
                                        <p:attrNameLst>
                                          <p:attrName>ppt_h</p:attrName>
                                        </p:attrNameLst>
                                      </p:cBhvr>
                                      <p:tavLst>
                                        <p:tav tm="0">
                                          <p:val>
                                            <p:fltVal val="0"/>
                                          </p:val>
                                        </p:tav>
                                        <p:tav tm="100000">
                                          <p:val>
                                            <p:strVal val="#ppt_h"/>
                                          </p:val>
                                        </p:tav>
                                      </p:tavLst>
                                    </p:anim>
                                    <p:animEffect transition="in" filter="fade">
                                      <p:cBhvr>
                                        <p:cTn id="9" dur="500"/>
                                        <p:tgtEl>
                                          <p:spTgt spid="1331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315">
                                            <p:txEl>
                                              <p:pRg st="0" end="0"/>
                                            </p:txEl>
                                          </p:spTgt>
                                        </p:tgtEl>
                                        <p:attrNameLst>
                                          <p:attrName>style.visibility</p:attrName>
                                        </p:attrNameLst>
                                      </p:cBhvr>
                                      <p:to>
                                        <p:strVal val="visible"/>
                                      </p:to>
                                    </p:set>
                                    <p:animEffect transition="in" filter="fade">
                                      <p:cBhvr>
                                        <p:cTn id="14" dur="1000">
                                          <p:stCondLst>
                                            <p:cond delay="0"/>
                                          </p:stCondLst>
                                        </p:cTn>
                                        <p:tgtEl>
                                          <p:spTgt spid="13315">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315">
                                            <p:txEl>
                                              <p:pRg st="1" end="1"/>
                                            </p:txEl>
                                          </p:spTgt>
                                        </p:tgtEl>
                                        <p:attrNameLst>
                                          <p:attrName>style.visibility</p:attrName>
                                        </p:attrNameLst>
                                      </p:cBhvr>
                                      <p:to>
                                        <p:strVal val="visible"/>
                                      </p:to>
                                    </p:set>
                                    <p:animEffect transition="in" filter="fade">
                                      <p:cBhvr>
                                        <p:cTn id="17" dur="1000">
                                          <p:stCondLst>
                                            <p:cond delay="0"/>
                                          </p:stCondLst>
                                        </p:cTn>
                                        <p:tgtEl>
                                          <p:spTgt spid="13315">
                                            <p:txEl>
                                              <p:pRg st="1" end="1"/>
                                            </p:txEl>
                                          </p:spTgt>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3315">
                                            <p:txEl>
                                              <p:pRg st="2" end="2"/>
                                            </p:txEl>
                                          </p:spTgt>
                                        </p:tgtEl>
                                        <p:attrNameLst>
                                          <p:attrName>style.visibility</p:attrName>
                                        </p:attrNameLst>
                                      </p:cBhvr>
                                      <p:to>
                                        <p:strVal val="visible"/>
                                      </p:to>
                                    </p:set>
                                    <p:animEffect transition="in" filter="fade">
                                      <p:cBhvr>
                                        <p:cTn id="21" dur="1000">
                                          <p:stCondLst>
                                            <p:cond delay="0"/>
                                          </p:stCondLst>
                                        </p:cTn>
                                        <p:tgtEl>
                                          <p:spTgt spid="13315">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315">
                                            <p:txEl>
                                              <p:pRg st="3" end="3"/>
                                            </p:txEl>
                                          </p:spTgt>
                                        </p:tgtEl>
                                        <p:attrNameLst>
                                          <p:attrName>style.visibility</p:attrName>
                                        </p:attrNameLst>
                                      </p:cBhvr>
                                      <p:to>
                                        <p:strVal val="visible"/>
                                      </p:to>
                                    </p:set>
                                    <p:animEffect transition="in" filter="fade">
                                      <p:cBhvr>
                                        <p:cTn id="24" dur="1000">
                                          <p:stCondLst>
                                            <p:cond delay="0"/>
                                          </p:stCondLst>
                                        </p:cTn>
                                        <p:tgtEl>
                                          <p:spTgt spid="1331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315">
                                            <p:txEl>
                                              <p:pRg st="4" end="4"/>
                                            </p:txEl>
                                          </p:spTgt>
                                        </p:tgtEl>
                                        <p:attrNameLst>
                                          <p:attrName>style.visibility</p:attrName>
                                        </p:attrNameLst>
                                      </p:cBhvr>
                                      <p:to>
                                        <p:strVal val="visible"/>
                                      </p:to>
                                    </p:set>
                                    <p:animEffect transition="in" filter="fade">
                                      <p:cBhvr>
                                        <p:cTn id="29" dur="1000">
                                          <p:stCondLst>
                                            <p:cond delay="0"/>
                                          </p:stCondLst>
                                        </p:cTn>
                                        <p:tgtEl>
                                          <p:spTgt spid="1331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315">
                                            <p:txEl>
                                              <p:pRg st="5" end="5"/>
                                            </p:txEl>
                                          </p:spTgt>
                                        </p:tgtEl>
                                        <p:attrNameLst>
                                          <p:attrName>style.visibility</p:attrName>
                                        </p:attrNameLst>
                                      </p:cBhvr>
                                      <p:to>
                                        <p:strVal val="visible"/>
                                      </p:to>
                                    </p:set>
                                    <p:animEffect transition="in" filter="fade">
                                      <p:cBhvr>
                                        <p:cTn id="34" dur="1000">
                                          <p:stCondLst>
                                            <p:cond delay="0"/>
                                          </p:stCondLst>
                                        </p:cTn>
                                        <p:tgtEl>
                                          <p:spTgt spid="13315">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315">
                                            <p:txEl>
                                              <p:pRg st="6" end="6"/>
                                            </p:txEl>
                                          </p:spTgt>
                                        </p:tgtEl>
                                        <p:attrNameLst>
                                          <p:attrName>style.visibility</p:attrName>
                                        </p:attrNameLst>
                                      </p:cBhvr>
                                      <p:to>
                                        <p:strVal val="visible"/>
                                      </p:to>
                                    </p:set>
                                    <p:animEffect transition="in" filter="fade">
                                      <p:cBhvr>
                                        <p:cTn id="37" dur="1000">
                                          <p:stCondLst>
                                            <p:cond delay="0"/>
                                          </p:stCondLst>
                                        </p:cTn>
                                        <p:tgtEl>
                                          <p:spTgt spid="133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315">
                                            <p:txEl>
                                              <p:pRg st="7" end="7"/>
                                            </p:txEl>
                                          </p:spTgt>
                                        </p:tgtEl>
                                        <p:attrNameLst>
                                          <p:attrName>style.visibility</p:attrName>
                                        </p:attrNameLst>
                                      </p:cBhvr>
                                      <p:to>
                                        <p:strVal val="visible"/>
                                      </p:to>
                                    </p:set>
                                    <p:animEffect transition="in" filter="fade">
                                      <p:cBhvr>
                                        <p:cTn id="42" dur="1000">
                                          <p:stCondLst>
                                            <p:cond delay="0"/>
                                          </p:stCondLst>
                                        </p:cTn>
                                        <p:tgtEl>
                                          <p:spTgt spid="133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68AF225-B025-4604-BF51-D8CD89CAA065}" type="slidenum">
              <a:rPr lang="en-US" altLang="en-US"/>
              <a:pPr/>
              <a:t>112</a:t>
            </a:fld>
            <a:endParaRPr lang="en-US" altLang="en-US"/>
          </a:p>
        </p:txBody>
      </p:sp>
      <p:sp>
        <p:nvSpPr>
          <p:cNvPr id="45058" name="Rectangle 2"/>
          <p:cNvSpPr>
            <a:spLocks noGrp="1" noChangeArrowheads="1"/>
          </p:cNvSpPr>
          <p:nvPr>
            <p:ph type="title"/>
          </p:nvPr>
        </p:nvSpPr>
        <p:spPr>
          <a:xfrm>
            <a:off x="711200" y="-76200"/>
            <a:ext cx="10058400" cy="1295400"/>
          </a:xfrm>
        </p:spPr>
        <p:txBody>
          <a:bodyPr/>
          <a:lstStyle/>
          <a:p>
            <a:r>
              <a:rPr lang="en-US"/>
              <a:t>General Architecture</a:t>
            </a:r>
          </a:p>
        </p:txBody>
      </p:sp>
      <p:sp>
        <p:nvSpPr>
          <p:cNvPr id="45059" name="Rectangle 3"/>
          <p:cNvSpPr>
            <a:spLocks noGrp="1" noChangeArrowheads="1"/>
          </p:cNvSpPr>
          <p:nvPr>
            <p:ph type="body" idx="1"/>
          </p:nvPr>
        </p:nvSpPr>
        <p:spPr>
          <a:xfrm>
            <a:off x="5994400" y="1676401"/>
            <a:ext cx="5588000" cy="4454525"/>
          </a:xfrm>
        </p:spPr>
        <p:txBody>
          <a:bodyPr/>
          <a:lstStyle/>
          <a:p>
            <a:r>
              <a:rPr lang="en-US" sz="2400"/>
              <a:t>What design pattern is implied in this architecture?</a:t>
            </a:r>
          </a:p>
          <a:p>
            <a:r>
              <a:rPr lang="en-US" sz="2400"/>
              <a:t>What does it buy for us?</a:t>
            </a:r>
          </a:p>
          <a:p>
            <a:r>
              <a:rPr lang="en-US" sz="2400"/>
              <a:t>Why is this architecture also multi-tiered?</a:t>
            </a:r>
          </a:p>
        </p:txBody>
      </p:sp>
      <p:pic>
        <p:nvPicPr>
          <p:cNvPr id="45060" name="Picture 4"/>
          <p:cNvPicPr>
            <a:picLocks noChangeAspect="1" noChangeArrowheads="1"/>
          </p:cNvPicPr>
          <p:nvPr/>
        </p:nvPicPr>
        <p:blipFill>
          <a:blip r:embed="rId2"/>
          <a:srcRect/>
          <a:stretch>
            <a:fillRect/>
          </a:stretch>
        </p:blipFill>
        <p:spPr bwMode="auto">
          <a:xfrm>
            <a:off x="914400" y="1295400"/>
            <a:ext cx="4512733" cy="51958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p:cTn id="7" dur="500" fill="hold"/>
                                        <p:tgtEl>
                                          <p:spTgt spid="45058"/>
                                        </p:tgtEl>
                                        <p:attrNameLst>
                                          <p:attrName>ppt_w</p:attrName>
                                        </p:attrNameLst>
                                      </p:cBhvr>
                                      <p:tavLst>
                                        <p:tav tm="0">
                                          <p:val>
                                            <p:fltVal val="0"/>
                                          </p:val>
                                        </p:tav>
                                        <p:tav tm="100000">
                                          <p:val>
                                            <p:strVal val="#ppt_w"/>
                                          </p:val>
                                        </p:tav>
                                      </p:tavLst>
                                    </p:anim>
                                    <p:anim calcmode="lin" valueType="num">
                                      <p:cBhvr>
                                        <p:cTn id="8" dur="500" fill="hold"/>
                                        <p:tgtEl>
                                          <p:spTgt spid="45058"/>
                                        </p:tgtEl>
                                        <p:attrNameLst>
                                          <p:attrName>ppt_h</p:attrName>
                                        </p:attrNameLst>
                                      </p:cBhvr>
                                      <p:tavLst>
                                        <p:tav tm="0">
                                          <p:val>
                                            <p:fltVal val="0"/>
                                          </p:val>
                                        </p:tav>
                                        <p:tav tm="100000">
                                          <p:val>
                                            <p:strVal val="#ppt_h"/>
                                          </p:val>
                                        </p:tav>
                                      </p:tavLst>
                                    </p:anim>
                                    <p:animEffect transition="in" filter="fade">
                                      <p:cBhvr>
                                        <p:cTn id="9" dur="500"/>
                                        <p:tgtEl>
                                          <p:spTgt spid="45058"/>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45060"/>
                                        </p:tgtEl>
                                        <p:attrNameLst>
                                          <p:attrName>style.visibility</p:attrName>
                                        </p:attrNameLst>
                                      </p:cBhvr>
                                      <p:to>
                                        <p:strVal val="visible"/>
                                      </p:to>
                                    </p:set>
                                    <p:animEffect transition="in" filter="wipe(up)">
                                      <p:cBhvr>
                                        <p:cTn id="13" dur="2000"/>
                                        <p:tgtEl>
                                          <p:spTgt spid="45060"/>
                                        </p:tgtEl>
                                      </p:cBhvr>
                                    </p:animEffect>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45059">
                                            <p:txEl>
                                              <p:pRg st="0" end="0"/>
                                            </p:txEl>
                                          </p:spTgt>
                                        </p:tgtEl>
                                        <p:attrNameLst>
                                          <p:attrName>style.visibility</p:attrName>
                                        </p:attrNameLst>
                                      </p:cBhvr>
                                      <p:to>
                                        <p:strVal val="visible"/>
                                      </p:to>
                                    </p:set>
                                    <p:animEffect transition="in" filter="fade">
                                      <p:cBhvr>
                                        <p:cTn id="17" dur="1000">
                                          <p:stCondLst>
                                            <p:cond delay="0"/>
                                          </p:stCondLst>
                                        </p:cTn>
                                        <p:tgtEl>
                                          <p:spTgt spid="450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059">
                                            <p:txEl>
                                              <p:pRg st="1" end="1"/>
                                            </p:txEl>
                                          </p:spTgt>
                                        </p:tgtEl>
                                        <p:attrNameLst>
                                          <p:attrName>style.visibility</p:attrName>
                                        </p:attrNameLst>
                                      </p:cBhvr>
                                      <p:to>
                                        <p:strVal val="visible"/>
                                      </p:to>
                                    </p:set>
                                    <p:animEffect transition="in" filter="fade">
                                      <p:cBhvr>
                                        <p:cTn id="22" dur="1000">
                                          <p:stCondLst>
                                            <p:cond delay="0"/>
                                          </p:stCondLst>
                                        </p:cTn>
                                        <p:tgtEl>
                                          <p:spTgt spid="4505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059">
                                            <p:txEl>
                                              <p:pRg st="2" end="2"/>
                                            </p:txEl>
                                          </p:spTgt>
                                        </p:tgtEl>
                                        <p:attrNameLst>
                                          <p:attrName>style.visibility</p:attrName>
                                        </p:attrNameLst>
                                      </p:cBhvr>
                                      <p:to>
                                        <p:strVal val="visible"/>
                                      </p:to>
                                    </p:set>
                                    <p:animEffect transition="in" filter="fade">
                                      <p:cBhvr>
                                        <p:cTn id="27" dur="1000">
                                          <p:stCondLst>
                                            <p:cond delay="0"/>
                                          </p:stCondLst>
                                        </p:cTn>
                                        <p:tgtEl>
                                          <p:spTgt spid="45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9"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AED957E-0E02-414E-B52F-138B614A6FFA}" type="slidenum">
              <a:rPr lang="en-US" altLang="en-US"/>
              <a:pPr/>
              <a:t>113</a:t>
            </a:fld>
            <a:endParaRPr lang="en-US" altLang="en-US"/>
          </a:p>
        </p:txBody>
      </p:sp>
      <p:sp>
        <p:nvSpPr>
          <p:cNvPr id="15362" name="Rectangle 2"/>
          <p:cNvSpPr>
            <a:spLocks noGrp="1" noChangeArrowheads="1"/>
          </p:cNvSpPr>
          <p:nvPr>
            <p:ph type="title"/>
          </p:nvPr>
        </p:nvSpPr>
        <p:spPr/>
        <p:txBody>
          <a:bodyPr/>
          <a:lstStyle/>
          <a:p>
            <a:endParaRPr lang="en-US"/>
          </a:p>
        </p:txBody>
      </p:sp>
      <p:pic>
        <p:nvPicPr>
          <p:cNvPr id="15364" name="Picture 4" descr="arch"/>
          <p:cNvPicPr>
            <a:picLocks noGrp="1" noChangeAspect="1" noChangeArrowheads="1"/>
          </p:cNvPicPr>
          <p:nvPr>
            <p:ph type="body" idx="1"/>
          </p:nvPr>
        </p:nvPicPr>
        <p:blipFill>
          <a:blip r:embed="rId2"/>
          <a:srcRect/>
          <a:stretch>
            <a:fillRect/>
          </a:stretch>
        </p:blipFill>
        <p:spPr>
          <a:xfrm>
            <a:off x="2707218" y="76200"/>
            <a:ext cx="6066367" cy="6705600"/>
          </a:xfrm>
          <a:noFill/>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8D4E67F-5CD7-4FE2-B3E7-DB53AAEAF1F2}" type="slidenum">
              <a:rPr lang="en-US" altLang="en-US"/>
              <a:pPr/>
              <a:t>114</a:t>
            </a:fld>
            <a:endParaRPr lang="en-US" altLang="en-US"/>
          </a:p>
        </p:txBody>
      </p:sp>
      <p:sp>
        <p:nvSpPr>
          <p:cNvPr id="69634" name="Rectangle 2"/>
          <p:cNvSpPr>
            <a:spLocks noGrp="1" noChangeArrowheads="1"/>
          </p:cNvSpPr>
          <p:nvPr>
            <p:ph type="title"/>
          </p:nvPr>
        </p:nvSpPr>
        <p:spPr/>
        <p:txBody>
          <a:bodyPr/>
          <a:lstStyle/>
          <a:p>
            <a:r>
              <a:rPr lang="en-US"/>
              <a:t>Basic steps to use </a:t>
            </a:r>
            <a:br>
              <a:rPr lang="en-US"/>
            </a:br>
            <a:r>
              <a:rPr lang="en-US"/>
              <a:t>a database in Java</a:t>
            </a:r>
          </a:p>
        </p:txBody>
      </p:sp>
      <p:sp>
        <p:nvSpPr>
          <p:cNvPr id="69635" name="Rectangle 3"/>
          <p:cNvSpPr>
            <a:spLocks noGrp="1" noChangeArrowheads="1"/>
          </p:cNvSpPr>
          <p:nvPr>
            <p:ph type="body" idx="1"/>
          </p:nvPr>
        </p:nvSpPr>
        <p:spPr/>
        <p:txBody>
          <a:bodyPr/>
          <a:lstStyle/>
          <a:p>
            <a:r>
              <a:rPr lang="en-US"/>
              <a:t>1.Establish a </a:t>
            </a:r>
            <a:r>
              <a:rPr lang="en-US" b="1"/>
              <a:t>connection</a:t>
            </a:r>
          </a:p>
          <a:p>
            <a:r>
              <a:rPr lang="en-US"/>
              <a:t>2.Create JDBC </a:t>
            </a:r>
            <a:r>
              <a:rPr lang="en-US" b="1"/>
              <a:t>Statements</a:t>
            </a:r>
          </a:p>
          <a:p>
            <a:r>
              <a:rPr lang="en-US"/>
              <a:t>3.Execute </a:t>
            </a:r>
            <a:r>
              <a:rPr lang="en-US" b="1"/>
              <a:t>SQL</a:t>
            </a:r>
            <a:r>
              <a:rPr lang="en-US"/>
              <a:t> Statements</a:t>
            </a:r>
          </a:p>
          <a:p>
            <a:r>
              <a:rPr lang="en-US"/>
              <a:t>4.GET </a:t>
            </a:r>
            <a:r>
              <a:rPr lang="en-US" b="1"/>
              <a:t>ResultSet</a:t>
            </a:r>
            <a:r>
              <a:rPr lang="en-US"/>
              <a:t> </a:t>
            </a:r>
          </a:p>
          <a:p>
            <a:r>
              <a:rPr lang="en-US"/>
              <a:t>5.</a:t>
            </a:r>
            <a:r>
              <a:rPr lang="en-US" b="1"/>
              <a:t>Close</a:t>
            </a:r>
            <a:r>
              <a:rPr lang="en-US"/>
              <a:t> connections</a:t>
            </a:r>
          </a:p>
          <a:p>
            <a:pPr>
              <a:buFont typeface="Wingdings" pitchFamily="2" charset="2"/>
              <a:buNone/>
            </a:pPr>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p:cTn id="7" dur="500" fill="hold"/>
                                        <p:tgtEl>
                                          <p:spTgt spid="69634"/>
                                        </p:tgtEl>
                                        <p:attrNameLst>
                                          <p:attrName>ppt_w</p:attrName>
                                        </p:attrNameLst>
                                      </p:cBhvr>
                                      <p:tavLst>
                                        <p:tav tm="0">
                                          <p:val>
                                            <p:fltVal val="0"/>
                                          </p:val>
                                        </p:tav>
                                        <p:tav tm="100000">
                                          <p:val>
                                            <p:strVal val="#ppt_w"/>
                                          </p:val>
                                        </p:tav>
                                      </p:tavLst>
                                    </p:anim>
                                    <p:anim calcmode="lin" valueType="num">
                                      <p:cBhvr>
                                        <p:cTn id="8" dur="500" fill="hold"/>
                                        <p:tgtEl>
                                          <p:spTgt spid="69634"/>
                                        </p:tgtEl>
                                        <p:attrNameLst>
                                          <p:attrName>ppt_h</p:attrName>
                                        </p:attrNameLst>
                                      </p:cBhvr>
                                      <p:tavLst>
                                        <p:tav tm="0">
                                          <p:val>
                                            <p:fltVal val="0"/>
                                          </p:val>
                                        </p:tav>
                                        <p:tav tm="100000">
                                          <p:val>
                                            <p:strVal val="#ppt_h"/>
                                          </p:val>
                                        </p:tav>
                                      </p:tavLst>
                                    </p:anim>
                                    <p:animEffect transition="in" filter="fade">
                                      <p:cBhvr>
                                        <p:cTn id="9" dur="500"/>
                                        <p:tgtEl>
                                          <p:spTgt spid="6963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9635">
                                            <p:txEl>
                                              <p:pRg st="0" end="0"/>
                                            </p:txEl>
                                          </p:spTgt>
                                        </p:tgtEl>
                                        <p:attrNameLst>
                                          <p:attrName>style.visibility</p:attrName>
                                        </p:attrNameLst>
                                      </p:cBhvr>
                                      <p:to>
                                        <p:strVal val="visible"/>
                                      </p:to>
                                    </p:set>
                                    <p:animEffect transition="in" filter="fade">
                                      <p:cBhvr>
                                        <p:cTn id="14" dur="1000">
                                          <p:stCondLst>
                                            <p:cond delay="0"/>
                                          </p:stCondLst>
                                        </p:cTn>
                                        <p:tgtEl>
                                          <p:spTgt spid="6963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9635">
                                            <p:txEl>
                                              <p:pRg st="1" end="1"/>
                                            </p:txEl>
                                          </p:spTgt>
                                        </p:tgtEl>
                                        <p:attrNameLst>
                                          <p:attrName>style.visibility</p:attrName>
                                        </p:attrNameLst>
                                      </p:cBhvr>
                                      <p:to>
                                        <p:strVal val="visible"/>
                                      </p:to>
                                    </p:set>
                                    <p:animEffect transition="in" filter="fade">
                                      <p:cBhvr>
                                        <p:cTn id="19" dur="1000">
                                          <p:stCondLst>
                                            <p:cond delay="0"/>
                                          </p:stCondLst>
                                        </p:cTn>
                                        <p:tgtEl>
                                          <p:spTgt spid="6963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9635">
                                            <p:txEl>
                                              <p:pRg st="2" end="2"/>
                                            </p:txEl>
                                          </p:spTgt>
                                        </p:tgtEl>
                                        <p:attrNameLst>
                                          <p:attrName>style.visibility</p:attrName>
                                        </p:attrNameLst>
                                      </p:cBhvr>
                                      <p:to>
                                        <p:strVal val="visible"/>
                                      </p:to>
                                    </p:set>
                                    <p:animEffect transition="in" filter="fade">
                                      <p:cBhvr>
                                        <p:cTn id="24" dur="1000">
                                          <p:stCondLst>
                                            <p:cond delay="0"/>
                                          </p:stCondLst>
                                        </p:cTn>
                                        <p:tgtEl>
                                          <p:spTgt spid="6963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9635">
                                            <p:txEl>
                                              <p:pRg st="3" end="3"/>
                                            </p:txEl>
                                          </p:spTgt>
                                        </p:tgtEl>
                                        <p:attrNameLst>
                                          <p:attrName>style.visibility</p:attrName>
                                        </p:attrNameLst>
                                      </p:cBhvr>
                                      <p:to>
                                        <p:strVal val="visible"/>
                                      </p:to>
                                    </p:set>
                                    <p:animEffect transition="in" filter="fade">
                                      <p:cBhvr>
                                        <p:cTn id="29" dur="1000">
                                          <p:stCondLst>
                                            <p:cond delay="0"/>
                                          </p:stCondLst>
                                        </p:cTn>
                                        <p:tgtEl>
                                          <p:spTgt spid="6963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9635">
                                            <p:txEl>
                                              <p:pRg st="4" end="4"/>
                                            </p:txEl>
                                          </p:spTgt>
                                        </p:tgtEl>
                                        <p:attrNameLst>
                                          <p:attrName>style.visibility</p:attrName>
                                        </p:attrNameLst>
                                      </p:cBhvr>
                                      <p:to>
                                        <p:strVal val="visible"/>
                                      </p:to>
                                    </p:set>
                                    <p:animEffect transition="in" filter="fade">
                                      <p:cBhvr>
                                        <p:cTn id="34" dur="1000">
                                          <p:stCondLst>
                                            <p:cond delay="0"/>
                                          </p:stCondLst>
                                        </p:cTn>
                                        <p:tgtEl>
                                          <p:spTgt spid="696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P spid="69635" grpId="0" build="p"/>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FB92CDD-293A-496D-80B2-4544DEC7FE8A}" type="slidenum">
              <a:rPr lang="en-US" altLang="en-US"/>
              <a:pPr/>
              <a:t>115</a:t>
            </a:fld>
            <a:endParaRPr lang="en-US" altLang="en-US"/>
          </a:p>
        </p:txBody>
      </p:sp>
      <p:sp>
        <p:nvSpPr>
          <p:cNvPr id="70658" name="Rectangle 2"/>
          <p:cNvSpPr>
            <a:spLocks noGrp="1" noChangeArrowheads="1"/>
          </p:cNvSpPr>
          <p:nvPr>
            <p:ph type="title"/>
          </p:nvPr>
        </p:nvSpPr>
        <p:spPr/>
        <p:txBody>
          <a:bodyPr/>
          <a:lstStyle/>
          <a:p>
            <a:r>
              <a:rPr lang="en-US"/>
              <a:t>1. Establish a connection</a:t>
            </a:r>
          </a:p>
        </p:txBody>
      </p:sp>
      <p:sp>
        <p:nvSpPr>
          <p:cNvPr id="70659" name="Rectangle 3"/>
          <p:cNvSpPr>
            <a:spLocks noGrp="1" noChangeArrowheads="1"/>
          </p:cNvSpPr>
          <p:nvPr>
            <p:ph type="body" idx="1"/>
          </p:nvPr>
        </p:nvSpPr>
        <p:spPr>
          <a:xfrm>
            <a:off x="609600" y="1719264"/>
            <a:ext cx="11277600" cy="4910137"/>
          </a:xfrm>
        </p:spPr>
        <p:txBody>
          <a:bodyPr/>
          <a:lstStyle/>
          <a:p>
            <a:pPr>
              <a:lnSpc>
                <a:spcPct val="90000"/>
              </a:lnSpc>
            </a:pPr>
            <a:r>
              <a:rPr lang="en-US" sz="2800" b="1"/>
              <a:t>import java.sql.*;</a:t>
            </a:r>
          </a:p>
          <a:p>
            <a:pPr>
              <a:lnSpc>
                <a:spcPct val="90000"/>
              </a:lnSpc>
            </a:pPr>
            <a:r>
              <a:rPr lang="en-US" sz="2800" b="1"/>
              <a:t>Load the vendor specific driver</a:t>
            </a:r>
            <a:endParaRPr lang="en-US" sz="2800"/>
          </a:p>
          <a:p>
            <a:pPr marL="742950" lvl="1" indent="-285750">
              <a:lnSpc>
                <a:spcPct val="90000"/>
              </a:lnSpc>
            </a:pPr>
            <a:r>
              <a:rPr lang="en-US" sz="2400">
                <a:latin typeface="Arial Unicode MS" pitchFamily="34" charset="-128"/>
              </a:rPr>
              <a:t>Class.forName("oracle.jdbc.driver.OracleDriver");</a:t>
            </a:r>
          </a:p>
          <a:p>
            <a:pPr marL="1143000" lvl="2" indent="-228600">
              <a:lnSpc>
                <a:spcPct val="90000"/>
              </a:lnSpc>
            </a:pPr>
            <a:r>
              <a:rPr lang="en-US" sz="2100">
                <a:latin typeface="Arial Unicode MS" pitchFamily="34" charset="-128"/>
              </a:rPr>
              <a:t>What do you think this statement does, and how?</a:t>
            </a:r>
          </a:p>
          <a:p>
            <a:pPr marL="1143000" lvl="2" indent="-228600">
              <a:lnSpc>
                <a:spcPct val="90000"/>
              </a:lnSpc>
            </a:pPr>
            <a:r>
              <a:rPr lang="en-US" sz="2100">
                <a:latin typeface="Arial Unicode MS" pitchFamily="34" charset="-128"/>
              </a:rPr>
              <a:t>Dynamically loads a driver class, for Oracle database</a:t>
            </a:r>
            <a:endParaRPr lang="en-US" sz="2100"/>
          </a:p>
          <a:p>
            <a:pPr>
              <a:lnSpc>
                <a:spcPct val="90000"/>
              </a:lnSpc>
            </a:pPr>
            <a:r>
              <a:rPr lang="en-US" sz="2800" b="1"/>
              <a:t>Make the connection</a:t>
            </a:r>
            <a:r>
              <a:rPr lang="en-US" sz="2600"/>
              <a:t> </a:t>
            </a:r>
          </a:p>
          <a:p>
            <a:pPr marL="742950" lvl="1" indent="-285750">
              <a:lnSpc>
                <a:spcPct val="90000"/>
              </a:lnSpc>
            </a:pPr>
            <a:r>
              <a:rPr lang="en-US" sz="2400">
                <a:latin typeface="Arial Unicode MS" pitchFamily="34" charset="-128"/>
              </a:rPr>
              <a:t>Connection con = DriverManager.getConnection( "jdbc:oracle:thin:@oracle-prod:1521:OPROD", username, passwd);</a:t>
            </a:r>
            <a:r>
              <a:rPr lang="en-US" sz="2200">
                <a:latin typeface="Arial Unicode MS" pitchFamily="34" charset="-128"/>
              </a:rPr>
              <a:t> </a:t>
            </a:r>
          </a:p>
          <a:p>
            <a:pPr marL="1143000" lvl="2" indent="-228600">
              <a:lnSpc>
                <a:spcPct val="90000"/>
              </a:lnSpc>
            </a:pPr>
            <a:r>
              <a:rPr lang="en-US" sz="2100"/>
              <a:t>What do you think this statement does?</a:t>
            </a:r>
          </a:p>
          <a:p>
            <a:pPr marL="1143000" lvl="2" indent="-228600">
              <a:lnSpc>
                <a:spcPct val="90000"/>
              </a:lnSpc>
            </a:pPr>
            <a:r>
              <a:rPr lang="en-US" sz="2100"/>
              <a:t>Establishes connection to database by obtaining </a:t>
            </a:r>
            <a:br>
              <a:rPr lang="en-US" sz="2100"/>
            </a:br>
            <a:r>
              <a:rPr lang="en-US" sz="2100"/>
              <a:t>a </a:t>
            </a:r>
            <a:r>
              <a:rPr lang="en-US" sz="2100" i="1"/>
              <a:t>Connection</a:t>
            </a:r>
            <a:r>
              <a:rPr lang="en-US" sz="2100"/>
              <a:t> object</a:t>
            </a:r>
            <a:r>
              <a:rPr lang="en-US"/>
              <a:t> </a:t>
            </a:r>
            <a:endParaRPr lang="en-US" sz="2100"/>
          </a:p>
          <a:p>
            <a:pPr>
              <a:lnSpc>
                <a:spcPct val="90000"/>
              </a:lnSpc>
              <a:buFont typeface="Wingdings" pitchFamily="2" charset="2"/>
              <a:buNone/>
            </a:pPr>
            <a:endParaRPr lang="en-US" sz="2600"/>
          </a:p>
          <a:p>
            <a:pPr marL="742950" lvl="1" indent="-285750">
              <a:lnSpc>
                <a:spcPct val="90000"/>
              </a:lnSpc>
            </a:pPr>
            <a:endParaRPr lang="en-US"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p:cTn id="7" dur="500" fill="hold"/>
                                        <p:tgtEl>
                                          <p:spTgt spid="70658"/>
                                        </p:tgtEl>
                                        <p:attrNameLst>
                                          <p:attrName>ppt_w</p:attrName>
                                        </p:attrNameLst>
                                      </p:cBhvr>
                                      <p:tavLst>
                                        <p:tav tm="0">
                                          <p:val>
                                            <p:fltVal val="0"/>
                                          </p:val>
                                        </p:tav>
                                        <p:tav tm="100000">
                                          <p:val>
                                            <p:strVal val="#ppt_w"/>
                                          </p:val>
                                        </p:tav>
                                      </p:tavLst>
                                    </p:anim>
                                    <p:anim calcmode="lin" valueType="num">
                                      <p:cBhvr>
                                        <p:cTn id="8" dur="500" fill="hold"/>
                                        <p:tgtEl>
                                          <p:spTgt spid="70658"/>
                                        </p:tgtEl>
                                        <p:attrNameLst>
                                          <p:attrName>ppt_h</p:attrName>
                                        </p:attrNameLst>
                                      </p:cBhvr>
                                      <p:tavLst>
                                        <p:tav tm="0">
                                          <p:val>
                                            <p:fltVal val="0"/>
                                          </p:val>
                                        </p:tav>
                                        <p:tav tm="100000">
                                          <p:val>
                                            <p:strVal val="#ppt_h"/>
                                          </p:val>
                                        </p:tav>
                                      </p:tavLst>
                                    </p:anim>
                                    <p:animEffect transition="in" filter="fade">
                                      <p:cBhvr>
                                        <p:cTn id="9" dur="500"/>
                                        <p:tgtEl>
                                          <p:spTgt spid="7065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0659">
                                            <p:txEl>
                                              <p:pRg st="0" end="0"/>
                                            </p:txEl>
                                          </p:spTgt>
                                        </p:tgtEl>
                                        <p:attrNameLst>
                                          <p:attrName>style.visibility</p:attrName>
                                        </p:attrNameLst>
                                      </p:cBhvr>
                                      <p:to>
                                        <p:strVal val="visible"/>
                                      </p:to>
                                    </p:set>
                                    <p:animEffect transition="in" filter="fade">
                                      <p:cBhvr>
                                        <p:cTn id="14" dur="1000">
                                          <p:stCondLst>
                                            <p:cond delay="0"/>
                                          </p:stCondLst>
                                        </p:cTn>
                                        <p:tgtEl>
                                          <p:spTgt spid="7065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0659">
                                            <p:txEl>
                                              <p:pRg st="1" end="1"/>
                                            </p:txEl>
                                          </p:spTgt>
                                        </p:tgtEl>
                                        <p:attrNameLst>
                                          <p:attrName>style.visibility</p:attrName>
                                        </p:attrNameLst>
                                      </p:cBhvr>
                                      <p:to>
                                        <p:strVal val="visible"/>
                                      </p:to>
                                    </p:set>
                                    <p:animEffect transition="in" filter="fade">
                                      <p:cBhvr>
                                        <p:cTn id="19" dur="1000">
                                          <p:stCondLst>
                                            <p:cond delay="0"/>
                                          </p:stCondLst>
                                        </p:cTn>
                                        <p:tgtEl>
                                          <p:spTgt spid="70659">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0659">
                                            <p:txEl>
                                              <p:pRg st="2" end="2"/>
                                            </p:txEl>
                                          </p:spTgt>
                                        </p:tgtEl>
                                        <p:attrNameLst>
                                          <p:attrName>style.visibility</p:attrName>
                                        </p:attrNameLst>
                                      </p:cBhvr>
                                      <p:to>
                                        <p:strVal val="visible"/>
                                      </p:to>
                                    </p:set>
                                    <p:animEffect transition="in" filter="fade">
                                      <p:cBhvr>
                                        <p:cTn id="22" dur="1000">
                                          <p:stCondLst>
                                            <p:cond delay="0"/>
                                          </p:stCondLst>
                                        </p:cTn>
                                        <p:tgtEl>
                                          <p:spTgt spid="70659">
                                            <p:txEl>
                                              <p:pRg st="2" end="2"/>
                                            </p:txEl>
                                          </p:spTgt>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70659">
                                            <p:txEl>
                                              <p:pRg st="3" end="3"/>
                                            </p:txEl>
                                          </p:spTgt>
                                        </p:tgtEl>
                                        <p:attrNameLst>
                                          <p:attrName>style.visibility</p:attrName>
                                        </p:attrNameLst>
                                      </p:cBhvr>
                                      <p:to>
                                        <p:strVal val="visible"/>
                                      </p:to>
                                    </p:set>
                                    <p:animEffect transition="in" filter="fade">
                                      <p:cBhvr>
                                        <p:cTn id="26" dur="1000">
                                          <p:stCondLst>
                                            <p:cond delay="0"/>
                                          </p:stCondLst>
                                        </p:cTn>
                                        <p:tgtEl>
                                          <p:spTgt spid="7065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0659">
                                            <p:txEl>
                                              <p:pRg st="4" end="4"/>
                                            </p:txEl>
                                          </p:spTgt>
                                        </p:tgtEl>
                                        <p:attrNameLst>
                                          <p:attrName>style.visibility</p:attrName>
                                        </p:attrNameLst>
                                      </p:cBhvr>
                                      <p:to>
                                        <p:strVal val="visible"/>
                                      </p:to>
                                    </p:set>
                                    <p:animEffect transition="in" filter="fade">
                                      <p:cBhvr>
                                        <p:cTn id="31" dur="1000">
                                          <p:stCondLst>
                                            <p:cond delay="0"/>
                                          </p:stCondLst>
                                        </p:cTn>
                                        <p:tgtEl>
                                          <p:spTgt spid="7065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0659">
                                            <p:txEl>
                                              <p:pRg st="5" end="5"/>
                                            </p:txEl>
                                          </p:spTgt>
                                        </p:tgtEl>
                                        <p:attrNameLst>
                                          <p:attrName>style.visibility</p:attrName>
                                        </p:attrNameLst>
                                      </p:cBhvr>
                                      <p:to>
                                        <p:strVal val="visible"/>
                                      </p:to>
                                    </p:set>
                                    <p:animEffect transition="in" filter="fade">
                                      <p:cBhvr>
                                        <p:cTn id="36" dur="1000">
                                          <p:stCondLst>
                                            <p:cond delay="0"/>
                                          </p:stCondLst>
                                        </p:cTn>
                                        <p:tgtEl>
                                          <p:spTgt spid="70659">
                                            <p:txEl>
                                              <p:pRg st="5" end="5"/>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0659">
                                            <p:txEl>
                                              <p:pRg st="6" end="6"/>
                                            </p:txEl>
                                          </p:spTgt>
                                        </p:tgtEl>
                                        <p:attrNameLst>
                                          <p:attrName>style.visibility</p:attrName>
                                        </p:attrNameLst>
                                      </p:cBhvr>
                                      <p:to>
                                        <p:strVal val="visible"/>
                                      </p:to>
                                    </p:set>
                                    <p:animEffect transition="in" filter="fade">
                                      <p:cBhvr>
                                        <p:cTn id="39" dur="1000">
                                          <p:stCondLst>
                                            <p:cond delay="0"/>
                                          </p:stCondLst>
                                        </p:cTn>
                                        <p:tgtEl>
                                          <p:spTgt spid="70659">
                                            <p:txEl>
                                              <p:pRg st="6" end="6"/>
                                            </p:txEl>
                                          </p:spTgt>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70659">
                                            <p:txEl>
                                              <p:pRg st="7" end="7"/>
                                            </p:txEl>
                                          </p:spTgt>
                                        </p:tgtEl>
                                        <p:attrNameLst>
                                          <p:attrName>style.visibility</p:attrName>
                                        </p:attrNameLst>
                                      </p:cBhvr>
                                      <p:to>
                                        <p:strVal val="visible"/>
                                      </p:to>
                                    </p:set>
                                    <p:animEffect transition="in" filter="fade">
                                      <p:cBhvr>
                                        <p:cTn id="43" dur="1000">
                                          <p:stCondLst>
                                            <p:cond delay="0"/>
                                          </p:stCondLst>
                                        </p:cTn>
                                        <p:tgtEl>
                                          <p:spTgt spid="70659">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0659">
                                            <p:txEl>
                                              <p:pRg st="8" end="8"/>
                                            </p:txEl>
                                          </p:spTgt>
                                        </p:tgtEl>
                                        <p:attrNameLst>
                                          <p:attrName>style.visibility</p:attrName>
                                        </p:attrNameLst>
                                      </p:cBhvr>
                                      <p:to>
                                        <p:strVal val="visible"/>
                                      </p:to>
                                    </p:set>
                                    <p:animEffect transition="in" filter="fade">
                                      <p:cBhvr>
                                        <p:cTn id="48" dur="1000">
                                          <p:stCondLst>
                                            <p:cond delay="0"/>
                                          </p:stCondLst>
                                        </p:cTn>
                                        <p:tgtEl>
                                          <p:spTgt spid="706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P spid="70659" grpId="0" build="p"/>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89BD7AA-5C8F-4F9D-9F9C-F8E4C6AD191F}" type="slidenum">
              <a:rPr lang="en-US" altLang="en-US"/>
              <a:pPr/>
              <a:t>116</a:t>
            </a:fld>
            <a:endParaRPr lang="en-US" altLang="en-US"/>
          </a:p>
        </p:txBody>
      </p:sp>
      <p:sp>
        <p:nvSpPr>
          <p:cNvPr id="71682" name="Rectangle 2"/>
          <p:cNvSpPr>
            <a:spLocks noGrp="1" noChangeArrowheads="1"/>
          </p:cNvSpPr>
          <p:nvPr>
            <p:ph type="title"/>
          </p:nvPr>
        </p:nvSpPr>
        <p:spPr/>
        <p:txBody>
          <a:bodyPr/>
          <a:lstStyle/>
          <a:p>
            <a:r>
              <a:rPr lang="en-US"/>
              <a:t>2. Create JDBC statement(s)</a:t>
            </a:r>
          </a:p>
        </p:txBody>
      </p:sp>
      <p:sp>
        <p:nvSpPr>
          <p:cNvPr id="71683" name="Rectangle 3"/>
          <p:cNvSpPr>
            <a:spLocks noGrp="1" noChangeArrowheads="1"/>
          </p:cNvSpPr>
          <p:nvPr>
            <p:ph type="body" idx="1"/>
          </p:nvPr>
        </p:nvSpPr>
        <p:spPr/>
        <p:txBody>
          <a:bodyPr/>
          <a:lstStyle/>
          <a:p>
            <a:r>
              <a:rPr lang="en-US">
                <a:latin typeface="Arial Unicode MS" pitchFamily="34" charset="-128"/>
              </a:rPr>
              <a:t>Statement stmt = con.createStatement() ; </a:t>
            </a:r>
          </a:p>
          <a:p>
            <a:r>
              <a:rPr lang="en-US" sz="2400"/>
              <a:t>Creates a Statement object for sending SQL statements to the database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p:cTn id="7" dur="500" fill="hold"/>
                                        <p:tgtEl>
                                          <p:spTgt spid="71682"/>
                                        </p:tgtEl>
                                        <p:attrNameLst>
                                          <p:attrName>ppt_w</p:attrName>
                                        </p:attrNameLst>
                                      </p:cBhvr>
                                      <p:tavLst>
                                        <p:tav tm="0">
                                          <p:val>
                                            <p:fltVal val="0"/>
                                          </p:val>
                                        </p:tav>
                                        <p:tav tm="100000">
                                          <p:val>
                                            <p:strVal val="#ppt_w"/>
                                          </p:val>
                                        </p:tav>
                                      </p:tavLst>
                                    </p:anim>
                                    <p:anim calcmode="lin" valueType="num">
                                      <p:cBhvr>
                                        <p:cTn id="8" dur="500" fill="hold"/>
                                        <p:tgtEl>
                                          <p:spTgt spid="71682"/>
                                        </p:tgtEl>
                                        <p:attrNameLst>
                                          <p:attrName>ppt_h</p:attrName>
                                        </p:attrNameLst>
                                      </p:cBhvr>
                                      <p:tavLst>
                                        <p:tav tm="0">
                                          <p:val>
                                            <p:fltVal val="0"/>
                                          </p:val>
                                        </p:tav>
                                        <p:tav tm="100000">
                                          <p:val>
                                            <p:strVal val="#ppt_h"/>
                                          </p:val>
                                        </p:tav>
                                      </p:tavLst>
                                    </p:anim>
                                    <p:animEffect transition="in" filter="fade">
                                      <p:cBhvr>
                                        <p:cTn id="9" dur="500"/>
                                        <p:tgtEl>
                                          <p:spTgt spid="7168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71683">
                                            <p:txEl>
                                              <p:pRg st="0" end="0"/>
                                            </p:txEl>
                                          </p:spTgt>
                                        </p:tgtEl>
                                        <p:attrNameLst>
                                          <p:attrName>style.visibility</p:attrName>
                                        </p:attrNameLst>
                                      </p:cBhvr>
                                      <p:to>
                                        <p:strVal val="visible"/>
                                      </p:to>
                                    </p:set>
                                    <p:animEffect transition="in" filter="wipe(left)">
                                      <p:cBhvr>
                                        <p:cTn id="13" dur="1000"/>
                                        <p:tgtEl>
                                          <p:spTgt spid="71683">
                                            <p:txEl>
                                              <p:pRg st="0" end="0"/>
                                            </p:txEl>
                                          </p:spTgt>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71683">
                                            <p:txEl>
                                              <p:pRg st="1" end="1"/>
                                            </p:txEl>
                                          </p:spTgt>
                                        </p:tgtEl>
                                        <p:attrNameLst>
                                          <p:attrName>style.visibility</p:attrName>
                                        </p:attrNameLst>
                                      </p:cBhvr>
                                      <p:to>
                                        <p:strVal val="visible"/>
                                      </p:to>
                                    </p:set>
                                    <p:animEffect transition="in" filter="wipe(left)">
                                      <p:cBhvr>
                                        <p:cTn id="17" dur="1000"/>
                                        <p:tgtEl>
                                          <p:spTgt spid="716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71683" grpId="0" build="p"/>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37E6255-9DF9-46DE-B127-7C523FC31F26}" type="slidenum">
              <a:rPr lang="en-US" altLang="en-US"/>
              <a:pPr/>
              <a:t>117</a:t>
            </a:fld>
            <a:endParaRPr lang="en-US" altLang="en-US"/>
          </a:p>
        </p:txBody>
      </p:sp>
      <p:sp>
        <p:nvSpPr>
          <p:cNvPr id="72706" name="Rectangle 2"/>
          <p:cNvSpPr>
            <a:spLocks noGrp="1" noChangeArrowheads="1"/>
          </p:cNvSpPr>
          <p:nvPr>
            <p:ph type="title"/>
          </p:nvPr>
        </p:nvSpPr>
        <p:spPr/>
        <p:txBody>
          <a:bodyPr/>
          <a:lstStyle/>
          <a:p>
            <a:r>
              <a:rPr lang="en-US" b="0"/>
              <a:t>Executing SQL Statements</a:t>
            </a:r>
          </a:p>
        </p:txBody>
      </p:sp>
      <p:sp>
        <p:nvSpPr>
          <p:cNvPr id="72707" name="Rectangle 3"/>
          <p:cNvSpPr>
            <a:spLocks noGrp="1" noChangeArrowheads="1"/>
          </p:cNvSpPr>
          <p:nvPr>
            <p:ph type="body" idx="1"/>
          </p:nvPr>
        </p:nvSpPr>
        <p:spPr/>
        <p:txBody>
          <a:bodyPr/>
          <a:lstStyle/>
          <a:p>
            <a:pPr>
              <a:lnSpc>
                <a:spcPct val="90000"/>
              </a:lnSpc>
            </a:pPr>
            <a:r>
              <a:rPr lang="en-US" sz="2800">
                <a:latin typeface="Tahoma" pitchFamily="34" charset="0"/>
              </a:rPr>
              <a:t>String createLehigh = </a:t>
            </a:r>
            <a:r>
              <a:rPr lang="en-US">
                <a:latin typeface="Arial Unicode MS" pitchFamily="34" charset="-128"/>
              </a:rPr>
              <a:t>"</a:t>
            </a:r>
            <a:r>
              <a:rPr lang="en-US" sz="2800">
                <a:latin typeface="Tahoma" pitchFamily="34" charset="0"/>
              </a:rPr>
              <a:t>Create table Lehigh </a:t>
            </a:r>
            <a:r>
              <a:rPr lang="en-US">
                <a:latin typeface="Arial Unicode MS" pitchFamily="34" charset="-128"/>
              </a:rPr>
              <a:t>" </a:t>
            </a:r>
            <a:r>
              <a:rPr lang="en-US" sz="2800">
                <a:latin typeface="Tahoma" pitchFamily="34" charset="0"/>
              </a:rPr>
              <a:t>+</a:t>
            </a:r>
          </a:p>
          <a:p>
            <a:pPr>
              <a:lnSpc>
                <a:spcPct val="90000"/>
              </a:lnSpc>
              <a:buFont typeface="Wingdings" pitchFamily="2" charset="2"/>
              <a:buNone/>
            </a:pPr>
            <a:r>
              <a:rPr lang="en-US" sz="2800">
                <a:latin typeface="Tahoma" pitchFamily="34" charset="0"/>
              </a:rPr>
              <a:t> 	</a:t>
            </a:r>
            <a:r>
              <a:rPr lang="en-US">
                <a:latin typeface="Arial Unicode MS" pitchFamily="34" charset="-128"/>
              </a:rPr>
              <a:t>"</a:t>
            </a:r>
            <a:r>
              <a:rPr lang="en-US" sz="2800">
                <a:latin typeface="Tahoma" pitchFamily="34" charset="0"/>
              </a:rPr>
              <a:t>(SSN Integer not null, Name VARCHAR(32), </a:t>
            </a:r>
            <a:r>
              <a:rPr lang="en-US">
                <a:latin typeface="Arial Unicode MS" pitchFamily="34" charset="-128"/>
              </a:rPr>
              <a:t>" </a:t>
            </a:r>
            <a:r>
              <a:rPr lang="en-US" sz="2800">
                <a:latin typeface="Tahoma" pitchFamily="34" charset="0"/>
              </a:rPr>
              <a:t>+ </a:t>
            </a:r>
            <a:r>
              <a:rPr lang="en-US">
                <a:latin typeface="Arial Unicode MS" pitchFamily="34" charset="-128"/>
              </a:rPr>
              <a:t>"</a:t>
            </a:r>
            <a:r>
              <a:rPr lang="en-US" sz="2800">
                <a:latin typeface="Tahoma" pitchFamily="34" charset="0"/>
              </a:rPr>
              <a:t>Marks Integer)</a:t>
            </a:r>
            <a:r>
              <a:rPr lang="en-US">
                <a:latin typeface="Arial Unicode MS" pitchFamily="34" charset="-128"/>
              </a:rPr>
              <a:t>"</a:t>
            </a:r>
            <a:r>
              <a:rPr lang="en-US" sz="2800">
                <a:latin typeface="Tahoma" pitchFamily="34" charset="0"/>
              </a:rPr>
              <a:t>;</a:t>
            </a:r>
          </a:p>
          <a:p>
            <a:pPr>
              <a:lnSpc>
                <a:spcPct val="90000"/>
              </a:lnSpc>
              <a:buFont typeface="Wingdings" pitchFamily="2" charset="2"/>
              <a:buNone/>
            </a:pPr>
            <a:r>
              <a:rPr lang="en-US" sz="2800">
                <a:latin typeface="Tahoma" pitchFamily="34" charset="0"/>
              </a:rPr>
              <a:t>	stmt.</a:t>
            </a:r>
            <a:r>
              <a:rPr lang="en-US" sz="2800" b="1">
                <a:latin typeface="Tahoma" pitchFamily="34" charset="0"/>
              </a:rPr>
              <a:t>executeUpdate</a:t>
            </a:r>
            <a:r>
              <a:rPr lang="en-US" sz="2800">
                <a:latin typeface="Tahoma" pitchFamily="34" charset="0"/>
              </a:rPr>
              <a:t>(createLehigh);</a:t>
            </a:r>
          </a:p>
          <a:p>
            <a:pPr>
              <a:lnSpc>
                <a:spcPct val="90000"/>
              </a:lnSpc>
              <a:buFont typeface="Wingdings" pitchFamily="2" charset="2"/>
              <a:buNone/>
            </a:pPr>
            <a:r>
              <a:rPr lang="en-US" sz="2800">
                <a:latin typeface="Tahoma" pitchFamily="34" charset="0"/>
              </a:rPr>
              <a:t>	//What does this statement do?</a:t>
            </a:r>
          </a:p>
          <a:p>
            <a:pPr>
              <a:lnSpc>
                <a:spcPct val="90000"/>
              </a:lnSpc>
              <a:buFont typeface="Wingdings" pitchFamily="2" charset="2"/>
              <a:buNone/>
            </a:pPr>
            <a:endParaRPr lang="en-US" sz="2800">
              <a:latin typeface="Tahoma" pitchFamily="34" charset="0"/>
            </a:endParaRPr>
          </a:p>
          <a:p>
            <a:pPr>
              <a:lnSpc>
                <a:spcPct val="90000"/>
              </a:lnSpc>
            </a:pPr>
            <a:r>
              <a:rPr lang="en-US" sz="2800">
                <a:latin typeface="Tahoma" pitchFamily="34" charset="0"/>
              </a:rPr>
              <a:t>String insertLehigh = </a:t>
            </a:r>
            <a:r>
              <a:rPr lang="en-US">
                <a:latin typeface="Arial Unicode MS" pitchFamily="34" charset="-128"/>
              </a:rPr>
              <a:t>"</a:t>
            </a:r>
            <a:r>
              <a:rPr lang="en-US" sz="2800">
                <a:latin typeface="Tahoma" pitchFamily="34" charset="0"/>
              </a:rPr>
              <a:t>Insert into Lehigh values</a:t>
            </a:r>
            <a:r>
              <a:rPr lang="en-US">
                <a:latin typeface="Arial Unicode MS" pitchFamily="34" charset="-128"/>
              </a:rPr>
              <a:t>“ </a:t>
            </a:r>
            <a:r>
              <a:rPr lang="en-US" sz="2800">
                <a:latin typeface="Tahoma" pitchFamily="34" charset="0"/>
              </a:rPr>
              <a:t>+	</a:t>
            </a:r>
            <a:r>
              <a:rPr lang="en-US">
                <a:latin typeface="Arial Unicode MS" pitchFamily="34" charset="-128"/>
              </a:rPr>
              <a:t>"</a:t>
            </a:r>
            <a:r>
              <a:rPr lang="en-US" sz="2800">
                <a:latin typeface="Tahoma" pitchFamily="34" charset="0"/>
              </a:rPr>
              <a:t>(123456789,abc,100)</a:t>
            </a:r>
            <a:r>
              <a:rPr lang="en-US">
                <a:latin typeface="Arial Unicode MS" pitchFamily="34" charset="-128"/>
              </a:rPr>
              <a:t>"</a:t>
            </a:r>
            <a:r>
              <a:rPr lang="en-US" sz="2800">
                <a:latin typeface="Tahoma" pitchFamily="34" charset="0"/>
              </a:rPr>
              <a:t>;</a:t>
            </a:r>
          </a:p>
          <a:p>
            <a:pPr>
              <a:lnSpc>
                <a:spcPct val="90000"/>
              </a:lnSpc>
              <a:buFont typeface="Wingdings" pitchFamily="2" charset="2"/>
              <a:buNone/>
            </a:pPr>
            <a:r>
              <a:rPr lang="en-US" sz="2800">
                <a:latin typeface="Tahoma" pitchFamily="34" charset="0"/>
              </a:rPr>
              <a:t>	stmt.</a:t>
            </a:r>
            <a:r>
              <a:rPr lang="en-US" sz="2800" b="1">
                <a:latin typeface="Tahoma" pitchFamily="34" charset="0"/>
              </a:rPr>
              <a:t>executeUpdate</a:t>
            </a:r>
            <a:r>
              <a:rPr lang="en-US" sz="2800">
                <a:latin typeface="Tahoma" pitchFamily="34" charset="0"/>
              </a:rPr>
              <a:t>(insertLehigh);</a:t>
            </a:r>
          </a:p>
          <a:p>
            <a:pPr>
              <a:lnSpc>
                <a:spcPct val="90000"/>
              </a:lnSpc>
            </a:pPr>
            <a:endParaRPr lang="en-US">
              <a:latin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p:cTn id="7" dur="500" fill="hold"/>
                                        <p:tgtEl>
                                          <p:spTgt spid="72706"/>
                                        </p:tgtEl>
                                        <p:attrNameLst>
                                          <p:attrName>ppt_w</p:attrName>
                                        </p:attrNameLst>
                                      </p:cBhvr>
                                      <p:tavLst>
                                        <p:tav tm="0">
                                          <p:val>
                                            <p:fltVal val="0"/>
                                          </p:val>
                                        </p:tav>
                                        <p:tav tm="100000">
                                          <p:val>
                                            <p:strVal val="#ppt_w"/>
                                          </p:val>
                                        </p:tav>
                                      </p:tavLst>
                                    </p:anim>
                                    <p:anim calcmode="lin" valueType="num">
                                      <p:cBhvr>
                                        <p:cTn id="8" dur="500" fill="hold"/>
                                        <p:tgtEl>
                                          <p:spTgt spid="72706"/>
                                        </p:tgtEl>
                                        <p:attrNameLst>
                                          <p:attrName>ppt_h</p:attrName>
                                        </p:attrNameLst>
                                      </p:cBhvr>
                                      <p:tavLst>
                                        <p:tav tm="0">
                                          <p:val>
                                            <p:fltVal val="0"/>
                                          </p:val>
                                        </p:tav>
                                        <p:tav tm="100000">
                                          <p:val>
                                            <p:strVal val="#ppt_h"/>
                                          </p:val>
                                        </p:tav>
                                      </p:tavLst>
                                    </p:anim>
                                    <p:animEffect transition="in" filter="fade">
                                      <p:cBhvr>
                                        <p:cTn id="9" dur="500"/>
                                        <p:tgtEl>
                                          <p:spTgt spid="7270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2707">
                                            <p:txEl>
                                              <p:pRg st="0" end="0"/>
                                            </p:txEl>
                                          </p:spTgt>
                                        </p:tgtEl>
                                        <p:attrNameLst>
                                          <p:attrName>style.visibility</p:attrName>
                                        </p:attrNameLst>
                                      </p:cBhvr>
                                      <p:to>
                                        <p:strVal val="visible"/>
                                      </p:to>
                                    </p:set>
                                    <p:animEffect transition="in" filter="fade">
                                      <p:cBhvr>
                                        <p:cTn id="13" dur="1000">
                                          <p:stCondLst>
                                            <p:cond delay="0"/>
                                          </p:stCondLst>
                                        </p:cTn>
                                        <p:tgtEl>
                                          <p:spTgt spid="72707">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72707">
                                            <p:txEl>
                                              <p:pRg st="1" end="1"/>
                                            </p:txEl>
                                          </p:spTgt>
                                        </p:tgtEl>
                                        <p:attrNameLst>
                                          <p:attrName>style.visibility</p:attrName>
                                        </p:attrNameLst>
                                      </p:cBhvr>
                                      <p:to>
                                        <p:strVal val="visible"/>
                                      </p:to>
                                    </p:set>
                                    <p:animEffect transition="in" filter="fade">
                                      <p:cBhvr>
                                        <p:cTn id="17" dur="1000">
                                          <p:stCondLst>
                                            <p:cond delay="0"/>
                                          </p:stCondLst>
                                        </p:cTn>
                                        <p:tgtEl>
                                          <p:spTgt spid="72707">
                                            <p:txEl>
                                              <p:pRg st="1" end="1"/>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72707">
                                            <p:txEl>
                                              <p:pRg st="2" end="2"/>
                                            </p:txEl>
                                          </p:spTgt>
                                        </p:tgtEl>
                                        <p:attrNameLst>
                                          <p:attrName>style.visibility</p:attrName>
                                        </p:attrNameLst>
                                      </p:cBhvr>
                                      <p:to>
                                        <p:strVal val="visible"/>
                                      </p:to>
                                    </p:set>
                                    <p:animEffect transition="in" filter="fade">
                                      <p:cBhvr>
                                        <p:cTn id="21" dur="1000">
                                          <p:stCondLst>
                                            <p:cond delay="0"/>
                                          </p:stCondLst>
                                        </p:cTn>
                                        <p:tgtEl>
                                          <p:spTgt spid="72707">
                                            <p:txEl>
                                              <p:pRg st="2" end="2"/>
                                            </p:txEl>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72707">
                                            <p:txEl>
                                              <p:pRg st="3" end="3"/>
                                            </p:txEl>
                                          </p:spTgt>
                                        </p:tgtEl>
                                        <p:attrNameLst>
                                          <p:attrName>style.visibility</p:attrName>
                                        </p:attrNameLst>
                                      </p:cBhvr>
                                      <p:to>
                                        <p:strVal val="visible"/>
                                      </p:to>
                                    </p:set>
                                    <p:animEffect transition="in" filter="fade">
                                      <p:cBhvr>
                                        <p:cTn id="25" dur="1000">
                                          <p:stCondLst>
                                            <p:cond delay="0"/>
                                          </p:stCondLst>
                                        </p:cTn>
                                        <p:tgtEl>
                                          <p:spTgt spid="7270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2707">
                                            <p:txEl>
                                              <p:pRg st="5" end="5"/>
                                            </p:txEl>
                                          </p:spTgt>
                                        </p:tgtEl>
                                        <p:attrNameLst>
                                          <p:attrName>style.visibility</p:attrName>
                                        </p:attrNameLst>
                                      </p:cBhvr>
                                      <p:to>
                                        <p:strVal val="visible"/>
                                      </p:to>
                                    </p:set>
                                    <p:animEffect transition="in" filter="fade">
                                      <p:cBhvr>
                                        <p:cTn id="30" dur="1000">
                                          <p:stCondLst>
                                            <p:cond delay="0"/>
                                          </p:stCondLst>
                                        </p:cTn>
                                        <p:tgtEl>
                                          <p:spTgt spid="72707">
                                            <p:txEl>
                                              <p:pRg st="5" end="5"/>
                                            </p:txEl>
                                          </p:spTgt>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72707">
                                            <p:txEl>
                                              <p:pRg st="6" end="6"/>
                                            </p:txEl>
                                          </p:spTgt>
                                        </p:tgtEl>
                                        <p:attrNameLst>
                                          <p:attrName>style.visibility</p:attrName>
                                        </p:attrNameLst>
                                      </p:cBhvr>
                                      <p:to>
                                        <p:strVal val="visible"/>
                                      </p:to>
                                    </p:set>
                                    <p:animEffect transition="in" filter="fade">
                                      <p:cBhvr>
                                        <p:cTn id="34" dur="1000">
                                          <p:stCondLst>
                                            <p:cond delay="0"/>
                                          </p:stCondLst>
                                        </p:cTn>
                                        <p:tgtEl>
                                          <p:spTgt spid="727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P spid="72707" grpId="0" build="p"/>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DE217E6-7019-4192-B141-B02A650C4F0E}" type="slidenum">
              <a:rPr lang="en-US" altLang="en-US"/>
              <a:pPr/>
              <a:t>118</a:t>
            </a:fld>
            <a:endParaRPr lang="en-US" altLang="en-US"/>
          </a:p>
        </p:txBody>
      </p:sp>
      <p:sp>
        <p:nvSpPr>
          <p:cNvPr id="73730" name="Rectangle 2"/>
          <p:cNvSpPr>
            <a:spLocks noGrp="1" noChangeArrowheads="1"/>
          </p:cNvSpPr>
          <p:nvPr>
            <p:ph type="title"/>
          </p:nvPr>
        </p:nvSpPr>
        <p:spPr>
          <a:xfrm>
            <a:off x="609600" y="160338"/>
            <a:ext cx="10058400" cy="1295400"/>
          </a:xfrm>
        </p:spPr>
        <p:txBody>
          <a:bodyPr/>
          <a:lstStyle/>
          <a:p>
            <a:r>
              <a:rPr lang="en-US"/>
              <a:t>Get ResultSet</a:t>
            </a:r>
          </a:p>
        </p:txBody>
      </p:sp>
      <p:sp>
        <p:nvSpPr>
          <p:cNvPr id="73731" name="Rectangle 3"/>
          <p:cNvSpPr>
            <a:spLocks noGrp="1" noChangeArrowheads="1"/>
          </p:cNvSpPr>
          <p:nvPr>
            <p:ph type="body" idx="1"/>
          </p:nvPr>
        </p:nvSpPr>
        <p:spPr>
          <a:xfrm>
            <a:off x="609600" y="1684338"/>
            <a:ext cx="11379200" cy="4411662"/>
          </a:xfrm>
        </p:spPr>
        <p:txBody>
          <a:bodyPr>
            <a:normAutofit fontScale="92500" lnSpcReduction="10000"/>
          </a:bodyPr>
          <a:lstStyle/>
          <a:p>
            <a:pPr>
              <a:buFont typeface="Wingdings" pitchFamily="2" charset="2"/>
              <a:buNone/>
            </a:pPr>
            <a:r>
              <a:rPr lang="en-US" sz="2800">
                <a:latin typeface="Tahoma" pitchFamily="34" charset="0"/>
              </a:rPr>
              <a:t>String queryLehigh = </a:t>
            </a:r>
            <a:r>
              <a:rPr lang="en-US" sz="2800">
                <a:latin typeface="Arial Unicode MS" pitchFamily="34" charset="-128"/>
              </a:rPr>
              <a:t>"</a:t>
            </a:r>
            <a:r>
              <a:rPr lang="en-US" sz="2800">
                <a:latin typeface="Tahoma" pitchFamily="34" charset="0"/>
              </a:rPr>
              <a:t>select * from Lehigh</a:t>
            </a:r>
            <a:r>
              <a:rPr lang="en-US" sz="2800">
                <a:latin typeface="Arial Unicode MS" pitchFamily="34" charset="-128"/>
              </a:rPr>
              <a:t>"</a:t>
            </a:r>
            <a:r>
              <a:rPr lang="en-US" sz="2800">
                <a:latin typeface="Tahoma" pitchFamily="34" charset="0"/>
              </a:rPr>
              <a:t>;</a:t>
            </a:r>
          </a:p>
          <a:p>
            <a:pPr>
              <a:buFont typeface="Wingdings" pitchFamily="2" charset="2"/>
              <a:buNone/>
            </a:pPr>
            <a:endParaRPr lang="en-US" sz="2800">
              <a:latin typeface="Tahoma" pitchFamily="34" charset="0"/>
            </a:endParaRPr>
          </a:p>
          <a:p>
            <a:pPr>
              <a:buFont typeface="Wingdings" pitchFamily="2" charset="2"/>
              <a:buNone/>
            </a:pPr>
            <a:r>
              <a:rPr lang="en-US" sz="2800" b="1">
                <a:latin typeface="Tahoma" pitchFamily="34" charset="0"/>
              </a:rPr>
              <a:t>ResultSet</a:t>
            </a:r>
            <a:r>
              <a:rPr lang="en-US" sz="2800">
                <a:latin typeface="Tahoma" pitchFamily="34" charset="0"/>
              </a:rPr>
              <a:t> rs = Stmt.</a:t>
            </a:r>
            <a:r>
              <a:rPr lang="en-US" sz="2800" b="1">
                <a:latin typeface="Tahoma" pitchFamily="34" charset="0"/>
              </a:rPr>
              <a:t>executeQuery</a:t>
            </a:r>
            <a:r>
              <a:rPr lang="en-US" sz="2800">
                <a:latin typeface="Tahoma" pitchFamily="34" charset="0"/>
              </a:rPr>
              <a:t>(queryLehigh);</a:t>
            </a:r>
          </a:p>
          <a:p>
            <a:pPr>
              <a:buFont typeface="Wingdings" pitchFamily="2" charset="2"/>
              <a:buNone/>
            </a:pPr>
            <a:r>
              <a:rPr lang="en-US" sz="2800">
                <a:latin typeface="Tahoma" pitchFamily="34" charset="0"/>
              </a:rPr>
              <a:t>//What does this statement do?</a:t>
            </a:r>
          </a:p>
          <a:p>
            <a:pPr>
              <a:buFont typeface="Wingdings" pitchFamily="2" charset="2"/>
              <a:buNone/>
            </a:pPr>
            <a:endParaRPr lang="en-US" sz="2800">
              <a:latin typeface="Tahoma" pitchFamily="34" charset="0"/>
            </a:endParaRPr>
          </a:p>
          <a:p>
            <a:pPr>
              <a:buFont typeface="Wingdings" pitchFamily="2" charset="2"/>
              <a:buNone/>
            </a:pPr>
            <a:r>
              <a:rPr lang="en-US" sz="2800">
                <a:latin typeface="Tahoma" pitchFamily="34" charset="0"/>
              </a:rPr>
              <a:t>while (rs.next()) {	</a:t>
            </a:r>
          </a:p>
          <a:p>
            <a:pPr>
              <a:buFont typeface="Wingdings" pitchFamily="2" charset="2"/>
              <a:buNone/>
            </a:pPr>
            <a:r>
              <a:rPr lang="en-US" sz="2800">
                <a:latin typeface="Tahoma" pitchFamily="34" charset="0"/>
              </a:rPr>
              <a:t>	int ssn = rs.getInt(</a:t>
            </a:r>
            <a:r>
              <a:rPr lang="en-US" sz="2800">
                <a:latin typeface="Arial Unicode MS" pitchFamily="34" charset="-128"/>
              </a:rPr>
              <a:t>"</a:t>
            </a:r>
            <a:r>
              <a:rPr lang="en-US" sz="2800">
                <a:latin typeface="Tahoma" pitchFamily="34" charset="0"/>
              </a:rPr>
              <a:t>SSN</a:t>
            </a:r>
            <a:r>
              <a:rPr lang="en-US" sz="2800">
                <a:latin typeface="Arial Unicode MS" pitchFamily="34" charset="-128"/>
              </a:rPr>
              <a:t>"</a:t>
            </a:r>
            <a:r>
              <a:rPr lang="en-US" sz="2800">
                <a:latin typeface="Tahoma" pitchFamily="34" charset="0"/>
              </a:rPr>
              <a:t>);</a:t>
            </a:r>
          </a:p>
          <a:p>
            <a:pPr>
              <a:buFont typeface="Wingdings" pitchFamily="2" charset="2"/>
              <a:buNone/>
            </a:pPr>
            <a:r>
              <a:rPr lang="en-US" sz="2800">
                <a:latin typeface="Tahoma" pitchFamily="34" charset="0"/>
              </a:rPr>
              <a:t>	String name = rs.getString(</a:t>
            </a:r>
            <a:r>
              <a:rPr lang="en-US" sz="2800">
                <a:latin typeface="Arial Unicode MS" pitchFamily="34" charset="-128"/>
              </a:rPr>
              <a:t>"</a:t>
            </a:r>
            <a:r>
              <a:rPr lang="en-US" sz="2800">
                <a:latin typeface="Tahoma" pitchFamily="34" charset="0"/>
              </a:rPr>
              <a:t>NAME</a:t>
            </a:r>
            <a:r>
              <a:rPr lang="en-US" sz="2800">
                <a:latin typeface="Arial Unicode MS" pitchFamily="34" charset="-128"/>
              </a:rPr>
              <a:t>"</a:t>
            </a:r>
            <a:r>
              <a:rPr lang="en-US" sz="2800">
                <a:latin typeface="Tahoma" pitchFamily="34" charset="0"/>
              </a:rPr>
              <a:t>);</a:t>
            </a:r>
          </a:p>
          <a:p>
            <a:pPr>
              <a:buFont typeface="Wingdings" pitchFamily="2" charset="2"/>
              <a:buNone/>
            </a:pPr>
            <a:r>
              <a:rPr lang="en-US" sz="2800">
                <a:latin typeface="Tahoma" pitchFamily="34" charset="0"/>
              </a:rPr>
              <a:t>	int marks = rs.getInt(</a:t>
            </a:r>
            <a:r>
              <a:rPr lang="en-US" sz="2800">
                <a:latin typeface="Arial Unicode MS" pitchFamily="34" charset="-128"/>
              </a:rPr>
              <a:t>"</a:t>
            </a:r>
            <a:r>
              <a:rPr lang="en-US" sz="2800">
                <a:latin typeface="Tahoma" pitchFamily="34" charset="0"/>
              </a:rPr>
              <a:t>MARKS</a:t>
            </a:r>
            <a:r>
              <a:rPr lang="en-US" sz="2800">
                <a:latin typeface="Arial Unicode MS" pitchFamily="34" charset="-128"/>
              </a:rPr>
              <a:t>"</a:t>
            </a:r>
            <a:r>
              <a:rPr lang="en-US" sz="2800">
                <a:latin typeface="Tahoma" pitchFamily="34" charset="0"/>
              </a:rPr>
              <a:t>);</a:t>
            </a:r>
          </a:p>
          <a:p>
            <a:pPr>
              <a:buFont typeface="Wingdings" pitchFamily="2" charset="2"/>
              <a:buNone/>
            </a:pPr>
            <a:r>
              <a:rPr lang="en-US" sz="2800">
                <a:latin typeface="Tahoma"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p:cTn id="7" dur="500" fill="hold"/>
                                        <p:tgtEl>
                                          <p:spTgt spid="73730"/>
                                        </p:tgtEl>
                                        <p:attrNameLst>
                                          <p:attrName>ppt_w</p:attrName>
                                        </p:attrNameLst>
                                      </p:cBhvr>
                                      <p:tavLst>
                                        <p:tav tm="0">
                                          <p:val>
                                            <p:fltVal val="0"/>
                                          </p:val>
                                        </p:tav>
                                        <p:tav tm="100000">
                                          <p:val>
                                            <p:strVal val="#ppt_w"/>
                                          </p:val>
                                        </p:tav>
                                      </p:tavLst>
                                    </p:anim>
                                    <p:anim calcmode="lin" valueType="num">
                                      <p:cBhvr>
                                        <p:cTn id="8" dur="500" fill="hold"/>
                                        <p:tgtEl>
                                          <p:spTgt spid="73730"/>
                                        </p:tgtEl>
                                        <p:attrNameLst>
                                          <p:attrName>ppt_h</p:attrName>
                                        </p:attrNameLst>
                                      </p:cBhvr>
                                      <p:tavLst>
                                        <p:tav tm="0">
                                          <p:val>
                                            <p:fltVal val="0"/>
                                          </p:val>
                                        </p:tav>
                                        <p:tav tm="100000">
                                          <p:val>
                                            <p:strVal val="#ppt_h"/>
                                          </p:val>
                                        </p:tav>
                                      </p:tavLst>
                                    </p:anim>
                                    <p:animEffect transition="in" filter="fade">
                                      <p:cBhvr>
                                        <p:cTn id="9" dur="500"/>
                                        <p:tgtEl>
                                          <p:spTgt spid="7373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3731">
                                            <p:txEl>
                                              <p:pRg st="0" end="0"/>
                                            </p:txEl>
                                          </p:spTgt>
                                        </p:tgtEl>
                                        <p:attrNameLst>
                                          <p:attrName>style.visibility</p:attrName>
                                        </p:attrNameLst>
                                      </p:cBhvr>
                                      <p:to>
                                        <p:strVal val="visible"/>
                                      </p:to>
                                    </p:set>
                                    <p:animEffect transition="in" filter="fade">
                                      <p:cBhvr>
                                        <p:cTn id="13" dur="1000">
                                          <p:stCondLst>
                                            <p:cond delay="0"/>
                                          </p:stCondLst>
                                        </p:cTn>
                                        <p:tgtEl>
                                          <p:spTgt spid="73731">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73731">
                                            <p:txEl>
                                              <p:pRg st="2" end="2"/>
                                            </p:txEl>
                                          </p:spTgt>
                                        </p:tgtEl>
                                        <p:attrNameLst>
                                          <p:attrName>style.visibility</p:attrName>
                                        </p:attrNameLst>
                                      </p:cBhvr>
                                      <p:to>
                                        <p:strVal val="visible"/>
                                      </p:to>
                                    </p:set>
                                    <p:animEffect transition="in" filter="fade">
                                      <p:cBhvr>
                                        <p:cTn id="17" dur="1000">
                                          <p:stCondLst>
                                            <p:cond delay="0"/>
                                          </p:stCondLst>
                                        </p:cTn>
                                        <p:tgtEl>
                                          <p:spTgt spid="73731">
                                            <p:txEl>
                                              <p:pRg st="2" end="2"/>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73731">
                                            <p:txEl>
                                              <p:pRg st="3" end="3"/>
                                            </p:txEl>
                                          </p:spTgt>
                                        </p:tgtEl>
                                        <p:attrNameLst>
                                          <p:attrName>style.visibility</p:attrName>
                                        </p:attrNameLst>
                                      </p:cBhvr>
                                      <p:to>
                                        <p:strVal val="visible"/>
                                      </p:to>
                                    </p:set>
                                    <p:animEffect transition="in" filter="fade">
                                      <p:cBhvr>
                                        <p:cTn id="21" dur="1000">
                                          <p:stCondLst>
                                            <p:cond delay="0"/>
                                          </p:stCondLst>
                                        </p:cTn>
                                        <p:tgtEl>
                                          <p:spTgt spid="73731">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3731">
                                            <p:txEl>
                                              <p:pRg st="5" end="5"/>
                                            </p:txEl>
                                          </p:spTgt>
                                        </p:tgtEl>
                                        <p:attrNameLst>
                                          <p:attrName>style.visibility</p:attrName>
                                        </p:attrNameLst>
                                      </p:cBhvr>
                                      <p:to>
                                        <p:strVal val="visible"/>
                                      </p:to>
                                    </p:set>
                                    <p:animEffect transition="in" filter="fade">
                                      <p:cBhvr>
                                        <p:cTn id="26" dur="1000">
                                          <p:stCondLst>
                                            <p:cond delay="0"/>
                                          </p:stCondLst>
                                        </p:cTn>
                                        <p:tgtEl>
                                          <p:spTgt spid="73731">
                                            <p:txEl>
                                              <p:pRg st="5" end="5"/>
                                            </p:txEl>
                                          </p:spTgt>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73731">
                                            <p:txEl>
                                              <p:pRg st="6" end="6"/>
                                            </p:txEl>
                                          </p:spTgt>
                                        </p:tgtEl>
                                        <p:attrNameLst>
                                          <p:attrName>style.visibility</p:attrName>
                                        </p:attrNameLst>
                                      </p:cBhvr>
                                      <p:to>
                                        <p:strVal val="visible"/>
                                      </p:to>
                                    </p:set>
                                    <p:animEffect transition="in" filter="fade">
                                      <p:cBhvr>
                                        <p:cTn id="30" dur="1000">
                                          <p:stCondLst>
                                            <p:cond delay="0"/>
                                          </p:stCondLst>
                                        </p:cTn>
                                        <p:tgtEl>
                                          <p:spTgt spid="73731">
                                            <p:txEl>
                                              <p:pRg st="6" end="6"/>
                                            </p:txEl>
                                          </p:spTgt>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73731">
                                            <p:txEl>
                                              <p:pRg st="7" end="7"/>
                                            </p:txEl>
                                          </p:spTgt>
                                        </p:tgtEl>
                                        <p:attrNameLst>
                                          <p:attrName>style.visibility</p:attrName>
                                        </p:attrNameLst>
                                      </p:cBhvr>
                                      <p:to>
                                        <p:strVal val="visible"/>
                                      </p:to>
                                    </p:set>
                                    <p:animEffect transition="in" filter="fade">
                                      <p:cBhvr>
                                        <p:cTn id="34" dur="1000">
                                          <p:stCondLst>
                                            <p:cond delay="0"/>
                                          </p:stCondLst>
                                        </p:cTn>
                                        <p:tgtEl>
                                          <p:spTgt spid="73731">
                                            <p:txEl>
                                              <p:pRg st="7" end="7"/>
                                            </p:txEl>
                                          </p:spTgt>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73731">
                                            <p:txEl>
                                              <p:pRg st="8" end="8"/>
                                            </p:txEl>
                                          </p:spTgt>
                                        </p:tgtEl>
                                        <p:attrNameLst>
                                          <p:attrName>style.visibility</p:attrName>
                                        </p:attrNameLst>
                                      </p:cBhvr>
                                      <p:to>
                                        <p:strVal val="visible"/>
                                      </p:to>
                                    </p:set>
                                    <p:animEffect transition="in" filter="fade">
                                      <p:cBhvr>
                                        <p:cTn id="38" dur="1000">
                                          <p:stCondLst>
                                            <p:cond delay="0"/>
                                          </p:stCondLst>
                                        </p:cTn>
                                        <p:tgtEl>
                                          <p:spTgt spid="73731">
                                            <p:txEl>
                                              <p:pRg st="8" end="8"/>
                                            </p:txEl>
                                          </p:spTgt>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73731">
                                            <p:txEl>
                                              <p:pRg st="9" end="9"/>
                                            </p:txEl>
                                          </p:spTgt>
                                        </p:tgtEl>
                                        <p:attrNameLst>
                                          <p:attrName>style.visibility</p:attrName>
                                        </p:attrNameLst>
                                      </p:cBhvr>
                                      <p:to>
                                        <p:strVal val="visible"/>
                                      </p:to>
                                    </p:set>
                                    <p:animEffect transition="in" filter="fade">
                                      <p:cBhvr>
                                        <p:cTn id="42" dur="1000">
                                          <p:stCondLst>
                                            <p:cond delay="0"/>
                                          </p:stCondLst>
                                        </p:cTn>
                                        <p:tgtEl>
                                          <p:spTgt spid="737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73731"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B4E8BE5-1680-4F3F-A098-AD34B853A0C3}" type="slidenum">
              <a:rPr lang="en-US" altLang="en-US"/>
              <a:pPr/>
              <a:t>119</a:t>
            </a:fld>
            <a:endParaRPr lang="en-US" altLang="en-US"/>
          </a:p>
        </p:txBody>
      </p:sp>
      <p:sp>
        <p:nvSpPr>
          <p:cNvPr id="74754" name="Rectangle 2"/>
          <p:cNvSpPr>
            <a:spLocks noGrp="1" noChangeArrowheads="1"/>
          </p:cNvSpPr>
          <p:nvPr>
            <p:ph type="title"/>
          </p:nvPr>
        </p:nvSpPr>
        <p:spPr/>
        <p:txBody>
          <a:bodyPr/>
          <a:lstStyle/>
          <a:p>
            <a:r>
              <a:rPr lang="en-US"/>
              <a:t>Close connection</a:t>
            </a:r>
          </a:p>
        </p:txBody>
      </p:sp>
      <p:sp>
        <p:nvSpPr>
          <p:cNvPr id="74755" name="Rectangle 3"/>
          <p:cNvSpPr>
            <a:spLocks noGrp="1" noChangeArrowheads="1"/>
          </p:cNvSpPr>
          <p:nvPr>
            <p:ph type="body" idx="1"/>
          </p:nvPr>
        </p:nvSpPr>
        <p:spPr/>
        <p:txBody>
          <a:bodyPr/>
          <a:lstStyle/>
          <a:p>
            <a:r>
              <a:rPr lang="en-US"/>
              <a:t>stmt.close();</a:t>
            </a:r>
          </a:p>
          <a:p>
            <a:r>
              <a:rPr lang="en-US"/>
              <a:t>con.close();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Java Script Arrays</a:t>
            </a:r>
            <a:endParaRPr lang="en-US" dirty="0"/>
          </a:p>
        </p:txBody>
      </p:sp>
      <p:pic>
        <p:nvPicPr>
          <p:cNvPr id="4" name="Content Placeholder 3"/>
          <p:cNvPicPr>
            <a:picLocks noGrp="1" noChangeAspect="1"/>
          </p:cNvPicPr>
          <p:nvPr>
            <p:ph idx="1"/>
          </p:nvPr>
        </p:nvPicPr>
        <p:blipFill>
          <a:blip r:embed="rId2"/>
          <a:stretch>
            <a:fillRect/>
          </a:stretch>
        </p:blipFill>
        <p:spPr>
          <a:xfrm>
            <a:off x="2920040" y="1921450"/>
            <a:ext cx="6351919" cy="4159688"/>
          </a:xfrm>
          <a:prstGeom prst="rect">
            <a:avLst/>
          </a:prstGeom>
        </p:spPr>
      </p:pic>
    </p:spTree>
    <p:extLst>
      <p:ext uri="{BB962C8B-B14F-4D97-AF65-F5344CB8AC3E}">
        <p14:creationId xmlns:p14="http://schemas.microsoft.com/office/powerpoint/2010/main" val="304902530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459A5BE-26C2-479B-92D4-7279785A76E2}" type="slidenum">
              <a:rPr lang="en-US" altLang="en-US"/>
              <a:pPr/>
              <a:t>120</a:t>
            </a:fld>
            <a:endParaRPr lang="en-US" altLang="en-US"/>
          </a:p>
        </p:txBody>
      </p:sp>
      <p:sp>
        <p:nvSpPr>
          <p:cNvPr id="31746" name="Rectangle 2"/>
          <p:cNvSpPr>
            <a:spLocks noGrp="1" noChangeArrowheads="1"/>
          </p:cNvSpPr>
          <p:nvPr>
            <p:ph type="title"/>
          </p:nvPr>
        </p:nvSpPr>
        <p:spPr/>
        <p:txBody>
          <a:bodyPr/>
          <a:lstStyle/>
          <a:p>
            <a:r>
              <a:rPr lang="en-US"/>
              <a:t>Transactions and JDBC</a:t>
            </a:r>
          </a:p>
        </p:txBody>
      </p:sp>
      <p:sp>
        <p:nvSpPr>
          <p:cNvPr id="31747" name="Rectangle 3"/>
          <p:cNvSpPr>
            <a:spLocks noGrp="1" noChangeArrowheads="1"/>
          </p:cNvSpPr>
          <p:nvPr>
            <p:ph type="body" idx="1"/>
          </p:nvPr>
        </p:nvSpPr>
        <p:spPr/>
        <p:txBody>
          <a:bodyPr/>
          <a:lstStyle/>
          <a:p>
            <a:pPr>
              <a:lnSpc>
                <a:spcPct val="90000"/>
              </a:lnSpc>
            </a:pPr>
            <a:r>
              <a:rPr lang="en-US" sz="2100"/>
              <a:t>JDBC allows SQL statements to be grouped together into a single transaction</a:t>
            </a:r>
          </a:p>
          <a:p>
            <a:pPr>
              <a:lnSpc>
                <a:spcPct val="90000"/>
              </a:lnSpc>
            </a:pPr>
            <a:r>
              <a:rPr lang="en-US" sz="2100"/>
              <a:t>Transaction control is performed by the </a:t>
            </a:r>
            <a:r>
              <a:rPr lang="en-US" sz="2100">
                <a:solidFill>
                  <a:srgbClr val="003399"/>
                </a:solidFill>
              </a:rPr>
              <a:t>Connection</a:t>
            </a:r>
            <a:r>
              <a:rPr lang="en-US" sz="2100"/>
              <a:t> object, default mode is auto-commit, I.e., each sql statement is treated as a transaction</a:t>
            </a:r>
          </a:p>
          <a:p>
            <a:pPr>
              <a:lnSpc>
                <a:spcPct val="90000"/>
              </a:lnSpc>
            </a:pPr>
            <a:r>
              <a:rPr lang="en-US" sz="2100"/>
              <a:t>We can turn off the auto-commit mode with </a:t>
            </a:r>
            <a:r>
              <a:rPr lang="en-US" sz="2100">
                <a:solidFill>
                  <a:srgbClr val="003399"/>
                </a:solidFill>
              </a:rPr>
              <a:t>con.setAutoCommit(false);</a:t>
            </a:r>
          </a:p>
          <a:p>
            <a:pPr>
              <a:lnSpc>
                <a:spcPct val="90000"/>
              </a:lnSpc>
            </a:pPr>
            <a:r>
              <a:rPr lang="en-US" sz="2100"/>
              <a:t>And turn it back on with </a:t>
            </a:r>
            <a:r>
              <a:rPr lang="en-US" sz="2100">
                <a:solidFill>
                  <a:srgbClr val="003399"/>
                </a:solidFill>
              </a:rPr>
              <a:t>con.setAutoCommit(true);</a:t>
            </a:r>
          </a:p>
          <a:p>
            <a:pPr>
              <a:lnSpc>
                <a:spcPct val="90000"/>
              </a:lnSpc>
            </a:pPr>
            <a:r>
              <a:rPr lang="en-US" sz="2100"/>
              <a:t>Once auto-commit is off, no SQL statement will be committed until an explicit is invoked </a:t>
            </a:r>
            <a:r>
              <a:rPr lang="en-US" sz="2100">
                <a:solidFill>
                  <a:srgbClr val="003399"/>
                </a:solidFill>
              </a:rPr>
              <a:t>con.commit();</a:t>
            </a:r>
          </a:p>
          <a:p>
            <a:pPr>
              <a:lnSpc>
                <a:spcPct val="90000"/>
              </a:lnSpc>
            </a:pPr>
            <a:r>
              <a:rPr lang="en-US" sz="2100"/>
              <a:t>At this point all changes done by the SQL statements will be made permanent in the database.</a:t>
            </a:r>
            <a:r>
              <a:rPr lang="en-US" sz="2600"/>
              <a:t> </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EED7BE1-794D-41EE-919E-B3C33474F4A5}" type="slidenum">
              <a:rPr lang="en-US" altLang="en-US"/>
              <a:pPr/>
              <a:t>121</a:t>
            </a:fld>
            <a:endParaRPr lang="en-US" altLang="en-US"/>
          </a:p>
        </p:txBody>
      </p:sp>
      <p:sp>
        <p:nvSpPr>
          <p:cNvPr id="40962" name="Rectangle 2"/>
          <p:cNvSpPr>
            <a:spLocks noGrp="1" noChangeArrowheads="1"/>
          </p:cNvSpPr>
          <p:nvPr>
            <p:ph type="title"/>
          </p:nvPr>
        </p:nvSpPr>
        <p:spPr/>
        <p:txBody>
          <a:bodyPr/>
          <a:lstStyle/>
          <a:p>
            <a:r>
              <a:rPr lang="en-US"/>
              <a:t>Handling Errors with Exceptions</a:t>
            </a:r>
          </a:p>
        </p:txBody>
      </p:sp>
      <p:sp>
        <p:nvSpPr>
          <p:cNvPr id="40963" name="Rectangle 3"/>
          <p:cNvSpPr>
            <a:spLocks noGrp="1" noChangeArrowheads="1"/>
          </p:cNvSpPr>
          <p:nvPr>
            <p:ph type="body" idx="1"/>
          </p:nvPr>
        </p:nvSpPr>
        <p:spPr/>
        <p:txBody>
          <a:bodyPr/>
          <a:lstStyle/>
          <a:p>
            <a:r>
              <a:rPr lang="en-US" sz="2600"/>
              <a:t>Programs should recover and leave the database in a consistent state. </a:t>
            </a:r>
          </a:p>
          <a:p>
            <a:r>
              <a:rPr lang="en-US" sz="2600"/>
              <a:t>If a statement in the try block throws an exception or warning, it can be caught in one of the corresponding catch statements</a:t>
            </a:r>
          </a:p>
          <a:p>
            <a:r>
              <a:rPr lang="en-US" sz="2600"/>
              <a:t>How might a </a:t>
            </a:r>
            <a:r>
              <a:rPr lang="en-US" sz="2600">
                <a:solidFill>
                  <a:srgbClr val="003399"/>
                </a:solidFill>
              </a:rPr>
              <a:t>finally {…}</a:t>
            </a:r>
            <a:r>
              <a:rPr lang="en-US" sz="2600"/>
              <a:t> block be helpful here?</a:t>
            </a:r>
          </a:p>
          <a:p>
            <a:r>
              <a:rPr lang="en-US" sz="2600"/>
              <a:t>E.g., you could rollback your transaction in a </a:t>
            </a:r>
            <a:br>
              <a:rPr lang="en-US" sz="2600"/>
            </a:br>
            <a:r>
              <a:rPr lang="en-US" sz="2600">
                <a:solidFill>
                  <a:srgbClr val="003399"/>
                </a:solidFill>
              </a:rPr>
              <a:t>catch { …}</a:t>
            </a:r>
            <a:r>
              <a:rPr lang="en-US" sz="2600"/>
              <a:t>  block or close database connection and free database related resources in </a:t>
            </a:r>
            <a:r>
              <a:rPr lang="en-US" sz="2600">
                <a:solidFill>
                  <a:srgbClr val="003399"/>
                </a:solidFill>
              </a:rPr>
              <a:t>finally {…}</a:t>
            </a:r>
            <a:r>
              <a:rPr lang="en-US" sz="2600"/>
              <a:t> block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p:cTn id="7" dur="500" fill="hold"/>
                                        <p:tgtEl>
                                          <p:spTgt spid="40962"/>
                                        </p:tgtEl>
                                        <p:attrNameLst>
                                          <p:attrName>ppt_w</p:attrName>
                                        </p:attrNameLst>
                                      </p:cBhvr>
                                      <p:tavLst>
                                        <p:tav tm="0">
                                          <p:val>
                                            <p:fltVal val="0"/>
                                          </p:val>
                                        </p:tav>
                                        <p:tav tm="100000">
                                          <p:val>
                                            <p:strVal val="#ppt_w"/>
                                          </p:val>
                                        </p:tav>
                                      </p:tavLst>
                                    </p:anim>
                                    <p:anim calcmode="lin" valueType="num">
                                      <p:cBhvr>
                                        <p:cTn id="8" dur="500" fill="hold"/>
                                        <p:tgtEl>
                                          <p:spTgt spid="40962"/>
                                        </p:tgtEl>
                                        <p:attrNameLst>
                                          <p:attrName>ppt_h</p:attrName>
                                        </p:attrNameLst>
                                      </p:cBhvr>
                                      <p:tavLst>
                                        <p:tav tm="0">
                                          <p:val>
                                            <p:fltVal val="0"/>
                                          </p:val>
                                        </p:tav>
                                        <p:tav tm="100000">
                                          <p:val>
                                            <p:strVal val="#ppt_h"/>
                                          </p:val>
                                        </p:tav>
                                      </p:tavLst>
                                    </p:anim>
                                    <p:animEffect transition="in" filter="fade">
                                      <p:cBhvr>
                                        <p:cTn id="9" dur="500"/>
                                        <p:tgtEl>
                                          <p:spTgt spid="4096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0963">
                                            <p:txEl>
                                              <p:pRg st="0" end="0"/>
                                            </p:txEl>
                                          </p:spTgt>
                                        </p:tgtEl>
                                        <p:attrNameLst>
                                          <p:attrName>style.visibility</p:attrName>
                                        </p:attrNameLst>
                                      </p:cBhvr>
                                      <p:to>
                                        <p:strVal val="visible"/>
                                      </p:to>
                                    </p:set>
                                    <p:animEffect transition="in" filter="fade">
                                      <p:cBhvr>
                                        <p:cTn id="13" dur="1000">
                                          <p:stCondLst>
                                            <p:cond delay="0"/>
                                          </p:stCondLst>
                                        </p:cTn>
                                        <p:tgtEl>
                                          <p:spTgt spid="40963">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40963">
                                            <p:txEl>
                                              <p:pRg st="1" end="1"/>
                                            </p:txEl>
                                          </p:spTgt>
                                        </p:tgtEl>
                                        <p:attrNameLst>
                                          <p:attrName>style.visibility</p:attrName>
                                        </p:attrNameLst>
                                      </p:cBhvr>
                                      <p:to>
                                        <p:strVal val="visible"/>
                                      </p:to>
                                    </p:set>
                                    <p:animEffect transition="in" filter="fade">
                                      <p:cBhvr>
                                        <p:cTn id="17" dur="1000">
                                          <p:stCondLst>
                                            <p:cond delay="0"/>
                                          </p:stCondLst>
                                        </p:cTn>
                                        <p:tgtEl>
                                          <p:spTgt spid="40963">
                                            <p:txEl>
                                              <p:pRg st="1" end="1"/>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40963">
                                            <p:txEl>
                                              <p:pRg st="2" end="2"/>
                                            </p:txEl>
                                          </p:spTgt>
                                        </p:tgtEl>
                                        <p:attrNameLst>
                                          <p:attrName>style.visibility</p:attrName>
                                        </p:attrNameLst>
                                      </p:cBhvr>
                                      <p:to>
                                        <p:strVal val="visible"/>
                                      </p:to>
                                    </p:set>
                                    <p:animEffect transition="in" filter="fade">
                                      <p:cBhvr>
                                        <p:cTn id="21" dur="1000">
                                          <p:stCondLst>
                                            <p:cond delay="0"/>
                                          </p:stCondLst>
                                        </p:cTn>
                                        <p:tgtEl>
                                          <p:spTgt spid="4096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0963">
                                            <p:txEl>
                                              <p:pRg st="3" end="3"/>
                                            </p:txEl>
                                          </p:spTgt>
                                        </p:tgtEl>
                                        <p:attrNameLst>
                                          <p:attrName>style.visibility</p:attrName>
                                        </p:attrNameLst>
                                      </p:cBhvr>
                                      <p:to>
                                        <p:strVal val="visible"/>
                                      </p:to>
                                    </p:set>
                                    <p:animEffect transition="in" filter="fade">
                                      <p:cBhvr>
                                        <p:cTn id="26" dur="1000">
                                          <p:stCondLst>
                                            <p:cond delay="0"/>
                                          </p:stCondLst>
                                        </p:cTn>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3" grpId="0" build="p"/>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D11F4E7-EB19-43F5-8522-A9FFFD9411EA}" type="slidenum">
              <a:rPr lang="en-US" altLang="en-US"/>
              <a:pPr/>
              <a:t>122</a:t>
            </a:fld>
            <a:endParaRPr lang="en-US" altLang="en-US"/>
          </a:p>
        </p:txBody>
      </p:sp>
      <p:sp>
        <p:nvSpPr>
          <p:cNvPr id="75778" name="Rectangle 2"/>
          <p:cNvSpPr>
            <a:spLocks noGrp="1" noChangeArrowheads="1"/>
          </p:cNvSpPr>
          <p:nvPr>
            <p:ph type="title"/>
          </p:nvPr>
        </p:nvSpPr>
        <p:spPr/>
        <p:txBody>
          <a:bodyPr/>
          <a:lstStyle/>
          <a:p>
            <a:r>
              <a:rPr lang="en-US" sz="3500"/>
              <a:t>Another way to access database</a:t>
            </a:r>
            <a:br>
              <a:rPr lang="en-US" sz="3500"/>
            </a:br>
            <a:r>
              <a:rPr lang="en-US" sz="3500"/>
              <a:t>(JDBC-ODBC)</a:t>
            </a:r>
          </a:p>
        </p:txBody>
      </p:sp>
      <p:pic>
        <p:nvPicPr>
          <p:cNvPr id="75779" name="Picture 3" descr="jdbc-odbc"/>
          <p:cNvPicPr>
            <a:picLocks noChangeAspect="1" noChangeArrowheads="1"/>
          </p:cNvPicPr>
          <p:nvPr/>
        </p:nvPicPr>
        <p:blipFill>
          <a:blip r:embed="rId2"/>
          <a:srcRect/>
          <a:stretch>
            <a:fillRect/>
          </a:stretch>
        </p:blipFill>
        <p:spPr bwMode="auto">
          <a:xfrm>
            <a:off x="508000" y="1752600"/>
            <a:ext cx="8128000" cy="4953000"/>
          </a:xfrm>
          <a:prstGeom prst="rect">
            <a:avLst/>
          </a:prstGeom>
          <a:noFill/>
        </p:spPr>
      </p:pic>
      <p:sp>
        <p:nvSpPr>
          <p:cNvPr id="75780" name="Text Box 4"/>
          <p:cNvSpPr txBox="1">
            <a:spLocks noChangeArrowheads="1"/>
          </p:cNvSpPr>
          <p:nvPr/>
        </p:nvSpPr>
        <p:spPr bwMode="auto">
          <a:xfrm>
            <a:off x="8636000" y="3429001"/>
            <a:ext cx="3556000" cy="707886"/>
          </a:xfrm>
          <a:prstGeom prst="rect">
            <a:avLst/>
          </a:prstGeom>
          <a:noFill/>
          <a:ln w="9525">
            <a:noFill/>
            <a:miter lim="800000"/>
            <a:headEnd/>
            <a:tailEnd/>
          </a:ln>
          <a:effectLst/>
        </p:spPr>
        <p:txBody>
          <a:bodyPr>
            <a:spAutoFit/>
          </a:bodyPr>
          <a:lstStyle/>
          <a:p>
            <a:r>
              <a:rPr lang="en-US" sz="2000"/>
              <a:t>What’s a bit different</a:t>
            </a:r>
          </a:p>
          <a:p>
            <a:r>
              <a:rPr lang="en-US" sz="2000"/>
              <a:t>about this architecture?</a:t>
            </a:r>
          </a:p>
        </p:txBody>
      </p:sp>
      <p:sp>
        <p:nvSpPr>
          <p:cNvPr id="75781" name="Text Box 5"/>
          <p:cNvSpPr txBox="1">
            <a:spLocks noChangeArrowheads="1"/>
          </p:cNvSpPr>
          <p:nvPr/>
        </p:nvSpPr>
        <p:spPr bwMode="auto">
          <a:xfrm>
            <a:off x="8636000" y="4800601"/>
            <a:ext cx="3556000" cy="701675"/>
          </a:xfrm>
          <a:prstGeom prst="rect">
            <a:avLst/>
          </a:prstGeom>
          <a:noFill/>
          <a:ln w="9525">
            <a:noFill/>
            <a:miter lim="800000"/>
            <a:headEnd/>
            <a:tailEnd/>
          </a:ln>
          <a:effectLst/>
        </p:spPr>
        <p:txBody>
          <a:bodyPr>
            <a:spAutoFit/>
          </a:bodyPr>
          <a:lstStyle/>
          <a:p>
            <a:r>
              <a:rPr lang="en-US" sz="2000"/>
              <a:t>Why add yet </a:t>
            </a:r>
          </a:p>
          <a:p>
            <a:r>
              <a:rPr lang="en-US" sz="2000"/>
              <a:t>another layer?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p:cTn id="7" dur="500" fill="hold"/>
                                        <p:tgtEl>
                                          <p:spTgt spid="75778"/>
                                        </p:tgtEl>
                                        <p:attrNameLst>
                                          <p:attrName>ppt_w</p:attrName>
                                        </p:attrNameLst>
                                      </p:cBhvr>
                                      <p:tavLst>
                                        <p:tav tm="0">
                                          <p:val>
                                            <p:fltVal val="0"/>
                                          </p:val>
                                        </p:tav>
                                        <p:tav tm="100000">
                                          <p:val>
                                            <p:strVal val="#ppt_w"/>
                                          </p:val>
                                        </p:tav>
                                      </p:tavLst>
                                    </p:anim>
                                    <p:anim calcmode="lin" valueType="num">
                                      <p:cBhvr>
                                        <p:cTn id="8" dur="500" fill="hold"/>
                                        <p:tgtEl>
                                          <p:spTgt spid="75778"/>
                                        </p:tgtEl>
                                        <p:attrNameLst>
                                          <p:attrName>ppt_h</p:attrName>
                                        </p:attrNameLst>
                                      </p:cBhvr>
                                      <p:tavLst>
                                        <p:tav tm="0">
                                          <p:val>
                                            <p:fltVal val="0"/>
                                          </p:val>
                                        </p:tav>
                                        <p:tav tm="100000">
                                          <p:val>
                                            <p:strVal val="#ppt_h"/>
                                          </p:val>
                                        </p:tav>
                                      </p:tavLst>
                                    </p:anim>
                                    <p:animEffect transition="in" filter="fade">
                                      <p:cBhvr>
                                        <p:cTn id="9" dur="500"/>
                                        <p:tgtEl>
                                          <p:spTgt spid="75778"/>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75779"/>
                                        </p:tgtEl>
                                        <p:attrNameLst>
                                          <p:attrName>style.visibility</p:attrName>
                                        </p:attrNameLst>
                                      </p:cBhvr>
                                      <p:to>
                                        <p:strVal val="visible"/>
                                      </p:to>
                                    </p:set>
                                    <p:animEffect transition="in" filter="wipe(up)">
                                      <p:cBhvr>
                                        <p:cTn id="13" dur="1000"/>
                                        <p:tgtEl>
                                          <p:spTgt spid="7577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5780"/>
                                        </p:tgtEl>
                                        <p:attrNameLst>
                                          <p:attrName>style.visibility</p:attrName>
                                        </p:attrNameLst>
                                      </p:cBhvr>
                                      <p:to>
                                        <p:strVal val="visible"/>
                                      </p:to>
                                    </p:set>
                                    <p:animEffect transition="in" filter="fade">
                                      <p:cBhvr>
                                        <p:cTn id="18" dur="1000"/>
                                        <p:tgtEl>
                                          <p:spTgt spid="7578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5781"/>
                                        </p:tgtEl>
                                        <p:attrNameLst>
                                          <p:attrName>style.visibility</p:attrName>
                                        </p:attrNameLst>
                                      </p:cBhvr>
                                      <p:to>
                                        <p:strVal val="visible"/>
                                      </p:to>
                                    </p:set>
                                    <p:animEffect transition="in" filter="fade">
                                      <p:cBhvr>
                                        <p:cTn id="23" dur="1000"/>
                                        <p:tgtEl>
                                          <p:spTgt spid="75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P spid="75780" grpId="0"/>
      <p:bldP spid="75781"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9809286-7D06-4FCB-8B78-0C8A97B0BECE}" type="slidenum">
              <a:rPr lang="en-US" altLang="en-US"/>
              <a:pPr/>
              <a:t>123</a:t>
            </a:fld>
            <a:endParaRPr lang="en-US" altLang="en-US"/>
          </a:p>
        </p:txBody>
      </p:sp>
      <p:sp>
        <p:nvSpPr>
          <p:cNvPr id="76802" name="Rectangle 2"/>
          <p:cNvSpPr>
            <a:spLocks noGrp="1" noChangeArrowheads="1"/>
          </p:cNvSpPr>
          <p:nvPr>
            <p:ph type="title"/>
          </p:nvPr>
        </p:nvSpPr>
        <p:spPr/>
        <p:txBody>
          <a:bodyPr/>
          <a:lstStyle/>
          <a:p>
            <a:r>
              <a:rPr lang="en-US"/>
              <a:t>Sample program</a:t>
            </a:r>
          </a:p>
        </p:txBody>
      </p:sp>
      <p:sp>
        <p:nvSpPr>
          <p:cNvPr id="76803" name="Rectangle 3"/>
          <p:cNvSpPr>
            <a:spLocks noGrp="1" noChangeArrowheads="1"/>
          </p:cNvSpPr>
          <p:nvPr>
            <p:ph type="body" idx="1"/>
          </p:nvPr>
        </p:nvSpPr>
        <p:spPr>
          <a:xfrm>
            <a:off x="609600" y="1719263"/>
            <a:ext cx="11379200" cy="4411662"/>
          </a:xfrm>
        </p:spPr>
        <p:txBody>
          <a:bodyPr>
            <a:normAutofit lnSpcReduction="10000"/>
          </a:bodyPr>
          <a:lstStyle/>
          <a:p>
            <a:pPr>
              <a:lnSpc>
                <a:spcPct val="90000"/>
              </a:lnSpc>
              <a:buFont typeface="Wingdings" pitchFamily="2" charset="2"/>
              <a:buNone/>
            </a:pPr>
            <a:r>
              <a:rPr lang="en-US" sz="1700"/>
              <a:t>import java.sql.*;</a:t>
            </a:r>
          </a:p>
          <a:p>
            <a:pPr>
              <a:lnSpc>
                <a:spcPct val="90000"/>
              </a:lnSpc>
              <a:buFont typeface="Wingdings" pitchFamily="2" charset="2"/>
              <a:buNone/>
            </a:pPr>
            <a:r>
              <a:rPr lang="en-US" sz="1700"/>
              <a:t>class Test  {</a:t>
            </a:r>
          </a:p>
          <a:p>
            <a:pPr>
              <a:lnSpc>
                <a:spcPct val="90000"/>
              </a:lnSpc>
              <a:buFont typeface="Wingdings" pitchFamily="2" charset="2"/>
              <a:buNone/>
            </a:pPr>
            <a:r>
              <a:rPr lang="en-US" sz="1700"/>
              <a:t>    public static void main(String[] args)  {</a:t>
            </a:r>
          </a:p>
          <a:p>
            <a:pPr>
              <a:lnSpc>
                <a:spcPct val="90000"/>
              </a:lnSpc>
              <a:buFont typeface="Wingdings" pitchFamily="2" charset="2"/>
              <a:buNone/>
            </a:pPr>
            <a:r>
              <a:rPr lang="en-US" sz="1700"/>
              <a:t>        try {</a:t>
            </a:r>
          </a:p>
          <a:p>
            <a:pPr>
              <a:lnSpc>
                <a:spcPct val="90000"/>
              </a:lnSpc>
              <a:buFont typeface="Wingdings" pitchFamily="2" charset="2"/>
              <a:buNone/>
            </a:pPr>
            <a:r>
              <a:rPr lang="en-US" sz="1700"/>
              <a:t>            </a:t>
            </a:r>
            <a:r>
              <a:rPr lang="en-US" sz="1700">
                <a:solidFill>
                  <a:srgbClr val="003399"/>
                </a:solidFill>
              </a:rPr>
              <a:t>Class.forName</a:t>
            </a:r>
            <a:r>
              <a:rPr lang="en-US" sz="1700"/>
              <a:t>("sun.jdbc.odbc.JdbcOdbcDriver"); //dynamic loading of driver</a:t>
            </a:r>
          </a:p>
          <a:p>
            <a:pPr>
              <a:lnSpc>
                <a:spcPct val="90000"/>
              </a:lnSpc>
              <a:buFont typeface="Wingdings" pitchFamily="2" charset="2"/>
              <a:buNone/>
            </a:pPr>
            <a:r>
              <a:rPr lang="en-US" sz="1700"/>
              <a:t>            String filename = "c:/db1.</a:t>
            </a:r>
            <a:r>
              <a:rPr lang="en-US" sz="1700">
                <a:solidFill>
                  <a:srgbClr val="003399"/>
                </a:solidFill>
              </a:rPr>
              <a:t>mdb</a:t>
            </a:r>
            <a:r>
              <a:rPr lang="en-US" sz="1700"/>
              <a:t>"; //Location of an Access database</a:t>
            </a:r>
          </a:p>
          <a:p>
            <a:pPr>
              <a:lnSpc>
                <a:spcPct val="90000"/>
              </a:lnSpc>
              <a:buFont typeface="Wingdings" pitchFamily="2" charset="2"/>
              <a:buNone/>
            </a:pPr>
            <a:r>
              <a:rPr lang="en-US" sz="1700"/>
              <a:t>            String database = "jdbc:odbc:Driver={Microsoft Access Driver (*.mdb)};DBQ=";</a:t>
            </a:r>
          </a:p>
          <a:p>
            <a:pPr>
              <a:lnSpc>
                <a:spcPct val="90000"/>
              </a:lnSpc>
              <a:buFont typeface="Wingdings" pitchFamily="2" charset="2"/>
              <a:buNone/>
            </a:pPr>
            <a:r>
              <a:rPr lang="en-US" sz="1700"/>
              <a:t>            </a:t>
            </a:r>
            <a:r>
              <a:rPr lang="en-US" sz="1700">
                <a:solidFill>
                  <a:srgbClr val="003399"/>
                </a:solidFill>
              </a:rPr>
              <a:t>database</a:t>
            </a:r>
            <a:r>
              <a:rPr lang="en-US" sz="1700"/>
              <a:t>+= filename.trim() + ";DriverID=22;READONLY=true}"; //add on to end </a:t>
            </a:r>
          </a:p>
          <a:p>
            <a:pPr>
              <a:lnSpc>
                <a:spcPct val="90000"/>
              </a:lnSpc>
              <a:buFont typeface="Wingdings" pitchFamily="2" charset="2"/>
              <a:buNone/>
            </a:pPr>
            <a:r>
              <a:rPr lang="en-US" sz="1700"/>
              <a:t>            Connection con = DriverManager.</a:t>
            </a:r>
            <a:r>
              <a:rPr lang="en-US" sz="1700">
                <a:solidFill>
                  <a:srgbClr val="003399"/>
                </a:solidFill>
              </a:rPr>
              <a:t>getConnection</a:t>
            </a:r>
            <a:r>
              <a:rPr lang="en-US" sz="1700"/>
              <a:t>( database ,"",""); </a:t>
            </a:r>
          </a:p>
          <a:p>
            <a:pPr>
              <a:lnSpc>
                <a:spcPct val="90000"/>
              </a:lnSpc>
              <a:buFont typeface="Wingdings" pitchFamily="2" charset="2"/>
              <a:buNone/>
            </a:pPr>
            <a:r>
              <a:rPr lang="en-US" sz="1700"/>
              <a:t>            Statement s = </a:t>
            </a:r>
            <a:r>
              <a:rPr lang="en-US" sz="1700">
                <a:solidFill>
                  <a:srgbClr val="003399"/>
                </a:solidFill>
              </a:rPr>
              <a:t>con.createStatement();</a:t>
            </a:r>
          </a:p>
          <a:p>
            <a:pPr>
              <a:lnSpc>
                <a:spcPct val="90000"/>
              </a:lnSpc>
              <a:buFont typeface="Wingdings" pitchFamily="2" charset="2"/>
              <a:buNone/>
            </a:pPr>
            <a:r>
              <a:rPr lang="en-US" sz="1700"/>
              <a:t>            s.execute("</a:t>
            </a:r>
            <a:r>
              <a:rPr lang="en-US" sz="1700">
                <a:solidFill>
                  <a:srgbClr val="003399"/>
                </a:solidFill>
              </a:rPr>
              <a:t>create</a:t>
            </a:r>
            <a:r>
              <a:rPr lang="en-US" sz="1700"/>
              <a:t> table TEST12345 ( firstcolumn integer )"); </a:t>
            </a:r>
          </a:p>
          <a:p>
            <a:pPr>
              <a:lnSpc>
                <a:spcPct val="90000"/>
              </a:lnSpc>
              <a:buFont typeface="Wingdings" pitchFamily="2" charset="2"/>
              <a:buNone/>
            </a:pPr>
            <a:r>
              <a:rPr lang="en-US" sz="1700"/>
              <a:t>            s.execute("</a:t>
            </a:r>
            <a:r>
              <a:rPr lang="en-US" sz="1700">
                <a:solidFill>
                  <a:srgbClr val="003399"/>
                </a:solidFill>
              </a:rPr>
              <a:t>insert</a:t>
            </a:r>
            <a:r>
              <a:rPr lang="en-US" sz="1700"/>
              <a:t> into TEST12345 values(1)");  </a:t>
            </a:r>
          </a:p>
          <a:p>
            <a:pPr>
              <a:lnSpc>
                <a:spcPct val="90000"/>
              </a:lnSpc>
              <a:buFont typeface="Wingdings" pitchFamily="2" charset="2"/>
              <a:buNone/>
            </a:pPr>
            <a:r>
              <a:rPr lang="en-US" sz="1700"/>
              <a:t>            s.execute("</a:t>
            </a:r>
            <a:r>
              <a:rPr lang="en-US" sz="1700">
                <a:solidFill>
                  <a:srgbClr val="003399"/>
                </a:solidFill>
              </a:rPr>
              <a:t>select</a:t>
            </a:r>
            <a:r>
              <a:rPr lang="en-US" sz="1700"/>
              <a:t> firstcolumn from TEST12345");</a:t>
            </a:r>
          </a:p>
          <a:p>
            <a:pPr>
              <a:lnSpc>
                <a:spcPct val="90000"/>
              </a:lnSpc>
              <a:buFont typeface="Wingdings" pitchFamily="2" charset="2"/>
              <a:buNone/>
            </a:pPr>
            <a:endParaRPr lang="en-US" sz="120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8BC07CB-8329-4C0A-BE68-2D1BB79F7698}" type="slidenum">
              <a:rPr lang="en-US" altLang="en-US"/>
              <a:pPr/>
              <a:t>124</a:t>
            </a:fld>
            <a:endParaRPr lang="en-US" altLang="en-US"/>
          </a:p>
        </p:txBody>
      </p:sp>
      <p:sp>
        <p:nvSpPr>
          <p:cNvPr id="77826" name="Rectangle 2"/>
          <p:cNvSpPr>
            <a:spLocks noGrp="1" noChangeArrowheads="1"/>
          </p:cNvSpPr>
          <p:nvPr>
            <p:ph type="title"/>
          </p:nvPr>
        </p:nvSpPr>
        <p:spPr/>
        <p:txBody>
          <a:bodyPr/>
          <a:lstStyle/>
          <a:p>
            <a:r>
              <a:rPr lang="en-US"/>
              <a:t>Sample program(cont)</a:t>
            </a:r>
          </a:p>
        </p:txBody>
      </p:sp>
      <p:sp>
        <p:nvSpPr>
          <p:cNvPr id="77827" name="Rectangle 3"/>
          <p:cNvSpPr>
            <a:spLocks noGrp="1" noChangeArrowheads="1"/>
          </p:cNvSpPr>
          <p:nvPr>
            <p:ph type="body" idx="1"/>
          </p:nvPr>
        </p:nvSpPr>
        <p:spPr/>
        <p:txBody>
          <a:bodyPr>
            <a:normAutofit lnSpcReduction="10000"/>
          </a:bodyPr>
          <a:lstStyle/>
          <a:p>
            <a:pPr>
              <a:lnSpc>
                <a:spcPct val="90000"/>
              </a:lnSpc>
              <a:buFont typeface="Wingdings" pitchFamily="2" charset="2"/>
              <a:buNone/>
            </a:pPr>
            <a:r>
              <a:rPr lang="en-US" sz="1700"/>
              <a:t>          </a:t>
            </a:r>
            <a:r>
              <a:rPr lang="en-US" sz="1700">
                <a:solidFill>
                  <a:srgbClr val="003399"/>
                </a:solidFill>
              </a:rPr>
              <a:t>ResultSet</a:t>
            </a:r>
            <a:r>
              <a:rPr lang="en-US" sz="1700"/>
              <a:t> rs = s.getResultSet(); </a:t>
            </a:r>
          </a:p>
          <a:p>
            <a:pPr>
              <a:lnSpc>
                <a:spcPct val="90000"/>
              </a:lnSpc>
              <a:buFont typeface="Wingdings" pitchFamily="2" charset="2"/>
              <a:buNone/>
            </a:pPr>
            <a:r>
              <a:rPr lang="en-US" sz="1700"/>
              <a:t>          if (rs != null) // if rs == null, then there is no ResultSet to view</a:t>
            </a:r>
          </a:p>
          <a:p>
            <a:pPr>
              <a:lnSpc>
                <a:spcPct val="90000"/>
              </a:lnSpc>
              <a:buFont typeface="Wingdings" pitchFamily="2" charset="2"/>
              <a:buNone/>
            </a:pPr>
            <a:r>
              <a:rPr lang="en-US" sz="1700"/>
              <a:t>          while ( rs.next() ) // this will step through our data </a:t>
            </a:r>
            <a:r>
              <a:rPr lang="en-US" sz="1700">
                <a:solidFill>
                  <a:srgbClr val="003399"/>
                </a:solidFill>
              </a:rPr>
              <a:t>row-by-row</a:t>
            </a:r>
          </a:p>
          <a:p>
            <a:pPr>
              <a:lnSpc>
                <a:spcPct val="90000"/>
              </a:lnSpc>
              <a:buFont typeface="Wingdings" pitchFamily="2" charset="2"/>
              <a:buNone/>
            </a:pPr>
            <a:r>
              <a:rPr lang="en-US" sz="1700"/>
              <a:t>          {   /* the next line will get the first column in our current row's ResultSet </a:t>
            </a:r>
          </a:p>
          <a:p>
            <a:pPr>
              <a:lnSpc>
                <a:spcPct val="90000"/>
              </a:lnSpc>
              <a:buFont typeface="Wingdings" pitchFamily="2" charset="2"/>
              <a:buNone/>
            </a:pPr>
            <a:r>
              <a:rPr lang="en-US" sz="1700"/>
              <a:t>              as a String ( getString( columnNumber) ) and output it to the screen */ </a:t>
            </a:r>
          </a:p>
          <a:p>
            <a:pPr>
              <a:lnSpc>
                <a:spcPct val="90000"/>
              </a:lnSpc>
              <a:buFont typeface="Wingdings" pitchFamily="2" charset="2"/>
              <a:buNone/>
            </a:pPr>
            <a:r>
              <a:rPr lang="en-US" sz="1700"/>
              <a:t>              System.out.println("Data from column_name: " + rs.getString(1) );</a:t>
            </a:r>
          </a:p>
          <a:p>
            <a:pPr>
              <a:lnSpc>
                <a:spcPct val="90000"/>
              </a:lnSpc>
              <a:buFont typeface="Wingdings" pitchFamily="2" charset="2"/>
              <a:buNone/>
            </a:pPr>
            <a:r>
              <a:rPr lang="en-US" sz="1700"/>
              <a:t>          }</a:t>
            </a:r>
          </a:p>
          <a:p>
            <a:pPr>
              <a:lnSpc>
                <a:spcPct val="90000"/>
              </a:lnSpc>
              <a:buFont typeface="Wingdings" pitchFamily="2" charset="2"/>
              <a:buNone/>
            </a:pPr>
            <a:r>
              <a:rPr lang="en-US" sz="1700"/>
              <a:t>          s.close(); // </a:t>
            </a:r>
            <a:r>
              <a:rPr lang="en-US" sz="1700">
                <a:solidFill>
                  <a:srgbClr val="003399"/>
                </a:solidFill>
              </a:rPr>
              <a:t>close</a:t>
            </a:r>
            <a:r>
              <a:rPr lang="en-US" sz="1700"/>
              <a:t> </a:t>
            </a:r>
            <a:r>
              <a:rPr lang="en-US" sz="1700">
                <a:solidFill>
                  <a:srgbClr val="003399"/>
                </a:solidFill>
              </a:rPr>
              <a:t>Statement</a:t>
            </a:r>
            <a:r>
              <a:rPr lang="en-US" sz="1700"/>
              <a:t> to let the database know we're done with it</a:t>
            </a:r>
          </a:p>
          <a:p>
            <a:pPr>
              <a:lnSpc>
                <a:spcPct val="90000"/>
              </a:lnSpc>
              <a:buFont typeface="Wingdings" pitchFamily="2" charset="2"/>
              <a:buNone/>
            </a:pPr>
            <a:r>
              <a:rPr lang="en-US" sz="1700"/>
              <a:t>          con.close(); //</a:t>
            </a:r>
            <a:r>
              <a:rPr lang="en-US" sz="1700">
                <a:solidFill>
                  <a:srgbClr val="003399"/>
                </a:solidFill>
              </a:rPr>
              <a:t>close connection</a:t>
            </a:r>
          </a:p>
          <a:p>
            <a:pPr>
              <a:lnSpc>
                <a:spcPct val="90000"/>
              </a:lnSpc>
              <a:buFont typeface="Wingdings" pitchFamily="2" charset="2"/>
              <a:buNone/>
            </a:pPr>
            <a:r>
              <a:rPr lang="en-US" sz="1700"/>
              <a:t>       }</a:t>
            </a:r>
          </a:p>
          <a:p>
            <a:pPr>
              <a:lnSpc>
                <a:spcPct val="90000"/>
              </a:lnSpc>
              <a:buFont typeface="Wingdings" pitchFamily="2" charset="2"/>
              <a:buNone/>
            </a:pPr>
            <a:r>
              <a:rPr lang="en-US" sz="1700"/>
              <a:t>      catch (Exception err) { System.out.println("ERROR: " + err);  }</a:t>
            </a:r>
          </a:p>
          <a:p>
            <a:pPr>
              <a:lnSpc>
                <a:spcPct val="90000"/>
              </a:lnSpc>
              <a:buFont typeface="Wingdings" pitchFamily="2" charset="2"/>
              <a:buNone/>
            </a:pPr>
            <a:r>
              <a:rPr lang="en-US" sz="1700"/>
              <a:t>    }</a:t>
            </a:r>
          </a:p>
          <a:p>
            <a:pPr>
              <a:lnSpc>
                <a:spcPct val="90000"/>
              </a:lnSpc>
              <a:buFont typeface="Wingdings" pitchFamily="2" charset="2"/>
              <a:buNone/>
            </a:pPr>
            <a:r>
              <a:rPr lang="en-US" sz="1700"/>
              <a:t>}</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A7CA90A-92F0-4EC8-BBBA-B833EFC6B54D}" type="slidenum">
              <a:rPr lang="en-US" altLang="en-US"/>
              <a:pPr/>
              <a:t>125</a:t>
            </a:fld>
            <a:endParaRPr lang="en-US" altLang="en-US"/>
          </a:p>
        </p:txBody>
      </p:sp>
      <p:sp>
        <p:nvSpPr>
          <p:cNvPr id="16386" name="Rectangle 2"/>
          <p:cNvSpPr>
            <a:spLocks noGrp="1" noChangeArrowheads="1"/>
          </p:cNvSpPr>
          <p:nvPr>
            <p:ph type="title"/>
          </p:nvPr>
        </p:nvSpPr>
        <p:spPr/>
        <p:txBody>
          <a:bodyPr/>
          <a:lstStyle/>
          <a:p>
            <a:r>
              <a:rPr lang="en-US"/>
              <a:t>Mapping types JDBC - Java</a:t>
            </a:r>
          </a:p>
        </p:txBody>
      </p:sp>
      <p:sp>
        <p:nvSpPr>
          <p:cNvPr id="16387" name="Rectangle 3"/>
          <p:cNvSpPr>
            <a:spLocks noGrp="1" noChangeArrowheads="1"/>
          </p:cNvSpPr>
          <p:nvPr>
            <p:ph type="body" idx="1"/>
          </p:nvPr>
        </p:nvSpPr>
        <p:spPr/>
        <p:txBody>
          <a:bodyPr/>
          <a:lstStyle/>
          <a:p>
            <a:endParaRPr lang="en-US"/>
          </a:p>
        </p:txBody>
      </p:sp>
      <p:pic>
        <p:nvPicPr>
          <p:cNvPr id="16388" name="Picture 4"/>
          <p:cNvPicPr>
            <a:picLocks noChangeAspect="1" noChangeArrowheads="1"/>
          </p:cNvPicPr>
          <p:nvPr/>
        </p:nvPicPr>
        <p:blipFill>
          <a:blip r:embed="rId2"/>
          <a:srcRect/>
          <a:stretch>
            <a:fillRect/>
          </a:stretch>
        </p:blipFill>
        <p:spPr bwMode="auto">
          <a:xfrm>
            <a:off x="609601" y="1735138"/>
            <a:ext cx="10784417" cy="36750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3DE4EA7-AED4-4BCE-8962-392D01F4F3AA}" type="slidenum">
              <a:rPr lang="en-US" altLang="en-US"/>
              <a:pPr/>
              <a:t>126</a:t>
            </a:fld>
            <a:endParaRPr lang="en-US" altLang="en-US"/>
          </a:p>
        </p:txBody>
      </p:sp>
      <p:sp>
        <p:nvSpPr>
          <p:cNvPr id="46082" name="Rectangle 2"/>
          <p:cNvSpPr>
            <a:spLocks noGrp="1" noChangeArrowheads="1"/>
          </p:cNvSpPr>
          <p:nvPr>
            <p:ph type="title"/>
          </p:nvPr>
        </p:nvSpPr>
        <p:spPr/>
        <p:txBody>
          <a:bodyPr/>
          <a:lstStyle/>
          <a:p>
            <a:r>
              <a:rPr lang="en-US"/>
              <a:t>JDBC 2 – Scrollable Result Set</a:t>
            </a:r>
          </a:p>
        </p:txBody>
      </p:sp>
      <p:sp>
        <p:nvSpPr>
          <p:cNvPr id="46083" name="Rectangle 3"/>
          <p:cNvSpPr>
            <a:spLocks noGrp="1" noChangeArrowheads="1"/>
          </p:cNvSpPr>
          <p:nvPr>
            <p:ph type="body" idx="1"/>
          </p:nvPr>
        </p:nvSpPr>
        <p:spPr/>
        <p:txBody>
          <a:bodyPr>
            <a:normAutofit fontScale="92500" lnSpcReduction="20000"/>
          </a:bodyPr>
          <a:lstStyle/>
          <a:p>
            <a:pPr>
              <a:lnSpc>
                <a:spcPct val="90000"/>
              </a:lnSpc>
              <a:buFont typeface="Wingdings" pitchFamily="2" charset="2"/>
              <a:buNone/>
            </a:pPr>
            <a:r>
              <a:rPr lang="en-US" sz="2000">
                <a:latin typeface="Tahoma" pitchFamily="34" charset="0"/>
              </a:rPr>
              <a:t>…</a:t>
            </a:r>
          </a:p>
          <a:p>
            <a:pPr>
              <a:lnSpc>
                <a:spcPct val="90000"/>
              </a:lnSpc>
              <a:buFont typeface="Wingdings" pitchFamily="2" charset="2"/>
              <a:buNone/>
            </a:pPr>
            <a:r>
              <a:rPr lang="en-US" sz="2000" b="1">
                <a:latin typeface="Tahoma" pitchFamily="34" charset="0"/>
              </a:rPr>
              <a:t>Statement</a:t>
            </a:r>
            <a:r>
              <a:rPr lang="en-US" sz="2000">
                <a:latin typeface="Tahoma" pitchFamily="34" charset="0"/>
              </a:rPr>
              <a:t> stmt =</a:t>
            </a:r>
          </a:p>
          <a:p>
            <a:pPr>
              <a:lnSpc>
                <a:spcPct val="90000"/>
              </a:lnSpc>
              <a:buFont typeface="Wingdings" pitchFamily="2" charset="2"/>
              <a:buNone/>
            </a:pPr>
            <a:r>
              <a:rPr lang="en-US" sz="2000">
                <a:latin typeface="Tahoma" pitchFamily="34" charset="0"/>
              </a:rPr>
              <a:t>con.</a:t>
            </a:r>
            <a:r>
              <a:rPr lang="en-US" sz="2000" b="1">
                <a:latin typeface="Tahoma" pitchFamily="34" charset="0"/>
              </a:rPr>
              <a:t>createStatement</a:t>
            </a:r>
            <a:r>
              <a:rPr lang="en-US" sz="2000">
                <a:latin typeface="Tahoma" pitchFamily="34" charset="0"/>
              </a:rPr>
              <a:t>(ResultSet.</a:t>
            </a:r>
            <a:r>
              <a:rPr lang="en-US" sz="2000">
                <a:solidFill>
                  <a:srgbClr val="FF0000"/>
                </a:solidFill>
                <a:latin typeface="Tahoma" pitchFamily="34" charset="0"/>
              </a:rPr>
              <a:t>TYPE_SCROLL_INSENSITIVE</a:t>
            </a:r>
            <a:r>
              <a:rPr lang="en-US" sz="2000">
                <a:latin typeface="Tahoma" pitchFamily="34" charset="0"/>
              </a:rPr>
              <a:t>,</a:t>
            </a:r>
          </a:p>
          <a:p>
            <a:pPr>
              <a:lnSpc>
                <a:spcPct val="90000"/>
              </a:lnSpc>
              <a:buFont typeface="Wingdings" pitchFamily="2" charset="2"/>
              <a:buNone/>
            </a:pPr>
            <a:r>
              <a:rPr lang="en-US" sz="2000">
                <a:latin typeface="Tahoma" pitchFamily="34" charset="0"/>
              </a:rPr>
              <a:t>				ResultSet.CONCUR_READ_ONLY);</a:t>
            </a:r>
          </a:p>
          <a:p>
            <a:pPr>
              <a:lnSpc>
                <a:spcPct val="90000"/>
              </a:lnSpc>
              <a:buFont typeface="Wingdings" pitchFamily="2" charset="2"/>
              <a:buNone/>
            </a:pPr>
            <a:endParaRPr lang="en-US" sz="2000">
              <a:latin typeface="Tahoma" pitchFamily="34" charset="0"/>
            </a:endParaRPr>
          </a:p>
          <a:p>
            <a:pPr>
              <a:lnSpc>
                <a:spcPct val="90000"/>
              </a:lnSpc>
              <a:buFont typeface="Wingdings" pitchFamily="2" charset="2"/>
              <a:buNone/>
            </a:pPr>
            <a:r>
              <a:rPr lang="en-US" sz="2000">
                <a:latin typeface="Tahoma" pitchFamily="34" charset="0"/>
              </a:rPr>
              <a:t>String query = “select students from class where type=‘not sleeping’ “;</a:t>
            </a:r>
          </a:p>
          <a:p>
            <a:pPr>
              <a:lnSpc>
                <a:spcPct val="90000"/>
              </a:lnSpc>
              <a:buFont typeface="Wingdings" pitchFamily="2" charset="2"/>
              <a:buNone/>
            </a:pPr>
            <a:r>
              <a:rPr lang="en-US" sz="2000" b="1">
                <a:latin typeface="Tahoma" pitchFamily="34" charset="0"/>
              </a:rPr>
              <a:t>ResultSet</a:t>
            </a:r>
            <a:r>
              <a:rPr lang="en-US" sz="2000">
                <a:latin typeface="Tahoma" pitchFamily="34" charset="0"/>
              </a:rPr>
              <a:t> rs = stmt.</a:t>
            </a:r>
            <a:r>
              <a:rPr lang="en-US" sz="2000" b="1">
                <a:latin typeface="Tahoma" pitchFamily="34" charset="0"/>
              </a:rPr>
              <a:t>executeQuery</a:t>
            </a:r>
            <a:r>
              <a:rPr lang="en-US" sz="2000">
                <a:latin typeface="Tahoma" pitchFamily="34" charset="0"/>
              </a:rPr>
              <a:t>( query );</a:t>
            </a:r>
          </a:p>
          <a:p>
            <a:pPr>
              <a:lnSpc>
                <a:spcPct val="90000"/>
              </a:lnSpc>
              <a:buFont typeface="Wingdings" pitchFamily="2" charset="2"/>
              <a:buNone/>
            </a:pPr>
            <a:endParaRPr lang="en-US" sz="2000">
              <a:latin typeface="Tahoma" pitchFamily="34" charset="0"/>
            </a:endParaRPr>
          </a:p>
          <a:p>
            <a:pPr>
              <a:lnSpc>
                <a:spcPct val="90000"/>
              </a:lnSpc>
              <a:buFont typeface="Wingdings" pitchFamily="2" charset="2"/>
              <a:buNone/>
            </a:pPr>
            <a:r>
              <a:rPr lang="en-US" sz="2000">
                <a:latin typeface="Tahoma" pitchFamily="34" charset="0"/>
              </a:rPr>
              <a:t>rs.</a:t>
            </a:r>
            <a:r>
              <a:rPr lang="en-US" sz="2000" b="1">
                <a:latin typeface="Tahoma" pitchFamily="34" charset="0"/>
              </a:rPr>
              <a:t>previous</a:t>
            </a:r>
            <a:r>
              <a:rPr lang="en-US" sz="2000">
                <a:latin typeface="Tahoma" pitchFamily="34" charset="0"/>
              </a:rPr>
              <a:t>();  </a:t>
            </a:r>
            <a:r>
              <a:rPr lang="en-US" sz="2000">
                <a:solidFill>
                  <a:schemeClr val="tx2"/>
                </a:solidFill>
                <a:latin typeface="Tahoma" pitchFamily="34" charset="0"/>
              </a:rPr>
              <a:t>/ / go back in the RS (not possible in JDBC 1…)  </a:t>
            </a:r>
          </a:p>
          <a:p>
            <a:pPr>
              <a:lnSpc>
                <a:spcPct val="90000"/>
              </a:lnSpc>
              <a:buFont typeface="Wingdings" pitchFamily="2" charset="2"/>
              <a:buNone/>
            </a:pPr>
            <a:r>
              <a:rPr lang="en-US" sz="2000">
                <a:latin typeface="Tahoma" pitchFamily="34" charset="0"/>
              </a:rPr>
              <a:t>rs.</a:t>
            </a:r>
            <a:r>
              <a:rPr lang="en-US" sz="2000" b="1">
                <a:latin typeface="Tahoma" pitchFamily="34" charset="0"/>
              </a:rPr>
              <a:t>relative</a:t>
            </a:r>
            <a:r>
              <a:rPr lang="en-US" sz="2000">
                <a:latin typeface="Tahoma" pitchFamily="34" charset="0"/>
              </a:rPr>
              <a:t>(-5); </a:t>
            </a:r>
            <a:r>
              <a:rPr lang="en-US" sz="2000">
                <a:solidFill>
                  <a:schemeClr val="tx2"/>
                </a:solidFill>
                <a:latin typeface="Tahoma" pitchFamily="34" charset="0"/>
              </a:rPr>
              <a:t>/ / go 5 records back</a:t>
            </a:r>
          </a:p>
          <a:p>
            <a:pPr>
              <a:lnSpc>
                <a:spcPct val="90000"/>
              </a:lnSpc>
              <a:buFont typeface="Wingdings" pitchFamily="2" charset="2"/>
              <a:buNone/>
            </a:pPr>
            <a:r>
              <a:rPr lang="en-US" sz="2000">
                <a:latin typeface="Tahoma" pitchFamily="34" charset="0"/>
              </a:rPr>
              <a:t>rs.</a:t>
            </a:r>
            <a:r>
              <a:rPr lang="en-US" sz="2000" b="1">
                <a:latin typeface="Tahoma" pitchFamily="34" charset="0"/>
              </a:rPr>
              <a:t>relative</a:t>
            </a:r>
            <a:r>
              <a:rPr lang="en-US" sz="2000">
                <a:latin typeface="Tahoma" pitchFamily="34" charset="0"/>
              </a:rPr>
              <a:t>(7); </a:t>
            </a:r>
            <a:r>
              <a:rPr lang="en-US" sz="2000">
                <a:solidFill>
                  <a:schemeClr val="tx2"/>
                </a:solidFill>
                <a:latin typeface="Tahoma" pitchFamily="34" charset="0"/>
              </a:rPr>
              <a:t>/ / go 7 records forward</a:t>
            </a:r>
          </a:p>
          <a:p>
            <a:pPr>
              <a:lnSpc>
                <a:spcPct val="90000"/>
              </a:lnSpc>
              <a:buFont typeface="Wingdings" pitchFamily="2" charset="2"/>
              <a:buNone/>
            </a:pPr>
            <a:r>
              <a:rPr lang="en-US" sz="2000">
                <a:latin typeface="Tahoma" pitchFamily="34" charset="0"/>
              </a:rPr>
              <a:t>rs.</a:t>
            </a:r>
            <a:r>
              <a:rPr lang="en-US" sz="2000" b="1">
                <a:latin typeface="Tahoma" pitchFamily="34" charset="0"/>
              </a:rPr>
              <a:t>absolute</a:t>
            </a:r>
            <a:r>
              <a:rPr lang="en-US" sz="2000">
                <a:latin typeface="Tahoma" pitchFamily="34" charset="0"/>
              </a:rPr>
              <a:t>(100); </a:t>
            </a:r>
            <a:r>
              <a:rPr lang="en-US" sz="2000">
                <a:solidFill>
                  <a:schemeClr val="tx2"/>
                </a:solidFill>
                <a:latin typeface="Tahoma" pitchFamily="34" charset="0"/>
              </a:rPr>
              <a:t>/ / go to 100th record</a:t>
            </a:r>
          </a:p>
          <a:p>
            <a:pPr>
              <a:lnSpc>
                <a:spcPct val="90000"/>
              </a:lnSpc>
              <a:buFont typeface="Wingdings" pitchFamily="2" charset="2"/>
              <a:buNone/>
            </a:pPr>
            <a:r>
              <a:rPr lang="en-US" sz="2000">
                <a:latin typeface="Tahoma" pitchFamily="34" charset="0"/>
              </a:rPr>
              <a:t>…</a:t>
            </a:r>
          </a:p>
          <a:p>
            <a:pPr>
              <a:lnSpc>
                <a:spcPct val="90000"/>
              </a:lnSpc>
              <a:buFont typeface="Wingdings" pitchFamily="2" charset="2"/>
              <a:buNone/>
            </a:pPr>
            <a:endParaRPr lang="en-US" sz="2000">
              <a:latin typeface="Tahoma" pitchFamily="34"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8F8A280-42B0-44AC-ABE4-D59FF30912BC}" type="slidenum">
              <a:rPr lang="en-US" altLang="en-US"/>
              <a:pPr/>
              <a:t>127</a:t>
            </a:fld>
            <a:endParaRPr lang="en-US" altLang="en-US"/>
          </a:p>
        </p:txBody>
      </p:sp>
      <p:sp>
        <p:nvSpPr>
          <p:cNvPr id="47106" name="Rectangle 2"/>
          <p:cNvSpPr>
            <a:spLocks noGrp="1" noChangeArrowheads="1"/>
          </p:cNvSpPr>
          <p:nvPr>
            <p:ph type="title"/>
          </p:nvPr>
        </p:nvSpPr>
        <p:spPr>
          <a:xfrm>
            <a:off x="609600" y="122238"/>
            <a:ext cx="10871200" cy="1295400"/>
          </a:xfrm>
        </p:spPr>
        <p:txBody>
          <a:bodyPr/>
          <a:lstStyle/>
          <a:p>
            <a:r>
              <a:rPr lang="en-US"/>
              <a:t>JDBC 2 – Updateable ResultSet</a:t>
            </a:r>
          </a:p>
        </p:txBody>
      </p:sp>
      <p:sp>
        <p:nvSpPr>
          <p:cNvPr id="47107" name="Rectangle 3"/>
          <p:cNvSpPr>
            <a:spLocks noGrp="1" noChangeArrowheads="1"/>
          </p:cNvSpPr>
          <p:nvPr>
            <p:ph type="body" idx="1"/>
          </p:nvPr>
        </p:nvSpPr>
        <p:spPr/>
        <p:txBody>
          <a:bodyPr>
            <a:normAutofit fontScale="92500" lnSpcReduction="20000"/>
          </a:bodyPr>
          <a:lstStyle/>
          <a:p>
            <a:pPr>
              <a:lnSpc>
                <a:spcPct val="80000"/>
              </a:lnSpc>
              <a:buFont typeface="Wingdings" pitchFamily="2" charset="2"/>
              <a:buNone/>
            </a:pPr>
            <a:r>
              <a:rPr lang="en-US" sz="2000">
                <a:latin typeface="Tahoma" pitchFamily="34" charset="0"/>
              </a:rPr>
              <a:t>…</a:t>
            </a:r>
          </a:p>
          <a:p>
            <a:pPr>
              <a:lnSpc>
                <a:spcPct val="80000"/>
              </a:lnSpc>
              <a:buFont typeface="Wingdings" pitchFamily="2" charset="2"/>
              <a:buNone/>
            </a:pPr>
            <a:r>
              <a:rPr lang="en-US" sz="2000" b="1">
                <a:latin typeface="Tahoma" pitchFamily="34" charset="0"/>
              </a:rPr>
              <a:t>Statement </a:t>
            </a:r>
            <a:r>
              <a:rPr lang="en-US" sz="2000">
                <a:latin typeface="Tahoma" pitchFamily="34" charset="0"/>
              </a:rPr>
              <a:t>stmt =</a:t>
            </a:r>
          </a:p>
          <a:p>
            <a:pPr>
              <a:lnSpc>
                <a:spcPct val="80000"/>
              </a:lnSpc>
              <a:buFont typeface="Wingdings" pitchFamily="2" charset="2"/>
              <a:buNone/>
            </a:pPr>
            <a:r>
              <a:rPr lang="en-US" sz="2000">
                <a:latin typeface="Tahoma" pitchFamily="34" charset="0"/>
              </a:rPr>
              <a:t>con.</a:t>
            </a:r>
            <a:r>
              <a:rPr lang="en-US" sz="2000" b="1">
                <a:latin typeface="Tahoma" pitchFamily="34" charset="0"/>
              </a:rPr>
              <a:t>createStatement</a:t>
            </a:r>
            <a:r>
              <a:rPr lang="en-US" sz="2000">
                <a:latin typeface="Tahoma" pitchFamily="34" charset="0"/>
              </a:rPr>
              <a:t>(ResultSet.TYPE_FORWARD_ONLY,</a:t>
            </a:r>
          </a:p>
          <a:p>
            <a:pPr>
              <a:lnSpc>
                <a:spcPct val="80000"/>
              </a:lnSpc>
              <a:buFont typeface="Wingdings" pitchFamily="2" charset="2"/>
              <a:buNone/>
            </a:pPr>
            <a:r>
              <a:rPr lang="en-US" sz="2000" b="1">
                <a:latin typeface="Tahoma" pitchFamily="34" charset="0"/>
              </a:rPr>
              <a:t>				</a:t>
            </a:r>
            <a:r>
              <a:rPr lang="en-US" sz="2000" b="1">
                <a:solidFill>
                  <a:srgbClr val="FF0000"/>
                </a:solidFill>
                <a:latin typeface="Tahoma" pitchFamily="34" charset="0"/>
              </a:rPr>
              <a:t>ResultSet.CONCUR_UPDATABLE</a:t>
            </a:r>
            <a:r>
              <a:rPr lang="en-US" sz="2000">
                <a:latin typeface="Tahoma" pitchFamily="34" charset="0"/>
              </a:rPr>
              <a:t>);</a:t>
            </a:r>
          </a:p>
          <a:p>
            <a:pPr>
              <a:lnSpc>
                <a:spcPct val="80000"/>
              </a:lnSpc>
              <a:buFont typeface="Wingdings" pitchFamily="2" charset="2"/>
              <a:buNone/>
            </a:pPr>
            <a:r>
              <a:rPr lang="en-US" sz="2000">
                <a:latin typeface="Tahoma" pitchFamily="34" charset="0"/>
              </a:rPr>
              <a:t>String query = " </a:t>
            </a:r>
            <a:r>
              <a:rPr lang="en-US" sz="1800">
                <a:latin typeface="Tahoma" pitchFamily="34" charset="0"/>
              </a:rPr>
              <a:t>select students, grade from class </a:t>
            </a:r>
          </a:p>
          <a:p>
            <a:pPr>
              <a:lnSpc>
                <a:spcPct val="80000"/>
              </a:lnSpc>
              <a:buFont typeface="Wingdings" pitchFamily="2" charset="2"/>
              <a:buNone/>
            </a:pPr>
            <a:r>
              <a:rPr lang="en-US" sz="1800">
                <a:latin typeface="Tahoma" pitchFamily="34" charset="0"/>
              </a:rPr>
              <a:t>			where type=‘really listening this presentation</a:t>
            </a:r>
            <a:r>
              <a:rPr lang="en-US" sz="1800">
                <a:latin typeface="Tahoma" pitchFamily="34" charset="0"/>
                <a:sym typeface="Wingdings" pitchFamily="2" charset="2"/>
              </a:rPr>
              <a:t></a:t>
            </a:r>
            <a:r>
              <a:rPr lang="en-US" sz="1800">
                <a:latin typeface="Tahoma" pitchFamily="34" charset="0"/>
              </a:rPr>
              <a:t>’ </a:t>
            </a:r>
            <a:r>
              <a:rPr lang="en-US" sz="2000">
                <a:latin typeface="Tahoma" pitchFamily="34" charset="0"/>
              </a:rPr>
              <a:t>“;</a:t>
            </a:r>
          </a:p>
          <a:p>
            <a:pPr>
              <a:lnSpc>
                <a:spcPct val="80000"/>
              </a:lnSpc>
              <a:buFont typeface="Wingdings" pitchFamily="2" charset="2"/>
              <a:buNone/>
            </a:pPr>
            <a:r>
              <a:rPr lang="en-US" sz="2000" b="1">
                <a:latin typeface="Tahoma" pitchFamily="34" charset="0"/>
              </a:rPr>
              <a:t>ResultSet </a:t>
            </a:r>
            <a:r>
              <a:rPr lang="en-US" sz="2000">
                <a:latin typeface="Tahoma" pitchFamily="34" charset="0"/>
              </a:rPr>
              <a:t>rs = stmt.</a:t>
            </a:r>
            <a:r>
              <a:rPr lang="en-US" sz="2000" b="1">
                <a:latin typeface="Tahoma" pitchFamily="34" charset="0"/>
              </a:rPr>
              <a:t>executeQuery</a:t>
            </a:r>
            <a:r>
              <a:rPr lang="en-US" sz="2000">
                <a:latin typeface="Tahoma" pitchFamily="34" charset="0"/>
              </a:rPr>
              <a:t>( query );</a:t>
            </a:r>
          </a:p>
          <a:p>
            <a:pPr>
              <a:lnSpc>
                <a:spcPct val="80000"/>
              </a:lnSpc>
              <a:buFont typeface="Wingdings" pitchFamily="2" charset="2"/>
              <a:buNone/>
            </a:pPr>
            <a:r>
              <a:rPr lang="en-US" sz="2000">
                <a:latin typeface="Tahoma" pitchFamily="34" charset="0"/>
              </a:rPr>
              <a:t>…</a:t>
            </a:r>
          </a:p>
          <a:p>
            <a:pPr>
              <a:lnSpc>
                <a:spcPct val="80000"/>
              </a:lnSpc>
              <a:buFont typeface="Wingdings" pitchFamily="2" charset="2"/>
              <a:buNone/>
            </a:pPr>
            <a:r>
              <a:rPr lang="en-US" sz="2000">
                <a:latin typeface="Tahoma" pitchFamily="34" charset="0"/>
              </a:rPr>
              <a:t>while ( rs.</a:t>
            </a:r>
            <a:r>
              <a:rPr lang="en-US" sz="2000" b="1">
                <a:latin typeface="Tahoma" pitchFamily="34" charset="0"/>
              </a:rPr>
              <a:t>next</a:t>
            </a:r>
            <a:r>
              <a:rPr lang="en-US" sz="2000">
                <a:latin typeface="Tahoma" pitchFamily="34" charset="0"/>
              </a:rPr>
              <a:t>() )</a:t>
            </a:r>
          </a:p>
          <a:p>
            <a:pPr>
              <a:lnSpc>
                <a:spcPct val="80000"/>
              </a:lnSpc>
              <a:buFont typeface="Wingdings" pitchFamily="2" charset="2"/>
              <a:buNone/>
            </a:pPr>
            <a:r>
              <a:rPr lang="en-US" sz="2000">
                <a:latin typeface="Tahoma" pitchFamily="34" charset="0"/>
              </a:rPr>
              <a:t>{</a:t>
            </a:r>
          </a:p>
          <a:p>
            <a:pPr>
              <a:lnSpc>
                <a:spcPct val="80000"/>
              </a:lnSpc>
              <a:buFont typeface="Wingdings" pitchFamily="2" charset="2"/>
              <a:buNone/>
            </a:pPr>
            <a:r>
              <a:rPr lang="en-US" sz="2000">
                <a:latin typeface="Tahoma" pitchFamily="34" charset="0"/>
              </a:rPr>
              <a:t>	int grade = rs.</a:t>
            </a:r>
            <a:r>
              <a:rPr lang="en-US" sz="2000" b="1">
                <a:latin typeface="Tahoma" pitchFamily="34" charset="0"/>
              </a:rPr>
              <a:t>getInt</a:t>
            </a:r>
            <a:r>
              <a:rPr lang="en-US" sz="2000">
                <a:latin typeface="Tahoma" pitchFamily="34" charset="0"/>
              </a:rPr>
              <a:t>(“grade”);</a:t>
            </a:r>
          </a:p>
          <a:p>
            <a:pPr>
              <a:lnSpc>
                <a:spcPct val="80000"/>
              </a:lnSpc>
              <a:buFont typeface="Wingdings" pitchFamily="2" charset="2"/>
              <a:buNone/>
            </a:pPr>
            <a:r>
              <a:rPr lang="en-US" sz="2000">
                <a:latin typeface="Tahoma" pitchFamily="34" charset="0"/>
              </a:rPr>
              <a:t>	rs.</a:t>
            </a:r>
            <a:r>
              <a:rPr lang="en-US" sz="2000" b="1">
                <a:latin typeface="Tahoma" pitchFamily="34" charset="0"/>
              </a:rPr>
              <a:t>updateInt</a:t>
            </a:r>
            <a:r>
              <a:rPr lang="en-US" sz="2000">
                <a:latin typeface="Tahoma" pitchFamily="34" charset="0"/>
              </a:rPr>
              <a:t>(“grade”, grade+10);</a:t>
            </a:r>
          </a:p>
          <a:p>
            <a:pPr>
              <a:lnSpc>
                <a:spcPct val="80000"/>
              </a:lnSpc>
              <a:buFont typeface="Wingdings" pitchFamily="2" charset="2"/>
              <a:buNone/>
            </a:pPr>
            <a:r>
              <a:rPr lang="en-US" sz="2000">
                <a:latin typeface="Tahoma" pitchFamily="34" charset="0"/>
              </a:rPr>
              <a:t>	rs.</a:t>
            </a:r>
            <a:r>
              <a:rPr lang="en-US" sz="2000" b="1">
                <a:latin typeface="Tahoma" pitchFamily="34" charset="0"/>
              </a:rPr>
              <a:t>updateRow</a:t>
            </a:r>
            <a:r>
              <a:rPr lang="en-US" sz="2000">
                <a:latin typeface="Tahoma" pitchFamily="34" charset="0"/>
              </a:rPr>
              <a:t>();</a:t>
            </a:r>
          </a:p>
          <a:p>
            <a:pPr>
              <a:lnSpc>
                <a:spcPct val="80000"/>
              </a:lnSpc>
              <a:buFont typeface="Wingdings" pitchFamily="2" charset="2"/>
              <a:buNone/>
            </a:pPr>
            <a:r>
              <a:rPr lang="en-US" sz="2000">
                <a:latin typeface="Tahoma" pitchFamily="34" charset="0"/>
              </a:rPr>
              <a:t>}</a:t>
            </a:r>
          </a:p>
          <a:p>
            <a:pPr>
              <a:lnSpc>
                <a:spcPct val="80000"/>
              </a:lnSpc>
              <a:buFont typeface="Wingdings" pitchFamily="2" charset="2"/>
              <a:buNone/>
            </a:pPr>
            <a:endParaRPr lang="en-US" sz="2000">
              <a:latin typeface="Tahoma" pitchFamily="34"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E537065-50E7-4EBB-A87A-B3001C1D943F}" type="slidenum">
              <a:rPr lang="en-US" altLang="en-US"/>
              <a:pPr/>
              <a:t>128</a:t>
            </a:fld>
            <a:endParaRPr lang="en-US" altLang="en-US"/>
          </a:p>
        </p:txBody>
      </p:sp>
      <p:sp>
        <p:nvSpPr>
          <p:cNvPr id="78850" name="Rectangle 2"/>
          <p:cNvSpPr>
            <a:spLocks noGrp="1" noChangeArrowheads="1"/>
          </p:cNvSpPr>
          <p:nvPr>
            <p:ph type="title"/>
          </p:nvPr>
        </p:nvSpPr>
        <p:spPr/>
        <p:txBody>
          <a:bodyPr/>
          <a:lstStyle/>
          <a:p>
            <a:r>
              <a:rPr lang="en-US"/>
              <a:t>Metadata from DB</a:t>
            </a:r>
          </a:p>
        </p:txBody>
      </p:sp>
      <p:sp>
        <p:nvSpPr>
          <p:cNvPr id="78851" name="Rectangle 3"/>
          <p:cNvSpPr>
            <a:spLocks noGrp="1" noChangeArrowheads="1"/>
          </p:cNvSpPr>
          <p:nvPr>
            <p:ph type="body" idx="1"/>
          </p:nvPr>
        </p:nvSpPr>
        <p:spPr/>
        <p:txBody>
          <a:bodyPr/>
          <a:lstStyle/>
          <a:p>
            <a:pPr>
              <a:lnSpc>
                <a:spcPct val="80000"/>
              </a:lnSpc>
            </a:pPr>
            <a:r>
              <a:rPr lang="en-US"/>
              <a:t>A </a:t>
            </a:r>
            <a:r>
              <a:rPr lang="en-US">
                <a:solidFill>
                  <a:srgbClr val="003399"/>
                </a:solidFill>
              </a:rPr>
              <a:t>Connection's</a:t>
            </a:r>
            <a:r>
              <a:rPr lang="en-US"/>
              <a:t> database is able </a:t>
            </a:r>
            <a:br>
              <a:rPr lang="en-US"/>
            </a:br>
            <a:r>
              <a:rPr lang="en-US"/>
              <a:t>to provide </a:t>
            </a:r>
            <a:r>
              <a:rPr lang="en-US">
                <a:solidFill>
                  <a:srgbClr val="003399"/>
                </a:solidFill>
              </a:rPr>
              <a:t>schema</a:t>
            </a:r>
            <a:r>
              <a:rPr lang="en-US"/>
              <a:t> information </a:t>
            </a:r>
            <a:br>
              <a:rPr lang="en-US"/>
            </a:br>
            <a:r>
              <a:rPr lang="en-US"/>
              <a:t>describing its tables, </a:t>
            </a:r>
            <a:br>
              <a:rPr lang="en-US"/>
            </a:br>
            <a:r>
              <a:rPr lang="en-US"/>
              <a:t>its supported SQL grammar, </a:t>
            </a:r>
            <a:br>
              <a:rPr lang="en-US"/>
            </a:br>
            <a:r>
              <a:rPr lang="en-US"/>
              <a:t>its stored procedures  </a:t>
            </a:r>
            <a:br>
              <a:rPr lang="en-US"/>
            </a:br>
            <a:r>
              <a:rPr lang="en-US"/>
              <a:t>the capabilities of this connection, and so on</a:t>
            </a:r>
          </a:p>
          <a:p>
            <a:pPr lvl="1">
              <a:lnSpc>
                <a:spcPct val="80000"/>
              </a:lnSpc>
            </a:pPr>
            <a:r>
              <a:rPr lang="en-US"/>
              <a:t>What is a </a:t>
            </a:r>
            <a:r>
              <a:rPr lang="en-US">
                <a:solidFill>
                  <a:srgbClr val="003399"/>
                </a:solidFill>
              </a:rPr>
              <a:t>stored procedure</a:t>
            </a:r>
            <a:r>
              <a:rPr lang="en-US"/>
              <a:t>?</a:t>
            </a:r>
          </a:p>
          <a:p>
            <a:pPr lvl="1">
              <a:lnSpc>
                <a:spcPct val="80000"/>
              </a:lnSpc>
            </a:pPr>
            <a:r>
              <a:rPr lang="en-US"/>
              <a:t>Group of SQL statements that form a logical unit and perform a particular task </a:t>
            </a:r>
          </a:p>
          <a:p>
            <a:pPr>
              <a:lnSpc>
                <a:spcPct val="80000"/>
              </a:lnSpc>
              <a:buFont typeface="Wingdings" pitchFamily="2" charset="2"/>
              <a:buNone/>
            </a:pPr>
            <a:r>
              <a:rPr lang="en-US"/>
              <a:t>This information is made available through </a:t>
            </a:r>
            <a:br>
              <a:rPr lang="en-US"/>
            </a:br>
            <a:r>
              <a:rPr lang="en-US"/>
              <a:t>a </a:t>
            </a:r>
            <a:r>
              <a:rPr lang="en-US">
                <a:solidFill>
                  <a:srgbClr val="003399"/>
                </a:solidFill>
              </a:rPr>
              <a:t>DatabaseMetaData</a:t>
            </a:r>
            <a:r>
              <a:rPr lang="en-US"/>
              <a:t> object.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8850"/>
                                        </p:tgtEl>
                                        <p:attrNameLst>
                                          <p:attrName>style.visibility</p:attrName>
                                        </p:attrNameLst>
                                      </p:cBhvr>
                                      <p:to>
                                        <p:strVal val="visible"/>
                                      </p:to>
                                    </p:set>
                                    <p:anim calcmode="lin" valueType="num">
                                      <p:cBhvr>
                                        <p:cTn id="7" dur="500" fill="hold"/>
                                        <p:tgtEl>
                                          <p:spTgt spid="78850"/>
                                        </p:tgtEl>
                                        <p:attrNameLst>
                                          <p:attrName>ppt_w</p:attrName>
                                        </p:attrNameLst>
                                      </p:cBhvr>
                                      <p:tavLst>
                                        <p:tav tm="0">
                                          <p:val>
                                            <p:fltVal val="0"/>
                                          </p:val>
                                        </p:tav>
                                        <p:tav tm="100000">
                                          <p:val>
                                            <p:strVal val="#ppt_w"/>
                                          </p:val>
                                        </p:tav>
                                      </p:tavLst>
                                    </p:anim>
                                    <p:anim calcmode="lin" valueType="num">
                                      <p:cBhvr>
                                        <p:cTn id="8" dur="500" fill="hold"/>
                                        <p:tgtEl>
                                          <p:spTgt spid="78850"/>
                                        </p:tgtEl>
                                        <p:attrNameLst>
                                          <p:attrName>ppt_h</p:attrName>
                                        </p:attrNameLst>
                                      </p:cBhvr>
                                      <p:tavLst>
                                        <p:tav tm="0">
                                          <p:val>
                                            <p:fltVal val="0"/>
                                          </p:val>
                                        </p:tav>
                                        <p:tav tm="100000">
                                          <p:val>
                                            <p:strVal val="#ppt_h"/>
                                          </p:val>
                                        </p:tav>
                                      </p:tavLst>
                                    </p:anim>
                                    <p:animEffect transition="in" filter="fade">
                                      <p:cBhvr>
                                        <p:cTn id="9" dur="500"/>
                                        <p:tgtEl>
                                          <p:spTgt spid="7885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8851">
                                            <p:txEl>
                                              <p:pRg st="0" end="0"/>
                                            </p:txEl>
                                          </p:spTgt>
                                        </p:tgtEl>
                                        <p:attrNameLst>
                                          <p:attrName>style.visibility</p:attrName>
                                        </p:attrNameLst>
                                      </p:cBhvr>
                                      <p:to>
                                        <p:strVal val="visible"/>
                                      </p:to>
                                    </p:set>
                                    <p:animEffect transition="in" filter="fade">
                                      <p:cBhvr>
                                        <p:cTn id="13" dur="1000">
                                          <p:stCondLst>
                                            <p:cond delay="0"/>
                                          </p:stCondLst>
                                        </p:cTn>
                                        <p:tgtEl>
                                          <p:spTgt spid="7885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8851">
                                            <p:txEl>
                                              <p:pRg st="1" end="1"/>
                                            </p:txEl>
                                          </p:spTgt>
                                        </p:tgtEl>
                                        <p:attrNameLst>
                                          <p:attrName>style.visibility</p:attrName>
                                        </p:attrNameLst>
                                      </p:cBhvr>
                                      <p:to>
                                        <p:strVal val="visible"/>
                                      </p:to>
                                    </p:set>
                                    <p:animEffect transition="in" filter="fade">
                                      <p:cBhvr>
                                        <p:cTn id="18" dur="1000">
                                          <p:stCondLst>
                                            <p:cond delay="0"/>
                                          </p:stCondLst>
                                        </p:cTn>
                                        <p:tgtEl>
                                          <p:spTgt spid="7885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8851">
                                            <p:txEl>
                                              <p:pRg st="2" end="2"/>
                                            </p:txEl>
                                          </p:spTgt>
                                        </p:tgtEl>
                                        <p:attrNameLst>
                                          <p:attrName>style.visibility</p:attrName>
                                        </p:attrNameLst>
                                      </p:cBhvr>
                                      <p:to>
                                        <p:strVal val="visible"/>
                                      </p:to>
                                    </p:set>
                                    <p:animEffect transition="in" filter="fade">
                                      <p:cBhvr>
                                        <p:cTn id="23" dur="1000">
                                          <p:stCondLst>
                                            <p:cond delay="0"/>
                                          </p:stCondLst>
                                        </p:cTn>
                                        <p:tgtEl>
                                          <p:spTgt spid="78851">
                                            <p:txEl>
                                              <p:pRg st="2" end="2"/>
                                            </p:txEl>
                                          </p:spTgt>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78851">
                                            <p:txEl>
                                              <p:pRg st="3" end="3"/>
                                            </p:txEl>
                                          </p:spTgt>
                                        </p:tgtEl>
                                        <p:attrNameLst>
                                          <p:attrName>style.visibility</p:attrName>
                                        </p:attrNameLst>
                                      </p:cBhvr>
                                      <p:to>
                                        <p:strVal val="visible"/>
                                      </p:to>
                                    </p:set>
                                    <p:animEffect transition="in" filter="fade">
                                      <p:cBhvr>
                                        <p:cTn id="27" dur="1000">
                                          <p:stCondLst>
                                            <p:cond delay="0"/>
                                          </p:stCondLst>
                                        </p:cTn>
                                        <p:tgtEl>
                                          <p:spTgt spid="78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P spid="78851"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895E4FB-722F-41E5-A3EB-AA61FDC03A54}" type="slidenum">
              <a:rPr lang="en-US" altLang="en-US"/>
              <a:pPr/>
              <a:t>129</a:t>
            </a:fld>
            <a:endParaRPr lang="en-US" altLang="en-US"/>
          </a:p>
        </p:txBody>
      </p:sp>
      <p:sp>
        <p:nvSpPr>
          <p:cNvPr id="48130" name="Rectangle 2"/>
          <p:cNvSpPr>
            <a:spLocks noGrp="1" noChangeArrowheads="1"/>
          </p:cNvSpPr>
          <p:nvPr>
            <p:ph type="title"/>
          </p:nvPr>
        </p:nvSpPr>
        <p:spPr/>
        <p:txBody>
          <a:bodyPr/>
          <a:lstStyle/>
          <a:p>
            <a:r>
              <a:rPr lang="en-US"/>
              <a:t>Metadata from DB - example</a:t>
            </a:r>
          </a:p>
        </p:txBody>
      </p:sp>
      <p:sp>
        <p:nvSpPr>
          <p:cNvPr id="48131" name="Rectangle 3"/>
          <p:cNvSpPr>
            <a:spLocks noGrp="1" noChangeArrowheads="1"/>
          </p:cNvSpPr>
          <p:nvPr>
            <p:ph type="body" idx="1"/>
          </p:nvPr>
        </p:nvSpPr>
        <p:spPr/>
        <p:txBody>
          <a:bodyPr>
            <a:normAutofit fontScale="92500" lnSpcReduction="10000"/>
          </a:bodyPr>
          <a:lstStyle/>
          <a:p>
            <a:pPr>
              <a:lnSpc>
                <a:spcPct val="80000"/>
              </a:lnSpc>
              <a:buFont typeface="Wingdings" pitchFamily="2" charset="2"/>
              <a:buNone/>
            </a:pPr>
            <a:r>
              <a:rPr lang="en-US" sz="2000">
                <a:latin typeface="Tahoma" pitchFamily="34" charset="0"/>
              </a:rPr>
              <a:t>…</a:t>
            </a:r>
          </a:p>
          <a:p>
            <a:pPr>
              <a:lnSpc>
                <a:spcPct val="80000"/>
              </a:lnSpc>
              <a:buFont typeface="Wingdings" pitchFamily="2" charset="2"/>
              <a:buNone/>
            </a:pPr>
            <a:r>
              <a:rPr lang="en-US" sz="2000">
                <a:latin typeface="Tahoma" pitchFamily="34" charset="0"/>
              </a:rPr>
              <a:t>Connection con = …. ;</a:t>
            </a:r>
          </a:p>
          <a:p>
            <a:pPr>
              <a:lnSpc>
                <a:spcPct val="80000"/>
              </a:lnSpc>
              <a:buFont typeface="Wingdings" pitchFamily="2" charset="2"/>
              <a:buNone/>
            </a:pPr>
            <a:endParaRPr lang="en-US" sz="2000">
              <a:latin typeface="Tahoma" pitchFamily="34" charset="0"/>
            </a:endParaRPr>
          </a:p>
          <a:p>
            <a:pPr>
              <a:lnSpc>
                <a:spcPct val="80000"/>
              </a:lnSpc>
              <a:buFont typeface="Wingdings" pitchFamily="2" charset="2"/>
              <a:buNone/>
            </a:pPr>
            <a:r>
              <a:rPr lang="en-US" sz="2000" b="1">
                <a:latin typeface="Tahoma" pitchFamily="34" charset="0"/>
              </a:rPr>
              <a:t>DatabaseMetaData</a:t>
            </a:r>
            <a:r>
              <a:rPr lang="en-US" sz="2000">
                <a:latin typeface="Tahoma" pitchFamily="34" charset="0"/>
              </a:rPr>
              <a:t> dbmd = con.</a:t>
            </a:r>
            <a:r>
              <a:rPr lang="en-US" sz="2000" b="1">
                <a:latin typeface="Tahoma" pitchFamily="34" charset="0"/>
              </a:rPr>
              <a:t>getMetaData</a:t>
            </a:r>
            <a:r>
              <a:rPr lang="en-US" sz="2000">
                <a:latin typeface="Tahoma" pitchFamily="34" charset="0"/>
              </a:rPr>
              <a:t>();</a:t>
            </a:r>
          </a:p>
          <a:p>
            <a:pPr>
              <a:lnSpc>
                <a:spcPct val="80000"/>
              </a:lnSpc>
              <a:buFont typeface="Wingdings" pitchFamily="2" charset="2"/>
              <a:buNone/>
            </a:pPr>
            <a:endParaRPr lang="en-US" sz="2000">
              <a:latin typeface="Tahoma" pitchFamily="34" charset="0"/>
            </a:endParaRPr>
          </a:p>
          <a:p>
            <a:pPr>
              <a:lnSpc>
                <a:spcPct val="80000"/>
              </a:lnSpc>
              <a:buFont typeface="Wingdings" pitchFamily="2" charset="2"/>
              <a:buNone/>
            </a:pPr>
            <a:r>
              <a:rPr lang="en-US" sz="2000">
                <a:latin typeface="Tahoma" pitchFamily="34" charset="0"/>
              </a:rPr>
              <a:t>String catalog = null; </a:t>
            </a:r>
          </a:p>
          <a:p>
            <a:pPr>
              <a:lnSpc>
                <a:spcPct val="80000"/>
              </a:lnSpc>
              <a:buFont typeface="Wingdings" pitchFamily="2" charset="2"/>
              <a:buNone/>
            </a:pPr>
            <a:r>
              <a:rPr lang="en-US" sz="2000">
                <a:latin typeface="Tahoma" pitchFamily="34" charset="0"/>
              </a:rPr>
              <a:t>String schema = null;</a:t>
            </a:r>
          </a:p>
          <a:p>
            <a:pPr>
              <a:lnSpc>
                <a:spcPct val="80000"/>
              </a:lnSpc>
              <a:buFont typeface="Wingdings" pitchFamily="2" charset="2"/>
              <a:buNone/>
            </a:pPr>
            <a:r>
              <a:rPr lang="en-US" sz="2000">
                <a:latin typeface="Tahoma" pitchFamily="34" charset="0"/>
              </a:rPr>
              <a:t>String table = “sys%”; </a:t>
            </a:r>
          </a:p>
          <a:p>
            <a:pPr>
              <a:lnSpc>
                <a:spcPct val="80000"/>
              </a:lnSpc>
              <a:buFont typeface="Wingdings" pitchFamily="2" charset="2"/>
              <a:buNone/>
            </a:pPr>
            <a:r>
              <a:rPr lang="en-US" sz="2000">
                <a:latin typeface="Tahoma" pitchFamily="34" charset="0"/>
              </a:rPr>
              <a:t>String[ ] types = null;</a:t>
            </a:r>
          </a:p>
          <a:p>
            <a:pPr>
              <a:lnSpc>
                <a:spcPct val="80000"/>
              </a:lnSpc>
              <a:buFont typeface="Wingdings" pitchFamily="2" charset="2"/>
              <a:buNone/>
            </a:pPr>
            <a:endParaRPr lang="en-US" sz="2000" b="1">
              <a:latin typeface="Tahoma" pitchFamily="34" charset="0"/>
            </a:endParaRPr>
          </a:p>
          <a:p>
            <a:pPr>
              <a:lnSpc>
                <a:spcPct val="80000"/>
              </a:lnSpc>
              <a:buFont typeface="Wingdings" pitchFamily="2" charset="2"/>
              <a:buNone/>
            </a:pPr>
            <a:r>
              <a:rPr lang="en-US" sz="2000" b="1">
                <a:latin typeface="Tahoma" pitchFamily="34" charset="0"/>
              </a:rPr>
              <a:t>ResultSet</a:t>
            </a:r>
            <a:r>
              <a:rPr lang="en-US" sz="2000">
                <a:latin typeface="Tahoma" pitchFamily="34" charset="0"/>
              </a:rPr>
              <a:t> rs =</a:t>
            </a:r>
          </a:p>
          <a:p>
            <a:pPr>
              <a:lnSpc>
                <a:spcPct val="80000"/>
              </a:lnSpc>
              <a:buFont typeface="Wingdings" pitchFamily="2" charset="2"/>
              <a:buNone/>
            </a:pPr>
            <a:r>
              <a:rPr lang="en-US" sz="2000">
                <a:latin typeface="Tahoma" pitchFamily="34" charset="0"/>
              </a:rPr>
              <a:t>	dbmd.</a:t>
            </a:r>
            <a:r>
              <a:rPr lang="en-US" sz="2000" b="1">
                <a:latin typeface="Tahoma" pitchFamily="34" charset="0"/>
              </a:rPr>
              <a:t>getTables</a:t>
            </a:r>
            <a:r>
              <a:rPr lang="en-US" sz="2000">
                <a:latin typeface="Tahoma" pitchFamily="34" charset="0"/>
              </a:rPr>
              <a:t>(catalog , schema , table , types );</a:t>
            </a:r>
          </a:p>
          <a:p>
            <a:pPr>
              <a:lnSpc>
                <a:spcPct val="80000"/>
              </a:lnSpc>
              <a:buFont typeface="Wingdings" pitchFamily="2" charset="2"/>
              <a:buNone/>
            </a:pPr>
            <a:r>
              <a:rPr lang="en-US" sz="2000">
                <a:latin typeface="Tahoma" pitchFamily="34" charset="0"/>
              </a:rPr>
              <a:t>…</a:t>
            </a:r>
          </a:p>
          <a:p>
            <a:pPr>
              <a:lnSpc>
                <a:spcPct val="80000"/>
              </a:lnSpc>
              <a:buFont typeface="Wingdings" pitchFamily="2" charset="2"/>
              <a:buNone/>
            </a:pPr>
            <a:endParaRPr lang="en-US" sz="2000">
              <a:latin typeface="Tahom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Script Functions</a:t>
            </a:r>
            <a:endParaRPr lang="en-US" dirty="0"/>
          </a:p>
        </p:txBody>
      </p:sp>
      <p:pic>
        <p:nvPicPr>
          <p:cNvPr id="4" name="Content Placeholder 3"/>
          <p:cNvPicPr>
            <a:picLocks noGrp="1" noChangeAspect="1"/>
          </p:cNvPicPr>
          <p:nvPr>
            <p:ph idx="1"/>
          </p:nvPr>
        </p:nvPicPr>
        <p:blipFill>
          <a:blip r:embed="rId2"/>
          <a:stretch>
            <a:fillRect/>
          </a:stretch>
        </p:blipFill>
        <p:spPr>
          <a:xfrm>
            <a:off x="1138248" y="1851751"/>
            <a:ext cx="9808426" cy="4351338"/>
          </a:xfrm>
          <a:prstGeom prst="rect">
            <a:avLst/>
          </a:prstGeom>
        </p:spPr>
      </p:pic>
    </p:spTree>
    <p:extLst>
      <p:ext uri="{BB962C8B-B14F-4D97-AF65-F5344CB8AC3E}">
        <p14:creationId xmlns:p14="http://schemas.microsoft.com/office/powerpoint/2010/main" val="19122122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JSP</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JavaServer</a:t>
            </a:r>
            <a:r>
              <a:rPr lang="en-US" dirty="0" smtClean="0"/>
              <a:t> Pages (JSP) is a complimentary technology to Java Servlet which facilitates the mixing of dynamic and static web contents. </a:t>
            </a:r>
          </a:p>
          <a:p>
            <a:r>
              <a:rPr lang="en-US" dirty="0" smtClean="0"/>
              <a:t>JSP is Java's answer to the popular Microsoft's Active Server Pages (ASP). </a:t>
            </a:r>
          </a:p>
          <a:p>
            <a:r>
              <a:rPr lang="en-US" dirty="0" smtClean="0"/>
              <a:t> JSP, like ASP, provides a elegant way to mix static and dynamic contents.</a:t>
            </a:r>
          </a:p>
          <a:p>
            <a:r>
              <a:rPr lang="en-US" dirty="0" smtClean="0"/>
              <a:t> The main page is written in regular HTML, while special tags are provided to insert pieces of Java programming codes. </a:t>
            </a:r>
          </a:p>
          <a:p>
            <a:r>
              <a:rPr lang="en-US" dirty="0" smtClean="0"/>
              <a:t>The business programming logic and the presentation are cleanly separated. </a:t>
            </a:r>
          </a:p>
          <a:p>
            <a:r>
              <a:rPr lang="en-US" dirty="0" smtClean="0"/>
              <a:t>This allows the programmers to focus on the business logic, while the web designer to concentrate on the presentation.</a:t>
            </a:r>
          </a:p>
          <a:p>
            <a:r>
              <a:rPr lang="en-US" dirty="0" smtClean="0"/>
              <a:t>JSP is based on Servlet. </a:t>
            </a:r>
          </a:p>
          <a:p>
            <a:r>
              <a:rPr lang="en-US" dirty="0" smtClean="0"/>
              <a:t>In fact, we shall see later that a JSP page is internally translated into a Java servlet.</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JSP</a:t>
            </a:r>
            <a:endParaRPr lang="en-US" dirty="0"/>
          </a:p>
        </p:txBody>
      </p:sp>
      <p:sp>
        <p:nvSpPr>
          <p:cNvPr id="3" name="Content Placeholder 2"/>
          <p:cNvSpPr>
            <a:spLocks noGrp="1"/>
          </p:cNvSpPr>
          <p:nvPr>
            <p:ph idx="1"/>
          </p:nvPr>
        </p:nvSpPr>
        <p:spPr/>
        <p:txBody>
          <a:bodyPr>
            <a:normAutofit lnSpcReduction="10000"/>
          </a:bodyPr>
          <a:lstStyle/>
          <a:p>
            <a:r>
              <a:rPr lang="en-US" dirty="0" smtClean="0"/>
              <a:t>JSP makes the creation and maintenance of dynamic HTML pages much easier than servlet.</a:t>
            </a:r>
          </a:p>
          <a:p>
            <a:r>
              <a:rPr lang="en-US" dirty="0" smtClean="0"/>
              <a:t> JSP is more convenience than servlet for dealing with the presentation, not more powerful.</a:t>
            </a:r>
          </a:p>
          <a:p>
            <a:r>
              <a:rPr lang="en-US" dirty="0" smtClean="0"/>
              <a:t>JSP is meant to compliment Servlet, not a replacement. </a:t>
            </a:r>
          </a:p>
          <a:p>
            <a:r>
              <a:rPr lang="en-US" dirty="0" smtClean="0"/>
              <a:t>In a Model-View-Control (MVC) design, servlets are used for the controller, which involves complex programming logic. </a:t>
            </a:r>
          </a:p>
          <a:p>
            <a:r>
              <a:rPr lang="en-US" dirty="0" smtClean="0"/>
              <a:t>JSPs are used for the view, which deals with presentation. </a:t>
            </a:r>
          </a:p>
          <a:p>
            <a:r>
              <a:rPr lang="en-US" dirty="0" smtClean="0"/>
              <a:t>The model could be implemented using JavaBeans or Enterprise JavaBeans (EJB) which may interface with a database</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9956800" cy="808038"/>
          </a:xfrm>
        </p:spPr>
        <p:txBody>
          <a:bodyPr/>
          <a:lstStyle/>
          <a:p>
            <a:pPr>
              <a:defRPr/>
            </a:pPr>
            <a:r>
              <a:rPr lang="en-IE" dirty="0" smtClean="0"/>
              <a:t>What is JSTL? </a:t>
            </a:r>
            <a:endParaRPr lang="en-IE" dirty="0"/>
          </a:p>
        </p:txBody>
      </p:sp>
      <p:sp>
        <p:nvSpPr>
          <p:cNvPr id="9219" name="Content Placeholder 2"/>
          <p:cNvSpPr>
            <a:spLocks noGrp="1"/>
          </p:cNvSpPr>
          <p:nvPr>
            <p:ph sz="quarter" idx="1"/>
          </p:nvPr>
        </p:nvSpPr>
        <p:spPr>
          <a:xfrm>
            <a:off x="609600" y="1143000"/>
            <a:ext cx="9956800" cy="4873625"/>
          </a:xfrm>
        </p:spPr>
        <p:txBody>
          <a:bodyPr/>
          <a:lstStyle/>
          <a:p>
            <a:r>
              <a:rPr lang="en-IE" sz="1800" b="1" smtClean="0"/>
              <a:t>JSTL (JSP Standard Tag Libraries)</a:t>
            </a:r>
            <a:r>
              <a:rPr lang="en-IE" sz="1800" smtClean="0"/>
              <a:t> is a collection of JSP custom tags developed by Java Community Process, www.jcp.org. The reference implementation is developed by the Jakarta project, jakarta.apache.org. </a:t>
            </a:r>
          </a:p>
          <a:p>
            <a:r>
              <a:rPr lang="en-IE" sz="1800" b="1" smtClean="0"/>
              <a:t>Full JSTL</a:t>
            </a:r>
          </a:p>
          <a:p>
            <a:pPr lvl="1">
              <a:buFont typeface="Wingdings 2" pitchFamily="18" charset="2"/>
              <a:buNone/>
            </a:pPr>
            <a:r>
              <a:rPr lang="en-IE" sz="1500" smtClean="0"/>
              <a:t>–   Contains many common and useful JSP custom tags</a:t>
            </a:r>
          </a:p>
          <a:p>
            <a:pPr lvl="1">
              <a:buFont typeface="Wingdings 2" pitchFamily="18" charset="2"/>
              <a:buNone/>
            </a:pPr>
            <a:r>
              <a:rPr lang="en-IE" sz="1500" smtClean="0"/>
              <a:t>–   Particularly useful when you are using MVC, but the data contains a varying number of entries</a:t>
            </a:r>
          </a:p>
          <a:p>
            <a:pPr lvl="1">
              <a:buFont typeface="Wingdings 2" pitchFamily="18" charset="2"/>
              <a:buNone/>
            </a:pPr>
            <a:r>
              <a:rPr lang="en-IE" sz="1500" smtClean="0"/>
              <a:t>–   Based on the Struts looping and logic tags</a:t>
            </a:r>
          </a:p>
          <a:p>
            <a:pPr lvl="1">
              <a:buFont typeface="Wingdings 2" pitchFamily="18" charset="2"/>
              <a:buNone/>
            </a:pPr>
            <a:r>
              <a:rPr lang="en-IE" sz="1500" smtClean="0"/>
              <a:t>–   Not part of the JSP 1.2, 2.0, or 2.1 specs. </a:t>
            </a:r>
          </a:p>
          <a:p>
            <a:pPr lvl="1">
              <a:buFont typeface="Wingdings 2" pitchFamily="18" charset="2"/>
              <a:buNone/>
            </a:pPr>
            <a:r>
              <a:rPr lang="en-IE" sz="1500" smtClean="0"/>
              <a:t>	It is a separate specification that requires a separate download.</a:t>
            </a:r>
          </a:p>
          <a:p>
            <a:r>
              <a:rPr lang="en-IE" sz="1800" smtClean="0"/>
              <a:t>The JSP Standard Tag Library (JSTL) is a very new component released by Sun for JSP programming. </a:t>
            </a:r>
          </a:p>
          <a:p>
            <a:r>
              <a:rPr lang="en-IE" sz="1800" smtClean="0"/>
              <a:t>JSTL allows you to program your JSP pages using tags, rather than the scriptlet code that most JSP programmers are already accustomed to. JSTL can do nearly everything that regular JSP scriptlet code can do.</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9956800" cy="503238"/>
          </a:xfrm>
        </p:spPr>
        <p:txBody>
          <a:bodyPr>
            <a:normAutofit fontScale="90000"/>
          </a:bodyPr>
          <a:lstStyle/>
          <a:p>
            <a:pPr>
              <a:defRPr/>
            </a:pPr>
            <a:r>
              <a:rPr lang="en-IE" b="1" dirty="0" smtClean="0"/>
              <a:t>Installing JSTL</a:t>
            </a:r>
            <a:endParaRPr lang="en-IE" b="1" dirty="0"/>
          </a:p>
        </p:txBody>
      </p:sp>
      <p:sp>
        <p:nvSpPr>
          <p:cNvPr id="10243" name="Content Placeholder 2"/>
          <p:cNvSpPr>
            <a:spLocks noGrp="1"/>
          </p:cNvSpPr>
          <p:nvPr>
            <p:ph sz="quarter" idx="1"/>
          </p:nvPr>
        </p:nvSpPr>
        <p:spPr>
          <a:xfrm>
            <a:off x="609600" y="1066800"/>
            <a:ext cx="9956800" cy="5334000"/>
          </a:xfrm>
        </p:spPr>
        <p:txBody>
          <a:bodyPr/>
          <a:lstStyle/>
          <a:p>
            <a:r>
              <a:rPr lang="en-IE" sz="1800" smtClean="0"/>
              <a:t>To use JSTL, you must have a JSP 1.2 (or higher) container installed. One of the most commonly used JSP containers is the Apache Tomcat Web server. You can obtain a copy of Tomcat from </a:t>
            </a:r>
            <a:r>
              <a:rPr lang="en-IE" sz="1800" smtClean="0">
                <a:hlinkClick r:id="rId2"/>
              </a:rPr>
              <a:t>http://jakarta.apache.org/tomcat/</a:t>
            </a:r>
            <a:r>
              <a:rPr lang="en-IE" sz="1800" smtClean="0"/>
              <a:t>. Using Tomcat alone will allow you to use regular JSP scriptlet code. To use JSTL, you must install JSTL into Tomcat. JSTL can be obtained from the same source as Tomcat.</a:t>
            </a:r>
          </a:p>
          <a:p>
            <a:r>
              <a:rPr lang="en-IE" sz="1800" smtClean="0"/>
              <a:t>The main URL for JSTL is </a:t>
            </a:r>
            <a:r>
              <a:rPr lang="en-IE" sz="1800" smtClean="0">
                <a:hlinkClick r:id="rId3"/>
              </a:rPr>
              <a:t>http://java.sun.com/products/jsp/jstl/</a:t>
            </a:r>
            <a:r>
              <a:rPr lang="en-IE" sz="1800" smtClean="0"/>
              <a:t>.  You get jstl-api-1.2.jar and jstl-impl-1.2.jar from this site. To use JSTL, you must unzip the distribution files and install them into the correct locations within Tomcat.</a:t>
            </a:r>
          </a:p>
          <a:p>
            <a:r>
              <a:rPr lang="en-IE" sz="1800" smtClean="0"/>
              <a:t>For Older Versions, we will also need jstl.jar and standard.jar which you can download from </a:t>
            </a:r>
            <a:r>
              <a:rPr lang="en-IE" sz="1800" smtClean="0">
                <a:hlinkClick r:id="rId4"/>
              </a:rPr>
              <a:t>http://archive.apache.org/dist/jakarta/taglibs/standard-1.0/</a:t>
            </a:r>
            <a:r>
              <a:rPr lang="en-IE" sz="1800" smtClean="0"/>
              <a:t> </a:t>
            </a:r>
          </a:p>
          <a:p>
            <a:r>
              <a:rPr lang="en-IE" sz="1800" smtClean="0"/>
              <a:t>In fact choose the binaries :</a:t>
            </a:r>
          </a:p>
          <a:p>
            <a:pPr>
              <a:buFont typeface="Wingdings" pitchFamily="2" charset="2"/>
              <a:buNone/>
            </a:pPr>
            <a:r>
              <a:rPr lang="en-IE" sz="1800" smtClean="0">
                <a:hlinkClick r:id="rId5"/>
              </a:rPr>
              <a:t>http://archive.apache.org/dist/jakarta/taglibs/standard-1.0/binaries/</a:t>
            </a:r>
            <a:endParaRPr lang="en-IE" sz="1800" smtClean="0"/>
          </a:p>
          <a:p>
            <a:pPr>
              <a:buFont typeface="Wingdings" pitchFamily="2" charset="2"/>
              <a:buNone/>
            </a:pPr>
            <a:endParaRPr lang="en-IE" sz="1800" smtClean="0"/>
          </a:p>
          <a:p>
            <a:pPr>
              <a:buFont typeface="Wingdings" pitchFamily="2" charset="2"/>
              <a:buNone/>
            </a:pPr>
            <a:r>
              <a:rPr lang="en-IE" sz="1800" smtClean="0"/>
              <a:t>Note : For more details on versions and taglibs, refer to the preface page at the end of this sesssion.</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9956800" cy="655638"/>
          </a:xfrm>
        </p:spPr>
        <p:txBody>
          <a:bodyPr>
            <a:normAutofit fontScale="90000"/>
          </a:bodyPr>
          <a:lstStyle/>
          <a:p>
            <a:pPr>
              <a:defRPr/>
            </a:pPr>
            <a:r>
              <a:rPr lang="en-IE" b="1" dirty="0" smtClean="0"/>
              <a:t>Installing JSTL</a:t>
            </a:r>
            <a:endParaRPr lang="en-IE" b="1" dirty="0"/>
          </a:p>
        </p:txBody>
      </p:sp>
      <p:sp>
        <p:nvSpPr>
          <p:cNvPr id="10243" name="Content Placeholder 2"/>
          <p:cNvSpPr>
            <a:spLocks noGrp="1"/>
          </p:cNvSpPr>
          <p:nvPr>
            <p:ph sz="quarter" idx="1"/>
          </p:nvPr>
        </p:nvSpPr>
        <p:spPr>
          <a:xfrm>
            <a:off x="508000" y="1066800"/>
            <a:ext cx="9956800" cy="5334000"/>
          </a:xfrm>
        </p:spPr>
        <p:txBody>
          <a:bodyPr/>
          <a:lstStyle/>
          <a:p>
            <a:pPr>
              <a:defRPr/>
            </a:pPr>
            <a:r>
              <a:rPr lang="en-IE" sz="1800" dirty="0" smtClean="0"/>
              <a:t>To properly install JSTL for use with Tomcat, follow these three steps:</a:t>
            </a:r>
          </a:p>
          <a:p>
            <a:pPr marL="342900" indent="-342900">
              <a:buFont typeface="+mj-lt"/>
              <a:buAutoNum type="arabicPeriod"/>
              <a:defRPr/>
            </a:pPr>
            <a:r>
              <a:rPr lang="en-IE" sz="1800" b="1" dirty="0" smtClean="0"/>
              <a:t>Copy the JSTL JAR files to Tomcat's lib directory.</a:t>
            </a:r>
            <a:r>
              <a:rPr lang="en-IE" sz="1800" dirty="0" smtClean="0"/>
              <a:t/>
            </a:r>
            <a:br>
              <a:rPr lang="en-IE" sz="1800" dirty="0" smtClean="0"/>
            </a:br>
            <a:r>
              <a:rPr lang="en-IE" sz="1800" dirty="0" smtClean="0"/>
              <a:t/>
            </a:r>
            <a:br>
              <a:rPr lang="en-IE" sz="1800" dirty="0" smtClean="0"/>
            </a:br>
            <a:r>
              <a:rPr lang="en-IE" sz="1800" dirty="0" smtClean="0"/>
              <a:t>If you are using Windows, the likely location of your lib directory is C:\Apache Tomcat 6.0\</a:t>
            </a:r>
            <a:r>
              <a:rPr lang="en-IE" sz="1800" dirty="0" err="1" smtClean="0"/>
              <a:t>webapps</a:t>
            </a:r>
            <a:r>
              <a:rPr lang="en-IE" sz="1800" dirty="0" smtClean="0"/>
              <a:t>\ROOT\WEB-INF\lib. There are a number of JAR files included with the JSTL release. You should copy each of these JAR files to the Tomcat JAR directory.</a:t>
            </a:r>
          </a:p>
          <a:p>
            <a:pPr marL="709613" lvl="1" indent="-342900">
              <a:defRPr/>
            </a:pPr>
            <a:r>
              <a:rPr lang="en-IE" sz="1500" dirty="0" smtClean="0"/>
              <a:t>In Tomcat 6.0, copy it to C:\Apache Tomcat 6.0\lib and if you are using older version say Tomcat5.5, copy it to C:\Apache Tomcat 5.5\common\lib</a:t>
            </a:r>
          </a:p>
          <a:p>
            <a:pPr marL="342900" indent="-342900">
              <a:buFont typeface="+mj-lt"/>
              <a:buAutoNum type="arabicPeriod"/>
              <a:defRPr/>
            </a:pPr>
            <a:endParaRPr lang="en-IE" sz="1800" b="1" dirty="0" smtClean="0"/>
          </a:p>
          <a:p>
            <a:pPr marL="342900" indent="-342900">
              <a:buFont typeface="+mj-lt"/>
              <a:buAutoNum type="arabicPeriod"/>
              <a:defRPr/>
            </a:pPr>
            <a:r>
              <a:rPr lang="en-IE" sz="1800" b="1" dirty="0" smtClean="0"/>
              <a:t>Copy the JSTL TLD files to Tomcat's web-</a:t>
            </a:r>
            <a:r>
              <a:rPr lang="en-IE" sz="1800" b="1" dirty="0" err="1" smtClean="0"/>
              <a:t>inf</a:t>
            </a:r>
            <a:r>
              <a:rPr lang="en-IE" sz="1800" b="1" dirty="0" smtClean="0"/>
              <a:t> directory.</a:t>
            </a:r>
            <a:r>
              <a:rPr lang="en-IE" sz="1800" dirty="0" smtClean="0"/>
              <a:t/>
            </a:r>
            <a:br>
              <a:rPr lang="en-IE" sz="1800" dirty="0" smtClean="0"/>
            </a:br>
            <a:r>
              <a:rPr lang="en-IE" sz="1800" dirty="0" smtClean="0"/>
              <a:t/>
            </a:r>
            <a:br>
              <a:rPr lang="en-IE" sz="1800" dirty="0" smtClean="0"/>
            </a:br>
            <a:r>
              <a:rPr lang="en-IE" sz="1800" dirty="0" smtClean="0"/>
              <a:t>The web-</a:t>
            </a:r>
            <a:r>
              <a:rPr lang="en-IE" sz="1800" dirty="0" err="1" smtClean="0"/>
              <a:t>inf</a:t>
            </a:r>
            <a:r>
              <a:rPr lang="en-IE" sz="1800" dirty="0" smtClean="0"/>
              <a:t> directory is likely at this location: C:\Apache Tomcat 6.0\</a:t>
            </a:r>
            <a:r>
              <a:rPr lang="en-IE" sz="1800" dirty="0" err="1" smtClean="0"/>
              <a:t>webapps</a:t>
            </a:r>
            <a:r>
              <a:rPr lang="en-IE" sz="1800" dirty="0" smtClean="0"/>
              <a:t>\ROOT\WEB-INF. If you examine the JSTL distribution files, you should notice eight files that end with the TLD extension. All eight files should be copied to your web-</a:t>
            </a:r>
            <a:r>
              <a:rPr lang="en-IE" sz="1800" dirty="0" err="1" smtClean="0"/>
              <a:t>inf</a:t>
            </a:r>
            <a:r>
              <a:rPr lang="en-IE" sz="1800" dirty="0" smtClean="0"/>
              <a:t> directory.</a:t>
            </a:r>
            <a:br>
              <a:rPr lang="en-IE" sz="1800" dirty="0" smtClean="0"/>
            </a:br>
            <a:r>
              <a:rPr lang="en-IE" sz="1800" dirty="0" smtClean="0"/>
              <a:t/>
            </a:r>
            <a:br>
              <a:rPr lang="en-IE" sz="1800" dirty="0" smtClean="0"/>
            </a:br>
            <a:endParaRPr lang="en-IE" sz="1800"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9956800" cy="579438"/>
          </a:xfrm>
        </p:spPr>
        <p:txBody>
          <a:bodyPr>
            <a:normAutofit fontScale="90000"/>
          </a:bodyPr>
          <a:lstStyle/>
          <a:p>
            <a:pPr>
              <a:defRPr/>
            </a:pPr>
            <a:r>
              <a:rPr lang="en-IE" b="1" dirty="0" smtClean="0"/>
              <a:t>Installing JSTL</a:t>
            </a:r>
            <a:endParaRPr lang="en-IE" b="1" dirty="0"/>
          </a:p>
        </p:txBody>
      </p:sp>
      <p:sp>
        <p:nvSpPr>
          <p:cNvPr id="12291" name="Content Placeholder 2"/>
          <p:cNvSpPr>
            <a:spLocks noGrp="1"/>
          </p:cNvSpPr>
          <p:nvPr>
            <p:ph sz="quarter" idx="1"/>
          </p:nvPr>
        </p:nvSpPr>
        <p:spPr>
          <a:xfrm>
            <a:off x="609600" y="914400"/>
            <a:ext cx="10464800" cy="5486400"/>
          </a:xfrm>
        </p:spPr>
        <p:txBody>
          <a:bodyPr>
            <a:normAutofit lnSpcReduction="10000"/>
          </a:bodyPr>
          <a:lstStyle/>
          <a:p>
            <a:pPr marL="342900" indent="-342900">
              <a:buFont typeface="Century Schoolbook" pitchFamily="18" charset="0"/>
              <a:buAutoNum type="arabicPeriod" startAt="3"/>
            </a:pPr>
            <a:r>
              <a:rPr lang="en-IE" sz="1800" b="1" smtClean="0"/>
              <a:t>Modify the web.xml file to include the TLD files.</a:t>
            </a:r>
            <a:r>
              <a:rPr lang="en-IE" sz="1800" smtClean="0"/>
              <a:t/>
            </a:r>
            <a:br>
              <a:rPr lang="en-IE" sz="1800" smtClean="0"/>
            </a:br>
            <a:r>
              <a:rPr lang="en-IE" sz="1800" smtClean="0"/>
              <a:t/>
            </a:r>
            <a:br>
              <a:rPr lang="en-IE" sz="1800" smtClean="0"/>
            </a:br>
            <a:r>
              <a:rPr lang="en-IE" sz="1800" smtClean="0"/>
              <a:t>Finally, you must modify your web.xml, and add an entry for all eight of the tag libraries that you added. This consists of adding &lt;taglib&gt; directives inside the main &lt;web-app&gt; directive. The entries you should add are listed here.</a:t>
            </a:r>
            <a:br>
              <a:rPr lang="en-IE" sz="1800" smtClean="0"/>
            </a:br>
            <a:r>
              <a:rPr lang="en-IE" sz="1800" smtClean="0"/>
              <a:t/>
            </a:r>
            <a:br>
              <a:rPr lang="en-IE" sz="1800" smtClean="0"/>
            </a:br>
            <a:r>
              <a:rPr lang="en-IE" sz="1800" smtClean="0"/>
              <a:t>&lt;taglib&gt;</a:t>
            </a:r>
            <a:br>
              <a:rPr lang="en-IE" sz="1800" smtClean="0"/>
            </a:br>
            <a:r>
              <a:rPr lang="en-IE" sz="1800" smtClean="0"/>
              <a:t>&lt;taglib-uri&gt;http://java.sun.com/jstl/fmt&lt;/taglib-uri&gt;</a:t>
            </a:r>
            <a:br>
              <a:rPr lang="en-IE" sz="1800" smtClean="0"/>
            </a:br>
            <a:r>
              <a:rPr lang="en-IE" sz="1800" smtClean="0"/>
              <a:t>&lt;taglib-location&gt;/WEB-INF/fmt.tld&lt;/taglib-location&gt;</a:t>
            </a:r>
            <a:br>
              <a:rPr lang="en-IE" sz="1800" smtClean="0"/>
            </a:br>
            <a:r>
              <a:rPr lang="en-IE" sz="1800" smtClean="0"/>
              <a:t>&lt;/taglib&gt;</a:t>
            </a:r>
            <a:br>
              <a:rPr lang="en-IE" sz="1800" smtClean="0"/>
            </a:br>
            <a:r>
              <a:rPr lang="en-IE" sz="1800" smtClean="0"/>
              <a:t/>
            </a:r>
            <a:br>
              <a:rPr lang="en-IE" sz="1800" smtClean="0"/>
            </a:br>
            <a:r>
              <a:rPr lang="en-IE" sz="1800" smtClean="0"/>
              <a:t>&lt;taglib&gt;</a:t>
            </a:r>
            <a:br>
              <a:rPr lang="en-IE" sz="1800" smtClean="0"/>
            </a:br>
            <a:r>
              <a:rPr lang="en-IE" sz="1800" smtClean="0"/>
              <a:t>&lt;taglib-uri&gt;http://java.sun.com/jstl/fmt-rt&lt;/taglib-uri&gt;</a:t>
            </a:r>
            <a:br>
              <a:rPr lang="en-IE" sz="1800" smtClean="0"/>
            </a:br>
            <a:r>
              <a:rPr lang="en-IE" sz="1800" smtClean="0"/>
              <a:t>&lt;taglib-location&gt;/WEB-INF/fmt-rt.tld&lt;/taglib-location&gt;</a:t>
            </a:r>
            <a:br>
              <a:rPr lang="en-IE" sz="1800" smtClean="0"/>
            </a:br>
            <a:r>
              <a:rPr lang="en-IE" sz="1800" smtClean="0"/>
              <a:t>&lt;/taglib&gt;</a:t>
            </a:r>
          </a:p>
          <a:p>
            <a:pPr marL="342900" indent="-342900">
              <a:buFont typeface="Wingdings" pitchFamily="2" charset="2"/>
              <a:buNone/>
            </a:pPr>
            <a:r>
              <a:rPr lang="en-IE" sz="1800" smtClean="0"/>
              <a:t/>
            </a:r>
            <a:br>
              <a:rPr lang="en-IE" sz="1800" smtClean="0"/>
            </a:br>
            <a:r>
              <a:rPr lang="en-IE" sz="1800" smtClean="0"/>
              <a:t>&lt;taglib&gt;</a:t>
            </a:r>
            <a:br>
              <a:rPr lang="en-IE" sz="1800" smtClean="0"/>
            </a:br>
            <a:r>
              <a:rPr lang="en-IE" sz="1800" smtClean="0"/>
              <a:t>&lt;taglib-uri&gt;http://java.sun.com/jstl/core&lt;/taglib-uri&gt;</a:t>
            </a:r>
            <a:br>
              <a:rPr lang="en-IE" sz="1800" smtClean="0"/>
            </a:br>
            <a:r>
              <a:rPr lang="en-IE" sz="1800" smtClean="0"/>
              <a:t>&lt;taglib-location&gt;/WEB-INF/c.tld&lt;/taglib-location&gt;</a:t>
            </a:r>
            <a:br>
              <a:rPr lang="en-IE" sz="1800" smtClean="0"/>
            </a:br>
            <a:r>
              <a:rPr lang="en-IE" sz="1800" smtClean="0"/>
              <a:t>&lt;/taglib&gt;</a:t>
            </a:r>
            <a:br>
              <a:rPr lang="en-IE" sz="1800" smtClean="0"/>
            </a:br>
            <a:r>
              <a:rPr lang="en-IE" sz="1800" smtClean="0"/>
              <a:t/>
            </a:r>
            <a:br>
              <a:rPr lang="en-IE" sz="1800" smtClean="0"/>
            </a:br>
            <a:r>
              <a:rPr lang="en-IE" sz="1800" smtClean="0"/>
              <a:t/>
            </a:r>
            <a:br>
              <a:rPr lang="en-IE" sz="1800" smtClean="0"/>
            </a:br>
            <a:r>
              <a:rPr lang="en-IE" sz="1800" smtClean="0"/>
              <a:t/>
            </a:r>
            <a:br>
              <a:rPr lang="en-IE" sz="1800" smtClean="0"/>
            </a:br>
            <a:endParaRPr lang="en-IE" sz="1800" smtClean="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9956800" cy="503238"/>
          </a:xfrm>
        </p:spPr>
        <p:txBody>
          <a:bodyPr>
            <a:normAutofit fontScale="90000"/>
          </a:bodyPr>
          <a:lstStyle/>
          <a:p>
            <a:pPr>
              <a:defRPr/>
            </a:pPr>
            <a:r>
              <a:rPr lang="en-IE" b="1" dirty="0" smtClean="0"/>
              <a:t>Installing JSTL</a:t>
            </a:r>
            <a:endParaRPr lang="en-IE" b="1" dirty="0"/>
          </a:p>
        </p:txBody>
      </p:sp>
      <p:sp>
        <p:nvSpPr>
          <p:cNvPr id="13315" name="Content Placeholder 2"/>
          <p:cNvSpPr>
            <a:spLocks noGrp="1"/>
          </p:cNvSpPr>
          <p:nvPr>
            <p:ph sz="quarter" idx="1"/>
          </p:nvPr>
        </p:nvSpPr>
        <p:spPr>
          <a:xfrm>
            <a:off x="609600" y="685800"/>
            <a:ext cx="10464800" cy="5943600"/>
          </a:xfrm>
        </p:spPr>
        <p:txBody>
          <a:bodyPr/>
          <a:lstStyle/>
          <a:p>
            <a:pPr>
              <a:buFont typeface="Wingdings" pitchFamily="2" charset="2"/>
              <a:buNone/>
            </a:pPr>
            <a:r>
              <a:rPr lang="en-IE" sz="1600" smtClean="0"/>
              <a:t>	&lt;taglib&gt;</a:t>
            </a:r>
            <a:br>
              <a:rPr lang="en-IE" sz="1600" smtClean="0"/>
            </a:br>
            <a:r>
              <a:rPr lang="en-IE" sz="1600" smtClean="0"/>
              <a:t>&lt;taglib-uri&gt;http://java.sun.com/jstl/core-rt&lt;/taglib-uri&gt;</a:t>
            </a:r>
            <a:br>
              <a:rPr lang="en-IE" sz="1600" smtClean="0"/>
            </a:br>
            <a:r>
              <a:rPr lang="en-IE" sz="1600" smtClean="0"/>
              <a:t>&lt;taglib-location&gt;/WEB-INF/c-rt.tld&lt;/taglib-location&gt;</a:t>
            </a:r>
            <a:br>
              <a:rPr lang="en-IE" sz="1600" smtClean="0"/>
            </a:br>
            <a:r>
              <a:rPr lang="en-IE" sz="1600" smtClean="0"/>
              <a:t>&lt;/taglib&gt;</a:t>
            </a:r>
            <a:br>
              <a:rPr lang="en-IE" sz="1600" smtClean="0"/>
            </a:br>
            <a:r>
              <a:rPr lang="en-IE" sz="1600" smtClean="0"/>
              <a:t/>
            </a:r>
            <a:br>
              <a:rPr lang="en-IE" sz="1600" smtClean="0"/>
            </a:br>
            <a:r>
              <a:rPr lang="en-IE" sz="1600" smtClean="0"/>
              <a:t>&lt;taglib&gt;</a:t>
            </a:r>
            <a:br>
              <a:rPr lang="en-IE" sz="1600" smtClean="0"/>
            </a:br>
            <a:r>
              <a:rPr lang="en-IE" sz="1600" smtClean="0"/>
              <a:t>&lt;taglib-uri&gt;http://java.sun.com/jstl/sql&lt;/taglib-uri&gt;</a:t>
            </a:r>
            <a:br>
              <a:rPr lang="en-IE" sz="1600" smtClean="0"/>
            </a:br>
            <a:r>
              <a:rPr lang="en-IE" sz="1600" smtClean="0"/>
              <a:t>&lt;taglib-location&gt;/WEB-INF/sql.tld&lt;/taglib-location&gt;</a:t>
            </a:r>
            <a:br>
              <a:rPr lang="en-IE" sz="1600" smtClean="0"/>
            </a:br>
            <a:r>
              <a:rPr lang="en-IE" sz="1600" smtClean="0"/>
              <a:t>&lt;/taglib&gt;</a:t>
            </a:r>
            <a:br>
              <a:rPr lang="en-IE" sz="1600" smtClean="0"/>
            </a:br>
            <a:r>
              <a:rPr lang="en-IE" sz="1600" smtClean="0"/>
              <a:t/>
            </a:r>
            <a:br>
              <a:rPr lang="en-IE" sz="1600" smtClean="0"/>
            </a:br>
            <a:r>
              <a:rPr lang="en-IE" sz="1600" smtClean="0"/>
              <a:t>&lt;taglib&gt;</a:t>
            </a:r>
            <a:br>
              <a:rPr lang="en-IE" sz="1600" smtClean="0"/>
            </a:br>
            <a:r>
              <a:rPr lang="en-IE" sz="1600" smtClean="0"/>
              <a:t>&lt;taglib-uri&gt;http://java.sun.com/jstl/sql-rt&lt;/taglib-uri&gt;</a:t>
            </a:r>
            <a:br>
              <a:rPr lang="en-IE" sz="1600" smtClean="0"/>
            </a:br>
            <a:r>
              <a:rPr lang="en-IE" sz="1600" smtClean="0"/>
              <a:t>&lt;taglib-location&gt;/WEB-INF/sql-rt.tld&lt;/taglib-location&gt;</a:t>
            </a:r>
            <a:br>
              <a:rPr lang="en-IE" sz="1600" smtClean="0"/>
            </a:br>
            <a:r>
              <a:rPr lang="en-IE" sz="1600" smtClean="0"/>
              <a:t>&lt;/taglib&gt;</a:t>
            </a:r>
            <a:br>
              <a:rPr lang="en-IE" sz="1600" smtClean="0"/>
            </a:br>
            <a:r>
              <a:rPr lang="en-IE" sz="1600" smtClean="0"/>
              <a:t/>
            </a:r>
            <a:br>
              <a:rPr lang="en-IE" sz="1600" smtClean="0"/>
            </a:br>
            <a:r>
              <a:rPr lang="en-IE" sz="1600" smtClean="0"/>
              <a:t>&lt;taglib&gt;</a:t>
            </a:r>
            <a:br>
              <a:rPr lang="en-IE" sz="1600" smtClean="0"/>
            </a:br>
            <a:r>
              <a:rPr lang="en-IE" sz="1600" smtClean="0"/>
              <a:t>&lt;taglib-uri&gt;http://java.sun.com/jstl/x&lt;/taglib-uri&gt;</a:t>
            </a:r>
            <a:br>
              <a:rPr lang="en-IE" sz="1600" smtClean="0"/>
            </a:br>
            <a:r>
              <a:rPr lang="en-IE" sz="1600" smtClean="0"/>
              <a:t>&lt;taglib-location&gt;/WEB-INF/x.tld&lt;/taglib-location&gt;</a:t>
            </a:r>
            <a:br>
              <a:rPr lang="en-IE" sz="1600" smtClean="0"/>
            </a:br>
            <a:r>
              <a:rPr lang="en-IE" sz="1600" smtClean="0"/>
              <a:t>&lt;/taglib&gt;</a:t>
            </a:r>
            <a:br>
              <a:rPr lang="en-IE" sz="1600" smtClean="0"/>
            </a:br>
            <a:r>
              <a:rPr lang="en-IE" sz="1600" smtClean="0"/>
              <a:t/>
            </a:r>
            <a:br>
              <a:rPr lang="en-IE" sz="1600" smtClean="0"/>
            </a:br>
            <a:r>
              <a:rPr lang="en-IE" sz="1600" smtClean="0"/>
              <a:t>&lt;taglib&gt;</a:t>
            </a:r>
            <a:br>
              <a:rPr lang="en-IE" sz="1600" smtClean="0"/>
            </a:br>
            <a:r>
              <a:rPr lang="en-IE" sz="1600" smtClean="0"/>
              <a:t>&lt;taglib-uri&gt;http://java.sun.com/jstl/x-rt&lt;/taglib-uri&gt;</a:t>
            </a:r>
            <a:br>
              <a:rPr lang="en-IE" sz="1600" smtClean="0"/>
            </a:br>
            <a:r>
              <a:rPr lang="en-IE" sz="1600" smtClean="0"/>
              <a:t>&lt;taglib-location&gt;/WEB-INF/x-rt.tld&lt;/taglib-location&gt;</a:t>
            </a:r>
            <a:br>
              <a:rPr lang="en-IE" sz="1600" smtClean="0"/>
            </a:br>
            <a:r>
              <a:rPr lang="en-IE" sz="1600" smtClean="0"/>
              <a:t>&lt;/taglib&gt;</a:t>
            </a:r>
            <a:br>
              <a:rPr lang="en-IE" sz="1600" smtClean="0"/>
            </a:br>
            <a:endParaRPr lang="en-IE" sz="1600" smtClean="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9956800" cy="503238"/>
          </a:xfrm>
        </p:spPr>
        <p:txBody>
          <a:bodyPr>
            <a:normAutofit fontScale="90000"/>
          </a:bodyPr>
          <a:lstStyle/>
          <a:p>
            <a:pPr>
              <a:defRPr/>
            </a:pPr>
            <a:r>
              <a:rPr lang="en-IE" b="1" dirty="0" smtClean="0"/>
              <a:t>Installing JSTL</a:t>
            </a:r>
            <a:endParaRPr lang="en-IE" b="1" dirty="0"/>
          </a:p>
        </p:txBody>
      </p:sp>
      <p:sp>
        <p:nvSpPr>
          <p:cNvPr id="14339" name="Content Placeholder 2"/>
          <p:cNvSpPr>
            <a:spLocks noGrp="1"/>
          </p:cNvSpPr>
          <p:nvPr>
            <p:ph sz="quarter" idx="1"/>
          </p:nvPr>
        </p:nvSpPr>
        <p:spPr>
          <a:xfrm>
            <a:off x="609600" y="1143000"/>
            <a:ext cx="10464800" cy="5486400"/>
          </a:xfrm>
        </p:spPr>
        <p:txBody>
          <a:bodyPr/>
          <a:lstStyle/>
          <a:p>
            <a:r>
              <a:rPr lang="en-IE" sz="2200" smtClean="0"/>
              <a:t>After completing the preceding three steps, you are now ready to test your installation of JSTL. This can be done by creating a JSP page that uses JSTL. A very simple example would be the "count to ten" example. You should place your JSP file inside the Webroot directory (C:\Apache Tomcat 6.0\webapps\ ROOT). Once the Tomcat server is started, you should be able to browse to </a:t>
            </a:r>
            <a:r>
              <a:rPr lang="en-IE" sz="2200" smtClean="0">
                <a:hlinkClick r:id="rId2"/>
              </a:rPr>
              <a:t>http://localhost:8080/count.jsp</a:t>
            </a:r>
            <a:r>
              <a:rPr lang="en-IE" sz="2200" smtClean="0"/>
              <a:t> to see your page.</a:t>
            </a:r>
          </a:p>
          <a:p>
            <a:pPr>
              <a:buFont typeface="Wingdings" pitchFamily="2" charset="2"/>
              <a:buNone/>
            </a:pPr>
            <a:endParaRPr lang="en-IE" sz="2200" smtClean="0"/>
          </a:p>
          <a:p>
            <a:r>
              <a:rPr lang="en-IE" sz="2200" smtClean="0"/>
              <a:t>If you do not have JSTL installed correctly, there will likely be no error message. If JSTL is not interpreting your tags, they will be passed through directly to the Web browser. The Web browser will interpret these tags as unknown HTML tags. Most browsers simply ignore the unknown HTML tags.</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sz="quarter" idx="4294967295"/>
          </p:nvPr>
        </p:nvSpPr>
        <p:spPr>
          <a:xfrm>
            <a:off x="406400" y="762000"/>
            <a:ext cx="10972800" cy="1600200"/>
          </a:xfrm>
        </p:spPr>
        <p:txBody>
          <a:bodyPr/>
          <a:lstStyle/>
          <a:p>
            <a:r>
              <a:rPr lang="en-IE" sz="1600" smtClean="0"/>
              <a:t>JSTL was introduced to allow JSP programmers to program using tags rather than Java code.</a:t>
            </a:r>
          </a:p>
          <a:p>
            <a:r>
              <a:rPr lang="en-IE" sz="1600" smtClean="0"/>
              <a:t>To show why this is preferable, a quick example is in order. We will examine a very simple JSP page that counts to ten. </a:t>
            </a:r>
          </a:p>
          <a:p>
            <a:r>
              <a:rPr lang="en-IE" sz="1600" smtClean="0"/>
              <a:t>We will examine this page both as regular scriptlet-based JSP, and then as JSTL. When the count to ten example is programmed using scriptlet based JSP, the JSP page appears as follows.`</a:t>
            </a:r>
          </a:p>
        </p:txBody>
      </p:sp>
      <p:graphicFrame>
        <p:nvGraphicFramePr>
          <p:cNvPr id="5" name="Table 4"/>
          <p:cNvGraphicFramePr>
            <a:graphicFrameLocks noGrp="1"/>
          </p:cNvGraphicFramePr>
          <p:nvPr/>
        </p:nvGraphicFramePr>
        <p:xfrm>
          <a:off x="711200" y="2667000"/>
          <a:ext cx="10464800" cy="3935730"/>
        </p:xfrm>
        <a:graphic>
          <a:graphicData uri="http://schemas.openxmlformats.org/drawingml/2006/table">
            <a:tbl>
              <a:tblPr/>
              <a:tblGrid>
                <a:gridCol w="10464800"/>
              </a:tblGrid>
              <a:tr h="3402330">
                <a:tc>
                  <a:txBody>
                    <a:bodyPr/>
                    <a:lstStyle/>
                    <a:p>
                      <a:pPr fontAlgn="base"/>
                      <a:r>
                        <a:rPr lang="en-IE" dirty="0" smtClean="0"/>
                        <a:t>&lt;html&gt;</a:t>
                      </a:r>
                      <a:br>
                        <a:rPr lang="en-IE" dirty="0" smtClean="0"/>
                      </a:br>
                      <a:r>
                        <a:rPr lang="en-IE" dirty="0" smtClean="0"/>
                        <a:t>&lt;head&gt;</a:t>
                      </a:r>
                      <a:br>
                        <a:rPr lang="en-IE" dirty="0" smtClean="0"/>
                      </a:br>
                      <a:r>
                        <a:rPr lang="en-IE" dirty="0" smtClean="0"/>
                        <a:t>&lt;title&gt;Count to 10 in JSP </a:t>
                      </a:r>
                      <a:r>
                        <a:rPr lang="en-IE" dirty="0" err="1" smtClean="0"/>
                        <a:t>scriptlet</a:t>
                      </a:r>
                      <a:r>
                        <a:rPr lang="en-IE" dirty="0" smtClean="0"/>
                        <a:t>&lt;/title&gt;</a:t>
                      </a:r>
                      <a:br>
                        <a:rPr lang="en-IE" dirty="0" smtClean="0"/>
                      </a:br>
                      <a:r>
                        <a:rPr lang="en-IE" dirty="0" smtClean="0"/>
                        <a:t>&lt;/head&gt;</a:t>
                      </a:r>
                      <a:br>
                        <a:rPr lang="en-IE" dirty="0" smtClean="0"/>
                      </a:br>
                      <a:r>
                        <a:rPr lang="en-IE" dirty="0" smtClean="0"/>
                        <a:t>&lt;body&gt;</a:t>
                      </a:r>
                      <a:br>
                        <a:rPr lang="en-IE" dirty="0" smtClean="0"/>
                      </a:br>
                      <a:r>
                        <a:rPr lang="en-IE" dirty="0" smtClean="0"/>
                        <a:t>&lt;%</a:t>
                      </a:r>
                      <a:br>
                        <a:rPr lang="en-IE" dirty="0" smtClean="0"/>
                      </a:br>
                      <a:r>
                        <a:rPr lang="en-IE" dirty="0" smtClean="0"/>
                        <a:t>for(</a:t>
                      </a:r>
                      <a:r>
                        <a:rPr lang="en-IE" dirty="0" err="1" smtClean="0"/>
                        <a:t>int</a:t>
                      </a:r>
                      <a:r>
                        <a:rPr lang="en-IE" dirty="0" smtClean="0"/>
                        <a:t> </a:t>
                      </a:r>
                      <a:r>
                        <a:rPr lang="en-IE" dirty="0" err="1" smtClean="0"/>
                        <a:t>i</a:t>
                      </a:r>
                      <a:r>
                        <a:rPr lang="en-IE" dirty="0" smtClean="0"/>
                        <a:t>=1;i&lt;=10;i++)</a:t>
                      </a:r>
                      <a:br>
                        <a:rPr lang="en-IE" dirty="0" smtClean="0"/>
                      </a:br>
                      <a:r>
                        <a:rPr lang="en-IE" dirty="0" smtClean="0"/>
                        <a:t>{%&gt;</a:t>
                      </a:r>
                      <a:br>
                        <a:rPr lang="en-IE" dirty="0" smtClean="0"/>
                      </a:br>
                      <a:r>
                        <a:rPr lang="en-IE" dirty="0" smtClean="0"/>
                        <a:t>&lt;%=</a:t>
                      </a:r>
                      <a:r>
                        <a:rPr lang="en-IE" dirty="0" err="1" smtClean="0"/>
                        <a:t>i</a:t>
                      </a:r>
                      <a:r>
                        <a:rPr lang="en-IE" dirty="0" smtClean="0"/>
                        <a:t>%&gt;&lt;</a:t>
                      </a:r>
                      <a:r>
                        <a:rPr lang="en-IE" dirty="0" err="1" smtClean="0"/>
                        <a:t>br</a:t>
                      </a:r>
                      <a:r>
                        <a:rPr lang="en-IE" dirty="0" smtClean="0"/>
                        <a:t>/&gt;</a:t>
                      </a:r>
                      <a:br>
                        <a:rPr lang="en-IE" dirty="0" smtClean="0"/>
                      </a:br>
                      <a:r>
                        <a:rPr lang="en-IE" dirty="0" smtClean="0"/>
                        <a:t>&lt;%</a:t>
                      </a:r>
                      <a:br>
                        <a:rPr lang="en-IE" dirty="0" smtClean="0"/>
                      </a:br>
                      <a:r>
                        <a:rPr lang="en-IE" dirty="0" smtClean="0"/>
                        <a:t>}</a:t>
                      </a:r>
                      <a:br>
                        <a:rPr lang="en-IE" dirty="0" smtClean="0"/>
                      </a:br>
                      <a:r>
                        <a:rPr lang="en-IE" dirty="0" smtClean="0"/>
                        <a:t>%&gt;</a:t>
                      </a:r>
                      <a:br>
                        <a:rPr lang="en-IE" dirty="0" smtClean="0"/>
                      </a:br>
                      <a:r>
                        <a:rPr lang="en-IE" dirty="0" smtClean="0"/>
                        <a:t>&lt;/body&gt;</a:t>
                      </a:r>
                      <a:br>
                        <a:rPr lang="en-IE" dirty="0" smtClean="0"/>
                      </a:br>
                      <a:r>
                        <a:rPr lang="en-IE" dirty="0" smtClean="0"/>
                        <a:t>&lt;/html&gt;</a:t>
                      </a:r>
                      <a:endParaRPr kumimoji="0" lang="en-IE" sz="1800" kern="1200" dirty="0">
                        <a:solidFill>
                          <a:schemeClr val="tx1"/>
                        </a:solidFill>
                        <a:latin typeface="+mn-lt"/>
                        <a:ea typeface="+mn-ea"/>
                        <a:cs typeface="+mn-cs"/>
                      </a:endParaRP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bl>
          </a:graphicData>
        </a:graphic>
      </p:graphicFrame>
      <p:sp>
        <p:nvSpPr>
          <p:cNvPr id="6" name="Title 1"/>
          <p:cNvSpPr txBox="1">
            <a:spLocks/>
          </p:cNvSpPr>
          <p:nvPr/>
        </p:nvSpPr>
        <p:spPr>
          <a:xfrm>
            <a:off x="304800" y="0"/>
            <a:ext cx="9956800" cy="579438"/>
          </a:xfrm>
          <a:prstGeom prst="rect">
            <a:avLst/>
          </a:prstGeom>
        </p:spPr>
        <p:txBody>
          <a:bodyPr anchor="b">
            <a:normAutofit/>
          </a:bodyPr>
          <a:lstStyle/>
          <a:p>
            <a:pPr eaLnBrk="0" hangingPunct="0">
              <a:defRPr/>
            </a:pPr>
            <a:r>
              <a:rPr lang="en-IE" sz="3000" b="1" cap="small" dirty="0">
                <a:solidFill>
                  <a:schemeClr val="tx2"/>
                </a:solidFill>
                <a:latin typeface="+mj-lt"/>
                <a:ea typeface="+mj-ea"/>
                <a:cs typeface="+mj-cs"/>
              </a:rPr>
              <a:t>count to ten Example Using </a:t>
            </a:r>
            <a:r>
              <a:rPr lang="en-IE" sz="3000" b="1" cap="small" dirty="0" err="1">
                <a:solidFill>
                  <a:schemeClr val="tx2"/>
                </a:solidFill>
                <a:latin typeface="+mj-lt"/>
                <a:ea typeface="+mj-ea"/>
                <a:cs typeface="+mj-cs"/>
              </a:rPr>
              <a:t>scriptlet</a:t>
            </a:r>
            <a:r>
              <a:rPr lang="en-IE" sz="3000" b="1" cap="small" dirty="0">
                <a:solidFill>
                  <a:schemeClr val="tx2"/>
                </a:solidFill>
                <a:latin typeface="+mj-lt"/>
                <a:ea typeface="+mj-ea"/>
                <a:cs typeface="+mj-cs"/>
              </a:rPr>
              <a:t>:</a:t>
            </a:r>
            <a:endParaRPr lang="en-IE" sz="3000" cap="small"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sz="quarter" idx="4294967295"/>
          </p:nvPr>
        </p:nvSpPr>
        <p:spPr>
          <a:xfrm>
            <a:off x="406400" y="762000"/>
            <a:ext cx="10972800" cy="2057400"/>
          </a:xfrm>
        </p:spPr>
        <p:txBody>
          <a:bodyPr>
            <a:normAutofit fontScale="70000" lnSpcReduction="20000"/>
          </a:bodyPr>
          <a:lstStyle/>
          <a:p>
            <a:r>
              <a:rPr lang="en-IE" sz="2000" smtClean="0"/>
              <a:t>As you can see from the preceding example, using scriptlet code produces page source code that contains a mix of HTML tags and Java statements. There are several reasons why this mixing of programming styles is not optimal.</a:t>
            </a:r>
          </a:p>
          <a:p>
            <a:endParaRPr lang="en-IE" sz="2000" smtClean="0"/>
          </a:p>
          <a:p>
            <a:r>
              <a:rPr lang="en-IE" sz="2000" smtClean="0"/>
              <a:t>The primary reason that it is not optimal to mix scriptlet and tag-based code is readability. This readability applies both to humans and computers. JSTL allows the human programmer to look at a program that consists entirely of HTML and HTML-like tags.</a:t>
            </a:r>
          </a:p>
          <a:p>
            <a:endParaRPr lang="en-IE" sz="2000" smtClean="0"/>
          </a:p>
          <a:p>
            <a:r>
              <a:rPr lang="en-IE" sz="2000" smtClean="0"/>
              <a:t>The readability of JSP scriptlet code does not just apply to human beings. The mixing of scriptlet and HTML code is also hard for computers to read. This is particularly true of HTML authoring tools such as Someone's Dreamweaver and Microsoft FrontPage. Currently, most HTML authoring tools will segregate JSP scriptlet code as non-editable blocks. The HTML authoring tools usually do not modify the JSP scriptlet code directly.</a:t>
            </a:r>
          </a:p>
          <a:p>
            <a:endParaRPr lang="en-IE" sz="20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Script Functions</a:t>
            </a:r>
            <a:endParaRPr lang="en-US" dirty="0"/>
          </a:p>
        </p:txBody>
      </p:sp>
      <p:pic>
        <p:nvPicPr>
          <p:cNvPr id="4" name="Content Placeholder 3"/>
          <p:cNvPicPr>
            <a:picLocks noGrp="1" noChangeAspect="1"/>
          </p:cNvPicPr>
          <p:nvPr>
            <p:ph idx="1"/>
          </p:nvPr>
        </p:nvPicPr>
        <p:blipFill>
          <a:blip r:embed="rId2"/>
          <a:stretch>
            <a:fillRect/>
          </a:stretch>
        </p:blipFill>
        <p:spPr>
          <a:xfrm>
            <a:off x="992777" y="1593670"/>
            <a:ext cx="10241280" cy="4872444"/>
          </a:xfrm>
          <a:prstGeom prst="rect">
            <a:avLst/>
          </a:prstGeom>
        </p:spPr>
      </p:pic>
    </p:spTree>
    <p:extLst>
      <p:ext uri="{BB962C8B-B14F-4D97-AF65-F5344CB8AC3E}">
        <p14:creationId xmlns:p14="http://schemas.microsoft.com/office/powerpoint/2010/main" val="157048191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228600"/>
            <a:ext cx="9956800" cy="579438"/>
          </a:xfrm>
        </p:spPr>
        <p:txBody>
          <a:bodyPr>
            <a:normAutofit fontScale="90000"/>
          </a:bodyPr>
          <a:lstStyle/>
          <a:p>
            <a:pPr>
              <a:defRPr/>
            </a:pPr>
            <a:r>
              <a:rPr lang="en-IE" b="1" dirty="0" smtClean="0"/>
              <a:t>count to ten Example Using JSTL:</a:t>
            </a:r>
            <a:endParaRPr lang="en-IE" dirty="0"/>
          </a:p>
        </p:txBody>
      </p:sp>
      <p:graphicFrame>
        <p:nvGraphicFramePr>
          <p:cNvPr id="4" name="Table 3"/>
          <p:cNvGraphicFramePr>
            <a:graphicFrameLocks noGrp="1"/>
          </p:cNvGraphicFramePr>
          <p:nvPr/>
        </p:nvGraphicFramePr>
        <p:xfrm>
          <a:off x="609600" y="2057400"/>
          <a:ext cx="10464800" cy="4210050"/>
        </p:xfrm>
        <a:graphic>
          <a:graphicData uri="http://schemas.openxmlformats.org/drawingml/2006/table">
            <a:tbl>
              <a:tblPr/>
              <a:tblGrid>
                <a:gridCol w="10464800"/>
              </a:tblGrid>
              <a:tr h="2251710">
                <a:tc>
                  <a:txBody>
                    <a:bodyPr/>
                    <a:lstStyle/>
                    <a:p>
                      <a:pPr fontAlgn="base"/>
                      <a:r>
                        <a:rPr lang="en-IE" dirty="0" smtClean="0"/>
                        <a:t>&lt;%@ </a:t>
                      </a:r>
                      <a:r>
                        <a:rPr lang="en-IE" dirty="0" err="1" smtClean="0"/>
                        <a:t>taglib</a:t>
                      </a:r>
                      <a:r>
                        <a:rPr lang="en-IE" dirty="0" smtClean="0"/>
                        <a:t> </a:t>
                      </a:r>
                      <a:r>
                        <a:rPr lang="en-IE" dirty="0" err="1" smtClean="0"/>
                        <a:t>uri</a:t>
                      </a:r>
                      <a:r>
                        <a:rPr lang="en-IE" dirty="0" smtClean="0"/>
                        <a:t>="http://java.sun.com/jstl/core" prefix="c" %&gt;</a:t>
                      </a:r>
                      <a:br>
                        <a:rPr lang="en-IE" dirty="0" smtClean="0"/>
                      </a:br>
                      <a:r>
                        <a:rPr lang="en-IE" dirty="0" smtClean="0"/>
                        <a:t>&lt;html&gt;</a:t>
                      </a:r>
                      <a:br>
                        <a:rPr lang="en-IE" dirty="0" smtClean="0"/>
                      </a:br>
                      <a:r>
                        <a:rPr lang="en-IE" dirty="0" smtClean="0"/>
                        <a:t>&lt;head&gt;</a:t>
                      </a:r>
                      <a:br>
                        <a:rPr lang="en-IE" dirty="0" smtClean="0"/>
                      </a:br>
                      <a:r>
                        <a:rPr lang="en-IE" dirty="0" smtClean="0"/>
                        <a:t>&lt;title&gt;Count to 10 Example (using JSTL)&lt;/title&gt;</a:t>
                      </a:r>
                      <a:br>
                        <a:rPr lang="en-IE" dirty="0" smtClean="0"/>
                      </a:br>
                      <a:r>
                        <a:rPr lang="en-IE" dirty="0" smtClean="0"/>
                        <a:t>&lt;/head&gt;</a:t>
                      </a:r>
                      <a:br>
                        <a:rPr lang="en-IE" dirty="0" smtClean="0"/>
                      </a:br>
                      <a:r>
                        <a:rPr lang="en-IE" dirty="0" smtClean="0"/>
                        <a:t/>
                      </a:r>
                      <a:br>
                        <a:rPr lang="en-IE" dirty="0" smtClean="0"/>
                      </a:br>
                      <a:r>
                        <a:rPr lang="en-IE" dirty="0" smtClean="0"/>
                        <a:t>&lt;body&gt;</a:t>
                      </a:r>
                      <a:br>
                        <a:rPr lang="en-IE" dirty="0" smtClean="0"/>
                      </a:br>
                      <a:r>
                        <a:rPr lang="en-IE" dirty="0" smtClean="0"/>
                        <a:t>&lt;c:forEach </a:t>
                      </a:r>
                      <a:r>
                        <a:rPr lang="en-IE" dirty="0" err="1" smtClean="0"/>
                        <a:t>var</a:t>
                      </a:r>
                      <a:r>
                        <a:rPr lang="en-IE" dirty="0" smtClean="0"/>
                        <a:t>="</a:t>
                      </a:r>
                      <a:r>
                        <a:rPr lang="en-IE" dirty="0" err="1" smtClean="0"/>
                        <a:t>i</a:t>
                      </a:r>
                      <a:r>
                        <a:rPr lang="en-IE" dirty="0" smtClean="0"/>
                        <a:t>" begin="1" end="10" step="1"&gt;</a:t>
                      </a:r>
                      <a:br>
                        <a:rPr lang="en-IE" dirty="0" smtClean="0"/>
                      </a:br>
                      <a:r>
                        <a:rPr lang="en-IE" dirty="0" smtClean="0"/>
                        <a:t>&lt;c:out value="${</a:t>
                      </a:r>
                      <a:r>
                        <a:rPr lang="en-IE" dirty="0" err="1" smtClean="0"/>
                        <a:t>i</a:t>
                      </a:r>
                      <a:r>
                        <a:rPr lang="en-IE" dirty="0" smtClean="0"/>
                        <a:t>}" /&gt;</a:t>
                      </a:r>
                      <a:br>
                        <a:rPr lang="en-IE" dirty="0" smtClean="0"/>
                      </a:br>
                      <a:r>
                        <a:rPr lang="en-IE" dirty="0" smtClean="0"/>
                        <a:t/>
                      </a:r>
                      <a:br>
                        <a:rPr lang="en-IE" dirty="0" smtClean="0"/>
                      </a:br>
                      <a:r>
                        <a:rPr lang="en-IE" dirty="0" smtClean="0"/>
                        <a:t>&lt;</a:t>
                      </a:r>
                      <a:r>
                        <a:rPr lang="en-IE" dirty="0" err="1" smtClean="0"/>
                        <a:t>br</a:t>
                      </a:r>
                      <a:r>
                        <a:rPr lang="en-IE" dirty="0" smtClean="0"/>
                        <a:t> /&gt;</a:t>
                      </a:r>
                      <a:br>
                        <a:rPr lang="en-IE" dirty="0" smtClean="0"/>
                      </a:br>
                      <a:r>
                        <a:rPr lang="en-IE" dirty="0" smtClean="0"/>
                        <a:t>&lt;/c:forEach&gt;</a:t>
                      </a:r>
                      <a:br>
                        <a:rPr lang="en-IE" dirty="0" smtClean="0"/>
                      </a:br>
                      <a:r>
                        <a:rPr lang="en-IE" dirty="0" smtClean="0"/>
                        <a:t>&lt;/body&gt;</a:t>
                      </a:r>
                      <a:br>
                        <a:rPr lang="en-IE" dirty="0" smtClean="0"/>
                      </a:br>
                      <a:r>
                        <a:rPr lang="en-IE" dirty="0" smtClean="0"/>
                        <a:t>&lt;/html&gt;</a:t>
                      </a:r>
                      <a:br>
                        <a:rPr lang="en-IE" dirty="0" smtClean="0"/>
                      </a:br>
                      <a:endParaRPr kumimoji="0" lang="en-IE" sz="1800" kern="1200" dirty="0">
                        <a:solidFill>
                          <a:schemeClr val="tx1"/>
                        </a:solidFill>
                        <a:latin typeface="+mn-lt"/>
                        <a:ea typeface="+mn-ea"/>
                        <a:cs typeface="+mn-cs"/>
                      </a:endParaRP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bl>
          </a:graphicData>
        </a:graphic>
      </p:graphicFrame>
      <p:sp>
        <p:nvSpPr>
          <p:cNvPr id="17417" name="Rectangle 1"/>
          <p:cNvSpPr>
            <a:spLocks noChangeArrowheads="1"/>
          </p:cNvSpPr>
          <p:nvPr/>
        </p:nvSpPr>
        <p:spPr bwMode="auto">
          <a:xfrm>
            <a:off x="406401" y="965201"/>
            <a:ext cx="10833100" cy="646331"/>
          </a:xfrm>
          <a:prstGeom prst="rect">
            <a:avLst/>
          </a:prstGeom>
          <a:noFill/>
          <a:ln w="9525">
            <a:noFill/>
            <a:miter lim="800000"/>
            <a:headEnd/>
            <a:tailEnd/>
          </a:ln>
        </p:spPr>
        <p:txBody>
          <a:bodyPr anchor="ctr">
            <a:spAutoFit/>
          </a:bodyPr>
          <a:lstStyle/>
          <a:p>
            <a:r>
              <a:rPr lang="en-IE"/>
              <a:t>The following code shows how the count to ten example would be written using JSTL. As you can see, this code listing is much more constant, as only tags are used. HTML and JSTL tags are mixed to produce the example.</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sz="quarter" idx="1"/>
          </p:nvPr>
        </p:nvSpPr>
        <p:spPr>
          <a:xfrm>
            <a:off x="609600" y="1600201"/>
            <a:ext cx="9956800" cy="4873625"/>
          </a:xfrm>
        </p:spPr>
        <p:txBody>
          <a:bodyPr/>
          <a:lstStyle/>
          <a:p>
            <a:r>
              <a:rPr lang="en-IE" smtClean="0"/>
              <a:t>When you examine the preceding source code, you can see that the JSP page consists entirely of tags. </a:t>
            </a:r>
          </a:p>
          <a:p>
            <a:endParaRPr lang="en-IE" smtClean="0"/>
          </a:p>
          <a:p>
            <a:r>
              <a:rPr lang="en-IE" smtClean="0"/>
              <a:t>The above code makes use of HTML tags such as &lt;head&gt; and &lt;br&gt;. The use of tags is not confined just to HTML tags.  We can modify that code to print numbers from 1 to n. The code is given in the next slide.</a:t>
            </a:r>
          </a:p>
          <a:p>
            <a:endParaRPr lang="en-IE" smtClean="0"/>
          </a:p>
          <a:p>
            <a:r>
              <a:rPr lang="en-IE" smtClean="0"/>
              <a:t>This code also makes use of JSTL tags such as &lt;c:forEach&gt; and &lt;c:out&gt;. In this article you will be introduced to some of the basics of JSTL.</a:t>
            </a:r>
          </a:p>
        </p:txBody>
      </p:sp>
      <p:sp>
        <p:nvSpPr>
          <p:cNvPr id="4" name="Title 3"/>
          <p:cNvSpPr>
            <a:spLocks noGrp="1"/>
          </p:cNvSpPr>
          <p:nvPr>
            <p:ph type="title"/>
          </p:nvPr>
        </p:nvSpPr>
        <p:spPr/>
        <p:txBody>
          <a:bodyPr/>
          <a:lstStyle/>
          <a:p>
            <a:pPr>
              <a:defRPr/>
            </a:pPr>
            <a:endParaRPr lang="en-IE"/>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228600"/>
            <a:ext cx="9956800" cy="579438"/>
          </a:xfrm>
        </p:spPr>
        <p:txBody>
          <a:bodyPr>
            <a:normAutofit fontScale="90000"/>
          </a:bodyPr>
          <a:lstStyle/>
          <a:p>
            <a:pPr>
              <a:defRPr/>
            </a:pPr>
            <a:r>
              <a:rPr lang="en-IE" b="1" dirty="0" smtClean="0"/>
              <a:t>Print 1 to n Example Using JSTL:</a:t>
            </a:r>
            <a:endParaRPr lang="en-IE" dirty="0"/>
          </a:p>
        </p:txBody>
      </p:sp>
      <p:graphicFrame>
        <p:nvGraphicFramePr>
          <p:cNvPr id="4" name="Table 3"/>
          <p:cNvGraphicFramePr>
            <a:graphicFrameLocks noGrp="1"/>
          </p:cNvGraphicFramePr>
          <p:nvPr/>
        </p:nvGraphicFramePr>
        <p:xfrm>
          <a:off x="609600" y="2057400"/>
          <a:ext cx="10464800" cy="4484370"/>
        </p:xfrm>
        <a:graphic>
          <a:graphicData uri="http://schemas.openxmlformats.org/drawingml/2006/table">
            <a:tbl>
              <a:tblPr/>
              <a:tblGrid>
                <a:gridCol w="10464800"/>
              </a:tblGrid>
              <a:tr h="2251710">
                <a:tc>
                  <a:txBody>
                    <a:bodyPr/>
                    <a:lstStyle/>
                    <a:p>
                      <a:pPr fontAlgn="base"/>
                      <a:r>
                        <a:rPr lang="en-IE" dirty="0" smtClean="0"/>
                        <a:t>&lt;%@ </a:t>
                      </a:r>
                      <a:r>
                        <a:rPr lang="en-IE" dirty="0" err="1" smtClean="0"/>
                        <a:t>taglib</a:t>
                      </a:r>
                      <a:r>
                        <a:rPr lang="en-IE" dirty="0" smtClean="0"/>
                        <a:t> prefix="c" </a:t>
                      </a:r>
                      <a:r>
                        <a:rPr lang="en-IE" dirty="0" err="1" smtClean="0"/>
                        <a:t>uri</a:t>
                      </a:r>
                      <a:r>
                        <a:rPr lang="en-IE" dirty="0" smtClean="0"/>
                        <a:t>="http://java.sun.com/jstl/core" %&gt;</a:t>
                      </a:r>
                    </a:p>
                    <a:p>
                      <a:pPr fontAlgn="base"/>
                      <a:r>
                        <a:rPr lang="en-IE" dirty="0" smtClean="0"/>
                        <a:t>&lt;HTML&gt;</a:t>
                      </a:r>
                    </a:p>
                    <a:p>
                      <a:pPr fontAlgn="base"/>
                      <a:r>
                        <a:rPr lang="en-IE" dirty="0" smtClean="0"/>
                        <a:t>&lt;HEAD&gt;</a:t>
                      </a:r>
                    </a:p>
                    <a:p>
                      <a:pPr fontAlgn="base"/>
                      <a:endParaRPr lang="en-IE" dirty="0" smtClean="0"/>
                    </a:p>
                    <a:p>
                      <a:pPr fontAlgn="base"/>
                      <a:r>
                        <a:rPr lang="en-IE" dirty="0" smtClean="0"/>
                        <a:t>&lt;/HEAD&gt;</a:t>
                      </a:r>
                    </a:p>
                    <a:p>
                      <a:pPr fontAlgn="base"/>
                      <a:r>
                        <a:rPr lang="en-IE" dirty="0" smtClean="0"/>
                        <a:t>&lt;BODY&gt;</a:t>
                      </a:r>
                    </a:p>
                    <a:p>
                      <a:pPr fontAlgn="base"/>
                      <a:r>
                        <a:rPr lang="en-IE" dirty="0" smtClean="0"/>
                        <a:t>&lt;c:set </a:t>
                      </a:r>
                      <a:r>
                        <a:rPr lang="en-IE" dirty="0" err="1" smtClean="0"/>
                        <a:t>var</a:t>
                      </a:r>
                      <a:r>
                        <a:rPr lang="en-IE" dirty="0" smtClean="0"/>
                        <a:t>="n" value="${</a:t>
                      </a:r>
                      <a:r>
                        <a:rPr lang="en-IE" dirty="0" err="1" smtClean="0"/>
                        <a:t>param.number</a:t>
                      </a:r>
                      <a:r>
                        <a:rPr lang="en-IE" dirty="0" smtClean="0"/>
                        <a:t>}" /&gt;</a:t>
                      </a:r>
                    </a:p>
                    <a:p>
                      <a:pPr fontAlgn="base"/>
                      <a:r>
                        <a:rPr lang="en-IE" dirty="0" smtClean="0"/>
                        <a:t>Hello ...Printing numbers till N= </a:t>
                      </a:r>
                    </a:p>
                    <a:p>
                      <a:pPr fontAlgn="base"/>
                      <a:r>
                        <a:rPr lang="en-IE" dirty="0" smtClean="0"/>
                        <a:t>&lt;c:out value="${n}"/&gt;</a:t>
                      </a:r>
                    </a:p>
                    <a:p>
                      <a:pPr fontAlgn="base"/>
                      <a:r>
                        <a:rPr lang="en-IE" dirty="0" smtClean="0"/>
                        <a:t>&lt;</a:t>
                      </a:r>
                      <a:r>
                        <a:rPr lang="en-IE" dirty="0" err="1" smtClean="0"/>
                        <a:t>br</a:t>
                      </a:r>
                      <a:r>
                        <a:rPr lang="en-IE" dirty="0" smtClean="0"/>
                        <a:t>/&gt;</a:t>
                      </a:r>
                    </a:p>
                    <a:p>
                      <a:pPr fontAlgn="base"/>
                      <a:r>
                        <a:rPr lang="en-IE" dirty="0" smtClean="0"/>
                        <a:t>&lt;</a:t>
                      </a:r>
                      <a:r>
                        <a:rPr lang="en-IE" dirty="0" err="1" smtClean="0"/>
                        <a:t>br</a:t>
                      </a:r>
                      <a:r>
                        <a:rPr lang="en-IE" dirty="0" smtClean="0"/>
                        <a:t>/&gt;</a:t>
                      </a:r>
                    </a:p>
                    <a:p>
                      <a:pPr fontAlgn="base"/>
                      <a:endParaRPr lang="en-IE" dirty="0" smtClean="0"/>
                    </a:p>
                    <a:p>
                      <a:pPr fontAlgn="base"/>
                      <a:r>
                        <a:rPr lang="en-IE" dirty="0" smtClean="0"/>
                        <a:t>&lt;c:forEach </a:t>
                      </a:r>
                      <a:r>
                        <a:rPr lang="en-IE" dirty="0" err="1" smtClean="0"/>
                        <a:t>var</a:t>
                      </a:r>
                      <a:r>
                        <a:rPr lang="en-IE" dirty="0" smtClean="0"/>
                        <a:t>="</a:t>
                      </a:r>
                      <a:r>
                        <a:rPr lang="en-IE" dirty="0" err="1" smtClean="0"/>
                        <a:t>i</a:t>
                      </a:r>
                      <a:r>
                        <a:rPr lang="en-IE" dirty="0" smtClean="0"/>
                        <a:t>" begin="1" end="${n}" step="1"&gt;</a:t>
                      </a:r>
                    </a:p>
                    <a:p>
                      <a:pPr fontAlgn="base"/>
                      <a:r>
                        <a:rPr lang="en-IE" dirty="0" smtClean="0"/>
                        <a:t>          &lt;c:out value="${</a:t>
                      </a:r>
                      <a:r>
                        <a:rPr lang="en-IE" dirty="0" err="1" smtClean="0"/>
                        <a:t>i</a:t>
                      </a:r>
                      <a:r>
                        <a:rPr lang="en-IE" dirty="0" smtClean="0"/>
                        <a:t>}"/&gt;</a:t>
                      </a:r>
                    </a:p>
                    <a:p>
                      <a:pPr fontAlgn="base"/>
                      <a:r>
                        <a:rPr lang="en-IE" dirty="0" smtClean="0"/>
                        <a:t>&lt;/c:forEach&gt;</a:t>
                      </a:r>
                    </a:p>
                    <a:p>
                      <a:pPr fontAlgn="base"/>
                      <a:r>
                        <a:rPr lang="en-IE" dirty="0" smtClean="0"/>
                        <a:t>&lt;/BODY&gt;</a:t>
                      </a:r>
                      <a:endParaRPr kumimoji="0" lang="en-IE" sz="1800" kern="1200" dirty="0">
                        <a:solidFill>
                          <a:schemeClr val="tx1"/>
                        </a:solidFill>
                        <a:latin typeface="+mn-lt"/>
                        <a:ea typeface="+mn-ea"/>
                        <a:cs typeface="+mn-cs"/>
                      </a:endParaRP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bl>
          </a:graphicData>
        </a:graphic>
      </p:graphicFrame>
      <p:sp>
        <p:nvSpPr>
          <p:cNvPr id="19465" name="Rectangle 1"/>
          <p:cNvSpPr>
            <a:spLocks noChangeArrowheads="1"/>
          </p:cNvSpPr>
          <p:nvPr/>
        </p:nvSpPr>
        <p:spPr bwMode="auto">
          <a:xfrm>
            <a:off x="406401" y="725488"/>
            <a:ext cx="10833100" cy="923330"/>
          </a:xfrm>
          <a:prstGeom prst="rect">
            <a:avLst/>
          </a:prstGeom>
          <a:noFill/>
          <a:ln w="9525">
            <a:noFill/>
            <a:miter lim="800000"/>
            <a:headEnd/>
            <a:tailEnd/>
          </a:ln>
        </p:spPr>
        <p:txBody>
          <a:bodyPr anchor="ctr">
            <a:spAutoFit/>
          </a:bodyPr>
          <a:lstStyle/>
          <a:p>
            <a:r>
              <a:rPr lang="en-IE"/>
              <a:t>The following code shows how the count to n example would be written using JSTL. As you can see, this code listing is much more constant, as only tags are used. HTML and JSTL tags are mixed to produce the example. You can just use </a:t>
            </a:r>
            <a:r>
              <a:rPr lang="en-IE">
                <a:hlinkClick r:id="rId2"/>
              </a:rPr>
              <a:t>http://localhost:8080/count1.jsp?number=10</a:t>
            </a:r>
            <a:r>
              <a:rPr lang="en-IE"/>
              <a:t>  to see the result.</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0"/>
            <a:ext cx="9956800" cy="655638"/>
          </a:xfrm>
        </p:spPr>
        <p:txBody>
          <a:bodyPr>
            <a:normAutofit fontScale="90000"/>
          </a:bodyPr>
          <a:lstStyle/>
          <a:p>
            <a:pPr>
              <a:defRPr/>
            </a:pPr>
            <a:r>
              <a:rPr lang="en-IE" b="1" dirty="0" smtClean="0"/>
              <a:t>The JSTL Tag Libraries</a:t>
            </a:r>
            <a:endParaRPr lang="en-IE" dirty="0"/>
          </a:p>
        </p:txBody>
      </p:sp>
      <p:sp>
        <p:nvSpPr>
          <p:cNvPr id="20483" name="Content Placeholder 2"/>
          <p:cNvSpPr>
            <a:spLocks noGrp="1"/>
          </p:cNvSpPr>
          <p:nvPr>
            <p:ph sz="quarter" idx="1"/>
          </p:nvPr>
        </p:nvSpPr>
        <p:spPr>
          <a:xfrm>
            <a:off x="609600" y="1066800"/>
            <a:ext cx="9956800" cy="5407025"/>
          </a:xfrm>
        </p:spPr>
        <p:txBody>
          <a:bodyPr/>
          <a:lstStyle/>
          <a:p>
            <a:r>
              <a:rPr lang="en-IE" smtClean="0"/>
              <a:t>The JavaServer Pages Standard Tag Library (JSTL) is a collection of useful JSP tags which encapsulates core functionality common to many JSP applications. JSTL is often spoken of as a single-tag library. </a:t>
            </a:r>
          </a:p>
          <a:p>
            <a:r>
              <a:rPr lang="en-IE" smtClean="0"/>
              <a:t>JSTL has support for common, structural tasks such as iteration and conditionals, tags for manipulating XML documents, internationalization tags, and SQL tags. It also provides a framework for integrating existing custom tags with JSTL tags.</a:t>
            </a:r>
          </a:p>
          <a:p>
            <a:r>
              <a:rPr lang="en-IE" smtClean="0"/>
              <a:t>The JSTL tags can be classified, according to their functions, into following JSTL tag library groups that can be used when creating a JSP page:</a:t>
            </a:r>
          </a:p>
          <a:p>
            <a:endParaRPr lang="en-IE" smtClean="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0"/>
            <a:ext cx="9956800" cy="655638"/>
          </a:xfrm>
        </p:spPr>
        <p:txBody>
          <a:bodyPr>
            <a:normAutofit fontScale="90000"/>
          </a:bodyPr>
          <a:lstStyle/>
          <a:p>
            <a:pPr>
              <a:defRPr/>
            </a:pPr>
            <a:r>
              <a:rPr lang="en-IE" b="1" dirty="0" smtClean="0"/>
              <a:t>The JSTL Tag Libraries</a:t>
            </a:r>
            <a:endParaRPr lang="en-IE" dirty="0"/>
          </a:p>
        </p:txBody>
      </p:sp>
      <p:sp>
        <p:nvSpPr>
          <p:cNvPr id="21507" name="Content Placeholder 2"/>
          <p:cNvSpPr>
            <a:spLocks noGrp="1"/>
          </p:cNvSpPr>
          <p:nvPr>
            <p:ph sz="quarter" idx="1"/>
          </p:nvPr>
        </p:nvSpPr>
        <p:spPr>
          <a:xfrm>
            <a:off x="609600" y="1066800"/>
            <a:ext cx="9956800" cy="5407025"/>
          </a:xfrm>
        </p:spPr>
        <p:txBody>
          <a:bodyPr/>
          <a:lstStyle/>
          <a:p>
            <a:pPr>
              <a:buFont typeface="Wingdings" pitchFamily="2" charset="2"/>
              <a:buNone/>
            </a:pPr>
            <a:r>
              <a:rPr lang="en-IE" sz="2000" smtClean="0"/>
              <a:t>The JSTL tags can be classified, according to their functions,</a:t>
            </a:r>
          </a:p>
          <a:p>
            <a:pPr>
              <a:buFont typeface="Wingdings" pitchFamily="2" charset="2"/>
              <a:buNone/>
            </a:pPr>
            <a:r>
              <a:rPr lang="en-IE" sz="2000" smtClean="0"/>
              <a:t>into following JSTL tag library groups that can be used when</a:t>
            </a:r>
          </a:p>
          <a:p>
            <a:pPr>
              <a:buFont typeface="Wingdings" pitchFamily="2" charset="2"/>
              <a:buNone/>
            </a:pPr>
            <a:r>
              <a:rPr lang="en-IE" sz="2000" smtClean="0"/>
              <a:t>creating a JSP page:</a:t>
            </a:r>
          </a:p>
          <a:p>
            <a:pPr lvl="3"/>
            <a:r>
              <a:rPr lang="en-IE" sz="3600" b="1" smtClean="0"/>
              <a:t>  Core Tags</a:t>
            </a:r>
            <a:r>
              <a:rPr lang="en-IE" sz="3600" smtClean="0"/>
              <a:t> </a:t>
            </a:r>
          </a:p>
          <a:p>
            <a:pPr lvl="3"/>
            <a:r>
              <a:rPr lang="en-IE" sz="3600" b="1" smtClean="0"/>
              <a:t>  Formatting tags</a:t>
            </a:r>
            <a:r>
              <a:rPr lang="en-IE" sz="3600" smtClean="0"/>
              <a:t> </a:t>
            </a:r>
          </a:p>
          <a:p>
            <a:pPr lvl="3"/>
            <a:r>
              <a:rPr lang="en-IE" sz="3600" b="1" smtClean="0"/>
              <a:t>  SQL tags</a:t>
            </a:r>
            <a:r>
              <a:rPr lang="en-IE" sz="3600" smtClean="0"/>
              <a:t> </a:t>
            </a:r>
          </a:p>
          <a:p>
            <a:pPr lvl="3"/>
            <a:r>
              <a:rPr lang="en-IE" sz="3600" b="1" smtClean="0"/>
              <a:t>  XML tags</a:t>
            </a:r>
            <a:r>
              <a:rPr lang="en-IE" sz="3600" smtClean="0"/>
              <a:t> </a:t>
            </a:r>
          </a:p>
          <a:p>
            <a:pPr lvl="3"/>
            <a:r>
              <a:rPr lang="en-IE" sz="3600" b="1" smtClean="0"/>
              <a:t>  JSTL Functions</a:t>
            </a:r>
            <a:endParaRPr lang="en-IE" sz="3600" smtClean="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0"/>
            <a:ext cx="9956800" cy="655638"/>
          </a:xfrm>
        </p:spPr>
        <p:txBody>
          <a:bodyPr>
            <a:normAutofit fontScale="90000"/>
          </a:bodyPr>
          <a:lstStyle/>
          <a:p>
            <a:pPr>
              <a:defRPr/>
            </a:pPr>
            <a:r>
              <a:rPr lang="en-IE" b="1" dirty="0" smtClean="0"/>
              <a:t>The JSTL Tag Libraries</a:t>
            </a:r>
            <a:endParaRPr lang="en-IE" dirty="0"/>
          </a:p>
        </p:txBody>
      </p:sp>
      <p:sp>
        <p:nvSpPr>
          <p:cNvPr id="22531" name="Content Placeholder 2"/>
          <p:cNvSpPr>
            <a:spLocks noGrp="1"/>
          </p:cNvSpPr>
          <p:nvPr>
            <p:ph sz="quarter" idx="1"/>
          </p:nvPr>
        </p:nvSpPr>
        <p:spPr>
          <a:xfrm>
            <a:off x="609600" y="1066800"/>
            <a:ext cx="9956800" cy="5407025"/>
          </a:xfrm>
        </p:spPr>
        <p:txBody>
          <a:bodyPr/>
          <a:lstStyle/>
          <a:p>
            <a:r>
              <a:rPr lang="en-IE" sz="1600" b="1" smtClean="0"/>
              <a:t>Core Tag Library</a:t>
            </a:r>
            <a:r>
              <a:rPr lang="en-IE" sz="1600" smtClean="0"/>
              <a:t>—Contains tags that are essential to nearly any Web application. Examples of core tag libraries include looping, expression evaluation, and basic input and output.</a:t>
            </a:r>
          </a:p>
          <a:p>
            <a:endParaRPr lang="en-IE" sz="1600" b="1" smtClean="0"/>
          </a:p>
          <a:p>
            <a:r>
              <a:rPr lang="en-IE" sz="1600" b="1" smtClean="0"/>
              <a:t>Formatting/Internationalization Tag Library</a:t>
            </a:r>
            <a:r>
              <a:rPr lang="en-IE" sz="1600" smtClean="0"/>
              <a:t>—Contains tags that are used to parse data. Some of these tags will parse data, such as dates, differently based on the current locale.</a:t>
            </a:r>
          </a:p>
          <a:p>
            <a:endParaRPr lang="en-IE" sz="1600" b="1" smtClean="0"/>
          </a:p>
          <a:p>
            <a:r>
              <a:rPr lang="en-IE" sz="1600" b="1" smtClean="0"/>
              <a:t>Database Tag Library</a:t>
            </a:r>
            <a:r>
              <a:rPr lang="en-IE" sz="1600" smtClean="0"/>
              <a:t>—Contains tags that can be used to access SQL databases. These tags are normally used only to create prototype programs. This is because most programs will not handle database access directly from JSP pages. Database access should be embedded in EJBs that are accessed by the JSP pages.</a:t>
            </a:r>
          </a:p>
          <a:p>
            <a:endParaRPr lang="en-IE" sz="1600" b="1" smtClean="0"/>
          </a:p>
          <a:p>
            <a:r>
              <a:rPr lang="en-IE" sz="1600" b="1" smtClean="0"/>
              <a:t>XML Tag Library</a:t>
            </a:r>
            <a:r>
              <a:rPr lang="en-IE" sz="1600" smtClean="0"/>
              <a:t>—Contains tags that can be used to access XML elements. Because XML is used in many Web applications, XML processing is an important feature of JSTL.</a:t>
            </a:r>
          </a:p>
          <a:p>
            <a:endParaRPr lang="en-IE" sz="1600" b="1" smtClean="0"/>
          </a:p>
          <a:p>
            <a:r>
              <a:rPr lang="en-IE" sz="1600" b="1" smtClean="0"/>
              <a:t>JSTL Functions --</a:t>
            </a:r>
            <a:r>
              <a:rPr lang="en-IE" sz="1600" smtClean="0"/>
              <a:t>JSTL includes a number of standard functions, most of which are common string manipulation functions.</a:t>
            </a:r>
          </a:p>
          <a:p>
            <a:endParaRPr lang="en-IE" sz="1600" smtClean="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0"/>
            <a:ext cx="9956800" cy="427038"/>
          </a:xfrm>
        </p:spPr>
        <p:txBody>
          <a:bodyPr>
            <a:normAutofit fontScale="90000"/>
          </a:bodyPr>
          <a:lstStyle/>
          <a:p>
            <a:pPr>
              <a:defRPr/>
            </a:pPr>
            <a:r>
              <a:rPr lang="en-IE" b="1" dirty="0" smtClean="0"/>
              <a:t>Core Tags:</a:t>
            </a:r>
            <a:endParaRPr lang="en-IE" b="1" dirty="0"/>
          </a:p>
        </p:txBody>
      </p:sp>
      <p:sp>
        <p:nvSpPr>
          <p:cNvPr id="23555" name="Content Placeholder 2"/>
          <p:cNvSpPr>
            <a:spLocks noGrp="1"/>
          </p:cNvSpPr>
          <p:nvPr>
            <p:ph sz="quarter" idx="1"/>
          </p:nvPr>
        </p:nvSpPr>
        <p:spPr>
          <a:xfrm>
            <a:off x="609600" y="609600"/>
            <a:ext cx="9956800" cy="1447800"/>
          </a:xfrm>
        </p:spPr>
        <p:txBody>
          <a:bodyPr/>
          <a:lstStyle/>
          <a:p>
            <a:pPr>
              <a:buFont typeface="Wingdings" pitchFamily="2" charset="2"/>
              <a:buNone/>
            </a:pPr>
            <a:r>
              <a:rPr lang="en-IE" sz="1600" smtClean="0"/>
              <a:t>The core group of tags are the most frequently used JSTL tags. Following is</a:t>
            </a:r>
          </a:p>
          <a:p>
            <a:pPr>
              <a:buFont typeface="Wingdings" pitchFamily="2" charset="2"/>
              <a:buNone/>
            </a:pPr>
            <a:r>
              <a:rPr lang="en-IE" sz="1600" smtClean="0"/>
              <a:t>the syntax to include JSTL Core library in your JSP:</a:t>
            </a:r>
          </a:p>
          <a:p>
            <a:pPr>
              <a:buFont typeface="Wingdings" pitchFamily="2" charset="2"/>
              <a:buNone/>
            </a:pPr>
            <a:r>
              <a:rPr lang="it-IT" sz="1600" b="1" smtClean="0"/>
              <a:t>	&lt;%@ taglib prefix="c" uri="http://java.sun.com/jsp/jstl/core" %&gt; </a:t>
            </a:r>
          </a:p>
          <a:p>
            <a:pPr>
              <a:buFont typeface="Wingdings" pitchFamily="2" charset="2"/>
              <a:buNone/>
            </a:pPr>
            <a:r>
              <a:rPr lang="en-IE" sz="1600" smtClean="0"/>
              <a:t>There are following Core JSTL Tags:</a:t>
            </a:r>
          </a:p>
          <a:p>
            <a:pPr>
              <a:buFont typeface="Wingdings" pitchFamily="2" charset="2"/>
              <a:buNone/>
            </a:pPr>
            <a:endParaRPr lang="en-IE" sz="1600" smtClean="0"/>
          </a:p>
        </p:txBody>
      </p:sp>
      <p:graphicFrame>
        <p:nvGraphicFramePr>
          <p:cNvPr id="4" name="Table 3"/>
          <p:cNvGraphicFramePr>
            <a:graphicFrameLocks noGrp="1"/>
          </p:cNvGraphicFramePr>
          <p:nvPr/>
        </p:nvGraphicFramePr>
        <p:xfrm>
          <a:off x="812800" y="1905001"/>
          <a:ext cx="10363200" cy="4910765"/>
        </p:xfrm>
        <a:graphic>
          <a:graphicData uri="http://schemas.openxmlformats.org/drawingml/2006/table">
            <a:tbl>
              <a:tblPr/>
              <a:tblGrid>
                <a:gridCol w="3108959"/>
                <a:gridCol w="7254241"/>
              </a:tblGrid>
              <a:tr h="239503">
                <a:tc>
                  <a:txBody>
                    <a:bodyPr/>
                    <a:lstStyle/>
                    <a:p>
                      <a:pPr algn="ctr" fontAlgn="base">
                        <a:lnSpc>
                          <a:spcPct val="115000"/>
                        </a:lnSpc>
                        <a:spcAft>
                          <a:spcPts val="0"/>
                        </a:spcAft>
                      </a:pPr>
                      <a:r>
                        <a:rPr lang="en-IE" sz="1050" b="1" dirty="0">
                          <a:solidFill>
                            <a:srgbClr val="000000"/>
                          </a:solidFill>
                          <a:latin typeface="Verdana"/>
                          <a:ea typeface="Times New Roman"/>
                          <a:cs typeface="Helvetica"/>
                        </a:rPr>
                        <a:t>Tag</a:t>
                      </a:r>
                      <a:endParaRPr lang="en-IE" sz="1050" dirty="0">
                        <a:latin typeface="Calibri"/>
                        <a:ea typeface="Calibri"/>
                        <a:cs typeface="Times New Roman"/>
                      </a:endParaRPr>
                    </a:p>
                  </a:txBody>
                  <a:tcPr marL="58543" marR="58543" marT="43907" marB="4390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DCDCD"/>
                    </a:solidFill>
                  </a:tcPr>
                </a:tc>
                <a:tc>
                  <a:txBody>
                    <a:bodyPr/>
                    <a:lstStyle/>
                    <a:p>
                      <a:pPr algn="ctr" fontAlgn="base">
                        <a:lnSpc>
                          <a:spcPct val="115000"/>
                        </a:lnSpc>
                        <a:spcAft>
                          <a:spcPts val="0"/>
                        </a:spcAft>
                      </a:pPr>
                      <a:r>
                        <a:rPr lang="en-IE" sz="1050" b="1">
                          <a:solidFill>
                            <a:srgbClr val="000000"/>
                          </a:solidFill>
                          <a:latin typeface="Verdana"/>
                          <a:ea typeface="Times New Roman"/>
                          <a:cs typeface="Helvetica"/>
                        </a:rPr>
                        <a:t>Description </a:t>
                      </a:r>
                      <a:endParaRPr lang="en-IE" sz="1050">
                        <a:latin typeface="Calibri"/>
                        <a:ea typeface="Calibri"/>
                        <a:cs typeface="Times New Roman"/>
                      </a:endParaRPr>
                    </a:p>
                  </a:txBody>
                  <a:tcPr marL="58543" marR="58543" marT="43907" marB="4390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DCDCD"/>
                    </a:solidFill>
                  </a:tcPr>
                </a:tc>
              </a:tr>
              <a:tr h="239503">
                <a:tc>
                  <a:txBody>
                    <a:bodyPr/>
                    <a:lstStyle/>
                    <a:p>
                      <a:pPr fontAlgn="base">
                        <a:lnSpc>
                          <a:spcPct val="115000"/>
                        </a:lnSpc>
                        <a:spcAft>
                          <a:spcPts val="0"/>
                        </a:spcAft>
                      </a:pPr>
                      <a:r>
                        <a:rPr lang="en-IE" sz="1050" u="sng">
                          <a:solidFill>
                            <a:srgbClr val="900B09"/>
                          </a:solidFill>
                          <a:latin typeface="Verdana"/>
                          <a:ea typeface="Times New Roman"/>
                          <a:cs typeface="Helvetica"/>
                          <a:hlinkClick r:id=""/>
                        </a:rPr>
                        <a:t>&lt;c:out &gt;</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pPr fontAlgn="base">
                        <a:lnSpc>
                          <a:spcPct val="115000"/>
                        </a:lnSpc>
                        <a:spcAft>
                          <a:spcPts val="0"/>
                        </a:spcAft>
                      </a:pPr>
                      <a:r>
                        <a:rPr lang="en-IE" sz="1050">
                          <a:solidFill>
                            <a:srgbClr val="000000"/>
                          </a:solidFill>
                          <a:latin typeface="Verdana"/>
                          <a:ea typeface="Times New Roman"/>
                          <a:cs typeface="Helvetica"/>
                        </a:rPr>
                        <a:t>Like &lt;%= ... &gt;, but for expressions. </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239503">
                <a:tc>
                  <a:txBody>
                    <a:bodyPr/>
                    <a:lstStyle/>
                    <a:p>
                      <a:pPr fontAlgn="base">
                        <a:lnSpc>
                          <a:spcPct val="115000"/>
                        </a:lnSpc>
                        <a:spcAft>
                          <a:spcPts val="0"/>
                        </a:spcAft>
                      </a:pPr>
                      <a:r>
                        <a:rPr lang="en-IE" sz="1050" u="sng">
                          <a:solidFill>
                            <a:srgbClr val="900B09"/>
                          </a:solidFill>
                          <a:latin typeface="Verdana"/>
                          <a:ea typeface="Times New Roman"/>
                          <a:cs typeface="Helvetica"/>
                          <a:hlinkClick r:id=""/>
                        </a:rPr>
                        <a:t>&lt;c:set &gt;</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pPr fontAlgn="base">
                        <a:lnSpc>
                          <a:spcPct val="115000"/>
                        </a:lnSpc>
                        <a:spcAft>
                          <a:spcPts val="0"/>
                        </a:spcAft>
                      </a:pPr>
                      <a:r>
                        <a:rPr lang="en-IE" sz="1050" dirty="0">
                          <a:solidFill>
                            <a:srgbClr val="000000"/>
                          </a:solidFill>
                          <a:latin typeface="Verdana"/>
                          <a:ea typeface="Times New Roman"/>
                          <a:cs typeface="Helvetica"/>
                        </a:rPr>
                        <a:t>Sets the result of an expression evaluation in a 'scope'</a:t>
                      </a:r>
                      <a:endParaRPr lang="en-IE" sz="1050" dirty="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239503">
                <a:tc>
                  <a:txBody>
                    <a:bodyPr/>
                    <a:lstStyle/>
                    <a:p>
                      <a:pPr fontAlgn="base">
                        <a:lnSpc>
                          <a:spcPct val="115000"/>
                        </a:lnSpc>
                        <a:spcAft>
                          <a:spcPts val="0"/>
                        </a:spcAft>
                      </a:pPr>
                      <a:r>
                        <a:rPr lang="en-IE" sz="1050" u="sng">
                          <a:solidFill>
                            <a:srgbClr val="900B09"/>
                          </a:solidFill>
                          <a:latin typeface="Verdana"/>
                          <a:ea typeface="Times New Roman"/>
                          <a:cs typeface="Helvetica"/>
                          <a:hlinkClick r:id=""/>
                        </a:rPr>
                        <a:t>&lt;c:remove &gt;</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pPr fontAlgn="base">
                        <a:lnSpc>
                          <a:spcPct val="115000"/>
                        </a:lnSpc>
                        <a:spcAft>
                          <a:spcPts val="0"/>
                        </a:spcAft>
                      </a:pPr>
                      <a:r>
                        <a:rPr lang="en-IE" sz="1050">
                          <a:solidFill>
                            <a:srgbClr val="000000"/>
                          </a:solidFill>
                          <a:latin typeface="Verdana"/>
                          <a:ea typeface="Times New Roman"/>
                          <a:cs typeface="Helvetica"/>
                        </a:rPr>
                        <a:t>Removes a scoped variable (from a particular scope, if specified). </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239503">
                <a:tc>
                  <a:txBody>
                    <a:bodyPr/>
                    <a:lstStyle/>
                    <a:p>
                      <a:pPr fontAlgn="base">
                        <a:lnSpc>
                          <a:spcPct val="115000"/>
                        </a:lnSpc>
                        <a:spcAft>
                          <a:spcPts val="0"/>
                        </a:spcAft>
                      </a:pPr>
                      <a:r>
                        <a:rPr lang="en-IE" sz="1050" u="sng">
                          <a:solidFill>
                            <a:srgbClr val="900B09"/>
                          </a:solidFill>
                          <a:latin typeface="Verdana"/>
                          <a:ea typeface="Times New Roman"/>
                          <a:cs typeface="Helvetica"/>
                          <a:hlinkClick r:id=""/>
                        </a:rPr>
                        <a:t>&lt;c:catch&gt;</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pPr fontAlgn="base">
                        <a:lnSpc>
                          <a:spcPct val="115000"/>
                        </a:lnSpc>
                        <a:spcAft>
                          <a:spcPts val="0"/>
                        </a:spcAft>
                      </a:pPr>
                      <a:r>
                        <a:rPr lang="en-IE" sz="1050">
                          <a:solidFill>
                            <a:srgbClr val="000000"/>
                          </a:solidFill>
                          <a:latin typeface="Verdana"/>
                          <a:ea typeface="Times New Roman"/>
                          <a:cs typeface="Helvetica"/>
                        </a:rPr>
                        <a:t>Catches any Throwable that occurs in its body and optionally exposes it.</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20396">
                <a:tc>
                  <a:txBody>
                    <a:bodyPr/>
                    <a:lstStyle/>
                    <a:p>
                      <a:pPr fontAlgn="base">
                        <a:lnSpc>
                          <a:spcPct val="115000"/>
                        </a:lnSpc>
                        <a:spcAft>
                          <a:spcPts val="0"/>
                        </a:spcAft>
                      </a:pPr>
                      <a:r>
                        <a:rPr lang="en-IE" sz="1050" u="sng">
                          <a:solidFill>
                            <a:srgbClr val="900B09"/>
                          </a:solidFill>
                          <a:latin typeface="Verdana"/>
                          <a:ea typeface="Times New Roman"/>
                          <a:cs typeface="Helvetica"/>
                          <a:hlinkClick r:id=""/>
                        </a:rPr>
                        <a:t>&lt;c:if&gt;</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pPr fontAlgn="base">
                        <a:lnSpc>
                          <a:spcPct val="115000"/>
                        </a:lnSpc>
                        <a:spcAft>
                          <a:spcPts val="0"/>
                        </a:spcAft>
                      </a:pPr>
                      <a:r>
                        <a:rPr lang="en-IE" sz="1050">
                          <a:solidFill>
                            <a:srgbClr val="000000"/>
                          </a:solidFill>
                          <a:latin typeface="Verdana"/>
                          <a:ea typeface="Times New Roman"/>
                          <a:cs typeface="Helvetica"/>
                        </a:rPr>
                        <a:t>Simple conditional tag which evalutes its body if the supplied condition is true.</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86770">
                <a:tc>
                  <a:txBody>
                    <a:bodyPr/>
                    <a:lstStyle/>
                    <a:p>
                      <a:pPr fontAlgn="base">
                        <a:lnSpc>
                          <a:spcPct val="115000"/>
                        </a:lnSpc>
                        <a:spcAft>
                          <a:spcPts val="0"/>
                        </a:spcAft>
                      </a:pPr>
                      <a:r>
                        <a:rPr lang="en-IE" sz="1050" u="sng">
                          <a:solidFill>
                            <a:srgbClr val="900B09"/>
                          </a:solidFill>
                          <a:latin typeface="Verdana"/>
                          <a:ea typeface="Times New Roman"/>
                          <a:cs typeface="Helvetica"/>
                          <a:hlinkClick r:id=""/>
                        </a:rPr>
                        <a:t>&lt;c:choose&gt;</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pPr fontAlgn="base">
                        <a:lnSpc>
                          <a:spcPct val="115000"/>
                        </a:lnSpc>
                        <a:spcAft>
                          <a:spcPts val="0"/>
                        </a:spcAft>
                      </a:pPr>
                      <a:r>
                        <a:rPr lang="en-IE" sz="1050">
                          <a:solidFill>
                            <a:srgbClr val="000000"/>
                          </a:solidFill>
                          <a:latin typeface="Verdana"/>
                          <a:ea typeface="Times New Roman"/>
                          <a:cs typeface="Helvetica"/>
                        </a:rPr>
                        <a:t>Simple conditional tag that establishes a context for mutually exclusive conditional operations, marked by &lt;when&gt; and &lt;otherwise&gt; </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20396">
                <a:tc>
                  <a:txBody>
                    <a:bodyPr/>
                    <a:lstStyle/>
                    <a:p>
                      <a:pPr fontAlgn="base">
                        <a:lnSpc>
                          <a:spcPct val="115000"/>
                        </a:lnSpc>
                        <a:spcAft>
                          <a:spcPts val="0"/>
                        </a:spcAft>
                      </a:pPr>
                      <a:r>
                        <a:rPr lang="en-IE" sz="1050" u="sng">
                          <a:solidFill>
                            <a:srgbClr val="900B09"/>
                          </a:solidFill>
                          <a:latin typeface="Verdana"/>
                          <a:ea typeface="Times New Roman"/>
                          <a:cs typeface="Helvetica"/>
                          <a:hlinkClick r:id=""/>
                        </a:rPr>
                        <a:t>&lt;c:when&gt;</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pPr fontAlgn="base">
                        <a:lnSpc>
                          <a:spcPct val="115000"/>
                        </a:lnSpc>
                        <a:spcAft>
                          <a:spcPts val="0"/>
                        </a:spcAft>
                      </a:pPr>
                      <a:r>
                        <a:rPr lang="en-IE" sz="1050">
                          <a:solidFill>
                            <a:srgbClr val="000000"/>
                          </a:solidFill>
                          <a:latin typeface="Verdana"/>
                          <a:ea typeface="Times New Roman"/>
                          <a:cs typeface="Helvetica"/>
                        </a:rPr>
                        <a:t>Subtag of &lt;choose&gt; that includes its body if its condition evalutes to 'true'.</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86770">
                <a:tc>
                  <a:txBody>
                    <a:bodyPr/>
                    <a:lstStyle/>
                    <a:p>
                      <a:pPr fontAlgn="base">
                        <a:lnSpc>
                          <a:spcPct val="115000"/>
                        </a:lnSpc>
                        <a:spcAft>
                          <a:spcPts val="0"/>
                        </a:spcAft>
                      </a:pPr>
                      <a:r>
                        <a:rPr lang="en-IE" sz="1050" u="sng">
                          <a:solidFill>
                            <a:srgbClr val="900B09"/>
                          </a:solidFill>
                          <a:latin typeface="Verdana"/>
                          <a:ea typeface="Times New Roman"/>
                          <a:cs typeface="Helvetica"/>
                          <a:hlinkClick r:id=""/>
                        </a:rPr>
                        <a:t>&lt;c:otherwise &gt;</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pPr fontAlgn="base">
                        <a:lnSpc>
                          <a:spcPct val="115000"/>
                        </a:lnSpc>
                        <a:spcAft>
                          <a:spcPts val="0"/>
                        </a:spcAft>
                      </a:pPr>
                      <a:r>
                        <a:rPr lang="en-IE" sz="1050">
                          <a:solidFill>
                            <a:srgbClr val="000000"/>
                          </a:solidFill>
                          <a:latin typeface="Verdana"/>
                          <a:ea typeface="Times New Roman"/>
                          <a:cs typeface="Helvetica"/>
                        </a:rPr>
                        <a:t>Subtag of &lt;choose&gt; that follows &lt;when&gt; tags and runs only if all of the prior conditions evaluated to 'false'.</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86770">
                <a:tc>
                  <a:txBody>
                    <a:bodyPr/>
                    <a:lstStyle/>
                    <a:p>
                      <a:pPr fontAlgn="base">
                        <a:lnSpc>
                          <a:spcPct val="115000"/>
                        </a:lnSpc>
                        <a:spcAft>
                          <a:spcPts val="0"/>
                        </a:spcAft>
                      </a:pPr>
                      <a:r>
                        <a:rPr lang="en-IE" sz="1050" u="sng">
                          <a:solidFill>
                            <a:srgbClr val="900B09"/>
                          </a:solidFill>
                          <a:latin typeface="Verdana"/>
                          <a:ea typeface="Times New Roman"/>
                          <a:cs typeface="Helvetica"/>
                          <a:hlinkClick r:id=""/>
                        </a:rPr>
                        <a:t>&lt;c:import&gt;</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pPr fontAlgn="base">
                        <a:lnSpc>
                          <a:spcPct val="115000"/>
                        </a:lnSpc>
                        <a:spcAft>
                          <a:spcPts val="0"/>
                        </a:spcAft>
                      </a:pPr>
                      <a:r>
                        <a:rPr lang="en-IE" sz="1050">
                          <a:solidFill>
                            <a:srgbClr val="000000"/>
                          </a:solidFill>
                          <a:latin typeface="Verdana"/>
                          <a:ea typeface="Times New Roman"/>
                          <a:cs typeface="Helvetica"/>
                        </a:rPr>
                        <a:t>Retrieves an absolute or relative URL and exposes its contents to either the page, a String in 'var', or a Reader in 'varReader'.</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86770">
                <a:tc>
                  <a:txBody>
                    <a:bodyPr/>
                    <a:lstStyle/>
                    <a:p>
                      <a:pPr fontAlgn="base">
                        <a:lnSpc>
                          <a:spcPct val="115000"/>
                        </a:lnSpc>
                        <a:spcAft>
                          <a:spcPts val="0"/>
                        </a:spcAft>
                      </a:pPr>
                      <a:r>
                        <a:rPr lang="en-IE" sz="1050" u="sng">
                          <a:solidFill>
                            <a:srgbClr val="900B09"/>
                          </a:solidFill>
                          <a:latin typeface="Verdana"/>
                          <a:ea typeface="Times New Roman"/>
                          <a:cs typeface="Helvetica"/>
                          <a:hlinkClick r:id=""/>
                        </a:rPr>
                        <a:t>&lt;c:forEach &gt;</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pPr fontAlgn="base">
                        <a:lnSpc>
                          <a:spcPct val="115000"/>
                        </a:lnSpc>
                        <a:spcAft>
                          <a:spcPts val="0"/>
                        </a:spcAft>
                      </a:pPr>
                      <a:r>
                        <a:rPr lang="en-IE" sz="1050" dirty="0">
                          <a:solidFill>
                            <a:srgbClr val="000000"/>
                          </a:solidFill>
                          <a:latin typeface="Verdana"/>
                          <a:ea typeface="Times New Roman"/>
                          <a:cs typeface="Helvetica"/>
                        </a:rPr>
                        <a:t>The basic iteration tag, accepting many different collection types and supporting </a:t>
                      </a:r>
                      <a:r>
                        <a:rPr lang="en-IE" sz="1050" dirty="0" err="1">
                          <a:solidFill>
                            <a:srgbClr val="000000"/>
                          </a:solidFill>
                          <a:latin typeface="Verdana"/>
                          <a:ea typeface="Times New Roman"/>
                          <a:cs typeface="Helvetica"/>
                        </a:rPr>
                        <a:t>subsetting</a:t>
                      </a:r>
                      <a:r>
                        <a:rPr lang="en-IE" sz="1050" dirty="0">
                          <a:solidFill>
                            <a:srgbClr val="000000"/>
                          </a:solidFill>
                          <a:latin typeface="Verdana"/>
                          <a:ea typeface="Times New Roman"/>
                          <a:cs typeface="Helvetica"/>
                        </a:rPr>
                        <a:t> and other functionality .</a:t>
                      </a:r>
                      <a:endParaRPr lang="en-IE" sz="1050" dirty="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239503">
                <a:tc>
                  <a:txBody>
                    <a:bodyPr/>
                    <a:lstStyle/>
                    <a:p>
                      <a:pPr fontAlgn="base">
                        <a:lnSpc>
                          <a:spcPct val="115000"/>
                        </a:lnSpc>
                        <a:spcAft>
                          <a:spcPts val="0"/>
                        </a:spcAft>
                      </a:pPr>
                      <a:r>
                        <a:rPr lang="en-IE" sz="1050" u="sng">
                          <a:solidFill>
                            <a:srgbClr val="900B09"/>
                          </a:solidFill>
                          <a:latin typeface="Verdana"/>
                          <a:ea typeface="Times New Roman"/>
                          <a:cs typeface="Helvetica"/>
                          <a:hlinkClick r:id=""/>
                        </a:rPr>
                        <a:t>&lt;c:forTokens&gt;</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pPr fontAlgn="base">
                        <a:lnSpc>
                          <a:spcPct val="115000"/>
                        </a:lnSpc>
                        <a:spcAft>
                          <a:spcPts val="0"/>
                        </a:spcAft>
                      </a:pPr>
                      <a:r>
                        <a:rPr lang="en-IE" sz="1050">
                          <a:solidFill>
                            <a:srgbClr val="000000"/>
                          </a:solidFill>
                          <a:latin typeface="Verdana"/>
                          <a:ea typeface="Times New Roman"/>
                          <a:cs typeface="Helvetica"/>
                        </a:rPr>
                        <a:t>Iterates over tokens, separated by the supplied delimeters.</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239503">
                <a:tc>
                  <a:txBody>
                    <a:bodyPr/>
                    <a:lstStyle/>
                    <a:p>
                      <a:pPr fontAlgn="base">
                        <a:lnSpc>
                          <a:spcPct val="115000"/>
                        </a:lnSpc>
                        <a:spcAft>
                          <a:spcPts val="0"/>
                        </a:spcAft>
                      </a:pPr>
                      <a:r>
                        <a:rPr lang="en-IE" sz="1050" u="sng">
                          <a:solidFill>
                            <a:srgbClr val="900B09"/>
                          </a:solidFill>
                          <a:latin typeface="Verdana"/>
                          <a:ea typeface="Times New Roman"/>
                          <a:cs typeface="Helvetica"/>
                          <a:hlinkClick r:id=""/>
                        </a:rPr>
                        <a:t>&lt;c:param&gt;</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pPr fontAlgn="base">
                        <a:lnSpc>
                          <a:spcPct val="115000"/>
                        </a:lnSpc>
                        <a:spcAft>
                          <a:spcPts val="0"/>
                        </a:spcAft>
                      </a:pPr>
                      <a:r>
                        <a:rPr lang="en-IE" sz="1050">
                          <a:solidFill>
                            <a:srgbClr val="000000"/>
                          </a:solidFill>
                          <a:latin typeface="Verdana"/>
                          <a:ea typeface="Times New Roman"/>
                          <a:cs typeface="Helvetica"/>
                        </a:rPr>
                        <a:t>Adds a parameter to a containing 'import' tag's URL.</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239503">
                <a:tc>
                  <a:txBody>
                    <a:bodyPr/>
                    <a:lstStyle/>
                    <a:p>
                      <a:pPr fontAlgn="base">
                        <a:lnSpc>
                          <a:spcPct val="115000"/>
                        </a:lnSpc>
                        <a:spcAft>
                          <a:spcPts val="0"/>
                        </a:spcAft>
                      </a:pPr>
                      <a:r>
                        <a:rPr lang="en-IE" sz="1050" u="sng">
                          <a:solidFill>
                            <a:srgbClr val="900B09"/>
                          </a:solidFill>
                          <a:latin typeface="Verdana"/>
                          <a:ea typeface="Times New Roman"/>
                          <a:cs typeface="Helvetica"/>
                          <a:hlinkClick r:id=""/>
                        </a:rPr>
                        <a:t>&lt;c:redirect &gt;</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pPr fontAlgn="base">
                        <a:lnSpc>
                          <a:spcPct val="115000"/>
                        </a:lnSpc>
                        <a:spcAft>
                          <a:spcPts val="0"/>
                        </a:spcAft>
                      </a:pPr>
                      <a:r>
                        <a:rPr lang="en-IE" sz="1050">
                          <a:solidFill>
                            <a:srgbClr val="000000"/>
                          </a:solidFill>
                          <a:latin typeface="Verdana"/>
                          <a:ea typeface="Times New Roman"/>
                          <a:cs typeface="Helvetica"/>
                        </a:rPr>
                        <a:t>Redirects to a new URL.</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239503">
                <a:tc>
                  <a:txBody>
                    <a:bodyPr/>
                    <a:lstStyle/>
                    <a:p>
                      <a:pPr fontAlgn="base">
                        <a:lnSpc>
                          <a:spcPct val="115000"/>
                        </a:lnSpc>
                        <a:spcAft>
                          <a:spcPts val="0"/>
                        </a:spcAft>
                      </a:pPr>
                      <a:r>
                        <a:rPr lang="en-IE" sz="1050" u="sng">
                          <a:solidFill>
                            <a:srgbClr val="900B09"/>
                          </a:solidFill>
                          <a:latin typeface="Verdana"/>
                          <a:ea typeface="Times New Roman"/>
                          <a:cs typeface="Helvetica"/>
                          <a:hlinkClick r:id=""/>
                        </a:rPr>
                        <a:t>&lt;c:url&gt;</a:t>
                      </a:r>
                      <a:endParaRPr lang="en-IE" sz="105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pPr fontAlgn="base">
                        <a:lnSpc>
                          <a:spcPct val="115000"/>
                        </a:lnSpc>
                        <a:spcAft>
                          <a:spcPts val="0"/>
                        </a:spcAft>
                      </a:pPr>
                      <a:r>
                        <a:rPr lang="en-IE" sz="1050" dirty="0">
                          <a:solidFill>
                            <a:srgbClr val="000000"/>
                          </a:solidFill>
                          <a:latin typeface="Verdana"/>
                          <a:ea typeface="Times New Roman"/>
                          <a:cs typeface="Helvetica"/>
                        </a:rPr>
                        <a:t>Creates a URL with optional query parameters</a:t>
                      </a:r>
                      <a:endParaRPr lang="en-IE" sz="1050" dirty="0">
                        <a:latin typeface="Calibri"/>
                        <a:ea typeface="Calibri"/>
                        <a:cs typeface="Times New Roman"/>
                      </a:endParaRPr>
                    </a:p>
                  </a:txBody>
                  <a:tcPr marL="58543" marR="58543" marT="43907" marB="43907">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bl>
          </a:graphicData>
        </a:graphic>
      </p:graphicFrame>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0"/>
            <a:ext cx="9956800" cy="427038"/>
          </a:xfrm>
        </p:spPr>
        <p:txBody>
          <a:bodyPr>
            <a:normAutofit fontScale="90000"/>
          </a:bodyPr>
          <a:lstStyle/>
          <a:p>
            <a:pPr>
              <a:defRPr/>
            </a:pPr>
            <a:r>
              <a:rPr lang="en-IE" b="1" dirty="0" smtClean="0"/>
              <a:t>Formatting tags:</a:t>
            </a:r>
            <a:endParaRPr lang="en-IE" b="1" dirty="0"/>
          </a:p>
        </p:txBody>
      </p:sp>
      <p:sp>
        <p:nvSpPr>
          <p:cNvPr id="24579" name="Content Placeholder 2"/>
          <p:cNvSpPr>
            <a:spLocks noGrp="1"/>
          </p:cNvSpPr>
          <p:nvPr>
            <p:ph sz="quarter" idx="1"/>
          </p:nvPr>
        </p:nvSpPr>
        <p:spPr>
          <a:xfrm>
            <a:off x="609600" y="609600"/>
            <a:ext cx="9956800" cy="1447800"/>
          </a:xfrm>
        </p:spPr>
        <p:txBody>
          <a:bodyPr>
            <a:normAutofit fontScale="92500" lnSpcReduction="20000"/>
          </a:bodyPr>
          <a:lstStyle/>
          <a:p>
            <a:pPr>
              <a:buFont typeface="Wingdings" pitchFamily="2" charset="2"/>
              <a:buNone/>
            </a:pPr>
            <a:r>
              <a:rPr lang="en-IE" sz="1600" smtClean="0"/>
              <a:t>The JSTL formatting tags are used to format and display text, the date, the</a:t>
            </a:r>
          </a:p>
          <a:p>
            <a:pPr>
              <a:buFont typeface="Wingdings" pitchFamily="2" charset="2"/>
              <a:buNone/>
            </a:pPr>
            <a:r>
              <a:rPr lang="en-IE" sz="1600" smtClean="0"/>
              <a:t>time, and numbers for internationalized Web sites. Following is the syntax to</a:t>
            </a:r>
          </a:p>
          <a:p>
            <a:pPr>
              <a:buFont typeface="Wingdings" pitchFamily="2" charset="2"/>
              <a:buNone/>
            </a:pPr>
            <a:r>
              <a:rPr lang="en-IE" sz="1600" smtClean="0"/>
              <a:t>include Formatting library in your JSP:</a:t>
            </a:r>
          </a:p>
          <a:p>
            <a:pPr>
              <a:buFont typeface="Wingdings" pitchFamily="2" charset="2"/>
              <a:buNone/>
            </a:pPr>
            <a:r>
              <a:rPr lang="it-IT" sz="1600" b="1" smtClean="0"/>
              <a:t>	 &lt;%@ taglib prefix="fmt" uri="http://java.sun.com/jsp/jstl/fmt" %&gt; </a:t>
            </a:r>
          </a:p>
          <a:p>
            <a:pPr>
              <a:buFont typeface="Wingdings" pitchFamily="2" charset="2"/>
              <a:buNone/>
            </a:pPr>
            <a:r>
              <a:rPr lang="en-IE" sz="1600" smtClean="0"/>
              <a:t>Following is the list of Formatting JSTL Tags:</a:t>
            </a:r>
          </a:p>
          <a:p>
            <a:pPr>
              <a:buFont typeface="Wingdings" pitchFamily="2" charset="2"/>
              <a:buNone/>
            </a:pPr>
            <a:endParaRPr lang="en-IE" sz="1600" smtClean="0"/>
          </a:p>
        </p:txBody>
      </p:sp>
      <p:graphicFrame>
        <p:nvGraphicFramePr>
          <p:cNvPr id="4" name="Table 3"/>
          <p:cNvGraphicFramePr>
            <a:graphicFrameLocks noGrp="1"/>
          </p:cNvGraphicFramePr>
          <p:nvPr/>
        </p:nvGraphicFramePr>
        <p:xfrm>
          <a:off x="711200" y="2300288"/>
          <a:ext cx="10363200" cy="3948092"/>
        </p:xfrm>
        <a:graphic>
          <a:graphicData uri="http://schemas.openxmlformats.org/drawingml/2006/table">
            <a:tbl>
              <a:tblPr/>
              <a:tblGrid>
                <a:gridCol w="3108959"/>
                <a:gridCol w="7254241"/>
              </a:tblGrid>
              <a:tr h="239503">
                <a:tc>
                  <a:txBody>
                    <a:bodyPr/>
                    <a:lstStyle/>
                    <a:p>
                      <a:pPr algn="ctr"/>
                      <a:r>
                        <a:rPr lang="en-IE" sz="1300" b="1" dirty="0"/>
                        <a:t>Tag</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DCDCD"/>
                    </a:solidFill>
                  </a:tcPr>
                </a:tc>
                <a:tc>
                  <a:txBody>
                    <a:bodyPr/>
                    <a:lstStyle/>
                    <a:p>
                      <a:pPr algn="ctr"/>
                      <a:r>
                        <a:rPr lang="en-IE" sz="1300" b="1" dirty="0"/>
                        <a:t>Description </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DCDCD"/>
                    </a:solidFill>
                  </a:tcPr>
                </a:tc>
              </a:tr>
              <a:tr h="239503">
                <a:tc>
                  <a:txBody>
                    <a:bodyPr/>
                    <a:lstStyle/>
                    <a:p>
                      <a:r>
                        <a:rPr lang="en-IE" sz="1300" dirty="0">
                          <a:hlinkClick r:id="" action="ppaction://hlinkfile"/>
                        </a:rPr>
                        <a:t>&lt;</a:t>
                      </a:r>
                      <a:r>
                        <a:rPr lang="en-IE" sz="1300" dirty="0" err="1">
                          <a:hlinkClick r:id="" action="ppaction://hlinkfile"/>
                        </a:rPr>
                        <a:t>fmt:formatNumber</a:t>
                      </a:r>
                      <a:r>
                        <a:rPr lang="en-IE" sz="1300" dirty="0">
                          <a:hlinkClick r:id="" action="ppaction://hlinkfile"/>
                        </a:rPr>
                        <a:t>&gt;</a:t>
                      </a:r>
                      <a:endParaRPr lang="en-IE" sz="1300" dirty="0"/>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300"/>
                        <a:t>To render numerical value with specific precision or format.</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239503">
                <a:tc>
                  <a:txBody>
                    <a:bodyPr/>
                    <a:lstStyle/>
                    <a:p>
                      <a:r>
                        <a:rPr lang="en-IE" sz="1300" dirty="0">
                          <a:hlinkClick r:id="" action="ppaction://hlinkfile"/>
                        </a:rPr>
                        <a:t>&lt;</a:t>
                      </a:r>
                      <a:r>
                        <a:rPr lang="en-IE" sz="1300" dirty="0" err="1">
                          <a:hlinkClick r:id="" action="ppaction://hlinkfile"/>
                        </a:rPr>
                        <a:t>fmt:parseNumber</a:t>
                      </a:r>
                      <a:r>
                        <a:rPr lang="en-IE" sz="1300" dirty="0">
                          <a:hlinkClick r:id="" action="ppaction://hlinkfile"/>
                        </a:rPr>
                        <a:t>&gt;</a:t>
                      </a:r>
                      <a:endParaRPr lang="en-IE" sz="1300" dirty="0"/>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300"/>
                        <a:t>Parses the string representation of a number, currency, or percentage.</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20396">
                <a:tc>
                  <a:txBody>
                    <a:bodyPr/>
                    <a:lstStyle/>
                    <a:p>
                      <a:r>
                        <a:rPr lang="en-IE" sz="1300">
                          <a:hlinkClick r:id="" action="ppaction://hlinkfile"/>
                        </a:rPr>
                        <a:t>&lt;fmt:formatDate&gt;</a:t>
                      </a:r>
                      <a:endParaRPr lang="en-IE" sz="1300"/>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300"/>
                        <a:t>Formats a date and/or time using the supplied styles and pattern</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86770">
                <a:tc>
                  <a:txBody>
                    <a:bodyPr/>
                    <a:lstStyle/>
                    <a:p>
                      <a:r>
                        <a:rPr lang="en-IE" sz="1300">
                          <a:hlinkClick r:id="" action="ppaction://hlinkfile"/>
                        </a:rPr>
                        <a:t>&lt;fmt:parseDate&gt;</a:t>
                      </a:r>
                      <a:endParaRPr lang="en-IE" sz="1300"/>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300"/>
                        <a:t>Parses the string representation of a date and/or time</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20396">
                <a:tc>
                  <a:txBody>
                    <a:bodyPr/>
                    <a:lstStyle/>
                    <a:p>
                      <a:r>
                        <a:rPr lang="en-IE" sz="1300" dirty="0">
                          <a:hlinkClick r:id="" action="ppaction://hlinkfile"/>
                        </a:rPr>
                        <a:t>&lt;</a:t>
                      </a:r>
                      <a:r>
                        <a:rPr lang="en-IE" sz="1300" dirty="0" err="1">
                          <a:hlinkClick r:id="" action="ppaction://hlinkfile"/>
                        </a:rPr>
                        <a:t>fmt:bundle</a:t>
                      </a:r>
                      <a:r>
                        <a:rPr lang="en-IE" sz="1300" dirty="0">
                          <a:hlinkClick r:id="" action="ppaction://hlinkfile"/>
                        </a:rPr>
                        <a:t>&gt;</a:t>
                      </a:r>
                      <a:endParaRPr lang="en-IE" sz="1300" dirty="0"/>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300"/>
                        <a:t>Loads a resource bundle to be used by its tag body.</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86770">
                <a:tc>
                  <a:txBody>
                    <a:bodyPr/>
                    <a:lstStyle/>
                    <a:p>
                      <a:r>
                        <a:rPr lang="en-IE" sz="1300" dirty="0">
                          <a:hlinkClick r:id="" action="ppaction://hlinkfile"/>
                        </a:rPr>
                        <a:t>&lt;</a:t>
                      </a:r>
                      <a:r>
                        <a:rPr lang="en-IE" sz="1300" dirty="0" err="1">
                          <a:hlinkClick r:id="" action="ppaction://hlinkfile"/>
                        </a:rPr>
                        <a:t>fmt:setLocale</a:t>
                      </a:r>
                      <a:r>
                        <a:rPr lang="en-IE" sz="1300" dirty="0">
                          <a:hlinkClick r:id="" action="ppaction://hlinkfile"/>
                        </a:rPr>
                        <a:t>&gt;</a:t>
                      </a:r>
                      <a:endParaRPr lang="en-IE" sz="1300" dirty="0"/>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300"/>
                        <a:t>Stores the given locale in the locale configuration variable.</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86770">
                <a:tc>
                  <a:txBody>
                    <a:bodyPr/>
                    <a:lstStyle/>
                    <a:p>
                      <a:r>
                        <a:rPr lang="en-IE" sz="1300">
                          <a:hlinkClick r:id="" action="ppaction://hlinkfile"/>
                        </a:rPr>
                        <a:t>&lt;fmt:setBundle&gt;</a:t>
                      </a:r>
                      <a:endParaRPr lang="en-IE" sz="1300"/>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300"/>
                        <a:t>Loads a resource bundle and stores it in the named scoped variable or the bundle configuration variable.</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86770">
                <a:tc>
                  <a:txBody>
                    <a:bodyPr/>
                    <a:lstStyle/>
                    <a:p>
                      <a:r>
                        <a:rPr lang="en-IE" sz="1300">
                          <a:hlinkClick r:id="" action="ppaction://hlinkfile"/>
                        </a:rPr>
                        <a:t>&lt;fmt:timeZone&gt;</a:t>
                      </a:r>
                      <a:endParaRPr lang="en-IE" sz="1300"/>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300"/>
                        <a:t>Specifies the time zone for any time formatting or parsing actions nested in its body.</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239503">
                <a:tc>
                  <a:txBody>
                    <a:bodyPr/>
                    <a:lstStyle/>
                    <a:p>
                      <a:r>
                        <a:rPr lang="en-IE" sz="1300">
                          <a:hlinkClick r:id="" action="ppaction://hlinkfile"/>
                        </a:rPr>
                        <a:t>&lt;fmt:setTimeZone&gt;</a:t>
                      </a:r>
                      <a:endParaRPr lang="en-IE" sz="1300"/>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300"/>
                        <a:t>Stores the given time zone in the time zone configuration variable</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239503">
                <a:tc>
                  <a:txBody>
                    <a:bodyPr/>
                    <a:lstStyle/>
                    <a:p>
                      <a:r>
                        <a:rPr lang="en-IE" sz="1300">
                          <a:hlinkClick r:id="" action="ppaction://hlinkfile"/>
                        </a:rPr>
                        <a:t>&lt;fmt:message&gt;</a:t>
                      </a:r>
                      <a:endParaRPr lang="en-IE" sz="1300"/>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300"/>
                        <a:t>To display an internationalized message.</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239503">
                <a:tc>
                  <a:txBody>
                    <a:bodyPr/>
                    <a:lstStyle/>
                    <a:p>
                      <a:r>
                        <a:rPr lang="en-IE" sz="1300">
                          <a:hlinkClick r:id="" action="ppaction://hlinkfile"/>
                        </a:rPr>
                        <a:t>&lt;fmt:requestEncoding&gt;</a:t>
                      </a:r>
                      <a:endParaRPr lang="en-IE" sz="1300"/>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300" dirty="0"/>
                        <a:t>Sets the request character encoding</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bl>
          </a:graphicData>
        </a:graphic>
      </p:graphicFrame>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0"/>
            <a:ext cx="9956800" cy="427038"/>
          </a:xfrm>
        </p:spPr>
        <p:txBody>
          <a:bodyPr>
            <a:normAutofit fontScale="90000"/>
          </a:bodyPr>
          <a:lstStyle/>
          <a:p>
            <a:pPr>
              <a:defRPr/>
            </a:pPr>
            <a:r>
              <a:rPr lang="en-IE" b="1" dirty="0" smtClean="0"/>
              <a:t>SQL tags:</a:t>
            </a:r>
            <a:endParaRPr lang="en-IE" b="1" dirty="0"/>
          </a:p>
        </p:txBody>
      </p:sp>
      <p:sp>
        <p:nvSpPr>
          <p:cNvPr id="25603" name="Content Placeholder 2"/>
          <p:cNvSpPr>
            <a:spLocks noGrp="1"/>
          </p:cNvSpPr>
          <p:nvPr>
            <p:ph sz="quarter" idx="1"/>
          </p:nvPr>
        </p:nvSpPr>
        <p:spPr>
          <a:xfrm>
            <a:off x="609600" y="609600"/>
            <a:ext cx="9956800" cy="1447800"/>
          </a:xfrm>
        </p:spPr>
        <p:txBody>
          <a:bodyPr>
            <a:normAutofit lnSpcReduction="10000"/>
          </a:bodyPr>
          <a:lstStyle/>
          <a:p>
            <a:r>
              <a:rPr lang="en-IE" sz="1600" smtClean="0"/>
              <a:t>The JSTL SQL tag library provides tags for interacting with relational databases (RDBMSs) such as Oracle, mySQL, or Microsoft SQL Server.</a:t>
            </a:r>
          </a:p>
          <a:p>
            <a:r>
              <a:rPr lang="en-IE" sz="1600" smtClean="0"/>
              <a:t>Following is the syntax to include JSTL SQL library in your JSP:</a:t>
            </a:r>
          </a:p>
          <a:p>
            <a:pPr>
              <a:buFont typeface="Wingdings" pitchFamily="2" charset="2"/>
              <a:buNone/>
            </a:pPr>
            <a:r>
              <a:rPr lang="it-IT" sz="1600" smtClean="0"/>
              <a:t>	</a:t>
            </a:r>
            <a:r>
              <a:rPr lang="it-IT" sz="1600" b="1" smtClean="0"/>
              <a:t>&lt;%@ taglib prefix="sql" uri="http://java.sun.com/jsp/jstl/sql" %&gt; </a:t>
            </a:r>
          </a:p>
          <a:p>
            <a:pPr>
              <a:buFont typeface="Wingdings" pitchFamily="2" charset="2"/>
              <a:buNone/>
            </a:pPr>
            <a:r>
              <a:rPr lang="en-IE" sz="1600" smtClean="0"/>
              <a:t>Following is the list of SQL JSTL Tags:</a:t>
            </a:r>
          </a:p>
          <a:p>
            <a:pPr>
              <a:buFont typeface="Wingdings" pitchFamily="2" charset="2"/>
              <a:buNone/>
            </a:pPr>
            <a:endParaRPr lang="en-IE" sz="1600" smtClean="0"/>
          </a:p>
        </p:txBody>
      </p:sp>
      <p:graphicFrame>
        <p:nvGraphicFramePr>
          <p:cNvPr id="4" name="Table 3"/>
          <p:cNvGraphicFramePr>
            <a:graphicFrameLocks noGrp="1"/>
          </p:cNvGraphicFramePr>
          <p:nvPr/>
        </p:nvGraphicFramePr>
        <p:xfrm>
          <a:off x="711200" y="2300288"/>
          <a:ext cx="10363200" cy="2912910"/>
        </p:xfrm>
        <a:graphic>
          <a:graphicData uri="http://schemas.openxmlformats.org/drawingml/2006/table">
            <a:tbl>
              <a:tblPr/>
              <a:tblGrid>
                <a:gridCol w="3108959"/>
                <a:gridCol w="7254241"/>
              </a:tblGrid>
              <a:tr h="239503">
                <a:tc>
                  <a:txBody>
                    <a:bodyPr/>
                    <a:lstStyle/>
                    <a:p>
                      <a:pPr algn="ctr"/>
                      <a:r>
                        <a:rPr lang="en-IE" b="1" dirty="0"/>
                        <a:t>Tag</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DCDCD"/>
                    </a:solidFill>
                  </a:tcPr>
                </a:tc>
                <a:tc>
                  <a:txBody>
                    <a:bodyPr/>
                    <a:lstStyle/>
                    <a:p>
                      <a:pPr algn="ctr"/>
                      <a:r>
                        <a:rPr lang="en-IE" b="1" dirty="0"/>
                        <a:t>Description </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DCDCD"/>
                    </a:solidFill>
                  </a:tcPr>
                </a:tc>
              </a:tr>
              <a:tr h="320396">
                <a:tc>
                  <a:txBody>
                    <a:bodyPr/>
                    <a:lstStyle/>
                    <a:p>
                      <a:r>
                        <a:rPr lang="en-IE" dirty="0">
                          <a:hlinkClick r:id="" action="ppaction://hlinkfile"/>
                        </a:rPr>
                        <a:t>&lt;</a:t>
                      </a:r>
                      <a:r>
                        <a:rPr lang="en-IE" dirty="0" err="1">
                          <a:hlinkClick r:id="" action="ppaction://hlinkfile"/>
                        </a:rPr>
                        <a:t>sql:setDataSource</a:t>
                      </a:r>
                      <a:r>
                        <a:rPr lang="en-IE" dirty="0">
                          <a:hlinkClick r:id="" action="ppaction://hlinkfile"/>
                        </a:rPr>
                        <a:t>&gt;</a:t>
                      </a:r>
                      <a:endParaRPr lang="en-IE" dirty="0"/>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dirty="0"/>
                        <a:t>Creates a simple </a:t>
                      </a:r>
                      <a:r>
                        <a:rPr lang="en-IE" dirty="0" err="1"/>
                        <a:t>DataSource</a:t>
                      </a:r>
                      <a:r>
                        <a:rPr lang="en-IE" dirty="0"/>
                        <a:t> suitable only for prototyping</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86770">
                <a:tc>
                  <a:txBody>
                    <a:bodyPr/>
                    <a:lstStyle/>
                    <a:p>
                      <a:r>
                        <a:rPr lang="en-IE">
                          <a:hlinkClick r:id="" action="ppaction://hlinkfile"/>
                        </a:rPr>
                        <a:t>&lt;sql:query&gt;</a:t>
                      </a:r>
                      <a:endParaRPr lang="en-IE"/>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a:t>Executes the SQL query defined in its body or through the sql attribute.</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20396">
                <a:tc>
                  <a:txBody>
                    <a:bodyPr/>
                    <a:lstStyle/>
                    <a:p>
                      <a:r>
                        <a:rPr lang="en-IE">
                          <a:hlinkClick r:id="" action="ppaction://hlinkfile"/>
                        </a:rPr>
                        <a:t>&lt;sql:update&gt;</a:t>
                      </a:r>
                      <a:endParaRPr lang="en-IE"/>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a:t>Executes the SQL update defined in its body or through the sql attribute. </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86770">
                <a:tc>
                  <a:txBody>
                    <a:bodyPr/>
                    <a:lstStyle/>
                    <a:p>
                      <a:r>
                        <a:rPr lang="en-IE">
                          <a:hlinkClick r:id="" action="ppaction://hlinkfile"/>
                        </a:rPr>
                        <a:t>&lt;sql:param&gt;</a:t>
                      </a:r>
                      <a:endParaRPr lang="en-IE"/>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a:t>Sets a parameter in an SQL statement to the specified value.</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86770">
                <a:tc>
                  <a:txBody>
                    <a:bodyPr/>
                    <a:lstStyle/>
                    <a:p>
                      <a:r>
                        <a:rPr lang="en-IE">
                          <a:hlinkClick r:id="" action="ppaction://hlinkfile"/>
                        </a:rPr>
                        <a:t>&lt;sql:dateParam&gt;</a:t>
                      </a:r>
                      <a:endParaRPr lang="en-IE"/>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a:t>Sets a parameter in an SQL statement to the specified java.util.Date value. </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86770">
                <a:tc>
                  <a:txBody>
                    <a:bodyPr/>
                    <a:lstStyle/>
                    <a:p>
                      <a:r>
                        <a:rPr lang="en-IE">
                          <a:hlinkClick r:id="" action="ppaction://hlinkfile"/>
                        </a:rPr>
                        <a:t>&lt;sql:transaction &gt;</a:t>
                      </a:r>
                      <a:endParaRPr lang="en-IE"/>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dirty="0"/>
                        <a:t>Provides nested database action elements with a shared Connection, set up to execute all statements as one transaction.</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bl>
          </a:graphicData>
        </a:graphic>
      </p:graphicFrame>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9956800" cy="579438"/>
          </a:xfrm>
        </p:spPr>
        <p:txBody>
          <a:bodyPr>
            <a:normAutofit fontScale="90000"/>
          </a:bodyPr>
          <a:lstStyle/>
          <a:p>
            <a:pPr>
              <a:defRPr/>
            </a:pPr>
            <a:r>
              <a:rPr lang="en-IE" b="1" dirty="0" smtClean="0"/>
              <a:t>XML tags:</a:t>
            </a:r>
            <a:endParaRPr lang="en-IE" dirty="0"/>
          </a:p>
        </p:txBody>
      </p:sp>
      <p:sp>
        <p:nvSpPr>
          <p:cNvPr id="26627" name="Content Placeholder 2"/>
          <p:cNvSpPr>
            <a:spLocks noGrp="1"/>
          </p:cNvSpPr>
          <p:nvPr>
            <p:ph sz="quarter" idx="1"/>
          </p:nvPr>
        </p:nvSpPr>
        <p:spPr>
          <a:xfrm>
            <a:off x="304800" y="990601"/>
            <a:ext cx="11277600" cy="5483225"/>
          </a:xfrm>
        </p:spPr>
        <p:txBody>
          <a:bodyPr/>
          <a:lstStyle/>
          <a:p>
            <a:r>
              <a:rPr lang="en-IE" sz="2000" smtClean="0"/>
              <a:t>The JSTL XML tags provide a JSP-centric way of creating and manipulating XML documents. Following is the syntax to include JSTL XML library in your JSP:</a:t>
            </a:r>
          </a:p>
          <a:p>
            <a:pPr>
              <a:buFont typeface="Wingdings" pitchFamily="2" charset="2"/>
              <a:buNone/>
            </a:pPr>
            <a:endParaRPr lang="en-IE" sz="2000" b="1" smtClean="0"/>
          </a:p>
          <a:p>
            <a:pPr>
              <a:buFont typeface="Wingdings" pitchFamily="2" charset="2"/>
              <a:buNone/>
            </a:pPr>
            <a:r>
              <a:rPr lang="en-IE" sz="2000" b="1" smtClean="0"/>
              <a:t>    &lt;%@ taglib prefix="x" uri="http://java.sun.com/jsp/jstl/xml" %&gt; </a:t>
            </a:r>
          </a:p>
          <a:p>
            <a:pPr>
              <a:buFont typeface="Wingdings" pitchFamily="2" charset="2"/>
              <a:buNone/>
            </a:pPr>
            <a:r>
              <a:rPr lang="en-IE" sz="2000" b="1" smtClean="0"/>
              <a:t>   </a:t>
            </a:r>
            <a:endParaRPr lang="en-IE" sz="2000" smtClean="0"/>
          </a:p>
          <a:p>
            <a:r>
              <a:rPr lang="en-IE" sz="2000" smtClean="0"/>
              <a:t>The JSTL XML tag library has custom tags for interacting with XML data. This includes parsing XML, transforming XML data, and flow control based on XPath expressions.</a:t>
            </a:r>
          </a:p>
          <a:p>
            <a:pPr>
              <a:buFont typeface="Wingdings" pitchFamily="2" charset="2"/>
              <a:buNone/>
            </a:pPr>
            <a:endParaRPr lang="en-IE" sz="800" b="1" smtClean="0"/>
          </a:p>
          <a:p>
            <a:pPr>
              <a:buFont typeface="Wingdings" pitchFamily="2" charset="2"/>
              <a:buNone/>
            </a:pPr>
            <a:r>
              <a:rPr lang="en-IE" sz="2000" smtClean="0"/>
              <a:t>    Before you proceed with the examples, you would need to copy following two XML and XPath related libraries into your &lt;Tomcat Installation Directory&gt;\lib:</a:t>
            </a:r>
          </a:p>
          <a:p>
            <a:pPr lvl="1"/>
            <a:endParaRPr lang="en-IE" sz="1700" b="1" smtClean="0"/>
          </a:p>
          <a:p>
            <a:pPr lvl="1"/>
            <a:r>
              <a:rPr lang="en-IE" sz="1800" b="1" smtClean="0"/>
              <a:t>XercesImpl.jar:</a:t>
            </a:r>
            <a:r>
              <a:rPr lang="en-IE" sz="1800" smtClean="0"/>
              <a:t> Download it from </a:t>
            </a:r>
            <a:r>
              <a:rPr lang="en-IE" sz="1800" smtClean="0">
                <a:hlinkClick r:id="rId2"/>
              </a:rPr>
              <a:t>http://www.apache.org/dist/xerces/j/</a:t>
            </a:r>
            <a:endParaRPr lang="en-IE" sz="1800" smtClean="0"/>
          </a:p>
          <a:p>
            <a:pPr lvl="1"/>
            <a:r>
              <a:rPr lang="en-IE" sz="1800" b="1" smtClean="0"/>
              <a:t>xalan.jar:</a:t>
            </a:r>
            <a:r>
              <a:rPr lang="en-IE" sz="1800" smtClean="0"/>
              <a:t> Download it from </a:t>
            </a:r>
            <a:r>
              <a:rPr lang="en-IE" sz="1800" smtClean="0">
                <a:hlinkClick r:id="rId3"/>
              </a:rPr>
              <a:t>http://xml.apache.org/xalan-j/index.html</a:t>
            </a:r>
            <a:endParaRPr lang="en-IE" sz="18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Script Functions</a:t>
            </a:r>
            <a:endParaRPr lang="en-US" dirty="0"/>
          </a:p>
        </p:txBody>
      </p:sp>
      <p:pic>
        <p:nvPicPr>
          <p:cNvPr id="4" name="Content Placeholder 3"/>
          <p:cNvPicPr>
            <a:picLocks noGrp="1" noChangeAspect="1"/>
          </p:cNvPicPr>
          <p:nvPr>
            <p:ph idx="1"/>
          </p:nvPr>
        </p:nvPicPr>
        <p:blipFill>
          <a:blip r:embed="rId2"/>
          <a:stretch>
            <a:fillRect/>
          </a:stretch>
        </p:blipFill>
        <p:spPr>
          <a:xfrm>
            <a:off x="1158741" y="1690688"/>
            <a:ext cx="4388118" cy="4351338"/>
          </a:xfrm>
          <a:prstGeom prst="rect">
            <a:avLst/>
          </a:prstGeom>
        </p:spPr>
      </p:pic>
    </p:spTree>
    <p:extLst>
      <p:ext uri="{BB962C8B-B14F-4D97-AF65-F5344CB8AC3E}">
        <p14:creationId xmlns:p14="http://schemas.microsoft.com/office/powerpoint/2010/main" val="57309831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914400" y="828676"/>
          <a:ext cx="10261600" cy="5806565"/>
        </p:xfrm>
        <a:graphic>
          <a:graphicData uri="http://schemas.openxmlformats.org/drawingml/2006/table">
            <a:tbl>
              <a:tblPr/>
              <a:tblGrid>
                <a:gridCol w="3078479"/>
                <a:gridCol w="7183121"/>
              </a:tblGrid>
              <a:tr h="0">
                <a:tc>
                  <a:txBody>
                    <a:bodyPr/>
                    <a:lstStyle/>
                    <a:p>
                      <a:pPr algn="ctr"/>
                      <a:r>
                        <a:rPr lang="en-IE" sz="1600" b="1" dirty="0"/>
                        <a:t>Tag</a:t>
                      </a:r>
                    </a:p>
                  </a:txBody>
                  <a:tcPr marL="121920" marR="12192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DCDCD"/>
                    </a:solidFill>
                  </a:tcPr>
                </a:tc>
                <a:tc>
                  <a:txBody>
                    <a:bodyPr/>
                    <a:lstStyle/>
                    <a:p>
                      <a:pPr algn="ctr"/>
                      <a:r>
                        <a:rPr lang="en-IE" sz="1600" b="1" dirty="0"/>
                        <a:t>Description </a:t>
                      </a:r>
                    </a:p>
                  </a:txBody>
                  <a:tcPr marL="121920" marR="12192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DCDCD"/>
                    </a:solidFill>
                  </a:tcPr>
                </a:tc>
              </a:tr>
              <a:tr h="335630">
                <a:tc>
                  <a:txBody>
                    <a:bodyPr/>
                    <a:lstStyle/>
                    <a:p>
                      <a:r>
                        <a:rPr lang="en-IE" sz="1600" dirty="0">
                          <a:hlinkClick r:id="" action="ppaction://hlinkfile"/>
                        </a:rPr>
                        <a:t>&lt;x:out&gt;</a:t>
                      </a:r>
                      <a:endParaRPr lang="en-IE" sz="1600" dirty="0"/>
                    </a:p>
                  </a:txBody>
                  <a:tcPr marL="121920" marR="12192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600"/>
                        <a:t>Like &lt;%= ... &gt;, but for XPath expressions. </a:t>
                      </a:r>
                    </a:p>
                  </a:txBody>
                  <a:tcPr marL="121920" marR="12192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570570">
                <a:tc>
                  <a:txBody>
                    <a:bodyPr/>
                    <a:lstStyle/>
                    <a:p>
                      <a:r>
                        <a:rPr lang="en-IE" sz="1600">
                          <a:hlinkClick r:id="" action="ppaction://hlinkfile"/>
                        </a:rPr>
                        <a:t>&lt;x:parse&gt;</a:t>
                      </a:r>
                      <a:endParaRPr lang="en-IE" sz="1600"/>
                    </a:p>
                  </a:txBody>
                  <a:tcPr marL="121920" marR="12192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600"/>
                        <a:t>Use to parse XML data specified either via an attribute or in the tag body.</a:t>
                      </a:r>
                    </a:p>
                  </a:txBody>
                  <a:tcPr marL="121920" marR="12192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35891">
                <a:tc>
                  <a:txBody>
                    <a:bodyPr/>
                    <a:lstStyle/>
                    <a:p>
                      <a:r>
                        <a:rPr lang="en-IE" sz="1600">
                          <a:hlinkClick r:id="" action="ppaction://hlinkfile"/>
                        </a:rPr>
                        <a:t>&lt;x:set &gt;</a:t>
                      </a:r>
                      <a:endParaRPr lang="en-IE" sz="1600"/>
                    </a:p>
                  </a:txBody>
                  <a:tcPr marL="121920" marR="12192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600"/>
                        <a:t>Sets a variable to the value of an XPath expression.</a:t>
                      </a:r>
                    </a:p>
                  </a:txBody>
                  <a:tcPr marL="121920" marR="12192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805511">
                <a:tc>
                  <a:txBody>
                    <a:bodyPr/>
                    <a:lstStyle/>
                    <a:p>
                      <a:r>
                        <a:rPr lang="en-IE" sz="1600">
                          <a:hlinkClick r:id="" action="ppaction://hlinkfile"/>
                        </a:rPr>
                        <a:t>&lt;x:if &gt;</a:t>
                      </a:r>
                      <a:endParaRPr lang="en-IE" sz="1600"/>
                    </a:p>
                  </a:txBody>
                  <a:tcPr marL="121920" marR="12192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600"/>
                        <a:t>Evaluates a test XPath expression and if it is true, it processes its body. If the test condition is false, the body is ignored.</a:t>
                      </a:r>
                    </a:p>
                  </a:txBody>
                  <a:tcPr marL="121920" marR="12192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35891">
                <a:tc>
                  <a:txBody>
                    <a:bodyPr/>
                    <a:lstStyle/>
                    <a:p>
                      <a:r>
                        <a:rPr lang="en-IE" sz="1600">
                          <a:hlinkClick r:id="" action="ppaction://hlinkfile"/>
                        </a:rPr>
                        <a:t>&lt;x:forEach&gt;</a:t>
                      </a:r>
                      <a:endParaRPr lang="en-IE" sz="1600"/>
                    </a:p>
                  </a:txBody>
                  <a:tcPr marL="121920" marR="12192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600"/>
                        <a:t>To loop over nodes in an XML document.</a:t>
                      </a:r>
                    </a:p>
                  </a:txBody>
                  <a:tcPr marL="121920" marR="12192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805511">
                <a:tc>
                  <a:txBody>
                    <a:bodyPr/>
                    <a:lstStyle/>
                    <a:p>
                      <a:r>
                        <a:rPr lang="en-IE" sz="1600" dirty="0">
                          <a:hlinkClick r:id="" action="ppaction://hlinkfile"/>
                        </a:rPr>
                        <a:t>&lt;x:choose&gt;</a:t>
                      </a:r>
                      <a:endParaRPr lang="en-IE" sz="1600" dirty="0"/>
                    </a:p>
                  </a:txBody>
                  <a:tcPr marL="121920" marR="12192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600" dirty="0"/>
                        <a:t>Simple conditional tag that establishes a context for mutually exclusive conditional operations, marked by &lt;when&gt; and &lt;otherwise&gt;</a:t>
                      </a:r>
                    </a:p>
                  </a:txBody>
                  <a:tcPr marL="121920" marR="12192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570570">
                <a:tc>
                  <a:txBody>
                    <a:bodyPr/>
                    <a:lstStyle/>
                    <a:p>
                      <a:r>
                        <a:rPr lang="en-IE" sz="1600">
                          <a:hlinkClick r:id="" action="ppaction://hlinkfile"/>
                        </a:rPr>
                        <a:t>&lt;x:when &gt;</a:t>
                      </a:r>
                      <a:endParaRPr lang="en-IE" sz="1600"/>
                    </a:p>
                  </a:txBody>
                  <a:tcPr marL="121920" marR="12192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600"/>
                        <a:t>Subtag of &lt;choose&gt; that includes its body if its expression evalutes to 'true' </a:t>
                      </a:r>
                    </a:p>
                  </a:txBody>
                  <a:tcPr marL="121920" marR="12192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805511">
                <a:tc>
                  <a:txBody>
                    <a:bodyPr/>
                    <a:lstStyle/>
                    <a:p>
                      <a:r>
                        <a:rPr lang="en-IE" sz="1600">
                          <a:hlinkClick r:id="" action="ppaction://hlinkfile"/>
                        </a:rPr>
                        <a:t>&lt;x:otherwise &gt;</a:t>
                      </a:r>
                      <a:endParaRPr lang="en-IE" sz="1600"/>
                    </a:p>
                  </a:txBody>
                  <a:tcPr marL="121920" marR="12192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600"/>
                        <a:t>Subtag of &lt;choose&gt; that follows &lt;when&gt; tags and runs only if all of the prior conditions evaluated to 'false' </a:t>
                      </a:r>
                    </a:p>
                  </a:txBody>
                  <a:tcPr marL="121920" marR="12192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35630">
                <a:tc>
                  <a:txBody>
                    <a:bodyPr/>
                    <a:lstStyle/>
                    <a:p>
                      <a:r>
                        <a:rPr lang="en-IE" sz="1600">
                          <a:hlinkClick r:id="" action="ppaction://hlinkfile"/>
                        </a:rPr>
                        <a:t>&lt;x:transform &gt;</a:t>
                      </a:r>
                      <a:endParaRPr lang="en-IE" sz="1600"/>
                    </a:p>
                  </a:txBody>
                  <a:tcPr marL="121920" marR="12192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fr-FR" sz="1600"/>
                        <a:t>Applies an XSL transformation on a XML document</a:t>
                      </a:r>
                    </a:p>
                  </a:txBody>
                  <a:tcPr marL="121920" marR="12192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570570">
                <a:tc>
                  <a:txBody>
                    <a:bodyPr/>
                    <a:lstStyle/>
                    <a:p>
                      <a:r>
                        <a:rPr lang="en-IE" sz="1600">
                          <a:hlinkClick r:id="" action="ppaction://hlinkfile"/>
                        </a:rPr>
                        <a:t>&lt;x:param &gt;</a:t>
                      </a:r>
                      <a:endParaRPr lang="en-IE" sz="1600"/>
                    </a:p>
                  </a:txBody>
                  <a:tcPr marL="121920" marR="12192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600" dirty="0"/>
                        <a:t>Use along with the transform tag to set a parameter in the XSLT </a:t>
                      </a:r>
                      <a:r>
                        <a:rPr lang="en-IE" sz="1600" dirty="0" err="1"/>
                        <a:t>stylesheet</a:t>
                      </a:r>
                      <a:endParaRPr lang="en-IE" sz="1600" dirty="0"/>
                    </a:p>
                  </a:txBody>
                  <a:tcPr marL="121920" marR="12192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bl>
          </a:graphicData>
        </a:graphic>
      </p:graphicFrame>
      <p:sp>
        <p:nvSpPr>
          <p:cNvPr id="27688" name="Rectangle 1"/>
          <p:cNvSpPr>
            <a:spLocks noChangeArrowheads="1"/>
          </p:cNvSpPr>
          <p:nvPr/>
        </p:nvSpPr>
        <p:spPr bwMode="auto">
          <a:xfrm>
            <a:off x="0" y="0"/>
            <a:ext cx="184731" cy="369332"/>
          </a:xfrm>
          <a:prstGeom prst="rect">
            <a:avLst/>
          </a:prstGeom>
          <a:noFill/>
          <a:ln w="9525">
            <a:noFill/>
            <a:miter lim="800000"/>
            <a:headEnd/>
            <a:tailEnd/>
          </a:ln>
        </p:spPr>
        <p:txBody>
          <a:bodyPr wrap="none" anchor="ctr">
            <a:spAutoFit/>
          </a:bodyPr>
          <a:lstStyle/>
          <a:p>
            <a:pPr eaLnBrk="0" hangingPunct="0"/>
            <a:endParaRPr lang="en-US"/>
          </a:p>
        </p:txBody>
      </p:sp>
      <p:sp>
        <p:nvSpPr>
          <p:cNvPr id="27689" name="Rectangle 5"/>
          <p:cNvSpPr>
            <a:spLocks noChangeArrowheads="1"/>
          </p:cNvSpPr>
          <p:nvPr/>
        </p:nvSpPr>
        <p:spPr bwMode="auto">
          <a:xfrm>
            <a:off x="812800" y="228600"/>
            <a:ext cx="6807200" cy="369888"/>
          </a:xfrm>
          <a:prstGeom prst="rect">
            <a:avLst/>
          </a:prstGeom>
          <a:noFill/>
          <a:ln w="9525">
            <a:noFill/>
            <a:miter lim="800000"/>
            <a:headEnd/>
            <a:tailEnd/>
          </a:ln>
        </p:spPr>
        <p:txBody>
          <a:bodyPr>
            <a:spAutoFit/>
          </a:bodyPr>
          <a:lstStyle/>
          <a:p>
            <a:r>
              <a:rPr lang="en-IE"/>
              <a:t>Following is the list of XML JSTL Tags:</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9956800" cy="427038"/>
          </a:xfrm>
        </p:spPr>
        <p:txBody>
          <a:bodyPr>
            <a:normAutofit fontScale="90000"/>
          </a:bodyPr>
          <a:lstStyle/>
          <a:p>
            <a:pPr>
              <a:defRPr/>
            </a:pPr>
            <a:r>
              <a:rPr lang="en-IE" b="1" dirty="0" smtClean="0"/>
              <a:t>JSTL Functions:</a:t>
            </a:r>
            <a:endParaRPr lang="en-IE" b="1" dirty="0"/>
          </a:p>
        </p:txBody>
      </p:sp>
      <p:sp>
        <p:nvSpPr>
          <p:cNvPr id="28675" name="Content Placeholder 2"/>
          <p:cNvSpPr>
            <a:spLocks noGrp="1"/>
          </p:cNvSpPr>
          <p:nvPr>
            <p:ph sz="quarter" idx="1"/>
          </p:nvPr>
        </p:nvSpPr>
        <p:spPr>
          <a:xfrm>
            <a:off x="609600" y="457200"/>
            <a:ext cx="9956800" cy="1447800"/>
          </a:xfrm>
        </p:spPr>
        <p:txBody>
          <a:bodyPr>
            <a:normAutofit fontScale="92500" lnSpcReduction="20000"/>
          </a:bodyPr>
          <a:lstStyle/>
          <a:p>
            <a:pPr>
              <a:buFont typeface="Wingdings" pitchFamily="2" charset="2"/>
              <a:buNone/>
            </a:pPr>
            <a:r>
              <a:rPr lang="en-IE" sz="1600" smtClean="0"/>
              <a:t>JSTL includes a number of standard functions, most of which are common </a:t>
            </a:r>
          </a:p>
          <a:p>
            <a:pPr>
              <a:buFont typeface="Wingdings" pitchFamily="2" charset="2"/>
              <a:buNone/>
            </a:pPr>
            <a:r>
              <a:rPr lang="en-IE" sz="1600" smtClean="0"/>
              <a:t>string manipulation functions. Following is the syntax to include JSTL </a:t>
            </a:r>
          </a:p>
          <a:p>
            <a:pPr>
              <a:buFont typeface="Wingdings" pitchFamily="2" charset="2"/>
              <a:buNone/>
            </a:pPr>
            <a:r>
              <a:rPr lang="en-IE" sz="1600" smtClean="0"/>
              <a:t>Functions library in your JSP:</a:t>
            </a:r>
          </a:p>
          <a:p>
            <a:pPr>
              <a:buFont typeface="Wingdings" pitchFamily="2" charset="2"/>
              <a:buNone/>
            </a:pPr>
            <a:r>
              <a:rPr lang="en-IE" sz="1600" b="1" smtClean="0"/>
              <a:t>&lt;%@ taglib prefix="fn" uri="http://java.sun.com/jsp/jstl/functions" %&gt; </a:t>
            </a:r>
          </a:p>
          <a:p>
            <a:pPr>
              <a:buFont typeface="Wingdings" pitchFamily="2" charset="2"/>
              <a:buNone/>
            </a:pPr>
            <a:r>
              <a:rPr lang="en-IE" sz="1600" smtClean="0"/>
              <a:t>Following is the list of JSTL Functions:</a:t>
            </a:r>
          </a:p>
        </p:txBody>
      </p:sp>
      <p:graphicFrame>
        <p:nvGraphicFramePr>
          <p:cNvPr id="4" name="Table 3"/>
          <p:cNvGraphicFramePr>
            <a:graphicFrameLocks noGrp="1"/>
          </p:cNvGraphicFramePr>
          <p:nvPr/>
        </p:nvGraphicFramePr>
        <p:xfrm>
          <a:off x="711200" y="1981200"/>
          <a:ext cx="10363200" cy="3825460"/>
        </p:xfrm>
        <a:graphic>
          <a:graphicData uri="http://schemas.openxmlformats.org/drawingml/2006/table">
            <a:tbl>
              <a:tblPr/>
              <a:tblGrid>
                <a:gridCol w="3108959"/>
                <a:gridCol w="7254241"/>
              </a:tblGrid>
              <a:tr h="239503">
                <a:tc>
                  <a:txBody>
                    <a:bodyPr/>
                    <a:lstStyle/>
                    <a:p>
                      <a:pPr algn="ctr"/>
                      <a:r>
                        <a:rPr lang="en-IE" sz="1600" b="1" dirty="0"/>
                        <a:t>Function</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DCDCD"/>
                    </a:solidFill>
                  </a:tcPr>
                </a:tc>
                <a:tc>
                  <a:txBody>
                    <a:bodyPr/>
                    <a:lstStyle/>
                    <a:p>
                      <a:pPr algn="ctr"/>
                      <a:r>
                        <a:rPr lang="en-IE" sz="1600" b="1" dirty="0"/>
                        <a:t>Description </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DCDCD"/>
                    </a:solidFill>
                  </a:tcPr>
                </a:tc>
              </a:tr>
              <a:tr h="320396">
                <a:tc>
                  <a:txBody>
                    <a:bodyPr/>
                    <a:lstStyle/>
                    <a:p>
                      <a:r>
                        <a:rPr lang="en-IE" sz="1600" dirty="0" err="1">
                          <a:hlinkClick r:id="" action="ppaction://hlinkfile"/>
                        </a:rPr>
                        <a:t>fn:contains</a:t>
                      </a:r>
                      <a:r>
                        <a:rPr lang="en-IE" sz="1600" dirty="0">
                          <a:hlinkClick r:id="" action="ppaction://hlinkfile"/>
                        </a:rPr>
                        <a:t>()</a:t>
                      </a:r>
                      <a:endParaRPr lang="en-IE" sz="1600" dirty="0"/>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600"/>
                        <a:t>Tests if an input string contains the specified substring. </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86770">
                <a:tc>
                  <a:txBody>
                    <a:bodyPr/>
                    <a:lstStyle/>
                    <a:p>
                      <a:r>
                        <a:rPr lang="en-IE" sz="1600">
                          <a:hlinkClick r:id="" action="ppaction://hlinkfile"/>
                        </a:rPr>
                        <a:t>fn:containsIgnoreCase()</a:t>
                      </a:r>
                      <a:endParaRPr lang="en-IE" sz="1600"/>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600"/>
                        <a:t>Tests if an input string contains the specified substring in a case insensitive way. </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20396">
                <a:tc>
                  <a:txBody>
                    <a:bodyPr/>
                    <a:lstStyle/>
                    <a:p>
                      <a:r>
                        <a:rPr lang="en-IE" sz="1600" dirty="0" err="1">
                          <a:hlinkClick r:id="" action="ppaction://hlinkfile"/>
                        </a:rPr>
                        <a:t>fn:endsWith</a:t>
                      </a:r>
                      <a:r>
                        <a:rPr lang="en-IE" sz="1600" dirty="0">
                          <a:hlinkClick r:id="" action="ppaction://hlinkfile"/>
                        </a:rPr>
                        <a:t>() </a:t>
                      </a:r>
                      <a:endParaRPr lang="en-IE" sz="1600" dirty="0"/>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600" dirty="0"/>
                        <a:t>Tests if an input string ends with the specified suffix. </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86770">
                <a:tc>
                  <a:txBody>
                    <a:bodyPr/>
                    <a:lstStyle/>
                    <a:p>
                      <a:r>
                        <a:rPr lang="en-IE" sz="1600">
                          <a:hlinkClick r:id="" action="ppaction://hlinkfile"/>
                        </a:rPr>
                        <a:t>fn:escapeXml() </a:t>
                      </a:r>
                      <a:endParaRPr lang="en-IE" sz="1600"/>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600"/>
                        <a:t>Escapes characters that could be interpreted as XML markup.</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86770">
                <a:tc>
                  <a:txBody>
                    <a:bodyPr/>
                    <a:lstStyle/>
                    <a:p>
                      <a:r>
                        <a:rPr lang="en-IE" sz="1600">
                          <a:hlinkClick r:id="" action="ppaction://hlinkfile"/>
                        </a:rPr>
                        <a:t>fn:indexOf()</a:t>
                      </a:r>
                      <a:endParaRPr lang="en-IE" sz="1600"/>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600" dirty="0"/>
                        <a:t>Returns the index </a:t>
                      </a:r>
                      <a:r>
                        <a:rPr lang="en-IE" sz="1600" dirty="0" smtClean="0"/>
                        <a:t>within </a:t>
                      </a:r>
                      <a:r>
                        <a:rPr lang="en-IE" sz="1600" dirty="0"/>
                        <a:t>a string of the first occurrence of a specified substring. </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386770">
                <a:tc>
                  <a:txBody>
                    <a:bodyPr/>
                    <a:lstStyle/>
                    <a:p>
                      <a:r>
                        <a:rPr lang="en-IE" sz="1600">
                          <a:hlinkClick r:id="" action="ppaction://hlinkfile"/>
                        </a:rPr>
                        <a:t>fn:join() </a:t>
                      </a:r>
                      <a:endParaRPr lang="en-IE" sz="1600"/>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600"/>
                        <a:t>Joins all elements of an array into a string. </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239503">
                <a:tc>
                  <a:txBody>
                    <a:bodyPr/>
                    <a:lstStyle/>
                    <a:p>
                      <a:r>
                        <a:rPr lang="en-IE" sz="1600">
                          <a:hlinkClick r:id="" action="ppaction://hlinkfile"/>
                        </a:rPr>
                        <a:t>fn:length() </a:t>
                      </a:r>
                      <a:endParaRPr lang="en-IE" sz="1600"/>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600"/>
                        <a:t>Returns the number of items in a collection, or the number of characters in a string.</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239503">
                <a:tc>
                  <a:txBody>
                    <a:bodyPr/>
                    <a:lstStyle/>
                    <a:p>
                      <a:r>
                        <a:rPr lang="en-IE" sz="1600">
                          <a:hlinkClick r:id="" action="ppaction://hlinkfile"/>
                        </a:rPr>
                        <a:t>fn:replace()</a:t>
                      </a:r>
                      <a:endParaRPr lang="en-IE" sz="1600"/>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600"/>
                        <a:t>Returns a string resulting from replacing in an input string all occurrences with a given string.</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239503">
                <a:tc>
                  <a:txBody>
                    <a:bodyPr/>
                    <a:lstStyle/>
                    <a:p>
                      <a:r>
                        <a:rPr lang="en-IE" sz="1600">
                          <a:hlinkClick r:id="" action="ppaction://hlinkfile"/>
                        </a:rPr>
                        <a:t>fn:split()</a:t>
                      </a:r>
                      <a:endParaRPr lang="en-IE" sz="1600"/>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lstStyle/>
                    <a:p>
                      <a:r>
                        <a:rPr lang="en-IE" sz="1600" dirty="0"/>
                        <a:t>Splits a string into an array of substrings. </a:t>
                      </a:r>
                    </a:p>
                  </a:txBody>
                  <a:tcPr marL="63500" marR="63500" marT="47625" marB="47625">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bl>
          </a:graphicData>
        </a:graphic>
      </p:graphicFrame>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IE"/>
          </a:p>
        </p:txBody>
      </p:sp>
      <p:sp>
        <p:nvSpPr>
          <p:cNvPr id="29699" name="Content Placeholder 2"/>
          <p:cNvSpPr>
            <a:spLocks noGrp="1"/>
          </p:cNvSpPr>
          <p:nvPr>
            <p:ph sz="quarter" idx="1"/>
          </p:nvPr>
        </p:nvSpPr>
        <p:spPr>
          <a:xfrm>
            <a:off x="609600" y="1600201"/>
            <a:ext cx="9956800" cy="4873625"/>
          </a:xfrm>
        </p:spPr>
        <p:txBody>
          <a:bodyPr/>
          <a:lstStyle/>
          <a:p>
            <a:r>
              <a:rPr lang="en-IE" smtClean="0"/>
              <a:t>In this session, we will only take a brief look at a few of the core tags. We will examine a simple example that shows how to process data that a user enters into a form. Before we examine this program, we must first see how JSTL handles expressions. Expression handling in JSTL is accomplished by using the EL expression language, just as it is done in JSP 2.0. In the subsequent sessions, we will examine the EL expression language.</a:t>
            </a:r>
          </a:p>
          <a:p>
            <a:endParaRPr lang="en-IE" smtClean="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9956800" cy="731838"/>
          </a:xfrm>
        </p:spPr>
        <p:txBody>
          <a:bodyPr/>
          <a:lstStyle/>
          <a:p>
            <a:pPr>
              <a:defRPr/>
            </a:pPr>
            <a:r>
              <a:rPr lang="en-IE" b="1" dirty="0" smtClean="0"/>
              <a:t>The EL Expression Language</a:t>
            </a:r>
            <a:endParaRPr lang="en-IE" dirty="0"/>
          </a:p>
        </p:txBody>
      </p:sp>
      <p:sp>
        <p:nvSpPr>
          <p:cNvPr id="30723" name="Content Placeholder 2"/>
          <p:cNvSpPr>
            <a:spLocks noGrp="1"/>
          </p:cNvSpPr>
          <p:nvPr>
            <p:ph sz="quarter" idx="1"/>
          </p:nvPr>
        </p:nvSpPr>
        <p:spPr>
          <a:xfrm>
            <a:off x="609600" y="1066800"/>
            <a:ext cx="10769600" cy="5407025"/>
          </a:xfrm>
        </p:spPr>
        <p:txBody>
          <a:bodyPr/>
          <a:lstStyle/>
          <a:p>
            <a:r>
              <a:rPr lang="en-IE" sz="1400" smtClean="0"/>
              <a:t>One major component of JSP 2.0 is the new expression language named EL. EL is used extensively in JSTL. However, it is important to remember that EL is a feature of JSP and not of JSTL. JSP scriptlet code used with JSP 2.0 can contain EL expressions. The following lines of code demonstrate using EL inside of JSP scriptlet code:</a:t>
            </a:r>
          </a:p>
          <a:p>
            <a:pPr>
              <a:buFont typeface="Wingdings" pitchFamily="2" charset="2"/>
              <a:buNone/>
            </a:pPr>
            <a:r>
              <a:rPr lang="en-IE" sz="1400" smtClean="0"/>
              <a:t>	</a:t>
            </a:r>
          </a:p>
          <a:p>
            <a:pPr>
              <a:buFont typeface="Wingdings" pitchFamily="2" charset="2"/>
              <a:buNone/>
            </a:pPr>
            <a:r>
              <a:rPr lang="en-IE" sz="1400" smtClean="0"/>
              <a:t>     &lt;p&gt;</a:t>
            </a:r>
            <a:br>
              <a:rPr lang="en-IE" sz="1400" smtClean="0"/>
            </a:br>
            <a:r>
              <a:rPr lang="en-IE" sz="1400" smtClean="0"/>
              <a:t>Your total, including shipping is ${total+shipping}</a:t>
            </a:r>
            <a:br>
              <a:rPr lang="en-IE" sz="1400" smtClean="0"/>
            </a:br>
            <a:r>
              <a:rPr lang="en-IE" sz="1400" smtClean="0"/>
              <a:t>&lt;/p&gt;</a:t>
            </a:r>
            <a:br>
              <a:rPr lang="en-IE" sz="1400" smtClean="0"/>
            </a:br>
            <a:endParaRPr lang="en-IE" sz="1400" smtClean="0"/>
          </a:p>
          <a:p>
            <a:r>
              <a:rPr lang="en-IE" sz="1400" smtClean="0"/>
              <a:t>As you can see from the preceding code, the values "total" and "shipping" are added and displayed as the HTML is generated. These expressions can be used inside of JSTL tags as well. One important requirement of JSTL 1.0 was that JSTL could be used with JSP 1.2. Because JSP 1.2 does not support EL, it is necessary to provide a few additional JSTL tags that facilitate the use of EL. For example, if you wanted to use JSTL to display the above expression, you would use the following code.</a:t>
            </a:r>
          </a:p>
          <a:p>
            <a:pPr>
              <a:buFont typeface="Wingdings" pitchFamily="2" charset="2"/>
              <a:buNone/>
            </a:pPr>
            <a:r>
              <a:rPr lang="en-IE" sz="1400" smtClean="0"/>
              <a:t>	</a:t>
            </a:r>
          </a:p>
          <a:p>
            <a:pPr>
              <a:buFont typeface="Wingdings" pitchFamily="2" charset="2"/>
              <a:buNone/>
            </a:pPr>
            <a:r>
              <a:rPr lang="en-IE" sz="1400" smtClean="0"/>
              <a:t>     &lt;p&gt;</a:t>
            </a:r>
            <a:br>
              <a:rPr lang="en-IE" sz="1400" smtClean="0"/>
            </a:br>
            <a:r>
              <a:rPr lang="en-IE" sz="1400" smtClean="0"/>
              <a:t>Your total, including shipping is &lt;c:out var="${total+shipping"/&gt;</a:t>
            </a:r>
            <a:br>
              <a:rPr lang="en-IE" sz="1400" smtClean="0"/>
            </a:br>
            <a:r>
              <a:rPr lang="en-IE" sz="1400" smtClean="0"/>
              <a:t>&lt;/p&gt;</a:t>
            </a:r>
            <a:br>
              <a:rPr lang="en-IE" sz="1400" smtClean="0"/>
            </a:br>
            <a:endParaRPr lang="en-IE" sz="1400" smtClean="0"/>
          </a:p>
          <a:p>
            <a:r>
              <a:rPr lang="en-IE" sz="1400" smtClean="0"/>
              <a:t>One of the requirements of JSTL was that it not require JSP 2.0 to run. By providing a tag that is capable of displaying EL expressions, this requirement is met.</a:t>
            </a:r>
          </a:p>
          <a:p>
            <a:endParaRPr lang="en-IE" sz="1400" smtClean="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9956800" cy="457200"/>
          </a:xfrm>
        </p:spPr>
        <p:txBody>
          <a:bodyPr>
            <a:normAutofit fontScale="90000"/>
          </a:bodyPr>
          <a:lstStyle/>
          <a:p>
            <a:pPr>
              <a:defRPr/>
            </a:pPr>
            <a:r>
              <a:rPr lang="en-IE" b="1" dirty="0" smtClean="0"/>
              <a:t>JSTL Example</a:t>
            </a:r>
            <a:endParaRPr lang="en-IE" dirty="0"/>
          </a:p>
        </p:txBody>
      </p:sp>
      <p:sp>
        <p:nvSpPr>
          <p:cNvPr id="31747" name="Content Placeholder 2"/>
          <p:cNvSpPr>
            <a:spLocks noGrp="1"/>
          </p:cNvSpPr>
          <p:nvPr>
            <p:ph sz="quarter" idx="1"/>
          </p:nvPr>
        </p:nvSpPr>
        <p:spPr>
          <a:xfrm>
            <a:off x="609600" y="762001"/>
            <a:ext cx="9956800" cy="5407025"/>
          </a:xfrm>
        </p:spPr>
        <p:txBody>
          <a:bodyPr>
            <a:normAutofit lnSpcReduction="10000"/>
          </a:bodyPr>
          <a:lstStyle/>
          <a:p>
            <a:pPr>
              <a:buFont typeface="Wingdings" pitchFamily="2" charset="2"/>
              <a:buNone/>
            </a:pPr>
            <a:r>
              <a:rPr lang="en-IE" sz="1600" smtClean="0"/>
              <a:t>We will now examine a simple example that uses JSTL. For this example, we</a:t>
            </a:r>
          </a:p>
          <a:p>
            <a:pPr>
              <a:buFont typeface="Wingdings" pitchFamily="2" charset="2"/>
              <a:buNone/>
            </a:pPr>
            <a:r>
              <a:rPr lang="en-IE" sz="1600" smtClean="0"/>
              <a:t>will examine a common procedure that is done by many Web applications.</a:t>
            </a:r>
          </a:p>
          <a:p>
            <a:pPr>
              <a:buFont typeface="Wingdings" pitchFamily="2" charset="2"/>
              <a:buNone/>
            </a:pPr>
            <a:r>
              <a:rPr lang="en-IE" sz="1600" smtClean="0"/>
              <a:t>We will see how to POST a form and process the results from that POST. A</a:t>
            </a:r>
          </a:p>
          <a:p>
            <a:pPr>
              <a:buFont typeface="Wingdings" pitchFamily="2" charset="2"/>
              <a:buNone/>
            </a:pPr>
            <a:r>
              <a:rPr lang="en-IE" sz="1600" smtClean="0"/>
              <a:t>simple program that is capable of doing this is shown below:</a:t>
            </a:r>
          </a:p>
          <a:p>
            <a:endParaRPr lang="en-IE" sz="1400" smtClean="0"/>
          </a:p>
          <a:p>
            <a:pPr>
              <a:buFont typeface="Wingdings" pitchFamily="2" charset="2"/>
              <a:buNone/>
            </a:pPr>
            <a:r>
              <a:rPr lang="en-IE" sz="1800" smtClean="0"/>
              <a:t>    &lt;%@ taglib uri="http://java.sun.com/jstl/core" prefix="c" %&gt;</a:t>
            </a:r>
            <a:br>
              <a:rPr lang="en-IE" sz="1800" smtClean="0"/>
            </a:br>
            <a:r>
              <a:rPr lang="en-IE" sz="1800" smtClean="0"/>
              <a:t>&lt;html&gt;</a:t>
            </a:r>
            <a:br>
              <a:rPr lang="en-IE" sz="1800" smtClean="0"/>
            </a:br>
            <a:r>
              <a:rPr lang="en-IE" sz="1800" smtClean="0"/>
              <a:t>  &lt;head&gt;</a:t>
            </a:r>
            <a:br>
              <a:rPr lang="en-IE" sz="1800" smtClean="0"/>
            </a:br>
            <a:r>
              <a:rPr lang="en-IE" sz="1800" smtClean="0"/>
              <a:t>    &lt;title&gt;If with Body&lt;/title&gt;</a:t>
            </a:r>
            <a:br>
              <a:rPr lang="en-IE" sz="1800" smtClean="0"/>
            </a:br>
            <a:r>
              <a:rPr lang="en-IE" sz="1800" smtClean="0"/>
              <a:t>  &lt;/head&gt;</a:t>
            </a:r>
            <a:br>
              <a:rPr lang="en-IE" sz="1800" smtClean="0"/>
            </a:br>
            <a:r>
              <a:rPr lang="en-IE" sz="1800" smtClean="0"/>
              <a:t/>
            </a:r>
            <a:br>
              <a:rPr lang="en-IE" sz="1800" smtClean="0"/>
            </a:br>
            <a:r>
              <a:rPr lang="en-IE" sz="1800" smtClean="0"/>
              <a:t>  &lt;body&gt;</a:t>
            </a:r>
            <a:br>
              <a:rPr lang="en-IE" sz="1800" smtClean="0"/>
            </a:br>
            <a:r>
              <a:rPr lang="en-IE" sz="1800" smtClean="0"/>
              <a:t>    &lt;c:if test="${pageContext.request.method=='POST'}"&gt;</a:t>
            </a:r>
            <a:br>
              <a:rPr lang="en-IE" sz="1800" smtClean="0"/>
            </a:br>
            <a:r>
              <a:rPr lang="en-IE" sz="1800" smtClean="0"/>
              <a:t>      &lt;c:if test="${param.guess=='Java'}"&gt;You guessed it!</a:t>
            </a:r>
            <a:br>
              <a:rPr lang="en-IE" sz="1800" smtClean="0"/>
            </a:br>
            <a:r>
              <a:rPr lang="en-IE" sz="1800" smtClean="0"/>
              <a:t>      &lt;br /&gt;</a:t>
            </a:r>
            <a:br>
              <a:rPr lang="en-IE" sz="1800" smtClean="0"/>
            </a:br>
            <a:r>
              <a:rPr lang="en-IE" sz="1800" smtClean="0"/>
              <a:t/>
            </a:r>
            <a:br>
              <a:rPr lang="en-IE" sz="1800" smtClean="0"/>
            </a:br>
            <a:r>
              <a:rPr lang="en-IE" sz="1800" smtClean="0"/>
              <a:t>      &lt;br /&gt;</a:t>
            </a:r>
            <a:br>
              <a:rPr lang="en-IE" sz="1800" smtClean="0"/>
            </a:br>
            <a:r>
              <a:rPr lang="en-IE" sz="1800" smtClean="0"/>
              <a:t/>
            </a:r>
            <a:br>
              <a:rPr lang="en-IE" sz="1800" smtClean="0"/>
            </a:br>
            <a:r>
              <a:rPr lang="en-IE" sz="1800" smtClean="0"/>
              <a:t>      &lt;br /&gt;</a:t>
            </a:r>
            <a:br>
              <a:rPr lang="en-IE" sz="1800" smtClean="0"/>
            </a:br>
            <a:r>
              <a:rPr lang="en-IE" sz="1800" smtClean="0"/>
              <a:t>      &lt;/c:if&gt;</a:t>
            </a:r>
            <a:r>
              <a:rPr lang="en-IE" sz="1400" smtClean="0"/>
              <a:t/>
            </a:r>
            <a:br>
              <a:rPr lang="en-IE" sz="1400" smtClean="0"/>
            </a:br>
            <a:endParaRPr lang="en-IE" smtClean="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9956800" cy="457200"/>
          </a:xfrm>
        </p:spPr>
        <p:txBody>
          <a:bodyPr>
            <a:normAutofit fontScale="90000"/>
          </a:bodyPr>
          <a:lstStyle/>
          <a:p>
            <a:pPr>
              <a:defRPr/>
            </a:pPr>
            <a:r>
              <a:rPr lang="en-IE" b="1" dirty="0" smtClean="0"/>
              <a:t>JSTL Example…</a:t>
            </a:r>
            <a:r>
              <a:rPr lang="en-IE" b="1" dirty="0" err="1" smtClean="0"/>
              <a:t>contd</a:t>
            </a:r>
            <a:endParaRPr lang="en-IE" dirty="0"/>
          </a:p>
        </p:txBody>
      </p:sp>
      <p:sp>
        <p:nvSpPr>
          <p:cNvPr id="32771" name="Content Placeholder 2"/>
          <p:cNvSpPr>
            <a:spLocks noGrp="1"/>
          </p:cNvSpPr>
          <p:nvPr>
            <p:ph sz="quarter" idx="1"/>
          </p:nvPr>
        </p:nvSpPr>
        <p:spPr>
          <a:xfrm>
            <a:off x="609600" y="762001"/>
            <a:ext cx="9956800" cy="5407025"/>
          </a:xfrm>
        </p:spPr>
        <p:txBody>
          <a:bodyPr/>
          <a:lstStyle/>
          <a:p>
            <a:pPr>
              <a:buFont typeface="Wingdings" pitchFamily="2" charset="2"/>
              <a:buNone/>
            </a:pPr>
            <a:r>
              <a:rPr lang="en-IE" sz="2000" smtClean="0"/>
              <a:t>      &lt;c:if test="${param.guess!='Java'}"&gt;You are wrong</a:t>
            </a:r>
            <a:br>
              <a:rPr lang="en-IE" sz="2000" smtClean="0"/>
            </a:br>
            <a:r>
              <a:rPr lang="en-IE" sz="2000" smtClean="0"/>
              <a:t>      &lt;br /&gt;</a:t>
            </a:r>
            <a:br>
              <a:rPr lang="en-IE" sz="2000" smtClean="0"/>
            </a:br>
            <a:r>
              <a:rPr lang="en-IE" sz="2000" smtClean="0"/>
              <a:t/>
            </a:r>
            <a:br>
              <a:rPr lang="en-IE" sz="2000" smtClean="0"/>
            </a:br>
            <a:r>
              <a:rPr lang="en-IE" sz="2000" smtClean="0"/>
              <a:t>      &lt;br /&gt;</a:t>
            </a:r>
            <a:br>
              <a:rPr lang="en-IE" sz="2000" smtClean="0"/>
            </a:br>
            <a:r>
              <a:rPr lang="en-IE" sz="2000" smtClean="0"/>
              <a:t/>
            </a:r>
            <a:br>
              <a:rPr lang="en-IE" sz="2000" smtClean="0"/>
            </a:br>
            <a:r>
              <a:rPr lang="en-IE" sz="2000" smtClean="0"/>
              <a:t>      &lt;br /&gt;</a:t>
            </a:r>
            <a:br>
              <a:rPr lang="en-IE" sz="2000" smtClean="0"/>
            </a:br>
            <a:r>
              <a:rPr lang="en-IE" sz="2000" smtClean="0"/>
              <a:t>      &lt;/c:if&gt;</a:t>
            </a:r>
            <a:br>
              <a:rPr lang="en-IE" sz="2000" smtClean="0"/>
            </a:br>
            <a:r>
              <a:rPr lang="en-IE" sz="2000" smtClean="0"/>
              <a:t>    &lt;/c:if&gt;</a:t>
            </a:r>
            <a:br>
              <a:rPr lang="en-IE" sz="2000" smtClean="0"/>
            </a:br>
            <a:r>
              <a:rPr lang="en-IE" sz="2000" smtClean="0"/>
              <a:t/>
            </a:r>
            <a:br>
              <a:rPr lang="en-IE" sz="2000" smtClean="0"/>
            </a:br>
            <a:r>
              <a:rPr lang="en-IE" sz="2000" smtClean="0"/>
              <a:t>    &lt;form method="post"&gt;Guess what computer language</a:t>
            </a:r>
            <a:br>
              <a:rPr lang="en-IE" sz="2000" smtClean="0"/>
            </a:br>
            <a:r>
              <a:rPr lang="en-IE" sz="2000" smtClean="0"/>
              <a:t>                        I am thinking of?</a:t>
            </a:r>
            <a:br>
              <a:rPr lang="en-IE" sz="2000" smtClean="0"/>
            </a:br>
            <a:r>
              <a:rPr lang="en-IE" sz="2000" smtClean="0"/>
              <a:t>    &lt;input type="text" name="guess" /&gt;</a:t>
            </a:r>
            <a:br>
              <a:rPr lang="en-IE" sz="2000" smtClean="0"/>
            </a:br>
            <a:r>
              <a:rPr lang="en-IE" sz="2000" smtClean="0"/>
              <a:t/>
            </a:r>
            <a:br>
              <a:rPr lang="en-IE" sz="2000" smtClean="0"/>
            </a:br>
            <a:r>
              <a:rPr lang="en-IE" sz="2000" smtClean="0"/>
              <a:t>    &lt;input type="submit" value="Try!" /&gt;</a:t>
            </a:r>
            <a:br>
              <a:rPr lang="en-IE" sz="2000" smtClean="0"/>
            </a:br>
            <a:r>
              <a:rPr lang="en-IE" sz="2000" smtClean="0"/>
              <a:t/>
            </a:r>
            <a:br>
              <a:rPr lang="en-IE" sz="2000" smtClean="0"/>
            </a:br>
            <a:r>
              <a:rPr lang="en-IE" sz="2000" smtClean="0"/>
              <a:t>    &lt;br /&gt;</a:t>
            </a:r>
            <a:br>
              <a:rPr lang="en-IE" sz="2000" smtClean="0"/>
            </a:br>
            <a:r>
              <a:rPr lang="en-IE" sz="2000" smtClean="0"/>
              <a:t>    &lt;/form&gt;</a:t>
            </a:r>
            <a:br>
              <a:rPr lang="en-IE" sz="2000" smtClean="0"/>
            </a:br>
            <a:r>
              <a:rPr lang="en-IE" sz="2000" smtClean="0"/>
              <a:t>  &lt;/body&gt;</a:t>
            </a:r>
            <a:br>
              <a:rPr lang="en-IE" sz="2000" smtClean="0"/>
            </a:br>
            <a:r>
              <a:rPr lang="en-IE" sz="2000" smtClean="0"/>
              <a:t>&lt;/html&gt;</a:t>
            </a:r>
          </a:p>
          <a:p>
            <a:endParaRPr lang="en-IE" sz="2000" smtClean="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HTML Forms with </a:t>
            </a:r>
            <a:r>
              <a:rPr lang="en-US" dirty="0" err="1" smtClean="0"/>
              <a:t>JavaServer</a:t>
            </a:r>
            <a:r>
              <a:rPr lang="en-US" dirty="0" smtClean="0"/>
              <a:t> Pages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Simple HTML Form</a:t>
            </a:r>
            <a:br>
              <a:rPr lang="en-US" b="1" dirty="0" smtClean="0"/>
            </a:br>
            <a:endParaRPr lang="en-US" dirty="0"/>
          </a:p>
        </p:txBody>
      </p:sp>
      <p:sp>
        <p:nvSpPr>
          <p:cNvPr id="3" name="Content Placeholder 2"/>
          <p:cNvSpPr>
            <a:spLocks noGrp="1"/>
          </p:cNvSpPr>
          <p:nvPr>
            <p:ph idx="1"/>
          </p:nvPr>
        </p:nvSpPr>
        <p:spPr/>
        <p:txBody>
          <a:bodyPr>
            <a:noAutofit/>
          </a:bodyPr>
          <a:lstStyle/>
          <a:p>
            <a:r>
              <a:rPr lang="en-US" sz="2000" dirty="0" smtClean="0"/>
              <a:t>Source Code for SimpleForm.html</a:t>
            </a:r>
          </a:p>
          <a:p>
            <a:r>
              <a:rPr lang="en-US" sz="2000" dirty="0" smtClean="0"/>
              <a:t>&lt;html&gt;</a:t>
            </a:r>
          </a:p>
          <a:p>
            <a:r>
              <a:rPr lang="en-US" sz="2000" dirty="0" smtClean="0"/>
              <a:t>&lt;body&gt;</a:t>
            </a:r>
          </a:p>
          <a:p>
            <a:r>
              <a:rPr lang="en-US" sz="2000" dirty="0" smtClean="0"/>
              <a:t>&lt;h1&gt;Please tell me about yourself&lt;/h1&gt;</a:t>
            </a:r>
          </a:p>
          <a:p>
            <a:r>
              <a:rPr lang="en-US" sz="2000" dirty="0" smtClean="0"/>
              <a:t>&lt;form action="SimpleFormHandler.jsp" method="get"&gt;</a:t>
            </a:r>
          </a:p>
          <a:p>
            <a:r>
              <a:rPr lang="en-US" sz="2000" dirty="0" smtClean="0"/>
              <a:t>Name: &lt;input type="text" name="</a:t>
            </a:r>
            <a:r>
              <a:rPr lang="en-US" sz="2000" dirty="0" err="1" smtClean="0"/>
              <a:t>firstName</a:t>
            </a:r>
            <a:r>
              <a:rPr lang="en-US" sz="2000" dirty="0" smtClean="0"/>
              <a:t>"&gt;</a:t>
            </a:r>
          </a:p>
          <a:p>
            <a:r>
              <a:rPr lang="en-US" sz="2000" dirty="0" smtClean="0"/>
              <a:t>  &lt;input type="text" name="</a:t>
            </a:r>
            <a:r>
              <a:rPr lang="en-US" sz="2000" dirty="0" err="1" smtClean="0"/>
              <a:t>lastName</a:t>
            </a:r>
            <a:r>
              <a:rPr lang="en-US" sz="2000" dirty="0" smtClean="0"/>
              <a:t>"&gt;&lt;</a:t>
            </a:r>
            <a:r>
              <a:rPr lang="en-US" sz="2000" dirty="0" err="1" smtClean="0"/>
              <a:t>br</a:t>
            </a:r>
            <a:r>
              <a:rPr lang="en-US" sz="2000" dirty="0" smtClean="0"/>
              <a:t>&gt;</a:t>
            </a:r>
          </a:p>
          <a:p>
            <a:r>
              <a:rPr lang="en-US" sz="2000" dirty="0" smtClean="0"/>
              <a:t>Sex:</a:t>
            </a:r>
          </a:p>
          <a:p>
            <a:r>
              <a:rPr lang="en-US" sz="2000" dirty="0" smtClean="0"/>
              <a:t>  &lt;input type="radio" checked name="sex" value="male"&gt;Male</a:t>
            </a:r>
          </a:p>
          <a:p>
            <a:r>
              <a:rPr lang="en-US" sz="2000" dirty="0" smtClean="0"/>
              <a:t>  &lt;input type="radio" name="sex" value="female"&gt;Female</a:t>
            </a:r>
          </a:p>
          <a:p>
            <a:r>
              <a:rPr lang="en-US" sz="2000" dirty="0" smtClean="0"/>
              <a:t>&lt;p&gt;</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Simple HTML Form</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What Java primitive type best describes your personality:</a:t>
            </a:r>
          </a:p>
          <a:p>
            <a:r>
              <a:rPr lang="en-US" dirty="0" smtClean="0"/>
              <a:t>&lt;select name="</a:t>
            </a:r>
            <a:r>
              <a:rPr lang="en-US" dirty="0" err="1" smtClean="0"/>
              <a:t>javaType</a:t>
            </a:r>
            <a:r>
              <a:rPr lang="en-US" dirty="0" smtClean="0"/>
              <a:t>"&gt;</a:t>
            </a:r>
          </a:p>
          <a:p>
            <a:r>
              <a:rPr lang="en-US" dirty="0" smtClean="0"/>
              <a:t>  &lt;option value="</a:t>
            </a:r>
            <a:r>
              <a:rPr lang="en-US" dirty="0" err="1" smtClean="0"/>
              <a:t>boolean</a:t>
            </a:r>
            <a:r>
              <a:rPr lang="en-US" dirty="0" smtClean="0"/>
              <a:t>"&gt;</a:t>
            </a:r>
            <a:r>
              <a:rPr lang="en-US" dirty="0" err="1" smtClean="0"/>
              <a:t>boolean</a:t>
            </a:r>
            <a:r>
              <a:rPr lang="en-US" dirty="0" smtClean="0"/>
              <a:t>&lt;/option&gt; </a:t>
            </a:r>
          </a:p>
          <a:p>
            <a:r>
              <a:rPr lang="en-US" dirty="0" smtClean="0"/>
              <a:t>  &lt;option value="byte"&gt;byte&lt;/option&gt; </a:t>
            </a:r>
          </a:p>
          <a:p>
            <a:r>
              <a:rPr lang="en-US" dirty="0" smtClean="0"/>
              <a:t>  &lt;option value="char" selected&gt;char&lt;/option&gt; </a:t>
            </a:r>
          </a:p>
          <a:p>
            <a:r>
              <a:rPr lang="en-US" dirty="0" smtClean="0"/>
              <a:t>  &lt;option value="double"&gt;double&lt;/option&gt; </a:t>
            </a:r>
          </a:p>
          <a:p>
            <a:r>
              <a:rPr lang="en-US" dirty="0" smtClean="0"/>
              <a:t>  &lt;option value="float"&gt;float&lt;/option&gt; </a:t>
            </a:r>
          </a:p>
          <a:p>
            <a:r>
              <a:rPr lang="en-US" dirty="0" smtClean="0"/>
              <a:t>  &lt;option value="</a:t>
            </a:r>
            <a:r>
              <a:rPr lang="en-US" dirty="0" err="1" smtClean="0"/>
              <a:t>int</a:t>
            </a:r>
            <a:r>
              <a:rPr lang="en-US" dirty="0" smtClean="0"/>
              <a:t>"&gt;</a:t>
            </a:r>
            <a:r>
              <a:rPr lang="en-US" dirty="0" err="1" smtClean="0"/>
              <a:t>int</a:t>
            </a:r>
            <a:r>
              <a:rPr lang="en-US" dirty="0" smtClean="0"/>
              <a:t>&lt;/option&gt; </a:t>
            </a:r>
          </a:p>
          <a:p>
            <a:r>
              <a:rPr lang="en-US" dirty="0" smtClean="0"/>
              <a:t>  &lt;option value="long"&gt;long&lt;/option&gt; </a:t>
            </a:r>
          </a:p>
          <a:p>
            <a:r>
              <a:rPr lang="en-US" dirty="0" smtClean="0"/>
              <a:t>&lt;/select&gt;</a:t>
            </a:r>
          </a:p>
          <a:p>
            <a:r>
              <a:rPr lang="en-US" dirty="0" smtClean="0"/>
              <a:t>&lt;</a:t>
            </a:r>
            <a:r>
              <a:rPr lang="en-US" dirty="0" err="1" smtClean="0"/>
              <a:t>br</a:t>
            </a:r>
            <a:r>
              <a:rPr lang="en-US" dirty="0" smtClean="0"/>
              <a:t>&gt;</a:t>
            </a:r>
          </a:p>
          <a:p>
            <a:r>
              <a:rPr lang="en-US" dirty="0" smtClean="0"/>
              <a:t>&lt;input type="submit"&gt;</a:t>
            </a:r>
          </a:p>
          <a:p>
            <a:r>
              <a:rPr lang="en-US" dirty="0" smtClean="0"/>
              <a:t>&lt;/form&gt;</a:t>
            </a:r>
          </a:p>
          <a:p>
            <a:r>
              <a:rPr lang="en-US" dirty="0" smtClean="0"/>
              <a:t>&lt;/body&gt;</a:t>
            </a:r>
          </a:p>
          <a:p>
            <a:r>
              <a:rPr lang="en-US" dirty="0" smtClean="0"/>
              <a:t>&lt;/html&gt;</a:t>
            </a:r>
          </a:p>
          <a:p>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for SimpleFormHandler.jsp</a:t>
            </a:r>
            <a:br>
              <a:rPr lang="en-US" dirty="0" smtClean="0"/>
            </a:br>
            <a:endParaRPr lang="en-US" dirty="0"/>
          </a:p>
        </p:txBody>
      </p:sp>
      <p:sp>
        <p:nvSpPr>
          <p:cNvPr id="3" name="Content Placeholder 2"/>
          <p:cNvSpPr>
            <a:spLocks noGrp="1"/>
          </p:cNvSpPr>
          <p:nvPr>
            <p:ph idx="1"/>
          </p:nvPr>
        </p:nvSpPr>
        <p:spPr/>
        <p:txBody>
          <a:bodyPr>
            <a:noAutofit/>
          </a:bodyPr>
          <a:lstStyle/>
          <a:p>
            <a:r>
              <a:rPr lang="en-US" sz="1400" dirty="0" smtClean="0"/>
              <a:t>&lt;html&gt;</a:t>
            </a:r>
          </a:p>
          <a:p>
            <a:r>
              <a:rPr lang="en-US" sz="1400" dirty="0" smtClean="0"/>
              <a:t>&lt;body&gt;</a:t>
            </a:r>
          </a:p>
          <a:p>
            <a:r>
              <a:rPr lang="en-US" sz="1400" dirty="0" smtClean="0"/>
              <a:t>&lt;%</a:t>
            </a:r>
          </a:p>
          <a:p>
            <a:r>
              <a:rPr lang="en-US" sz="1400" dirty="0" smtClean="0"/>
              <a:t>// Grab the variables from the form.</a:t>
            </a:r>
          </a:p>
          <a:p>
            <a:r>
              <a:rPr lang="en-US" sz="1400" dirty="0" smtClean="0"/>
              <a:t>  String </a:t>
            </a:r>
            <a:r>
              <a:rPr lang="en-US" sz="1400" dirty="0" err="1" smtClean="0"/>
              <a:t>firstName</a:t>
            </a:r>
            <a:r>
              <a:rPr lang="en-US" sz="1400" dirty="0" smtClean="0"/>
              <a:t> = </a:t>
            </a:r>
            <a:r>
              <a:rPr lang="en-US" sz="1400" dirty="0" err="1" smtClean="0"/>
              <a:t>request.getParameter</a:t>
            </a:r>
            <a:r>
              <a:rPr lang="en-US" sz="1400" dirty="0" smtClean="0"/>
              <a:t>("</a:t>
            </a:r>
            <a:r>
              <a:rPr lang="en-US" sz="1400" dirty="0" err="1" smtClean="0"/>
              <a:t>firstName</a:t>
            </a:r>
            <a:r>
              <a:rPr lang="en-US" sz="1400" dirty="0" smtClean="0"/>
              <a:t>");</a:t>
            </a:r>
          </a:p>
          <a:p>
            <a:r>
              <a:rPr lang="en-US" sz="1400" dirty="0" smtClean="0"/>
              <a:t>  String </a:t>
            </a:r>
            <a:r>
              <a:rPr lang="en-US" sz="1400" dirty="0" err="1" smtClean="0"/>
              <a:t>lastName</a:t>
            </a:r>
            <a:r>
              <a:rPr lang="en-US" sz="1400" dirty="0" smtClean="0"/>
              <a:t> = </a:t>
            </a:r>
            <a:r>
              <a:rPr lang="en-US" sz="1400" dirty="0" err="1" smtClean="0"/>
              <a:t>request.getParameter</a:t>
            </a:r>
            <a:r>
              <a:rPr lang="en-US" sz="1400" dirty="0" smtClean="0"/>
              <a:t>("</a:t>
            </a:r>
            <a:r>
              <a:rPr lang="en-US" sz="1400" dirty="0" err="1" smtClean="0"/>
              <a:t>lastName</a:t>
            </a:r>
            <a:r>
              <a:rPr lang="en-US" sz="1400" dirty="0" smtClean="0"/>
              <a:t>");</a:t>
            </a:r>
          </a:p>
          <a:p>
            <a:r>
              <a:rPr lang="en-US" sz="1400" dirty="0" smtClean="0"/>
              <a:t>  String sex = </a:t>
            </a:r>
            <a:r>
              <a:rPr lang="en-US" sz="1400" dirty="0" err="1" smtClean="0"/>
              <a:t>request.getParameter</a:t>
            </a:r>
            <a:r>
              <a:rPr lang="en-US" sz="1400" dirty="0" smtClean="0"/>
              <a:t>("sex");</a:t>
            </a:r>
          </a:p>
          <a:p>
            <a:r>
              <a:rPr lang="en-US" sz="1400" dirty="0" smtClean="0"/>
              <a:t>  String </a:t>
            </a:r>
            <a:r>
              <a:rPr lang="en-US" sz="1400" dirty="0" err="1" smtClean="0"/>
              <a:t>javaType</a:t>
            </a:r>
            <a:r>
              <a:rPr lang="en-US" sz="1400" dirty="0" smtClean="0"/>
              <a:t> = </a:t>
            </a:r>
            <a:r>
              <a:rPr lang="en-US" sz="1400" dirty="0" err="1" smtClean="0"/>
              <a:t>request.getParameter</a:t>
            </a:r>
            <a:r>
              <a:rPr lang="en-US" sz="1400" dirty="0" smtClean="0"/>
              <a:t>("</a:t>
            </a:r>
            <a:r>
              <a:rPr lang="en-US" sz="1400" dirty="0" err="1" smtClean="0"/>
              <a:t>javaType</a:t>
            </a:r>
            <a:r>
              <a:rPr lang="en-US" sz="1400" dirty="0" smtClean="0"/>
              <a:t>");</a:t>
            </a:r>
          </a:p>
          <a:p>
            <a:r>
              <a:rPr lang="en-US" sz="1400" dirty="0" smtClean="0"/>
              <a:t>%&gt;</a:t>
            </a:r>
          </a:p>
          <a:p>
            <a:r>
              <a:rPr lang="en-US" sz="1400" dirty="0" smtClean="0"/>
              <a:t>&lt;%-- Print out the variables. --%&gt;</a:t>
            </a:r>
          </a:p>
          <a:p>
            <a:r>
              <a:rPr lang="en-US" sz="1400" dirty="0" smtClean="0"/>
              <a:t>&lt;h1&gt;Hello, &lt;%=</a:t>
            </a:r>
            <a:r>
              <a:rPr lang="en-US" sz="1400" dirty="0" err="1" smtClean="0"/>
              <a:t>firstName</a:t>
            </a:r>
            <a:r>
              <a:rPr lang="en-US" sz="1400" dirty="0" smtClean="0"/>
              <a:t>%&gt; &lt;%=</a:t>
            </a:r>
            <a:r>
              <a:rPr lang="en-US" sz="1400" dirty="0" err="1" smtClean="0"/>
              <a:t>lastName</a:t>
            </a:r>
            <a:r>
              <a:rPr lang="en-US" sz="1400" dirty="0" smtClean="0"/>
              <a:t>%&gt;!&lt;/h1&gt;</a:t>
            </a:r>
          </a:p>
          <a:p>
            <a:r>
              <a:rPr lang="en-US" sz="1400" dirty="0" smtClean="0"/>
              <a:t>I see that you are &lt;%=sex%&gt;. You know, you remind me of a</a:t>
            </a:r>
          </a:p>
          <a:p>
            <a:r>
              <a:rPr lang="en-US" sz="1400" dirty="0" smtClean="0"/>
              <a:t>&lt;%=</a:t>
            </a:r>
            <a:r>
              <a:rPr lang="en-US" sz="1400" dirty="0" err="1" smtClean="0"/>
              <a:t>javaType</a:t>
            </a:r>
            <a:r>
              <a:rPr lang="en-US" sz="1400" dirty="0" smtClean="0"/>
              <a:t>%&gt; variable I once knew.</a:t>
            </a:r>
          </a:p>
          <a:p>
            <a:r>
              <a:rPr lang="en-US" sz="1400" dirty="0" smtClean="0"/>
              <a:t>&lt;/body&gt;</a:t>
            </a:r>
          </a:p>
          <a:p>
            <a:r>
              <a:rPr lang="en-US" sz="1400" dirty="0" smtClean="0"/>
              <a:t>&lt;/html&gt;</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Questions </a:t>
            </a:r>
            <a:endParaRPr lang="en-US" dirty="0"/>
          </a:p>
        </p:txBody>
      </p:sp>
      <p:sp>
        <p:nvSpPr>
          <p:cNvPr id="3" name="Content Placeholder 2"/>
          <p:cNvSpPr>
            <a:spLocks noGrp="1"/>
          </p:cNvSpPr>
          <p:nvPr>
            <p:ph idx="1"/>
          </p:nvPr>
        </p:nvSpPr>
        <p:spPr/>
        <p:txBody>
          <a:bodyPr/>
          <a:lstStyle/>
          <a:p>
            <a:r>
              <a:rPr lang="en-US" dirty="0" smtClean="0"/>
              <a:t>Write Java Script Program to change background and text colors dynamically</a:t>
            </a:r>
          </a:p>
          <a:p>
            <a:endParaRPr lang="en-US" dirty="0"/>
          </a:p>
          <a:p>
            <a:endParaRPr lang="en-US" dirty="0" smtClean="0"/>
          </a:p>
          <a:p>
            <a:r>
              <a:rPr lang="en-US" dirty="0" smtClean="0"/>
              <a:t>Write Java Script Program to change font dynamically using Mouse over Events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65233428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for MultiForm.html</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&lt;html&gt;</a:t>
            </a:r>
          </a:p>
          <a:p>
            <a:r>
              <a:rPr lang="en-US" dirty="0" smtClean="0"/>
              <a:t>&lt;body&gt;</a:t>
            </a:r>
          </a:p>
          <a:p>
            <a:endParaRPr lang="en-US" dirty="0" smtClean="0"/>
          </a:p>
          <a:p>
            <a:r>
              <a:rPr lang="en-US" dirty="0" smtClean="0"/>
              <a:t>&lt;h1&gt;Please enter a list of names&lt;/h1&gt;</a:t>
            </a:r>
          </a:p>
          <a:p>
            <a:endParaRPr lang="en-US" dirty="0" smtClean="0"/>
          </a:p>
          <a:p>
            <a:r>
              <a:rPr lang="en-US" dirty="0" smtClean="0"/>
              <a:t>&lt;form action="MultiFormHandler.jsp" method="get"&gt;</a:t>
            </a:r>
          </a:p>
          <a:p>
            <a:r>
              <a:rPr lang="en-US" dirty="0" smtClean="0"/>
              <a:t>  &lt;input type="text" name="names"&gt;&lt;</a:t>
            </a:r>
            <a:r>
              <a:rPr lang="en-US" dirty="0" err="1" smtClean="0"/>
              <a:t>br</a:t>
            </a:r>
            <a:r>
              <a:rPr lang="en-US" dirty="0" smtClean="0"/>
              <a:t>&gt;</a:t>
            </a:r>
          </a:p>
          <a:p>
            <a:r>
              <a:rPr lang="en-US" dirty="0" smtClean="0"/>
              <a:t>  &lt;input type="text" name="names"&gt;&lt;</a:t>
            </a:r>
            <a:r>
              <a:rPr lang="en-US" dirty="0" err="1" smtClean="0"/>
              <a:t>br</a:t>
            </a:r>
            <a:r>
              <a:rPr lang="en-US" dirty="0" smtClean="0"/>
              <a:t>&gt;</a:t>
            </a:r>
          </a:p>
          <a:p>
            <a:r>
              <a:rPr lang="en-US" dirty="0" smtClean="0"/>
              <a:t>  &lt;input type="text" name="names"&gt;&lt;</a:t>
            </a:r>
            <a:r>
              <a:rPr lang="en-US" dirty="0" err="1" smtClean="0"/>
              <a:t>br</a:t>
            </a:r>
            <a:r>
              <a:rPr lang="en-US" dirty="0" smtClean="0"/>
              <a:t>&gt;</a:t>
            </a:r>
          </a:p>
          <a:p>
            <a:r>
              <a:rPr lang="en-US" dirty="0" smtClean="0"/>
              <a:t>  &lt;input type="text" name="names"&gt;&lt;</a:t>
            </a:r>
            <a:r>
              <a:rPr lang="en-US" dirty="0" err="1" smtClean="0"/>
              <a:t>br</a:t>
            </a:r>
            <a:r>
              <a:rPr lang="en-US" dirty="0" smtClean="0"/>
              <a:t>&gt;</a:t>
            </a:r>
          </a:p>
          <a:p>
            <a:r>
              <a:rPr lang="en-US" dirty="0" smtClean="0"/>
              <a:t>  &lt;input type="text" name="names"&gt;&lt;</a:t>
            </a:r>
            <a:r>
              <a:rPr lang="en-US" dirty="0" err="1" smtClean="0"/>
              <a:t>br</a:t>
            </a:r>
            <a:r>
              <a:rPr lang="en-US" dirty="0" smtClean="0"/>
              <a:t>&gt;</a:t>
            </a:r>
          </a:p>
          <a:p>
            <a:endParaRPr lang="en-US" dirty="0" smtClean="0"/>
          </a:p>
          <a:p>
            <a:r>
              <a:rPr lang="en-US" dirty="0" smtClean="0"/>
              <a:t>  &lt;input type="submit"&gt;</a:t>
            </a:r>
          </a:p>
          <a:p>
            <a:r>
              <a:rPr lang="en-US" dirty="0" smtClean="0"/>
              <a:t>&lt;/form&gt;</a:t>
            </a:r>
          </a:p>
          <a:p>
            <a:r>
              <a:rPr lang="en-US" dirty="0" smtClean="0"/>
              <a:t>&lt;/body&gt;</a:t>
            </a:r>
          </a:p>
          <a:p>
            <a:r>
              <a:rPr lang="en-US" dirty="0" smtClean="0"/>
              <a:t>&lt;/html&gt;</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Source Code for MultiFormHandler.jsp</a:t>
            </a:r>
            <a:br>
              <a:rPr lang="en-US" b="1" dirty="0" smtClean="0"/>
            </a:br>
            <a:endParaRPr lang="en-US" dirty="0"/>
          </a:p>
        </p:txBody>
      </p:sp>
      <p:sp>
        <p:nvSpPr>
          <p:cNvPr id="3" name="Content Placeholder 2"/>
          <p:cNvSpPr>
            <a:spLocks noGrp="1"/>
          </p:cNvSpPr>
          <p:nvPr>
            <p:ph idx="1"/>
          </p:nvPr>
        </p:nvSpPr>
        <p:spPr/>
        <p:txBody>
          <a:bodyPr>
            <a:normAutofit fontScale="25000" lnSpcReduction="20000"/>
          </a:bodyPr>
          <a:lstStyle/>
          <a:p>
            <a:endParaRPr lang="en-US" dirty="0" smtClean="0"/>
          </a:p>
          <a:p>
            <a:r>
              <a:rPr lang="en-US" sz="4300" dirty="0" smtClean="0"/>
              <a:t>&lt;html&gt;</a:t>
            </a:r>
          </a:p>
          <a:p>
            <a:r>
              <a:rPr lang="en-US" sz="4300" dirty="0" smtClean="0"/>
              <a:t>&lt;body&gt;</a:t>
            </a:r>
          </a:p>
          <a:p>
            <a:r>
              <a:rPr lang="en-US" sz="4300" dirty="0" smtClean="0"/>
              <a:t>The names you entered are:</a:t>
            </a:r>
          </a:p>
          <a:p>
            <a:r>
              <a:rPr lang="en-US" sz="4300" dirty="0" smtClean="0"/>
              <a:t>&lt; pre&gt;</a:t>
            </a:r>
          </a:p>
          <a:p>
            <a:r>
              <a:rPr lang="en-US" sz="4300" dirty="0" smtClean="0"/>
              <a:t>&lt;%</a:t>
            </a:r>
          </a:p>
          <a:p>
            <a:r>
              <a:rPr lang="en-US" sz="4300" dirty="0" smtClean="0"/>
              <a:t>// Fetch the name values.</a:t>
            </a:r>
          </a:p>
          <a:p>
            <a:r>
              <a:rPr lang="en-US" sz="4300" dirty="0" smtClean="0"/>
              <a:t>  String names[] = </a:t>
            </a:r>
            <a:r>
              <a:rPr lang="en-US" sz="4300" dirty="0" err="1" smtClean="0"/>
              <a:t>request.getParameterValues</a:t>
            </a:r>
            <a:r>
              <a:rPr lang="en-US" sz="4300" dirty="0" smtClean="0"/>
              <a:t>("names");</a:t>
            </a:r>
          </a:p>
          <a:p>
            <a:endParaRPr lang="en-US" sz="4300" dirty="0" smtClean="0"/>
          </a:p>
          <a:p>
            <a:r>
              <a:rPr lang="en-US" sz="4300" dirty="0" smtClean="0"/>
              <a:t>  for (</a:t>
            </a:r>
            <a:r>
              <a:rPr lang="en-US" sz="4300" dirty="0" err="1" smtClean="0"/>
              <a:t>int</a:t>
            </a:r>
            <a:r>
              <a:rPr lang="en-US" sz="4300" dirty="0" smtClean="0"/>
              <a:t> </a:t>
            </a:r>
            <a:r>
              <a:rPr lang="en-US" sz="4300" dirty="0" err="1" smtClean="0"/>
              <a:t>i</a:t>
            </a:r>
            <a:r>
              <a:rPr lang="en-US" sz="4300" dirty="0" smtClean="0"/>
              <a:t>=0; </a:t>
            </a:r>
            <a:r>
              <a:rPr lang="en-US" sz="4300" dirty="0" err="1" smtClean="0"/>
              <a:t>i</a:t>
            </a:r>
            <a:r>
              <a:rPr lang="en-US" sz="4300" dirty="0" smtClean="0"/>
              <a:t> &lt; </a:t>
            </a:r>
            <a:r>
              <a:rPr lang="en-US" sz="4300" dirty="0" err="1" smtClean="0"/>
              <a:t>names.length</a:t>
            </a:r>
            <a:r>
              <a:rPr lang="en-US" sz="4300" dirty="0" smtClean="0"/>
              <a:t>; </a:t>
            </a:r>
            <a:r>
              <a:rPr lang="en-US" sz="4300" dirty="0" err="1" smtClean="0"/>
              <a:t>i</a:t>
            </a:r>
            <a:r>
              <a:rPr lang="en-US" sz="4300" dirty="0" smtClean="0"/>
              <a:t>++)</a:t>
            </a:r>
          </a:p>
          <a:p>
            <a:r>
              <a:rPr lang="en-US" sz="4300" dirty="0" smtClean="0"/>
              <a:t>  {</a:t>
            </a:r>
          </a:p>
          <a:p>
            <a:r>
              <a:rPr lang="en-US" sz="4300" dirty="0" smtClean="0"/>
              <a:t>    </a:t>
            </a:r>
            <a:r>
              <a:rPr lang="en-US" sz="4300" dirty="0" err="1" smtClean="0"/>
              <a:t>out.println</a:t>
            </a:r>
            <a:r>
              <a:rPr lang="en-US" sz="4300" dirty="0" smtClean="0"/>
              <a:t>(names[</a:t>
            </a:r>
            <a:r>
              <a:rPr lang="en-US" sz="4300" dirty="0" err="1" smtClean="0"/>
              <a:t>i</a:t>
            </a:r>
            <a:r>
              <a:rPr lang="en-US" sz="4300" dirty="0" smtClean="0"/>
              <a:t>]);</a:t>
            </a:r>
          </a:p>
          <a:p>
            <a:r>
              <a:rPr lang="en-US" sz="4300" dirty="0" smtClean="0"/>
              <a:t>  }</a:t>
            </a:r>
          </a:p>
          <a:p>
            <a:r>
              <a:rPr lang="en-US" sz="4300" dirty="0" smtClean="0"/>
              <a:t>%&gt;</a:t>
            </a:r>
          </a:p>
          <a:p>
            <a:r>
              <a:rPr lang="en-US" sz="4300" dirty="0" smtClean="0"/>
              <a:t>&lt;/ pre&gt;</a:t>
            </a:r>
          </a:p>
          <a:p>
            <a:endParaRPr lang="en-US" sz="4300" dirty="0" smtClean="0"/>
          </a:p>
          <a:p>
            <a:r>
              <a:rPr lang="en-US" sz="4300" dirty="0" smtClean="0"/>
              <a:t>&lt;/body&gt;</a:t>
            </a:r>
          </a:p>
          <a:p>
            <a:r>
              <a:rPr lang="en-US" sz="4300" dirty="0" smtClean="0"/>
              <a:t>&lt;/html&gt;</a:t>
            </a:r>
            <a:endParaRPr lang="en-US" sz="4300"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Source Code for ShowParameters.jsp</a:t>
            </a:r>
            <a:endParaRPr lang="en-US" dirty="0"/>
          </a:p>
        </p:txBody>
      </p:sp>
      <p:sp>
        <p:nvSpPr>
          <p:cNvPr id="3" name="Content Placeholder 2"/>
          <p:cNvSpPr>
            <a:spLocks noGrp="1"/>
          </p:cNvSpPr>
          <p:nvPr>
            <p:ph idx="1"/>
          </p:nvPr>
        </p:nvSpPr>
        <p:spPr>
          <a:xfrm>
            <a:off x="785948" y="1538242"/>
            <a:ext cx="10515600" cy="4351338"/>
          </a:xfrm>
        </p:spPr>
        <p:txBody>
          <a:bodyPr>
            <a:normAutofit fontScale="25000" lnSpcReduction="20000"/>
          </a:bodyPr>
          <a:lstStyle/>
          <a:p>
            <a:r>
              <a:rPr lang="en-US" sz="4400" dirty="0" smtClean="0"/>
              <a:t>&lt;html&gt;</a:t>
            </a:r>
          </a:p>
          <a:p>
            <a:r>
              <a:rPr lang="en-US" sz="4400" dirty="0" smtClean="0"/>
              <a:t>&lt;body&gt;</a:t>
            </a:r>
          </a:p>
          <a:p>
            <a:r>
              <a:rPr lang="en-US" sz="4400" dirty="0" smtClean="0"/>
              <a:t>You passed me the following parameters:</a:t>
            </a:r>
          </a:p>
          <a:p>
            <a:r>
              <a:rPr lang="en-US" sz="4400" dirty="0" smtClean="0"/>
              <a:t>&lt; pre&gt;</a:t>
            </a:r>
          </a:p>
          <a:p>
            <a:r>
              <a:rPr lang="en-US" sz="4400" dirty="0" smtClean="0"/>
              <a:t>&lt;%</a:t>
            </a:r>
          </a:p>
          <a:p>
            <a:endParaRPr lang="en-US" sz="4400" dirty="0" smtClean="0"/>
          </a:p>
          <a:p>
            <a:r>
              <a:rPr lang="en-US" sz="4400" dirty="0" smtClean="0"/>
              <a:t>// Find out the names of all the parameters.</a:t>
            </a:r>
          </a:p>
          <a:p>
            <a:r>
              <a:rPr lang="en-US" sz="4400" dirty="0" smtClean="0"/>
              <a:t>  </a:t>
            </a:r>
            <a:r>
              <a:rPr lang="en-US" sz="4400" dirty="0" err="1" smtClean="0"/>
              <a:t>java.util.Enumeration</a:t>
            </a:r>
            <a:r>
              <a:rPr lang="en-US" sz="4400" dirty="0" smtClean="0"/>
              <a:t> </a:t>
            </a:r>
            <a:r>
              <a:rPr lang="en-US" sz="4400" dirty="0" err="1" smtClean="0"/>
              <a:t>params</a:t>
            </a:r>
            <a:r>
              <a:rPr lang="en-US" sz="4400" dirty="0" smtClean="0"/>
              <a:t> = </a:t>
            </a:r>
            <a:r>
              <a:rPr lang="en-US" sz="4400" dirty="0" err="1" smtClean="0"/>
              <a:t>request.getParameterNames</a:t>
            </a:r>
            <a:r>
              <a:rPr lang="en-US" sz="4400" dirty="0" smtClean="0"/>
              <a:t>();</a:t>
            </a:r>
          </a:p>
          <a:p>
            <a:endParaRPr lang="en-US" sz="4400" dirty="0" smtClean="0"/>
          </a:p>
          <a:p>
            <a:r>
              <a:rPr lang="en-US" sz="4400" dirty="0" smtClean="0"/>
              <a:t>  while (</a:t>
            </a:r>
            <a:r>
              <a:rPr lang="en-US" sz="4400" dirty="0" err="1" smtClean="0"/>
              <a:t>params.hasMoreElements</a:t>
            </a:r>
            <a:r>
              <a:rPr lang="en-US" sz="4400" dirty="0" smtClean="0"/>
              <a:t>())</a:t>
            </a:r>
          </a:p>
          <a:p>
            <a:r>
              <a:rPr lang="en-US" sz="4400" dirty="0" smtClean="0"/>
              <a:t>  {</a:t>
            </a:r>
          </a:p>
          <a:p>
            <a:r>
              <a:rPr lang="en-US" sz="4400" dirty="0" smtClean="0"/>
              <a:t>// Get the next parameter name.</a:t>
            </a:r>
          </a:p>
          <a:p>
            <a:r>
              <a:rPr lang="en-US" sz="4400" dirty="0" smtClean="0"/>
              <a:t>    String </a:t>
            </a:r>
            <a:r>
              <a:rPr lang="en-US" sz="4400" dirty="0" err="1" smtClean="0"/>
              <a:t>paramName</a:t>
            </a:r>
            <a:r>
              <a:rPr lang="en-US" sz="4400" dirty="0" smtClean="0"/>
              <a:t> = (String) </a:t>
            </a:r>
            <a:r>
              <a:rPr lang="en-US" sz="4400" dirty="0" err="1" smtClean="0"/>
              <a:t>params.nextElement</a:t>
            </a:r>
            <a:r>
              <a:rPr lang="en-US" sz="4400" dirty="0" smtClean="0"/>
              <a:t>();</a:t>
            </a:r>
          </a:p>
          <a:p>
            <a:r>
              <a:rPr lang="en-US" sz="4400" dirty="0" smtClean="0"/>
              <a:t>// Use </a:t>
            </a:r>
            <a:r>
              <a:rPr lang="en-US" sz="4400" dirty="0" err="1" smtClean="0"/>
              <a:t>getParameterValues</a:t>
            </a:r>
            <a:r>
              <a:rPr lang="en-US" sz="4400" dirty="0" smtClean="0"/>
              <a:t> in case there are multiple values.</a:t>
            </a:r>
          </a:p>
          <a:p>
            <a:r>
              <a:rPr lang="en-US" sz="4400" dirty="0" smtClean="0"/>
              <a:t>    String </a:t>
            </a:r>
            <a:r>
              <a:rPr lang="en-US" sz="4400" dirty="0" err="1" smtClean="0"/>
              <a:t>paramValues</a:t>
            </a:r>
            <a:r>
              <a:rPr lang="en-US" sz="4400" dirty="0" smtClean="0"/>
              <a:t>[] = </a:t>
            </a:r>
          </a:p>
          <a:p>
            <a:r>
              <a:rPr lang="en-US" sz="4400" dirty="0" smtClean="0"/>
              <a:t>      </a:t>
            </a:r>
            <a:r>
              <a:rPr lang="en-US" sz="4400" dirty="0" err="1" smtClean="0"/>
              <a:t>request.getParameterValues</a:t>
            </a:r>
            <a:r>
              <a:rPr lang="en-US" sz="4400" dirty="0" smtClean="0"/>
              <a:t>(</a:t>
            </a:r>
            <a:r>
              <a:rPr lang="en-US" sz="4400" dirty="0" err="1" smtClean="0"/>
              <a:t>paramName</a:t>
            </a:r>
            <a:r>
              <a:rPr lang="en-US" sz="4400" dirty="0" smtClean="0"/>
              <a:t>);</a:t>
            </a:r>
          </a:p>
          <a:p>
            <a:r>
              <a:rPr lang="en-US" sz="4400" dirty="0" smtClean="0"/>
              <a:t>    </a:t>
            </a:r>
          </a:p>
          <a:p>
            <a:r>
              <a:rPr lang="en-US" sz="4400" dirty="0" smtClean="0"/>
              <a:t>// If there is only one value, print it out.</a:t>
            </a:r>
          </a:p>
          <a:p>
            <a:r>
              <a:rPr lang="en-US" sz="4400" dirty="0" smtClean="0"/>
              <a:t>    if (</a:t>
            </a:r>
            <a:r>
              <a:rPr lang="en-US" sz="4400" dirty="0" err="1" smtClean="0"/>
              <a:t>paramValues.length</a:t>
            </a:r>
            <a:r>
              <a:rPr lang="en-US" sz="4400" dirty="0" smtClean="0"/>
              <a:t> == 1)</a:t>
            </a:r>
          </a:p>
          <a:p>
            <a:r>
              <a:rPr lang="en-US" sz="4400" dirty="0" smtClean="0"/>
              <a:t>    {</a:t>
            </a:r>
          </a:p>
          <a:p>
            <a:r>
              <a:rPr lang="en-US" sz="4400" dirty="0" smtClean="0"/>
              <a:t>      </a:t>
            </a:r>
            <a:r>
              <a:rPr lang="en-US" sz="4400" dirty="0" err="1" smtClean="0"/>
              <a:t>out.println</a:t>
            </a:r>
            <a:r>
              <a:rPr lang="en-US" sz="4400" dirty="0" smtClean="0"/>
              <a:t>(</a:t>
            </a:r>
            <a:r>
              <a:rPr lang="en-US" sz="4400" dirty="0" err="1" smtClean="0"/>
              <a:t>paramName</a:t>
            </a:r>
            <a:r>
              <a:rPr lang="en-US" sz="4400" dirty="0" smtClean="0"/>
              <a:t>+"="+</a:t>
            </a:r>
            <a:r>
              <a:rPr lang="en-US" sz="4400" dirty="0" err="1" smtClean="0"/>
              <a:t>paramValues</a:t>
            </a:r>
            <a:r>
              <a:rPr lang="en-US" sz="4400" dirty="0" smtClean="0"/>
              <a:t>[0]); </a:t>
            </a:r>
          </a:p>
          <a:p>
            <a:r>
              <a:rPr lang="en-US" sz="4400" dirty="0" smtClean="0"/>
              <a:t>    }</a:t>
            </a:r>
          </a:p>
          <a:p>
            <a:endParaRPr lang="en-US" sz="4400" dirty="0" smtClean="0"/>
          </a:p>
          <a:p>
            <a:endParaRPr lang="en-US" dirty="0" smtClean="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Source Code for ShowParameters.jsp</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else</a:t>
            </a:r>
          </a:p>
          <a:p>
            <a:r>
              <a:rPr lang="en-US" dirty="0" smtClean="0"/>
              <a:t>    {</a:t>
            </a:r>
          </a:p>
          <a:p>
            <a:r>
              <a:rPr lang="en-US" dirty="0" smtClean="0"/>
              <a:t>// For multiple values, loop through them.</a:t>
            </a:r>
          </a:p>
          <a:p>
            <a:r>
              <a:rPr lang="en-US" dirty="0" smtClean="0"/>
              <a:t>      </a:t>
            </a:r>
            <a:r>
              <a:rPr lang="en-US" dirty="0" err="1" smtClean="0"/>
              <a:t>out.print</a:t>
            </a:r>
            <a:r>
              <a:rPr lang="en-US" dirty="0" smtClean="0"/>
              <a:t>(</a:t>
            </a:r>
            <a:r>
              <a:rPr lang="en-US" dirty="0" err="1" smtClean="0"/>
              <a:t>paramName</a:t>
            </a:r>
            <a:r>
              <a:rPr lang="en-US" dirty="0" smtClean="0"/>
              <a:t>+"=");</a:t>
            </a:r>
          </a:p>
          <a:p>
            <a:endParaRPr lang="en-US" dirty="0" smtClean="0"/>
          </a:p>
          <a:p>
            <a:r>
              <a:rPr lang="en-US" dirty="0" smtClean="0"/>
              <a:t>      for (</a:t>
            </a:r>
            <a:r>
              <a:rPr lang="en-US" dirty="0" err="1" smtClean="0"/>
              <a:t>int</a:t>
            </a:r>
            <a:r>
              <a:rPr lang="en-US" dirty="0" smtClean="0"/>
              <a:t> </a:t>
            </a:r>
            <a:r>
              <a:rPr lang="en-US" dirty="0" err="1" smtClean="0"/>
              <a:t>i</a:t>
            </a:r>
            <a:r>
              <a:rPr lang="en-US" dirty="0" smtClean="0"/>
              <a:t>=0; </a:t>
            </a:r>
            <a:r>
              <a:rPr lang="en-US" dirty="0" err="1" smtClean="0"/>
              <a:t>i</a:t>
            </a:r>
            <a:r>
              <a:rPr lang="en-US" dirty="0" smtClean="0"/>
              <a:t> &lt; </a:t>
            </a:r>
            <a:r>
              <a:rPr lang="en-US" dirty="0" err="1" smtClean="0"/>
              <a:t>paramValues.length</a:t>
            </a:r>
            <a:r>
              <a:rPr lang="en-US" dirty="0" smtClean="0"/>
              <a:t>; </a:t>
            </a:r>
            <a:r>
              <a:rPr lang="en-US" dirty="0" err="1" smtClean="0"/>
              <a:t>i</a:t>
            </a:r>
            <a:r>
              <a:rPr lang="en-US" dirty="0" smtClean="0"/>
              <a:t>++)</a:t>
            </a:r>
          </a:p>
          <a:p>
            <a:r>
              <a:rPr lang="en-US" dirty="0" smtClean="0"/>
              <a:t>      {</a:t>
            </a:r>
          </a:p>
          <a:p>
            <a:r>
              <a:rPr lang="en-US" dirty="0" smtClean="0"/>
              <a:t>// If this isn't the first value, print a comma to separate values.</a:t>
            </a:r>
          </a:p>
          <a:p>
            <a:r>
              <a:rPr lang="en-US" dirty="0" smtClean="0"/>
              <a:t>        if (</a:t>
            </a:r>
            <a:r>
              <a:rPr lang="en-US" dirty="0" err="1" smtClean="0"/>
              <a:t>i</a:t>
            </a:r>
            <a:r>
              <a:rPr lang="en-US" dirty="0" smtClean="0"/>
              <a:t> &gt; 0) </a:t>
            </a:r>
            <a:r>
              <a:rPr lang="en-US" dirty="0" err="1" smtClean="0"/>
              <a:t>out.print</a:t>
            </a:r>
            <a:r>
              <a:rPr lang="en-US" dirty="0" smtClean="0"/>
              <a:t>(',');</a:t>
            </a:r>
          </a:p>
          <a:p>
            <a:endParaRPr lang="en-US" dirty="0" smtClean="0"/>
          </a:p>
          <a:p>
            <a:r>
              <a:rPr lang="en-US" dirty="0" smtClean="0"/>
              <a:t>        </a:t>
            </a:r>
            <a:r>
              <a:rPr lang="en-US" dirty="0" err="1" smtClean="0"/>
              <a:t>out.print</a:t>
            </a:r>
            <a:r>
              <a:rPr lang="en-US" dirty="0" smtClean="0"/>
              <a:t>(</a:t>
            </a:r>
            <a:r>
              <a:rPr lang="en-US" dirty="0" err="1" smtClean="0"/>
              <a:t>paramValues</a:t>
            </a:r>
            <a:r>
              <a:rPr lang="en-US" dirty="0" smtClean="0"/>
              <a:t>[</a:t>
            </a:r>
            <a:r>
              <a:rPr lang="en-US" dirty="0" err="1" smtClean="0"/>
              <a:t>i</a:t>
            </a:r>
            <a:r>
              <a:rPr lang="en-US" dirty="0" smtClean="0"/>
              <a:t>]);</a:t>
            </a:r>
          </a:p>
          <a:p>
            <a:r>
              <a:rPr lang="en-US" dirty="0" smtClean="0"/>
              <a:t>      }</a:t>
            </a:r>
          </a:p>
          <a:p>
            <a:r>
              <a:rPr lang="en-US" dirty="0" smtClean="0"/>
              <a:t>      </a:t>
            </a:r>
            <a:r>
              <a:rPr lang="en-US" dirty="0" err="1" smtClean="0"/>
              <a:t>out.println</a:t>
            </a:r>
            <a:r>
              <a:rPr lang="en-US" dirty="0" smtClean="0"/>
              <a:t>();</a:t>
            </a:r>
          </a:p>
          <a:p>
            <a:r>
              <a:rPr lang="en-US" dirty="0" smtClean="0"/>
              <a:t>    }</a:t>
            </a:r>
          </a:p>
          <a:p>
            <a:r>
              <a:rPr lang="en-US" dirty="0" smtClean="0"/>
              <a:t>  }</a:t>
            </a:r>
          </a:p>
          <a:p>
            <a:r>
              <a:rPr lang="en-US" dirty="0" smtClean="0"/>
              <a:t>%&gt;</a:t>
            </a:r>
          </a:p>
          <a:p>
            <a:r>
              <a:rPr lang="en-US" dirty="0" smtClean="0"/>
              <a:t>&lt;/pre&gt;</a:t>
            </a:r>
          </a:p>
          <a:p>
            <a:r>
              <a:rPr lang="en-US" dirty="0" smtClean="0"/>
              <a:t>&lt;/body&gt;</a:t>
            </a:r>
          </a:p>
          <a:p>
            <a:r>
              <a:rPr lang="en-US" dirty="0" smtClean="0"/>
              <a:t>&lt;/html&gt;</a:t>
            </a:r>
          </a:p>
          <a:p>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for ShowParametersServlet.java</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package examples;</a:t>
            </a:r>
          </a:p>
          <a:p>
            <a:r>
              <a:rPr lang="en-US" dirty="0" smtClean="0"/>
              <a:t>import </a:t>
            </a:r>
            <a:r>
              <a:rPr lang="en-US" dirty="0" err="1" smtClean="0"/>
              <a:t>javax.servlet</a:t>
            </a:r>
            <a:r>
              <a:rPr lang="en-US" dirty="0" smtClean="0"/>
              <a:t>.*;</a:t>
            </a:r>
          </a:p>
          <a:p>
            <a:r>
              <a:rPr lang="en-US" dirty="0" smtClean="0"/>
              <a:t>import </a:t>
            </a:r>
            <a:r>
              <a:rPr lang="en-US" dirty="0" err="1" smtClean="0"/>
              <a:t>javax.servlet.http</a:t>
            </a:r>
            <a:r>
              <a:rPr lang="en-US" dirty="0" smtClean="0"/>
              <a:t>.*;</a:t>
            </a:r>
          </a:p>
          <a:p>
            <a:r>
              <a:rPr lang="en-US" dirty="0" smtClean="0"/>
              <a:t>import java.io.*;</a:t>
            </a:r>
          </a:p>
          <a:p>
            <a:r>
              <a:rPr lang="en-US" dirty="0" smtClean="0"/>
              <a:t>import </a:t>
            </a:r>
            <a:r>
              <a:rPr lang="en-US" dirty="0" err="1" smtClean="0"/>
              <a:t>java.util</a:t>
            </a:r>
            <a:r>
              <a:rPr lang="en-US" dirty="0" smtClean="0"/>
              <a:t>.*;</a:t>
            </a:r>
          </a:p>
          <a:p>
            <a:r>
              <a:rPr lang="en-US" dirty="0" smtClean="0"/>
              <a:t>public class </a:t>
            </a:r>
            <a:r>
              <a:rPr lang="en-US" dirty="0" err="1" smtClean="0"/>
              <a:t>ShowParametersServlet</a:t>
            </a:r>
            <a:r>
              <a:rPr lang="en-US" dirty="0" smtClean="0"/>
              <a:t> extends </a:t>
            </a:r>
            <a:r>
              <a:rPr lang="en-US" dirty="0" err="1" smtClean="0"/>
              <a:t>HttpServlet</a:t>
            </a:r>
            <a:endParaRPr lang="en-US" dirty="0" smtClean="0"/>
          </a:p>
          <a:p>
            <a:r>
              <a:rPr lang="en-US" dirty="0" smtClean="0"/>
              <a:t>{</a:t>
            </a:r>
          </a:p>
          <a:p>
            <a:r>
              <a:rPr lang="en-US" dirty="0" smtClean="0"/>
              <a:t>  public void service(</a:t>
            </a:r>
            <a:r>
              <a:rPr lang="en-US" dirty="0" err="1" smtClean="0"/>
              <a:t>HttpServletRequest</a:t>
            </a:r>
            <a:r>
              <a:rPr lang="en-US" dirty="0" smtClean="0"/>
              <a:t> request,</a:t>
            </a:r>
          </a:p>
          <a:p>
            <a:r>
              <a:rPr lang="en-US" dirty="0" smtClean="0"/>
              <a:t>    </a:t>
            </a:r>
            <a:r>
              <a:rPr lang="en-US" dirty="0" err="1" smtClean="0"/>
              <a:t>HttpServletResponse</a:t>
            </a:r>
            <a:r>
              <a:rPr lang="en-US" dirty="0" smtClean="0"/>
              <a:t> response)</a:t>
            </a:r>
          </a:p>
          <a:p>
            <a:r>
              <a:rPr lang="en-US" dirty="0" smtClean="0"/>
              <a:t>    throws </a:t>
            </a:r>
            <a:r>
              <a:rPr lang="en-US" dirty="0" err="1" smtClean="0"/>
              <a:t>IOException</a:t>
            </a:r>
            <a:endParaRPr lang="en-US" dirty="0" smtClean="0"/>
          </a:p>
          <a:p>
            <a:r>
              <a:rPr lang="en-US" dirty="0" smtClean="0"/>
              <a:t>  {</a:t>
            </a:r>
          </a:p>
          <a:p>
            <a:r>
              <a:rPr lang="en-US" dirty="0" smtClean="0"/>
              <a:t>// Tell the Web server that the response is HTML.</a:t>
            </a:r>
          </a:p>
          <a:p>
            <a:r>
              <a:rPr lang="en-US" dirty="0" smtClean="0"/>
              <a:t>    </a:t>
            </a:r>
            <a:r>
              <a:rPr lang="en-US" dirty="0" err="1" smtClean="0"/>
              <a:t>response.setContentType</a:t>
            </a:r>
            <a:r>
              <a:rPr lang="en-US" dirty="0" smtClean="0"/>
              <a:t>("text/html");    </a:t>
            </a:r>
          </a:p>
          <a:p>
            <a:r>
              <a:rPr lang="en-US" dirty="0" smtClean="0"/>
              <a:t>    </a:t>
            </a:r>
            <a:r>
              <a:rPr lang="en-US" dirty="0" err="1" smtClean="0"/>
              <a:t>PrintWriter</a:t>
            </a:r>
            <a:r>
              <a:rPr lang="en-US" dirty="0" smtClean="0"/>
              <a:t> out = </a:t>
            </a:r>
            <a:r>
              <a:rPr lang="en-US" dirty="0" err="1" smtClean="0"/>
              <a:t>response.getWriter</a:t>
            </a:r>
            <a:r>
              <a:rPr lang="en-US" dirty="0" smtClean="0"/>
              <a:t>();</a:t>
            </a:r>
          </a:p>
          <a:p>
            <a:r>
              <a:rPr lang="en-US" dirty="0" smtClean="0"/>
              <a:t>    </a:t>
            </a:r>
            <a:r>
              <a:rPr lang="en-US" dirty="0" err="1" smtClean="0"/>
              <a:t>out.println</a:t>
            </a:r>
            <a:r>
              <a:rPr lang="en-US" dirty="0" smtClean="0"/>
              <a:t>("&lt;html&gt;");</a:t>
            </a:r>
          </a:p>
          <a:p>
            <a:r>
              <a:rPr lang="en-US" dirty="0" smtClean="0"/>
              <a:t>    </a:t>
            </a:r>
            <a:r>
              <a:rPr lang="en-US" dirty="0" err="1" smtClean="0"/>
              <a:t>out.println</a:t>
            </a:r>
            <a:r>
              <a:rPr lang="en-US" dirty="0" smtClean="0"/>
              <a:t>("&lt;body&gt;");</a:t>
            </a:r>
          </a:p>
          <a:p>
            <a:r>
              <a:rPr lang="en-US" dirty="0" smtClean="0"/>
              <a:t>    </a:t>
            </a:r>
            <a:r>
              <a:rPr lang="en-US" dirty="0" err="1" smtClean="0"/>
              <a:t>out.println</a:t>
            </a:r>
            <a:r>
              <a:rPr lang="en-US" dirty="0" smtClean="0"/>
              <a:t>("You passed me the following parameters:");</a:t>
            </a:r>
          </a:p>
          <a:p>
            <a:r>
              <a:rPr lang="en-US" dirty="0" smtClean="0"/>
              <a:t>    </a:t>
            </a:r>
            <a:r>
              <a:rPr lang="en-US" dirty="0" err="1" smtClean="0"/>
              <a:t>out.println</a:t>
            </a:r>
            <a:r>
              <a:rPr lang="en-US" dirty="0" smtClean="0"/>
              <a:t>("&lt;pre&gt;");</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for ShowParametersServlet.java</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 Find out the names of all the parameters.</a:t>
            </a:r>
          </a:p>
          <a:p>
            <a:r>
              <a:rPr lang="en-US" dirty="0" smtClean="0"/>
              <a:t>    Enumeration </a:t>
            </a:r>
            <a:r>
              <a:rPr lang="en-US" dirty="0" err="1" smtClean="0"/>
              <a:t>params</a:t>
            </a:r>
            <a:r>
              <a:rPr lang="en-US" dirty="0" smtClean="0"/>
              <a:t> = </a:t>
            </a:r>
            <a:r>
              <a:rPr lang="en-US" dirty="0" err="1" smtClean="0"/>
              <a:t>request.getParameterNames</a:t>
            </a:r>
            <a:r>
              <a:rPr lang="en-US" dirty="0" smtClean="0"/>
              <a:t>();</a:t>
            </a:r>
          </a:p>
          <a:p>
            <a:endParaRPr lang="en-US" dirty="0" smtClean="0"/>
          </a:p>
          <a:p>
            <a:r>
              <a:rPr lang="en-US" dirty="0" smtClean="0"/>
              <a:t>    while (</a:t>
            </a:r>
            <a:r>
              <a:rPr lang="en-US" dirty="0" err="1" smtClean="0"/>
              <a:t>params.hasMoreElements</a:t>
            </a:r>
            <a:r>
              <a:rPr lang="en-US" dirty="0" smtClean="0"/>
              <a:t>())</a:t>
            </a:r>
          </a:p>
          <a:p>
            <a:r>
              <a:rPr lang="en-US" dirty="0" smtClean="0"/>
              <a:t>    {</a:t>
            </a:r>
          </a:p>
          <a:p>
            <a:r>
              <a:rPr lang="en-US" dirty="0" smtClean="0"/>
              <a:t>// Get the next parameter name.</a:t>
            </a:r>
          </a:p>
          <a:p>
            <a:r>
              <a:rPr lang="en-US" dirty="0" smtClean="0"/>
              <a:t>      String </a:t>
            </a:r>
            <a:r>
              <a:rPr lang="en-US" dirty="0" err="1" smtClean="0"/>
              <a:t>paramName</a:t>
            </a:r>
            <a:r>
              <a:rPr lang="en-US" dirty="0" smtClean="0"/>
              <a:t> = (String) </a:t>
            </a:r>
            <a:r>
              <a:rPr lang="en-US" dirty="0" err="1" smtClean="0"/>
              <a:t>params.nextElement</a:t>
            </a:r>
            <a:r>
              <a:rPr lang="en-US" dirty="0" smtClean="0"/>
              <a:t>();</a:t>
            </a:r>
          </a:p>
          <a:p>
            <a:endParaRPr lang="en-US" dirty="0" smtClean="0"/>
          </a:p>
          <a:p>
            <a:r>
              <a:rPr lang="en-US" dirty="0" smtClean="0"/>
              <a:t>// Use </a:t>
            </a:r>
            <a:r>
              <a:rPr lang="en-US" dirty="0" err="1" smtClean="0"/>
              <a:t>getParameterValues</a:t>
            </a:r>
            <a:r>
              <a:rPr lang="en-US" dirty="0" smtClean="0"/>
              <a:t> in case there are multiple values.</a:t>
            </a:r>
          </a:p>
          <a:p>
            <a:r>
              <a:rPr lang="en-US" dirty="0" smtClean="0"/>
              <a:t>      String </a:t>
            </a:r>
            <a:r>
              <a:rPr lang="en-US" dirty="0" err="1" smtClean="0"/>
              <a:t>paramValues</a:t>
            </a:r>
            <a:r>
              <a:rPr lang="en-US" dirty="0" smtClean="0"/>
              <a:t>[] = </a:t>
            </a:r>
          </a:p>
          <a:p>
            <a:r>
              <a:rPr lang="en-US" dirty="0" smtClean="0"/>
              <a:t>        </a:t>
            </a:r>
            <a:r>
              <a:rPr lang="en-US" dirty="0" err="1" smtClean="0"/>
              <a:t>request.getParameterValues</a:t>
            </a:r>
            <a:r>
              <a:rPr lang="en-US" dirty="0" smtClean="0"/>
              <a:t>(</a:t>
            </a:r>
            <a:r>
              <a:rPr lang="en-US" dirty="0" err="1" smtClean="0"/>
              <a:t>paramName</a:t>
            </a:r>
            <a:r>
              <a:rPr lang="en-US" dirty="0" smtClean="0"/>
              <a:t>);</a:t>
            </a:r>
          </a:p>
          <a:p>
            <a:r>
              <a:rPr lang="en-US" dirty="0" smtClean="0"/>
              <a:t>    </a:t>
            </a:r>
          </a:p>
          <a:p>
            <a:r>
              <a:rPr lang="en-US" dirty="0" smtClean="0"/>
              <a:t>// If there is only one value, print it out.</a:t>
            </a:r>
          </a:p>
          <a:p>
            <a:r>
              <a:rPr lang="en-US" dirty="0" smtClean="0"/>
              <a:t>      if (</a:t>
            </a:r>
            <a:r>
              <a:rPr lang="en-US" dirty="0" err="1" smtClean="0"/>
              <a:t>paramValues.length</a:t>
            </a:r>
            <a:r>
              <a:rPr lang="en-US" dirty="0" smtClean="0"/>
              <a:t> == 1)</a:t>
            </a:r>
          </a:p>
          <a:p>
            <a:r>
              <a:rPr lang="en-US" dirty="0" smtClean="0"/>
              <a:t>      {</a:t>
            </a:r>
          </a:p>
          <a:p>
            <a:r>
              <a:rPr lang="en-US" dirty="0" smtClean="0"/>
              <a:t>        </a:t>
            </a:r>
            <a:r>
              <a:rPr lang="en-US" dirty="0" err="1" smtClean="0"/>
              <a:t>out.println</a:t>
            </a:r>
            <a:r>
              <a:rPr lang="en-US" dirty="0" smtClean="0"/>
              <a:t>(</a:t>
            </a:r>
            <a:r>
              <a:rPr lang="en-US" dirty="0" err="1" smtClean="0"/>
              <a:t>paramName</a:t>
            </a:r>
            <a:r>
              <a:rPr lang="en-US" dirty="0" smtClean="0"/>
              <a:t>+</a:t>
            </a:r>
          </a:p>
          <a:p>
            <a:r>
              <a:rPr lang="en-US" dirty="0" smtClean="0"/>
              <a:t>          "="+</a:t>
            </a:r>
            <a:r>
              <a:rPr lang="en-US" dirty="0" err="1" smtClean="0"/>
              <a:t>paramValues</a:t>
            </a:r>
            <a:r>
              <a:rPr lang="en-US" dirty="0" smtClean="0"/>
              <a:t>[0]);</a:t>
            </a:r>
          </a:p>
          <a:p>
            <a:r>
              <a:rPr lang="en-US" dirty="0" smtClean="0"/>
              <a:t>      }</a:t>
            </a:r>
          </a:p>
          <a:p>
            <a:r>
              <a:rPr lang="en-US" dirty="0" smtClean="0"/>
              <a:t>      else</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for ShowParametersServlet.java</a:t>
            </a:r>
            <a:endParaRPr lang="en-US" dirty="0"/>
          </a:p>
        </p:txBody>
      </p:sp>
      <p:sp>
        <p:nvSpPr>
          <p:cNvPr id="3" name="Content Placeholder 2"/>
          <p:cNvSpPr>
            <a:spLocks noGrp="1"/>
          </p:cNvSpPr>
          <p:nvPr>
            <p:ph idx="1"/>
          </p:nvPr>
        </p:nvSpPr>
        <p:spPr/>
        <p:txBody>
          <a:bodyPr>
            <a:noAutofit/>
          </a:bodyPr>
          <a:lstStyle/>
          <a:p>
            <a:r>
              <a:rPr lang="en-US" sz="1000" dirty="0" smtClean="0"/>
              <a:t> {</a:t>
            </a:r>
          </a:p>
          <a:p>
            <a:r>
              <a:rPr lang="en-US" sz="1000" dirty="0" smtClean="0"/>
              <a:t>// For multiple values, loop through them.</a:t>
            </a:r>
          </a:p>
          <a:p>
            <a:r>
              <a:rPr lang="en-US" sz="1000" dirty="0" smtClean="0"/>
              <a:t>        </a:t>
            </a:r>
            <a:r>
              <a:rPr lang="en-US" sz="1000" dirty="0" err="1" smtClean="0"/>
              <a:t>out.print</a:t>
            </a:r>
            <a:r>
              <a:rPr lang="en-US" sz="1000" dirty="0" smtClean="0"/>
              <a:t>(</a:t>
            </a:r>
            <a:r>
              <a:rPr lang="en-US" sz="1000" dirty="0" err="1" smtClean="0"/>
              <a:t>paramName</a:t>
            </a:r>
            <a:r>
              <a:rPr lang="en-US" sz="1000" dirty="0" smtClean="0"/>
              <a:t>+"=");</a:t>
            </a:r>
          </a:p>
          <a:p>
            <a:endParaRPr lang="en-US" sz="1000" dirty="0" smtClean="0"/>
          </a:p>
          <a:p>
            <a:r>
              <a:rPr lang="en-US" sz="1000" dirty="0" smtClean="0"/>
              <a:t>        for (</a:t>
            </a:r>
            <a:r>
              <a:rPr lang="en-US" sz="1000" dirty="0" err="1" smtClean="0"/>
              <a:t>int</a:t>
            </a:r>
            <a:r>
              <a:rPr lang="en-US" sz="1000" dirty="0" smtClean="0"/>
              <a:t> </a:t>
            </a:r>
            <a:r>
              <a:rPr lang="en-US" sz="1000" dirty="0" err="1" smtClean="0"/>
              <a:t>i</a:t>
            </a:r>
            <a:r>
              <a:rPr lang="en-US" sz="1000" dirty="0" smtClean="0"/>
              <a:t>=0; </a:t>
            </a:r>
            <a:r>
              <a:rPr lang="en-US" sz="1000" dirty="0" err="1" smtClean="0"/>
              <a:t>i</a:t>
            </a:r>
            <a:r>
              <a:rPr lang="en-US" sz="1000" dirty="0" smtClean="0"/>
              <a:t> &lt; </a:t>
            </a:r>
            <a:r>
              <a:rPr lang="en-US" sz="1000" dirty="0" err="1" smtClean="0"/>
              <a:t>paramValues.length</a:t>
            </a:r>
            <a:r>
              <a:rPr lang="en-US" sz="1000" dirty="0" smtClean="0"/>
              <a:t>; </a:t>
            </a:r>
            <a:r>
              <a:rPr lang="en-US" sz="1000" dirty="0" err="1" smtClean="0"/>
              <a:t>i</a:t>
            </a:r>
            <a:r>
              <a:rPr lang="en-US" sz="1000" dirty="0" smtClean="0"/>
              <a:t>++)</a:t>
            </a:r>
          </a:p>
          <a:p>
            <a:r>
              <a:rPr lang="en-US" sz="1000" dirty="0" smtClean="0"/>
              <a:t>        {</a:t>
            </a:r>
          </a:p>
          <a:p>
            <a:r>
              <a:rPr lang="en-US" sz="1000" dirty="0" smtClean="0"/>
              <a:t>// If this isn't the first value, print a comma to separate values.</a:t>
            </a:r>
          </a:p>
          <a:p>
            <a:r>
              <a:rPr lang="en-US" sz="1000" dirty="0" smtClean="0"/>
              <a:t>          if (</a:t>
            </a:r>
            <a:r>
              <a:rPr lang="en-US" sz="1000" dirty="0" err="1" smtClean="0"/>
              <a:t>i</a:t>
            </a:r>
            <a:r>
              <a:rPr lang="en-US" sz="1000" dirty="0" smtClean="0"/>
              <a:t> &gt; 0) </a:t>
            </a:r>
            <a:r>
              <a:rPr lang="en-US" sz="1000" dirty="0" err="1" smtClean="0"/>
              <a:t>out.print</a:t>
            </a:r>
            <a:r>
              <a:rPr lang="en-US" sz="1000" dirty="0" smtClean="0"/>
              <a:t>(',');</a:t>
            </a:r>
          </a:p>
          <a:p>
            <a:endParaRPr lang="en-US" sz="1000" dirty="0" smtClean="0"/>
          </a:p>
          <a:p>
            <a:r>
              <a:rPr lang="en-US" sz="1000" dirty="0" smtClean="0"/>
              <a:t>          </a:t>
            </a:r>
            <a:r>
              <a:rPr lang="en-US" sz="1000" dirty="0" err="1" smtClean="0"/>
              <a:t>out.print</a:t>
            </a:r>
            <a:r>
              <a:rPr lang="en-US" sz="1000" dirty="0" smtClean="0"/>
              <a:t>(</a:t>
            </a:r>
            <a:r>
              <a:rPr lang="en-US" sz="1000" dirty="0" err="1" smtClean="0"/>
              <a:t>paramValues</a:t>
            </a:r>
            <a:r>
              <a:rPr lang="en-US" sz="1000" dirty="0" smtClean="0"/>
              <a:t>[</a:t>
            </a:r>
            <a:r>
              <a:rPr lang="en-US" sz="1000" dirty="0" err="1" smtClean="0"/>
              <a:t>i</a:t>
            </a:r>
            <a:r>
              <a:rPr lang="en-US" sz="1000" dirty="0" smtClean="0"/>
              <a:t>]);</a:t>
            </a:r>
          </a:p>
          <a:p>
            <a:r>
              <a:rPr lang="en-US" sz="1000" dirty="0" smtClean="0"/>
              <a:t>        }</a:t>
            </a:r>
          </a:p>
          <a:p>
            <a:r>
              <a:rPr lang="en-US" sz="1000" dirty="0" smtClean="0"/>
              <a:t>        </a:t>
            </a:r>
            <a:r>
              <a:rPr lang="en-US" sz="1000" dirty="0" err="1" smtClean="0"/>
              <a:t>out.println</a:t>
            </a:r>
            <a:r>
              <a:rPr lang="en-US" sz="1000" dirty="0" smtClean="0"/>
              <a:t>();</a:t>
            </a:r>
          </a:p>
          <a:p>
            <a:r>
              <a:rPr lang="en-US" sz="1000" dirty="0" smtClean="0"/>
              <a:t>      }</a:t>
            </a:r>
          </a:p>
          <a:p>
            <a:r>
              <a:rPr lang="en-US" sz="1000" dirty="0" smtClean="0"/>
              <a:t>    }</a:t>
            </a:r>
          </a:p>
          <a:p>
            <a:endParaRPr lang="en-US" sz="1000" dirty="0" smtClean="0"/>
          </a:p>
          <a:p>
            <a:r>
              <a:rPr lang="en-US" sz="1000" dirty="0" smtClean="0"/>
              <a:t>    </a:t>
            </a:r>
            <a:r>
              <a:rPr lang="en-US" sz="1000" dirty="0" err="1" smtClean="0"/>
              <a:t>out.println</a:t>
            </a:r>
            <a:r>
              <a:rPr lang="en-US" sz="1000" dirty="0" smtClean="0"/>
              <a:t>("&lt;/pre&gt;");</a:t>
            </a:r>
          </a:p>
          <a:p>
            <a:r>
              <a:rPr lang="en-US" sz="1000" dirty="0" smtClean="0"/>
              <a:t>    </a:t>
            </a:r>
            <a:r>
              <a:rPr lang="en-US" sz="1000" dirty="0" err="1" smtClean="0"/>
              <a:t>out.println</a:t>
            </a:r>
            <a:r>
              <a:rPr lang="en-US" sz="1000" dirty="0" smtClean="0"/>
              <a:t>("&lt;/body&gt;");</a:t>
            </a:r>
          </a:p>
          <a:p>
            <a:r>
              <a:rPr lang="en-US" sz="1000" dirty="0" smtClean="0"/>
              <a:t>    </a:t>
            </a:r>
            <a:r>
              <a:rPr lang="en-US" sz="1000" dirty="0" err="1" smtClean="0"/>
              <a:t>out.println</a:t>
            </a:r>
            <a:r>
              <a:rPr lang="en-US" sz="1000" dirty="0" smtClean="0"/>
              <a:t>("&lt;/html&gt;");</a:t>
            </a:r>
          </a:p>
          <a:p>
            <a:r>
              <a:rPr lang="en-US" sz="1000" dirty="0" smtClean="0"/>
              <a:t>  }</a:t>
            </a:r>
          </a:p>
          <a:p>
            <a:r>
              <a:rPr lang="en-US" sz="1000" dirty="0" smtClean="0"/>
              <a:t>}</a:t>
            </a:r>
            <a:endParaRPr lang="en-US" sz="1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script Objects</a:t>
            </a:r>
            <a:endParaRPr lang="en-US" dirty="0"/>
          </a:p>
        </p:txBody>
      </p:sp>
      <p:pic>
        <p:nvPicPr>
          <p:cNvPr id="4" name="Content Placeholder 3"/>
          <p:cNvPicPr>
            <a:picLocks noGrp="1" noChangeAspect="1"/>
          </p:cNvPicPr>
          <p:nvPr>
            <p:ph idx="1"/>
          </p:nvPr>
        </p:nvPicPr>
        <p:blipFill>
          <a:blip r:embed="rId2"/>
          <a:stretch>
            <a:fillRect/>
          </a:stretch>
        </p:blipFill>
        <p:spPr>
          <a:xfrm>
            <a:off x="1515292" y="1384663"/>
            <a:ext cx="9457508" cy="4792300"/>
          </a:xfrm>
          <a:prstGeom prst="rect">
            <a:avLst/>
          </a:prstGeom>
        </p:spPr>
      </p:pic>
    </p:spTree>
    <p:extLst>
      <p:ext uri="{BB962C8B-B14F-4D97-AF65-F5344CB8AC3E}">
        <p14:creationId xmlns:p14="http://schemas.microsoft.com/office/powerpoint/2010/main" val="349807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script Objects</a:t>
            </a:r>
            <a:endParaRPr lang="en-US" dirty="0"/>
          </a:p>
        </p:txBody>
      </p:sp>
      <p:pic>
        <p:nvPicPr>
          <p:cNvPr id="4" name="Content Placeholder 3"/>
          <p:cNvPicPr>
            <a:picLocks noGrp="1" noChangeAspect="1"/>
          </p:cNvPicPr>
          <p:nvPr>
            <p:ph idx="1"/>
          </p:nvPr>
        </p:nvPicPr>
        <p:blipFill>
          <a:blip r:embed="rId2"/>
          <a:stretch>
            <a:fillRect/>
          </a:stretch>
        </p:blipFill>
        <p:spPr>
          <a:xfrm>
            <a:off x="613954" y="1541416"/>
            <a:ext cx="10384972" cy="4885509"/>
          </a:xfrm>
          <a:prstGeom prst="rect">
            <a:avLst/>
          </a:prstGeom>
        </p:spPr>
      </p:pic>
    </p:spTree>
    <p:extLst>
      <p:ext uri="{BB962C8B-B14F-4D97-AF65-F5344CB8AC3E}">
        <p14:creationId xmlns:p14="http://schemas.microsoft.com/office/powerpoint/2010/main" val="3227292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script Objects</a:t>
            </a:r>
            <a:endParaRPr lang="en-US" dirty="0"/>
          </a:p>
        </p:txBody>
      </p:sp>
      <p:pic>
        <p:nvPicPr>
          <p:cNvPr id="4" name="Content Placeholder 3"/>
          <p:cNvPicPr>
            <a:picLocks noGrp="1" noChangeAspect="1"/>
          </p:cNvPicPr>
          <p:nvPr>
            <p:ph idx="1"/>
          </p:nvPr>
        </p:nvPicPr>
        <p:blipFill>
          <a:blip r:embed="rId2"/>
          <a:stretch>
            <a:fillRect/>
          </a:stretch>
        </p:blipFill>
        <p:spPr>
          <a:xfrm>
            <a:off x="838199" y="1489166"/>
            <a:ext cx="9964783" cy="5133703"/>
          </a:xfrm>
          <a:prstGeom prst="rect">
            <a:avLst/>
          </a:prstGeom>
        </p:spPr>
      </p:pic>
    </p:spTree>
    <p:extLst>
      <p:ext uri="{BB962C8B-B14F-4D97-AF65-F5344CB8AC3E}">
        <p14:creationId xmlns:p14="http://schemas.microsoft.com/office/powerpoint/2010/main" val="79335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CLIENT SIDE AND SERVER SIDE PROGRAMMING  </a:t>
            </a:r>
            <a:br>
              <a:rPr lang="en-US" dirty="0" smtClean="0"/>
            </a:br>
            <a:r>
              <a:rPr lang="en-US" dirty="0" smtClean="0"/>
              <a:t>Java Script</a:t>
            </a:r>
            <a:endParaRPr lang="en-US" dirty="0"/>
          </a:p>
        </p:txBody>
      </p:sp>
      <p:sp>
        <p:nvSpPr>
          <p:cNvPr id="3" name="Content Placeholder 2"/>
          <p:cNvSpPr>
            <a:spLocks noGrp="1"/>
          </p:cNvSpPr>
          <p:nvPr>
            <p:ph idx="1"/>
          </p:nvPr>
        </p:nvSpPr>
        <p:spPr/>
        <p:txBody>
          <a:bodyPr/>
          <a:lstStyle/>
          <a:p>
            <a:r>
              <a:rPr lang="en-US" dirty="0" smtClean="0"/>
              <a:t>An introduction to JavaScript–Control statement-Functions-Array-Objects.   Servlets: Java Servlet Architecture- Servlet Life Cycle- Handling the client request form data- Session Tracking- Handling Cookies- Installing and Configuring Apache Tomcat Web Server; DATABASE CONNECTIVITY: JDBC perspectives, JDBC program example -  JSP: Understanding Java Server Pages-JSP Standard Tag Library(JSTL)-Creating HTML forms by embedding JSP code. </a:t>
            </a:r>
            <a:endParaRPr lang="en-US" dirty="0"/>
          </a:p>
        </p:txBody>
      </p:sp>
    </p:spTree>
    <p:extLst>
      <p:ext uri="{BB962C8B-B14F-4D97-AF65-F5344CB8AC3E}">
        <p14:creationId xmlns:p14="http://schemas.microsoft.com/office/powerpoint/2010/main" val="2055406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Servlets</a:t>
            </a:r>
            <a:endParaRPr lang="en-US" dirty="0"/>
          </a:p>
        </p:txBody>
      </p:sp>
      <p:sp>
        <p:nvSpPr>
          <p:cNvPr id="3" name="Content Placeholder 2"/>
          <p:cNvSpPr>
            <a:spLocks noGrp="1"/>
          </p:cNvSpPr>
          <p:nvPr>
            <p:ph idx="1"/>
          </p:nvPr>
        </p:nvSpPr>
        <p:spPr/>
        <p:txBody>
          <a:bodyPr>
            <a:normAutofit/>
          </a:bodyPr>
          <a:lstStyle/>
          <a:p>
            <a:r>
              <a:rPr lang="en-US" dirty="0"/>
              <a:t>Java Servlets are programs that run on a Web or Application server and act as a middle </a:t>
            </a:r>
            <a:r>
              <a:rPr lang="en-US" dirty="0" smtClean="0"/>
              <a:t>layer  </a:t>
            </a:r>
            <a:r>
              <a:rPr lang="en-US" dirty="0"/>
              <a:t>between  a </a:t>
            </a:r>
            <a:r>
              <a:rPr lang="en-US" dirty="0" smtClean="0"/>
              <a:t>requests coming  </a:t>
            </a:r>
            <a:r>
              <a:rPr lang="en-US" dirty="0"/>
              <a:t>from  a  Web  browser  or  other  HTTP  client  and </a:t>
            </a:r>
            <a:r>
              <a:rPr lang="en-US" dirty="0" smtClean="0"/>
              <a:t>databases </a:t>
            </a:r>
            <a:r>
              <a:rPr lang="en-US" dirty="0"/>
              <a:t>or applications on the HTTP server.</a:t>
            </a:r>
          </a:p>
          <a:p>
            <a:r>
              <a:rPr lang="en-US" dirty="0"/>
              <a:t>Using  Servlets,  you  can  collect  input  </a:t>
            </a:r>
            <a:r>
              <a:rPr lang="en-US" dirty="0" smtClean="0"/>
              <a:t>from  </a:t>
            </a:r>
            <a:r>
              <a:rPr lang="en-US" dirty="0"/>
              <a:t>users  through  web  page  forms,  present </a:t>
            </a:r>
            <a:r>
              <a:rPr lang="en-US" dirty="0" smtClean="0"/>
              <a:t>records </a:t>
            </a:r>
            <a:r>
              <a:rPr lang="en-US" dirty="0"/>
              <a:t>from a database or another source, and create web pages dynamically.</a:t>
            </a:r>
          </a:p>
          <a:p>
            <a:r>
              <a:rPr lang="en-US" dirty="0"/>
              <a:t>Java  Servlets  often  serve  the  same  purpose  as  programs  implemented  using  the </a:t>
            </a:r>
            <a:r>
              <a:rPr lang="en-US" dirty="0" smtClean="0"/>
              <a:t>Common </a:t>
            </a:r>
            <a:r>
              <a:rPr lang="en-US" dirty="0"/>
              <a:t>Gateway Interface (CGI). But Servlets offer several </a:t>
            </a:r>
            <a:r>
              <a:rPr lang="en-US" dirty="0" smtClean="0"/>
              <a:t>advantages </a:t>
            </a:r>
            <a:r>
              <a:rPr lang="en-US" dirty="0"/>
              <a:t>in comparison </a:t>
            </a:r>
            <a:r>
              <a:rPr lang="en-US" dirty="0" smtClean="0"/>
              <a:t>with </a:t>
            </a:r>
            <a:r>
              <a:rPr lang="en-US" dirty="0"/>
              <a:t>the </a:t>
            </a:r>
            <a:r>
              <a:rPr lang="en-US" dirty="0" smtClean="0"/>
              <a:t>CGI.</a:t>
            </a:r>
            <a:endParaRPr lang="en-US" dirty="0"/>
          </a:p>
        </p:txBody>
      </p:sp>
    </p:spTree>
    <p:extLst>
      <p:ext uri="{BB962C8B-B14F-4D97-AF65-F5344CB8AC3E}">
        <p14:creationId xmlns:p14="http://schemas.microsoft.com/office/powerpoint/2010/main" val="2479467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Servlets</a:t>
            </a:r>
          </a:p>
        </p:txBody>
      </p:sp>
      <p:sp>
        <p:nvSpPr>
          <p:cNvPr id="3" name="Content Placeholder 2"/>
          <p:cNvSpPr>
            <a:spLocks noGrp="1"/>
          </p:cNvSpPr>
          <p:nvPr>
            <p:ph idx="1"/>
          </p:nvPr>
        </p:nvSpPr>
        <p:spPr/>
        <p:txBody>
          <a:bodyPr>
            <a:normAutofit fontScale="47500" lnSpcReduction="20000"/>
          </a:bodyPr>
          <a:lstStyle/>
          <a:p>
            <a:r>
              <a:rPr lang="en-US" sz="5600" dirty="0"/>
              <a:t>Performance is significantly better.</a:t>
            </a:r>
          </a:p>
          <a:p>
            <a:r>
              <a:rPr lang="en-US" sz="5600" dirty="0" smtClean="0"/>
              <a:t>Servlets </a:t>
            </a:r>
            <a:r>
              <a:rPr lang="en-US" sz="5600" dirty="0"/>
              <a:t>execute within the address space of a Web server. It is not necessary to </a:t>
            </a:r>
            <a:r>
              <a:rPr lang="en-US" sz="5600" dirty="0" smtClean="0"/>
              <a:t>create </a:t>
            </a:r>
            <a:r>
              <a:rPr lang="en-US" sz="5600" dirty="0"/>
              <a:t>a separate process to handle each client request.</a:t>
            </a:r>
          </a:p>
          <a:p>
            <a:r>
              <a:rPr lang="en-US" sz="5600" dirty="0" smtClean="0"/>
              <a:t>Servlets </a:t>
            </a:r>
            <a:r>
              <a:rPr lang="en-US" sz="5600" dirty="0"/>
              <a:t>are </a:t>
            </a:r>
            <a:r>
              <a:rPr lang="en-US" sz="5600" dirty="0" smtClean="0"/>
              <a:t>platform -independent because </a:t>
            </a:r>
            <a:r>
              <a:rPr lang="en-US" sz="5600" dirty="0"/>
              <a:t>they are written in Java.</a:t>
            </a:r>
          </a:p>
          <a:p>
            <a:r>
              <a:rPr lang="en-US" sz="5600" dirty="0" smtClean="0"/>
              <a:t>Java </a:t>
            </a:r>
            <a:r>
              <a:rPr lang="en-US" sz="5600" dirty="0"/>
              <a:t>security manager on the server enforces a set of restrictions to protect the </a:t>
            </a:r>
            <a:r>
              <a:rPr lang="en-US" sz="5600" dirty="0" smtClean="0"/>
              <a:t>resources </a:t>
            </a:r>
            <a:r>
              <a:rPr lang="en-US" sz="5600" dirty="0"/>
              <a:t>on a server machine. So servlets are trusted.</a:t>
            </a:r>
          </a:p>
          <a:p>
            <a:r>
              <a:rPr lang="en-US" sz="5600" dirty="0" smtClean="0"/>
              <a:t>The </a:t>
            </a:r>
            <a:r>
              <a:rPr lang="en-US" sz="5600" dirty="0"/>
              <a:t>full functionality of the Java class libraries is available to a servlet</a:t>
            </a:r>
            <a:r>
              <a:rPr lang="en-US" sz="5600" dirty="0" smtClean="0"/>
              <a:t>.</a:t>
            </a:r>
          </a:p>
          <a:p>
            <a:r>
              <a:rPr lang="en-US" sz="5600" dirty="0" smtClean="0"/>
              <a:t> </a:t>
            </a:r>
            <a:r>
              <a:rPr lang="en-US" sz="5600" dirty="0"/>
              <a:t>It can </a:t>
            </a:r>
            <a:r>
              <a:rPr lang="en-US" sz="5600" dirty="0" smtClean="0"/>
              <a:t>communicate </a:t>
            </a:r>
            <a:r>
              <a:rPr lang="en-US" sz="5600" dirty="0"/>
              <a:t>with applets, databases, or other software via the sockets and RMI </a:t>
            </a:r>
            <a:r>
              <a:rPr lang="en-US" sz="5600" dirty="0" smtClean="0"/>
              <a:t>mechanisms </a:t>
            </a:r>
            <a:r>
              <a:rPr lang="en-US" sz="5600" dirty="0"/>
              <a:t>that you have seen already.</a:t>
            </a:r>
          </a:p>
          <a:p>
            <a:endParaRPr lang="en-US" dirty="0"/>
          </a:p>
        </p:txBody>
      </p:sp>
    </p:spTree>
    <p:extLst>
      <p:ext uri="{BB962C8B-B14F-4D97-AF65-F5344CB8AC3E}">
        <p14:creationId xmlns:p14="http://schemas.microsoft.com/office/powerpoint/2010/main" val="275855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Architecture</a:t>
            </a:r>
            <a:endParaRPr lang="en-US" dirty="0"/>
          </a:p>
        </p:txBody>
      </p:sp>
      <p:pic>
        <p:nvPicPr>
          <p:cNvPr id="4" name="Content Placeholder 3"/>
          <p:cNvPicPr>
            <a:picLocks noGrp="1" noChangeAspect="1"/>
          </p:cNvPicPr>
          <p:nvPr>
            <p:ph idx="1"/>
          </p:nvPr>
        </p:nvPicPr>
        <p:blipFill>
          <a:blip r:embed="rId2"/>
          <a:stretch>
            <a:fillRect/>
          </a:stretch>
        </p:blipFill>
        <p:spPr>
          <a:xfrm>
            <a:off x="1188720" y="1735456"/>
            <a:ext cx="7667897" cy="4906533"/>
          </a:xfrm>
          <a:prstGeom prst="rect">
            <a:avLst/>
          </a:prstGeom>
        </p:spPr>
      </p:pic>
    </p:spTree>
    <p:extLst>
      <p:ext uri="{BB962C8B-B14F-4D97-AF65-F5344CB8AC3E}">
        <p14:creationId xmlns:p14="http://schemas.microsoft.com/office/powerpoint/2010/main" val="1461699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Servlets Tasks</a:t>
            </a:r>
          </a:p>
        </p:txBody>
      </p:sp>
      <p:sp>
        <p:nvSpPr>
          <p:cNvPr id="3" name="Content Placeholder 2"/>
          <p:cNvSpPr>
            <a:spLocks noGrp="1"/>
          </p:cNvSpPr>
          <p:nvPr>
            <p:ph idx="1"/>
          </p:nvPr>
        </p:nvSpPr>
        <p:spPr/>
        <p:txBody>
          <a:bodyPr>
            <a:noAutofit/>
          </a:bodyPr>
          <a:lstStyle/>
          <a:p>
            <a:r>
              <a:rPr lang="en-US" sz="2000" dirty="0"/>
              <a:t>Read the explicit data sent by the clients (browsers). This includes an HTML form </a:t>
            </a:r>
            <a:r>
              <a:rPr lang="en-US" sz="2000" dirty="0" smtClean="0"/>
              <a:t>on  </a:t>
            </a:r>
            <a:r>
              <a:rPr lang="en-US" sz="2000" dirty="0"/>
              <a:t>a  Web  page  or  it  could  also  come  from  an  applet  or  a  custom  HTTP  client </a:t>
            </a:r>
            <a:r>
              <a:rPr lang="en-US" sz="2000" dirty="0" smtClean="0"/>
              <a:t>program</a:t>
            </a:r>
            <a:r>
              <a:rPr lang="en-US" sz="2000" dirty="0"/>
              <a:t>.</a:t>
            </a:r>
          </a:p>
          <a:p>
            <a:r>
              <a:rPr lang="en-US" sz="2000" dirty="0" smtClean="0"/>
              <a:t>Read </a:t>
            </a:r>
            <a:r>
              <a:rPr lang="en-US" sz="2000" dirty="0"/>
              <a:t>the implicit HTTP request data sent by the clients (</a:t>
            </a:r>
            <a:r>
              <a:rPr lang="en-US" sz="2000" dirty="0" smtClean="0"/>
              <a:t>browsers</a:t>
            </a:r>
            <a:r>
              <a:rPr lang="en-US" sz="2000" dirty="0"/>
              <a:t>). This includes </a:t>
            </a:r>
            <a:r>
              <a:rPr lang="en-US" sz="2000" dirty="0" smtClean="0"/>
              <a:t>cookies</a:t>
            </a:r>
            <a:r>
              <a:rPr lang="en-US" sz="2000" dirty="0"/>
              <a:t>, media types and compression schemes the browser understands, and so </a:t>
            </a:r>
            <a:r>
              <a:rPr lang="en-US" sz="2000" dirty="0" smtClean="0"/>
              <a:t>forth</a:t>
            </a:r>
            <a:r>
              <a:rPr lang="en-US" sz="2000" dirty="0"/>
              <a:t>.</a:t>
            </a:r>
          </a:p>
          <a:p>
            <a:r>
              <a:rPr lang="en-US" sz="2000" dirty="0" smtClean="0"/>
              <a:t>Process </a:t>
            </a:r>
            <a:r>
              <a:rPr lang="en-US" sz="2000" dirty="0"/>
              <a:t>the data and generate the results. This process may require talking to a </a:t>
            </a:r>
            <a:r>
              <a:rPr lang="en-US" sz="2000" dirty="0" smtClean="0"/>
              <a:t>database</a:t>
            </a:r>
            <a:r>
              <a:rPr lang="en-US" sz="2000" dirty="0"/>
              <a:t>, </a:t>
            </a:r>
            <a:r>
              <a:rPr lang="en-US" sz="2000" dirty="0" smtClean="0"/>
              <a:t>executing </a:t>
            </a:r>
            <a:r>
              <a:rPr lang="en-US" sz="2000" dirty="0"/>
              <a:t>an RMI or CORBA call, invoking a Web service, or </a:t>
            </a:r>
            <a:r>
              <a:rPr lang="en-US" sz="2000" dirty="0" smtClean="0"/>
              <a:t>computing the </a:t>
            </a:r>
            <a:r>
              <a:rPr lang="en-US" sz="2000" dirty="0"/>
              <a:t>response directly.</a:t>
            </a:r>
          </a:p>
          <a:p>
            <a:r>
              <a:rPr lang="en-US" sz="2000" dirty="0" smtClean="0"/>
              <a:t>Send  </a:t>
            </a:r>
            <a:r>
              <a:rPr lang="en-US" sz="2000" dirty="0"/>
              <a:t>the  explicit  data  (i.e.,  the  document)  to  the  clients  (browsers).  This </a:t>
            </a:r>
            <a:r>
              <a:rPr lang="en-US" sz="2000" dirty="0" smtClean="0"/>
              <a:t>document  </a:t>
            </a:r>
            <a:r>
              <a:rPr lang="en-US" sz="2000" dirty="0"/>
              <a:t>can  be  sent  in  a  variety  of  formats,  including  text  (HTML  or  XML), </a:t>
            </a:r>
            <a:r>
              <a:rPr lang="en-US" sz="2000" dirty="0" smtClean="0"/>
              <a:t>binary </a:t>
            </a:r>
            <a:r>
              <a:rPr lang="en-US" sz="2000" dirty="0"/>
              <a:t>(GIF images), Excel, etc.</a:t>
            </a:r>
          </a:p>
          <a:p>
            <a:r>
              <a:rPr lang="en-US" sz="2000" dirty="0" smtClean="0"/>
              <a:t>Send  </a:t>
            </a:r>
            <a:r>
              <a:rPr lang="en-US" sz="2000" dirty="0"/>
              <a:t>the  implicit  HTTP  response  to  </a:t>
            </a:r>
            <a:r>
              <a:rPr lang="en-US" sz="2000" dirty="0" smtClean="0"/>
              <a:t>the  </a:t>
            </a:r>
            <a:r>
              <a:rPr lang="en-US" sz="2000" dirty="0"/>
              <a:t>clients  (browsers).  This  includes  telling </a:t>
            </a:r>
            <a:r>
              <a:rPr lang="en-US" sz="2000" dirty="0" smtClean="0"/>
              <a:t>the  browsers  </a:t>
            </a:r>
            <a:r>
              <a:rPr lang="en-US" sz="2000" dirty="0"/>
              <a:t>or  other  clients  what  type  of  document  is  being  returned  (e.g., </a:t>
            </a:r>
            <a:r>
              <a:rPr lang="en-US" sz="2000" dirty="0" smtClean="0"/>
              <a:t>HTML</a:t>
            </a:r>
            <a:r>
              <a:rPr lang="en-US" sz="2000" dirty="0"/>
              <a:t>), setting cookies and caching parameters, and other such tasks.</a:t>
            </a:r>
          </a:p>
        </p:txBody>
      </p:sp>
    </p:spTree>
    <p:extLst>
      <p:ext uri="{BB962C8B-B14F-4D97-AF65-F5344CB8AC3E}">
        <p14:creationId xmlns:p14="http://schemas.microsoft.com/office/powerpoint/2010/main" val="579191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Packages</a:t>
            </a:r>
            <a:endParaRPr lang="en-US" dirty="0"/>
          </a:p>
        </p:txBody>
      </p:sp>
      <p:sp>
        <p:nvSpPr>
          <p:cNvPr id="3" name="Content Placeholder 2"/>
          <p:cNvSpPr>
            <a:spLocks noGrp="1"/>
          </p:cNvSpPr>
          <p:nvPr>
            <p:ph idx="1"/>
          </p:nvPr>
        </p:nvSpPr>
        <p:spPr/>
        <p:txBody>
          <a:bodyPr>
            <a:noAutofit/>
          </a:bodyPr>
          <a:lstStyle/>
          <a:p>
            <a:r>
              <a:rPr lang="en-US" sz="1600" dirty="0"/>
              <a:t>Java Servlets are Java classes run by a web </a:t>
            </a:r>
            <a:r>
              <a:rPr lang="en-US" sz="1600" dirty="0" smtClean="0"/>
              <a:t>server </a:t>
            </a:r>
            <a:r>
              <a:rPr lang="en-US" sz="1600" dirty="0"/>
              <a:t>that has an interpreter that supports </a:t>
            </a:r>
            <a:r>
              <a:rPr lang="en-US" sz="1600" dirty="0" smtClean="0"/>
              <a:t>the </a:t>
            </a:r>
            <a:r>
              <a:rPr lang="en-US" sz="1600" dirty="0"/>
              <a:t>Java </a:t>
            </a:r>
            <a:r>
              <a:rPr lang="en-US" sz="1600" dirty="0" smtClean="0"/>
              <a:t>Servlet </a:t>
            </a:r>
            <a:r>
              <a:rPr lang="en-US" sz="1600" dirty="0"/>
              <a:t>specification.</a:t>
            </a:r>
          </a:p>
          <a:p>
            <a:r>
              <a:rPr lang="en-US" sz="1600" dirty="0"/>
              <a:t>Servlets  can  be  created  using  the </a:t>
            </a:r>
            <a:r>
              <a:rPr lang="en-US" sz="1600" dirty="0" smtClean="0"/>
              <a:t> javax.servlet and javax.servlet.http packages</a:t>
            </a:r>
            <a:r>
              <a:rPr lang="en-US" sz="1600" dirty="0"/>
              <a:t>, </a:t>
            </a:r>
            <a:r>
              <a:rPr lang="en-US" sz="1600" dirty="0" smtClean="0"/>
              <a:t>which  </a:t>
            </a:r>
            <a:r>
              <a:rPr lang="en-US" sz="1600" dirty="0"/>
              <a:t>are  a  standard  part  of  the  Java's  enterprise  edition,  an  expanded  version  of  the </a:t>
            </a:r>
            <a:r>
              <a:rPr lang="en-US" sz="1600" dirty="0" smtClean="0"/>
              <a:t>Java </a:t>
            </a:r>
            <a:r>
              <a:rPr lang="en-US" sz="1600" dirty="0"/>
              <a:t>class </a:t>
            </a:r>
            <a:r>
              <a:rPr lang="en-US" sz="1600" dirty="0" smtClean="0"/>
              <a:t>library </a:t>
            </a:r>
            <a:r>
              <a:rPr lang="en-US" sz="1600" dirty="0"/>
              <a:t>that supports </a:t>
            </a:r>
            <a:r>
              <a:rPr lang="en-US" sz="1600" dirty="0" smtClean="0"/>
              <a:t>large-scale </a:t>
            </a:r>
            <a:r>
              <a:rPr lang="en-US" sz="1600" dirty="0"/>
              <a:t>development projects.</a:t>
            </a:r>
          </a:p>
          <a:p>
            <a:r>
              <a:rPr lang="en-US" sz="1600" dirty="0"/>
              <a:t>These classes implement the Java Servlet and JSP specifications. At the time of writing </a:t>
            </a:r>
            <a:r>
              <a:rPr lang="en-US" sz="1600" dirty="0" smtClean="0"/>
              <a:t>this </a:t>
            </a:r>
            <a:r>
              <a:rPr lang="en-US" sz="1600" dirty="0"/>
              <a:t>tutorial, the versions are </a:t>
            </a:r>
            <a:r>
              <a:rPr lang="en-US" sz="1600" dirty="0" smtClean="0"/>
              <a:t>Java </a:t>
            </a:r>
            <a:r>
              <a:rPr lang="en-US" sz="1600" dirty="0"/>
              <a:t>Servlet </a:t>
            </a:r>
            <a:r>
              <a:rPr lang="en-US" sz="1600" dirty="0" smtClean="0"/>
              <a:t>2.5 and JSP 2.1 .</a:t>
            </a:r>
            <a:endParaRPr lang="en-US" sz="1600" dirty="0"/>
          </a:p>
          <a:p>
            <a:r>
              <a:rPr lang="en-US" sz="1600" dirty="0"/>
              <a:t>Java  servlets  have  been  created  and  compiled  just  </a:t>
            </a:r>
            <a:r>
              <a:rPr lang="en-US" sz="1600" dirty="0" smtClean="0"/>
              <a:t>like  </a:t>
            </a:r>
            <a:r>
              <a:rPr lang="en-US" sz="1600" dirty="0"/>
              <a:t>any  other  Java  class.  After  you </a:t>
            </a:r>
            <a:r>
              <a:rPr lang="en-US" sz="1600" dirty="0" smtClean="0"/>
              <a:t>install </a:t>
            </a:r>
            <a:r>
              <a:rPr lang="en-US" sz="1600" dirty="0"/>
              <a:t>the servlet packages and add them to your computer's </a:t>
            </a:r>
            <a:r>
              <a:rPr lang="en-US" sz="1600" dirty="0" smtClean="0"/>
              <a:t>Class path, </a:t>
            </a:r>
            <a:r>
              <a:rPr lang="en-US" sz="1600" dirty="0"/>
              <a:t>you can compile </a:t>
            </a:r>
            <a:r>
              <a:rPr lang="en-US" sz="1600" dirty="0" smtClean="0"/>
              <a:t>servlets </a:t>
            </a:r>
            <a:r>
              <a:rPr lang="en-US" sz="1600" dirty="0"/>
              <a:t>with the JDK's Java compiler or any other current compiler.</a:t>
            </a:r>
          </a:p>
        </p:txBody>
      </p:sp>
    </p:spTree>
    <p:extLst>
      <p:ext uri="{BB962C8B-B14F-4D97-AF65-F5344CB8AC3E}">
        <p14:creationId xmlns:p14="http://schemas.microsoft.com/office/powerpoint/2010/main" val="1063677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Life Cycle</a:t>
            </a:r>
            <a:endParaRPr lang="en-US" dirty="0"/>
          </a:p>
        </p:txBody>
      </p:sp>
      <p:sp>
        <p:nvSpPr>
          <p:cNvPr id="3" name="Content Placeholder 2"/>
          <p:cNvSpPr>
            <a:spLocks noGrp="1"/>
          </p:cNvSpPr>
          <p:nvPr>
            <p:ph idx="1"/>
          </p:nvPr>
        </p:nvSpPr>
        <p:spPr/>
        <p:txBody>
          <a:bodyPr/>
          <a:lstStyle/>
          <a:p>
            <a:r>
              <a:rPr lang="en-US" dirty="0" smtClean="0"/>
              <a:t>A servlet life cycle can be defined as the entire process from its creation till the destruction. The following are the paths followed by a servlet</a:t>
            </a:r>
          </a:p>
          <a:p>
            <a:r>
              <a:rPr lang="en-US" dirty="0" smtClean="0"/>
              <a:t>The servlet is initialized by calling the </a:t>
            </a:r>
            <a:r>
              <a:rPr lang="en-US" b="1" dirty="0" smtClean="0"/>
              <a:t>init ()</a:t>
            </a:r>
            <a:r>
              <a:rPr lang="en-US" dirty="0" smtClean="0"/>
              <a:t> method.</a:t>
            </a:r>
          </a:p>
          <a:p>
            <a:r>
              <a:rPr lang="en-US" dirty="0" smtClean="0"/>
              <a:t>The servlet calls </a:t>
            </a:r>
            <a:r>
              <a:rPr lang="en-US" b="1" dirty="0" smtClean="0"/>
              <a:t>service()</a:t>
            </a:r>
            <a:r>
              <a:rPr lang="en-US" dirty="0" smtClean="0"/>
              <a:t> method to process a client's request.</a:t>
            </a:r>
          </a:p>
          <a:p>
            <a:r>
              <a:rPr lang="en-US" dirty="0" smtClean="0"/>
              <a:t>The servlet is terminated by calling the </a:t>
            </a:r>
            <a:r>
              <a:rPr lang="en-US" b="1" dirty="0" smtClean="0"/>
              <a:t>destroy()</a:t>
            </a:r>
            <a:r>
              <a:rPr lang="en-US" dirty="0" smtClean="0"/>
              <a:t> method.</a:t>
            </a:r>
          </a:p>
          <a:p>
            <a:r>
              <a:rPr lang="en-US" dirty="0" smtClean="0"/>
              <a:t>Finally, servlet is garbage collected by the garbage collector of the JVM.</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Life Cycle</a:t>
            </a:r>
            <a:endParaRPr lang="en-US" dirty="0"/>
          </a:p>
        </p:txBody>
      </p:sp>
      <p:sp>
        <p:nvSpPr>
          <p:cNvPr id="3" name="Content Placeholder 2"/>
          <p:cNvSpPr>
            <a:spLocks noGrp="1"/>
          </p:cNvSpPr>
          <p:nvPr>
            <p:ph idx="1"/>
          </p:nvPr>
        </p:nvSpPr>
        <p:spPr/>
        <p:txBody>
          <a:bodyPr/>
          <a:lstStyle/>
          <a:p>
            <a:r>
              <a:rPr lang="en-US" b="1" dirty="0" smtClean="0"/>
              <a:t>The init() method :</a:t>
            </a:r>
          </a:p>
          <a:p>
            <a:pPr>
              <a:buNone/>
            </a:pPr>
            <a:r>
              <a:rPr lang="en-US" dirty="0" smtClean="0"/>
              <a:t>The init method is designed to be called only once. It is called when the servlet is first created, and not called again for each user request. So, it is used for one-time initializations, just as with the init method of applets.</a:t>
            </a:r>
          </a:p>
          <a:p>
            <a:pPr>
              <a:buNone/>
            </a:pPr>
            <a:r>
              <a:rPr lang="en-US" dirty="0" smtClean="0"/>
              <a:t>The init method definition looks like this:</a:t>
            </a:r>
          </a:p>
          <a:p>
            <a:pPr>
              <a:buNone/>
            </a:pPr>
            <a:r>
              <a:rPr lang="en-US" dirty="0" smtClean="0"/>
              <a:t>public void init() throws </a:t>
            </a:r>
            <a:r>
              <a:rPr lang="en-US" dirty="0" err="1" smtClean="0"/>
              <a:t>ServletException</a:t>
            </a:r>
            <a:r>
              <a:rPr lang="en-US" dirty="0" smtClean="0"/>
              <a:t> {  // Initialization code... }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service method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service method is the main method to perform the actual task. The servlet container </a:t>
            </a:r>
            <a:r>
              <a:rPr lang="en-US" dirty="0" err="1" smtClean="0"/>
              <a:t>i.e.webserver</a:t>
            </a:r>
            <a:r>
              <a:rPr lang="en-US" dirty="0" smtClean="0"/>
              <a:t> calls the service method to handle requests coming from the </a:t>
            </a:r>
            <a:r>
              <a:rPr lang="en-US" dirty="0" err="1" smtClean="0"/>
              <a:t>clientbrowsers</a:t>
            </a:r>
            <a:r>
              <a:rPr lang="en-US" dirty="0" smtClean="0"/>
              <a:t> and to write the formatted response back to the client. </a:t>
            </a:r>
          </a:p>
          <a:p>
            <a:r>
              <a:rPr lang="en-US" dirty="0" smtClean="0"/>
              <a:t>Each time the server receives a request for a servlet, the server spawns a new thread and calls service.</a:t>
            </a:r>
          </a:p>
          <a:p>
            <a:r>
              <a:rPr lang="en-US" dirty="0" smtClean="0"/>
              <a:t> The service method checks the HTTP request type </a:t>
            </a:r>
            <a:r>
              <a:rPr lang="en-US" dirty="0" err="1" smtClean="0"/>
              <a:t>GET,POST,PUT,DELETE,etc</a:t>
            </a:r>
            <a:r>
              <a:rPr lang="en-US" dirty="0" smtClean="0"/>
              <a:t>. and calls </a:t>
            </a:r>
            <a:r>
              <a:rPr lang="en-US" dirty="0" err="1" smtClean="0"/>
              <a:t>doGet</a:t>
            </a:r>
            <a:r>
              <a:rPr lang="en-US" dirty="0" smtClean="0"/>
              <a:t>, </a:t>
            </a:r>
            <a:r>
              <a:rPr lang="en-US" dirty="0" err="1" smtClean="0"/>
              <a:t>doPost</a:t>
            </a:r>
            <a:r>
              <a:rPr lang="en-US" dirty="0" smtClean="0"/>
              <a:t>, </a:t>
            </a:r>
            <a:r>
              <a:rPr lang="en-US" dirty="0" err="1" smtClean="0"/>
              <a:t>doPut</a:t>
            </a:r>
            <a:r>
              <a:rPr lang="en-US" dirty="0" smtClean="0"/>
              <a:t>, </a:t>
            </a:r>
            <a:r>
              <a:rPr lang="en-US" dirty="0" err="1" smtClean="0"/>
              <a:t>doDelete</a:t>
            </a:r>
            <a:r>
              <a:rPr lang="en-US" dirty="0" smtClean="0"/>
              <a:t>, etc. methods as appropriate.</a:t>
            </a:r>
          </a:p>
          <a:p>
            <a:r>
              <a:rPr lang="en-US" dirty="0" smtClean="0"/>
              <a:t> Here is the signature of this method:</a:t>
            </a:r>
          </a:p>
          <a:p>
            <a:r>
              <a:rPr lang="en-US" dirty="0" smtClean="0"/>
              <a:t>public void service(</a:t>
            </a:r>
            <a:r>
              <a:rPr lang="en-US" dirty="0" err="1" smtClean="0"/>
              <a:t>ServletRequest</a:t>
            </a:r>
            <a:r>
              <a:rPr lang="en-US" dirty="0" smtClean="0"/>
              <a:t> request, </a:t>
            </a:r>
            <a:r>
              <a:rPr lang="en-US" dirty="0" err="1" smtClean="0"/>
              <a:t>ServletResponse</a:t>
            </a:r>
            <a:r>
              <a:rPr lang="en-US" dirty="0" smtClean="0"/>
              <a:t> response)       throws </a:t>
            </a:r>
            <a:r>
              <a:rPr lang="en-US" dirty="0" err="1" smtClean="0"/>
              <a:t>ServletException</a:t>
            </a:r>
            <a:r>
              <a:rPr lang="en-US" dirty="0" smtClean="0"/>
              <a:t>, </a:t>
            </a:r>
            <a:r>
              <a:rPr lang="en-US" dirty="0" err="1" smtClean="0"/>
              <a:t>IOException</a:t>
            </a:r>
            <a:r>
              <a:rPr lang="en-US" dirty="0" smtClean="0"/>
              <a:t>{ }</a:t>
            </a:r>
          </a:p>
          <a:p>
            <a:r>
              <a:rPr lang="en-US" dirty="0" smtClean="0"/>
              <a:t>The service  method is called by the container and service method invokes </a:t>
            </a:r>
            <a:r>
              <a:rPr lang="en-US" dirty="0" err="1" smtClean="0"/>
              <a:t>doGe</a:t>
            </a:r>
            <a:r>
              <a:rPr lang="en-US" dirty="0" smtClean="0"/>
              <a:t>, </a:t>
            </a:r>
            <a:r>
              <a:rPr lang="en-US" dirty="0" err="1" smtClean="0"/>
              <a:t>doPost</a:t>
            </a:r>
            <a:r>
              <a:rPr lang="en-US" dirty="0" smtClean="0"/>
              <a:t>, </a:t>
            </a:r>
            <a:r>
              <a:rPr lang="en-US" dirty="0" err="1" smtClean="0"/>
              <a:t>doPut</a:t>
            </a:r>
            <a:r>
              <a:rPr lang="en-US" dirty="0" smtClean="0"/>
              <a:t>, </a:t>
            </a:r>
            <a:r>
              <a:rPr lang="en-US" dirty="0" err="1" smtClean="0"/>
              <a:t>doDelete</a:t>
            </a:r>
            <a:r>
              <a:rPr lang="en-US" dirty="0" smtClean="0"/>
              <a:t>, etc. methods as appropriate.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Get and Do Post Method</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err="1" smtClean="0"/>
              <a:t>doGet</a:t>
            </a:r>
            <a:r>
              <a:rPr lang="en-US" dirty="0" smtClean="0"/>
              <a:t> Method A GET request results from a normal request for a URL or from an HTML form that has no METHOD specified and it should be handled by </a:t>
            </a:r>
            <a:r>
              <a:rPr lang="en-US" dirty="0" err="1" smtClean="0"/>
              <a:t>doGet</a:t>
            </a:r>
            <a:r>
              <a:rPr lang="en-US" dirty="0" smtClean="0"/>
              <a:t> method.</a:t>
            </a:r>
          </a:p>
          <a:p>
            <a:r>
              <a:rPr lang="en-US" dirty="0" smtClean="0"/>
              <a:t>public void </a:t>
            </a:r>
            <a:r>
              <a:rPr lang="en-US" dirty="0" err="1" smtClean="0"/>
              <a:t>doGet</a:t>
            </a:r>
            <a:r>
              <a:rPr lang="en-US" dirty="0" smtClean="0"/>
              <a:t>(</a:t>
            </a:r>
            <a:r>
              <a:rPr lang="en-US" dirty="0" err="1" smtClean="0"/>
              <a:t>HttpServletRequest</a:t>
            </a:r>
            <a:r>
              <a:rPr lang="en-US" dirty="0" smtClean="0"/>
              <a:t> request,                  </a:t>
            </a:r>
            <a:r>
              <a:rPr lang="en-US" dirty="0" err="1" smtClean="0"/>
              <a:t>HttpServletResponse</a:t>
            </a:r>
            <a:r>
              <a:rPr lang="en-US" dirty="0" smtClean="0"/>
              <a:t> response)    throws </a:t>
            </a:r>
            <a:r>
              <a:rPr lang="en-US" dirty="0" err="1" smtClean="0"/>
              <a:t>ServletException</a:t>
            </a:r>
            <a:r>
              <a:rPr lang="en-US" dirty="0" smtClean="0"/>
              <a:t>, </a:t>
            </a:r>
            <a:r>
              <a:rPr lang="en-US" dirty="0" err="1" smtClean="0"/>
              <a:t>IOException</a:t>
            </a:r>
            <a:r>
              <a:rPr lang="en-US" dirty="0" smtClean="0"/>
              <a:t> {    // Servlet code } The </a:t>
            </a:r>
            <a:r>
              <a:rPr lang="en-US" dirty="0" err="1" smtClean="0"/>
              <a:t>doPost</a:t>
            </a:r>
            <a:r>
              <a:rPr lang="en-US" dirty="0" smtClean="0"/>
              <a:t> Method A POST request results from an HTML form that specifically lists POST as the METHOD and it should be handled by </a:t>
            </a:r>
            <a:r>
              <a:rPr lang="en-US" dirty="0" err="1" smtClean="0"/>
              <a:t>doPost</a:t>
            </a:r>
            <a:r>
              <a:rPr lang="en-US" dirty="0" smtClean="0"/>
              <a:t> method.</a:t>
            </a:r>
          </a:p>
          <a:p>
            <a:r>
              <a:rPr lang="en-US" dirty="0" smtClean="0"/>
              <a:t>public void </a:t>
            </a:r>
            <a:r>
              <a:rPr lang="en-US" dirty="0" err="1" smtClean="0"/>
              <a:t>doPost</a:t>
            </a:r>
            <a:r>
              <a:rPr lang="en-US" dirty="0" smtClean="0"/>
              <a:t>(</a:t>
            </a:r>
            <a:r>
              <a:rPr lang="en-US" dirty="0" err="1" smtClean="0"/>
              <a:t>HttpServletRequest</a:t>
            </a:r>
            <a:r>
              <a:rPr lang="en-US" dirty="0" smtClean="0"/>
              <a:t> request,                   </a:t>
            </a:r>
            <a:r>
              <a:rPr lang="en-US" dirty="0" err="1" smtClean="0"/>
              <a:t>HttpServletResponse</a:t>
            </a:r>
            <a:r>
              <a:rPr lang="en-US" dirty="0" smtClean="0"/>
              <a:t> response)    throws </a:t>
            </a:r>
            <a:r>
              <a:rPr lang="en-US" dirty="0" err="1" smtClean="0"/>
              <a:t>ServletException</a:t>
            </a:r>
            <a:r>
              <a:rPr lang="en-US" dirty="0" smtClean="0"/>
              <a:t>, </a:t>
            </a:r>
            <a:r>
              <a:rPr lang="en-US" dirty="0" err="1" smtClean="0"/>
              <a:t>IOException</a:t>
            </a:r>
            <a:r>
              <a:rPr lang="en-US" dirty="0" smtClean="0"/>
              <a:t> {    // Servlet code }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Destroy Method</a:t>
            </a:r>
            <a:endParaRPr lang="en-US" dirty="0"/>
          </a:p>
        </p:txBody>
      </p:sp>
      <p:sp>
        <p:nvSpPr>
          <p:cNvPr id="3" name="Content Placeholder 2"/>
          <p:cNvSpPr>
            <a:spLocks noGrp="1"/>
          </p:cNvSpPr>
          <p:nvPr>
            <p:ph idx="1"/>
          </p:nvPr>
        </p:nvSpPr>
        <p:spPr/>
        <p:txBody>
          <a:bodyPr/>
          <a:lstStyle/>
          <a:p>
            <a:r>
              <a:rPr lang="en-US" dirty="0" smtClean="0"/>
              <a:t>The destroy method : The destroy method is called only once at the end of the life cycle of a servlet. This method gives your servlet a chance to close database connections, halt background threads, write cookie lists or hit counts to disk, and perform other such cleanup activities. After the destroy method is called, the servlet object is marked for garbage collection. The destroy method definition looks like this:</a:t>
            </a:r>
          </a:p>
          <a:p>
            <a:r>
              <a:rPr lang="en-US" dirty="0" smtClean="0"/>
              <a:t>  public void destroy() {    // Finalization code...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 introduction to JavaScript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JavaScript was created by Brendan </a:t>
            </a:r>
            <a:r>
              <a:rPr lang="en-US" dirty="0" err="1" smtClean="0"/>
              <a:t>Eich</a:t>
            </a:r>
            <a:r>
              <a:rPr lang="en-US" dirty="0" smtClean="0"/>
              <a:t> and it came into existence in September 1995, when Netscape 2.0 (a web browser) was released</a:t>
            </a:r>
          </a:p>
          <a:p>
            <a:r>
              <a:rPr lang="en-US" dirty="0" smtClean="0"/>
              <a:t>JavaScript was designed with a purpose to make web pages dynamic and more interactive.</a:t>
            </a:r>
          </a:p>
          <a:p>
            <a:r>
              <a:rPr lang="en-US" dirty="0" smtClean="0"/>
              <a:t> JavaScript is one of the popular scripting languages having following features :</a:t>
            </a:r>
          </a:p>
          <a:p>
            <a:r>
              <a:rPr lang="en-US" dirty="0" smtClean="0"/>
              <a:t> (a) It can be used for client and server applications.</a:t>
            </a:r>
          </a:p>
          <a:p>
            <a:r>
              <a:rPr lang="en-US" dirty="0" smtClean="0"/>
              <a:t> (b) It is platform independent which means it can run on any operating systems (i.e. Linux, Microsoft Windows, Mac OS X etc.).</a:t>
            </a:r>
          </a:p>
          <a:p>
            <a:r>
              <a:rPr lang="en-US" dirty="0" smtClean="0"/>
              <a:t> (c) JavaScript codes are needed to be embedded or referenced into HTML documents then only it can run on a web browser.</a:t>
            </a:r>
          </a:p>
          <a:p>
            <a:r>
              <a:rPr lang="en-US" dirty="0" smtClean="0"/>
              <a:t> (d) It is an interpreted language. </a:t>
            </a:r>
          </a:p>
          <a:p>
            <a:r>
              <a:rPr lang="en-US" dirty="0" smtClean="0"/>
              <a:t>(e) It is a case-sensitive language and its keywords are in lowercase only. </a:t>
            </a:r>
            <a:endParaRPr lang="en-US" dirty="0"/>
          </a:p>
        </p:txBody>
      </p:sp>
    </p:spTree>
    <p:extLst>
      <p:ext uri="{BB962C8B-B14F-4D97-AF65-F5344CB8AC3E}">
        <p14:creationId xmlns:p14="http://schemas.microsoft.com/office/powerpoint/2010/main" val="2183485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Diagram</a:t>
            </a:r>
            <a:endParaRPr lang="en-US" dirty="0"/>
          </a:p>
        </p:txBody>
      </p:sp>
      <p:sp>
        <p:nvSpPr>
          <p:cNvPr id="3" name="Content Placeholder 2"/>
          <p:cNvSpPr>
            <a:spLocks noGrp="1"/>
          </p:cNvSpPr>
          <p:nvPr>
            <p:ph idx="1"/>
          </p:nvPr>
        </p:nvSpPr>
        <p:spPr/>
        <p:txBody>
          <a:bodyPr/>
          <a:lstStyle/>
          <a:p>
            <a:r>
              <a:rPr lang="en-US" dirty="0" smtClean="0"/>
              <a:t>The following figure depicts a typical servlet life-cycle scenario. </a:t>
            </a:r>
          </a:p>
          <a:p>
            <a:r>
              <a:rPr lang="en-US" dirty="0" smtClean="0"/>
              <a:t>First the HTTP requests coming to the server are delegated to the servlet container. </a:t>
            </a:r>
          </a:p>
          <a:p>
            <a:r>
              <a:rPr lang="en-US" dirty="0" smtClean="0"/>
              <a:t>The servlet container loads the servlet before invoking the service method. </a:t>
            </a:r>
          </a:p>
          <a:p>
            <a:r>
              <a:rPr lang="en-US" dirty="0" smtClean="0"/>
              <a:t>Then the servlet container handles multiple requests by spawning multiple threads, each thread executing the service method of a single instance of the servlet.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Diagram</a:t>
            </a:r>
            <a:endParaRPr lang="en-US" dirty="0"/>
          </a:p>
        </p:txBody>
      </p:sp>
      <p:pic>
        <p:nvPicPr>
          <p:cNvPr id="1026" name="Picture 2" descr="Z:\WEBPROGRAMMING\servlet-lifecycle.jpg"/>
          <p:cNvPicPr>
            <a:picLocks noGrp="1" noChangeAspect="1" noChangeArrowheads="1"/>
          </p:cNvPicPr>
          <p:nvPr>
            <p:ph idx="1"/>
          </p:nvPr>
        </p:nvPicPr>
        <p:blipFill>
          <a:blip r:embed="rId2"/>
          <a:srcRect/>
          <a:stretch>
            <a:fillRect/>
          </a:stretch>
        </p:blipFill>
        <p:spPr bwMode="auto">
          <a:xfrm>
            <a:off x="2455817" y="1463040"/>
            <a:ext cx="6518366" cy="4846319"/>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dirty="0"/>
              <a:t>The Servlet Life Cycle</a:t>
            </a:r>
          </a:p>
        </p:txBody>
      </p:sp>
      <p:pic>
        <p:nvPicPr>
          <p:cNvPr id="533509" name="Picture 5" descr="lifecycle"/>
          <p:cNvPicPr>
            <a:picLocks noChangeAspect="1" noChangeArrowheads="1"/>
          </p:cNvPicPr>
          <p:nvPr/>
        </p:nvPicPr>
        <p:blipFill>
          <a:blip r:embed="rId2"/>
          <a:srcRect/>
          <a:stretch>
            <a:fillRect/>
          </a:stretch>
        </p:blipFill>
        <p:spPr bwMode="auto">
          <a:xfrm>
            <a:off x="1828800" y="1944689"/>
            <a:ext cx="8432800" cy="4605337"/>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sz="4000"/>
              <a:t>Handling the Client Request: </a:t>
            </a:r>
            <a:br>
              <a:rPr lang="en-US" sz="4000"/>
            </a:br>
            <a:r>
              <a:rPr lang="en-US" sz="4000"/>
              <a:t>Form Data</a:t>
            </a:r>
          </a:p>
        </p:txBody>
      </p:sp>
      <p:sp>
        <p:nvSpPr>
          <p:cNvPr id="372739" name="Rectangle 3"/>
          <p:cNvSpPr>
            <a:spLocks noGrp="1" noChangeArrowheads="1"/>
          </p:cNvSpPr>
          <p:nvPr>
            <p:ph type="body" idx="1"/>
          </p:nvPr>
        </p:nvSpPr>
        <p:spPr/>
        <p:txBody>
          <a:bodyPr/>
          <a:lstStyle/>
          <a:p>
            <a:pPr>
              <a:lnSpc>
                <a:spcPct val="90000"/>
              </a:lnSpc>
            </a:pPr>
            <a:r>
              <a:rPr lang="en-US" sz="2400" dirty="0"/>
              <a:t>Example URL at online travel agent</a:t>
            </a:r>
          </a:p>
          <a:p>
            <a:pPr lvl="1">
              <a:lnSpc>
                <a:spcPct val="90000"/>
              </a:lnSpc>
            </a:pPr>
            <a:r>
              <a:rPr lang="en-US" sz="2000" dirty="0"/>
              <a:t>http://host/path?user=Marty+Hall&amp;origin=iad&amp;dest=nrt</a:t>
            </a:r>
          </a:p>
          <a:p>
            <a:pPr lvl="1">
              <a:lnSpc>
                <a:spcPct val="90000"/>
              </a:lnSpc>
            </a:pPr>
            <a:r>
              <a:rPr lang="en-US" sz="2000" dirty="0"/>
              <a:t>Names (user) come from HTML author; </a:t>
            </a:r>
            <a:br>
              <a:rPr lang="en-US" sz="2000" dirty="0"/>
            </a:br>
            <a:r>
              <a:rPr lang="en-US" sz="2000" dirty="0"/>
              <a:t>values (</a:t>
            </a:r>
            <a:r>
              <a:rPr lang="en-US" sz="2000" dirty="0" err="1"/>
              <a:t>Marty+Hall</a:t>
            </a:r>
            <a:r>
              <a:rPr lang="en-US" sz="2000" dirty="0"/>
              <a:t>) usually come from end user</a:t>
            </a:r>
          </a:p>
          <a:p>
            <a:pPr>
              <a:lnSpc>
                <a:spcPct val="90000"/>
              </a:lnSpc>
            </a:pPr>
            <a:r>
              <a:rPr lang="en-US" sz="2400" dirty="0"/>
              <a:t>Parsing form (query) data in traditional CGI</a:t>
            </a:r>
          </a:p>
          <a:p>
            <a:pPr lvl="1">
              <a:lnSpc>
                <a:spcPct val="90000"/>
              </a:lnSpc>
            </a:pPr>
            <a:r>
              <a:rPr lang="en-US" sz="2000" dirty="0"/>
              <a:t>Read the data one way for GET requests, another way for POST requests</a:t>
            </a:r>
          </a:p>
          <a:p>
            <a:pPr lvl="1">
              <a:lnSpc>
                <a:spcPct val="90000"/>
              </a:lnSpc>
            </a:pPr>
            <a:r>
              <a:rPr lang="en-US" sz="2000" dirty="0"/>
              <a:t>Chop pairs at &amp;, then separate parameter names (left of the "=") from parameter values (right of the "=")</a:t>
            </a:r>
          </a:p>
          <a:p>
            <a:pPr lvl="1">
              <a:lnSpc>
                <a:spcPct val="90000"/>
              </a:lnSpc>
            </a:pPr>
            <a:r>
              <a:rPr lang="en-US" sz="2000" dirty="0">
                <a:solidFill>
                  <a:srgbClr val="FFC000"/>
                </a:solidFill>
              </a:rPr>
              <a:t>URL decode values (</a:t>
            </a:r>
            <a:r>
              <a:rPr lang="en-US" sz="2000" dirty="0"/>
              <a:t>e.g., "%7E" becomes "~")</a:t>
            </a:r>
          </a:p>
          <a:p>
            <a:pPr lvl="1">
              <a:lnSpc>
                <a:spcPct val="90000"/>
              </a:lnSpc>
            </a:pPr>
            <a:r>
              <a:rPr lang="en-US" sz="2000" dirty="0"/>
              <a:t>Need special cases for omitted values</a:t>
            </a:r>
            <a:br>
              <a:rPr lang="en-US" sz="2000" dirty="0"/>
            </a:br>
            <a:r>
              <a:rPr lang="en-US" sz="2000" dirty="0"/>
              <a:t>(param1=val1&amp;</a:t>
            </a:r>
            <a:r>
              <a:rPr lang="en-US" sz="2000" dirty="0">
                <a:solidFill>
                  <a:srgbClr val="FF0000"/>
                </a:solidFill>
              </a:rPr>
              <a:t>param2=</a:t>
            </a:r>
            <a:r>
              <a:rPr lang="en-US" sz="2000" dirty="0"/>
              <a:t>&amp;param3=val3) and repeated </a:t>
            </a:r>
            <a:r>
              <a:rPr lang="en-US" sz="2000" dirty="0" err="1"/>
              <a:t>params</a:t>
            </a:r>
            <a:r>
              <a:rPr lang="en-US" sz="2000" dirty="0"/>
              <a:t> (</a:t>
            </a:r>
            <a:r>
              <a:rPr lang="en-US" sz="2000" dirty="0">
                <a:solidFill>
                  <a:srgbClr val="FF0000"/>
                </a:solidFill>
              </a:rPr>
              <a:t>param1=val1</a:t>
            </a:r>
            <a:r>
              <a:rPr lang="en-US" sz="2000" dirty="0"/>
              <a:t>&amp;param2=val2&amp;</a:t>
            </a:r>
            <a:r>
              <a:rPr lang="en-US" sz="2000" dirty="0">
                <a:solidFill>
                  <a:srgbClr val="FF0000"/>
                </a:solidFill>
              </a:rPr>
              <a:t>param1=val3</a:t>
            </a:r>
            <a:r>
              <a:rPr lang="en-US" sz="2000" dirty="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en-US"/>
              <a:t>Reading Form Data </a:t>
            </a:r>
            <a:br>
              <a:rPr lang="en-US"/>
            </a:br>
            <a:r>
              <a:rPr lang="en-US"/>
              <a:t>(Query Data)</a:t>
            </a:r>
          </a:p>
        </p:txBody>
      </p:sp>
      <p:sp>
        <p:nvSpPr>
          <p:cNvPr id="374787" name="Rectangle 3"/>
          <p:cNvSpPr>
            <a:spLocks noGrp="1" noChangeArrowheads="1"/>
          </p:cNvSpPr>
          <p:nvPr>
            <p:ph type="body" idx="1"/>
          </p:nvPr>
        </p:nvSpPr>
        <p:spPr/>
        <p:txBody>
          <a:bodyPr/>
          <a:lstStyle/>
          <a:p>
            <a:pPr>
              <a:lnSpc>
                <a:spcPct val="90000"/>
              </a:lnSpc>
            </a:pPr>
            <a:r>
              <a:rPr lang="en-US" sz="2400" dirty="0" err="1">
                <a:solidFill>
                  <a:srgbClr val="FFC000"/>
                </a:solidFill>
                <a:latin typeface="Comic Sans MS" pitchFamily="66" charset="0"/>
              </a:rPr>
              <a:t>getParameter</a:t>
            </a:r>
            <a:r>
              <a:rPr lang="en-US" sz="2400" dirty="0">
                <a:solidFill>
                  <a:srgbClr val="FFC000"/>
                </a:solidFill>
                <a:latin typeface="Comic Sans MS" pitchFamily="66" charset="0"/>
              </a:rPr>
              <a:t>("name")</a:t>
            </a:r>
          </a:p>
          <a:p>
            <a:pPr lvl="1">
              <a:lnSpc>
                <a:spcPct val="90000"/>
              </a:lnSpc>
            </a:pPr>
            <a:r>
              <a:rPr lang="en-US" sz="2000" dirty="0"/>
              <a:t>Returns value as user entered it. I.e., URL-decoded value of first occurrence of name in query string. </a:t>
            </a:r>
          </a:p>
          <a:p>
            <a:pPr lvl="1">
              <a:lnSpc>
                <a:spcPct val="90000"/>
              </a:lnSpc>
            </a:pPr>
            <a:r>
              <a:rPr lang="en-US" sz="2000" dirty="0"/>
              <a:t>Works identically for GET and POST requests</a:t>
            </a:r>
          </a:p>
          <a:p>
            <a:pPr lvl="1">
              <a:lnSpc>
                <a:spcPct val="90000"/>
              </a:lnSpc>
            </a:pPr>
            <a:r>
              <a:rPr lang="en-US" sz="2000" dirty="0"/>
              <a:t>Returns null if no such parameter is in query</a:t>
            </a:r>
          </a:p>
          <a:p>
            <a:pPr>
              <a:lnSpc>
                <a:spcPct val="90000"/>
              </a:lnSpc>
            </a:pPr>
            <a:r>
              <a:rPr lang="en-US" sz="2400" dirty="0" err="1">
                <a:solidFill>
                  <a:srgbClr val="FF9900"/>
                </a:solidFill>
                <a:latin typeface="Comic Sans MS" pitchFamily="66" charset="0"/>
              </a:rPr>
              <a:t>getParameterValues</a:t>
            </a:r>
            <a:r>
              <a:rPr lang="en-US" sz="2400" dirty="0">
                <a:solidFill>
                  <a:srgbClr val="FF9900"/>
                </a:solidFill>
                <a:latin typeface="Comic Sans MS" pitchFamily="66" charset="0"/>
              </a:rPr>
              <a:t>("name")</a:t>
            </a:r>
          </a:p>
          <a:p>
            <a:pPr lvl="1">
              <a:lnSpc>
                <a:spcPct val="90000"/>
              </a:lnSpc>
            </a:pPr>
            <a:r>
              <a:rPr lang="en-US" sz="2000" dirty="0"/>
              <a:t>Returns an array of the URL-decoded values of all occurrences of name in query string</a:t>
            </a:r>
          </a:p>
          <a:p>
            <a:pPr lvl="1">
              <a:lnSpc>
                <a:spcPct val="90000"/>
              </a:lnSpc>
            </a:pPr>
            <a:r>
              <a:rPr lang="en-US" sz="2000" dirty="0"/>
              <a:t>Returns a one-element array if </a:t>
            </a:r>
            <a:r>
              <a:rPr lang="en-US" sz="2000" dirty="0" err="1"/>
              <a:t>param</a:t>
            </a:r>
            <a:r>
              <a:rPr lang="en-US" sz="2000" dirty="0"/>
              <a:t> not repeated</a:t>
            </a:r>
          </a:p>
          <a:p>
            <a:pPr lvl="1">
              <a:lnSpc>
                <a:spcPct val="90000"/>
              </a:lnSpc>
            </a:pPr>
            <a:r>
              <a:rPr lang="en-US" sz="2000" dirty="0"/>
              <a:t>Returns null if no such parameter is in query</a:t>
            </a:r>
          </a:p>
          <a:p>
            <a:pPr>
              <a:lnSpc>
                <a:spcPct val="90000"/>
              </a:lnSpc>
            </a:pPr>
            <a:r>
              <a:rPr lang="en-US" sz="2400" dirty="0" err="1">
                <a:solidFill>
                  <a:srgbClr val="00FF00"/>
                </a:solidFill>
                <a:latin typeface="Comic Sans MS" pitchFamily="66" charset="0"/>
              </a:rPr>
              <a:t>getParameterNames</a:t>
            </a:r>
            <a:r>
              <a:rPr lang="en-US" sz="2400" dirty="0">
                <a:solidFill>
                  <a:srgbClr val="00FF00"/>
                </a:solidFill>
                <a:latin typeface="Comic Sans MS" pitchFamily="66" charset="0"/>
              </a:rPr>
              <a:t>()</a:t>
            </a:r>
          </a:p>
          <a:p>
            <a:pPr lvl="1">
              <a:lnSpc>
                <a:spcPct val="90000"/>
              </a:lnSpc>
            </a:pPr>
            <a:r>
              <a:rPr lang="en-US" sz="2000" dirty="0"/>
              <a:t>Returns Enumeration of request </a:t>
            </a:r>
            <a:r>
              <a:rPr lang="en-US" sz="2000" dirty="0" err="1"/>
              <a:t>params</a:t>
            </a:r>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ltLang="zh-TW"/>
              <a:t>All copyrights reserved by C.C. Cheung 2003.</a:t>
            </a:r>
          </a:p>
        </p:txBody>
      </p:sp>
      <p:sp>
        <p:nvSpPr>
          <p:cNvPr id="7" name="Slide Number Placeholder 5"/>
          <p:cNvSpPr>
            <a:spLocks noGrp="1"/>
          </p:cNvSpPr>
          <p:nvPr>
            <p:ph type="sldNum" sz="quarter" idx="12"/>
          </p:nvPr>
        </p:nvSpPr>
        <p:spPr/>
        <p:txBody>
          <a:bodyPr/>
          <a:lstStyle/>
          <a:p>
            <a:fld id="{2CB22E29-3FC7-47B6-A27C-3C698B8B1324}" type="slidenum">
              <a:rPr lang="en-US" altLang="zh-TW"/>
              <a:pPr/>
              <a:t>35</a:t>
            </a:fld>
            <a:endParaRPr lang="en-US" altLang="zh-TW"/>
          </a:p>
        </p:txBody>
      </p:sp>
      <p:sp>
        <p:nvSpPr>
          <p:cNvPr id="376834" name="Rectangle 2"/>
          <p:cNvSpPr>
            <a:spLocks noGrp="1" noChangeArrowheads="1"/>
          </p:cNvSpPr>
          <p:nvPr>
            <p:ph type="title"/>
          </p:nvPr>
        </p:nvSpPr>
        <p:spPr/>
        <p:txBody>
          <a:bodyPr/>
          <a:lstStyle/>
          <a:p>
            <a:r>
              <a:rPr lang="en-US"/>
              <a:t>An HTML Form With Three Parameters</a:t>
            </a:r>
          </a:p>
        </p:txBody>
      </p:sp>
      <p:sp>
        <p:nvSpPr>
          <p:cNvPr id="376835" name="Rectangle 3"/>
          <p:cNvSpPr>
            <a:spLocks noGrp="1" noChangeArrowheads="1"/>
          </p:cNvSpPr>
          <p:nvPr>
            <p:ph type="body" idx="1"/>
          </p:nvPr>
        </p:nvSpPr>
        <p:spPr>
          <a:xfrm>
            <a:off x="1320800" y="1905000"/>
            <a:ext cx="10058400" cy="1905000"/>
          </a:xfrm>
          <a:solidFill>
            <a:srgbClr val="99CCFF"/>
          </a:solidFill>
        </p:spPr>
        <p:txBody>
          <a:bodyPr>
            <a:normAutofit fontScale="92500" lnSpcReduction="20000"/>
          </a:bodyPr>
          <a:lstStyle/>
          <a:p>
            <a:pPr>
              <a:lnSpc>
                <a:spcPct val="90000"/>
              </a:lnSpc>
              <a:buFont typeface="Wingdings" pitchFamily="2" charset="2"/>
              <a:buNone/>
            </a:pPr>
            <a:r>
              <a:rPr lang="en-US" sz="1800">
                <a:latin typeface="Comic Sans MS" pitchFamily="66" charset="0"/>
              </a:rPr>
              <a:t>&lt;FORM ACTION="/servlet/cwp.ThreeParams"&gt;</a:t>
            </a:r>
          </a:p>
          <a:p>
            <a:pPr>
              <a:lnSpc>
                <a:spcPct val="90000"/>
              </a:lnSpc>
              <a:buFont typeface="Wingdings" pitchFamily="2" charset="2"/>
              <a:buNone/>
            </a:pPr>
            <a:r>
              <a:rPr lang="en-US" sz="1800">
                <a:latin typeface="Comic Sans MS" pitchFamily="66" charset="0"/>
              </a:rPr>
              <a:t>  First Parameter:  &lt;INPUT TYPE="TEXT" </a:t>
            </a:r>
            <a:r>
              <a:rPr lang="en-US" sz="1800">
                <a:solidFill>
                  <a:srgbClr val="FF0000"/>
                </a:solidFill>
                <a:latin typeface="Comic Sans MS" pitchFamily="66" charset="0"/>
              </a:rPr>
              <a:t>NAME="param1"</a:t>
            </a:r>
            <a:r>
              <a:rPr lang="en-US" sz="1800">
                <a:latin typeface="Comic Sans MS" pitchFamily="66" charset="0"/>
              </a:rPr>
              <a:t>&gt;&lt;BR&gt;</a:t>
            </a:r>
          </a:p>
          <a:p>
            <a:pPr>
              <a:lnSpc>
                <a:spcPct val="90000"/>
              </a:lnSpc>
              <a:buFont typeface="Wingdings" pitchFamily="2" charset="2"/>
              <a:buNone/>
            </a:pPr>
            <a:r>
              <a:rPr lang="en-US" sz="1800">
                <a:latin typeface="Comic Sans MS" pitchFamily="66" charset="0"/>
              </a:rPr>
              <a:t>  Second Parameter: &lt;INPUT TYPE="TEXT" </a:t>
            </a:r>
            <a:r>
              <a:rPr lang="en-US" sz="1800">
                <a:solidFill>
                  <a:srgbClr val="FF0000"/>
                </a:solidFill>
                <a:latin typeface="Comic Sans MS" pitchFamily="66" charset="0"/>
              </a:rPr>
              <a:t>NAME="param2"</a:t>
            </a:r>
            <a:r>
              <a:rPr lang="en-US" sz="1800">
                <a:latin typeface="Comic Sans MS" pitchFamily="66" charset="0"/>
              </a:rPr>
              <a:t>&gt;&lt;BR&gt;</a:t>
            </a:r>
          </a:p>
          <a:p>
            <a:pPr>
              <a:lnSpc>
                <a:spcPct val="90000"/>
              </a:lnSpc>
              <a:buFont typeface="Wingdings" pitchFamily="2" charset="2"/>
              <a:buNone/>
            </a:pPr>
            <a:r>
              <a:rPr lang="en-US" sz="1800">
                <a:latin typeface="Comic Sans MS" pitchFamily="66" charset="0"/>
              </a:rPr>
              <a:t>  Third Parameter:  &lt;INPUT TYPE="TEXT" </a:t>
            </a:r>
            <a:r>
              <a:rPr lang="en-US" sz="1800">
                <a:solidFill>
                  <a:srgbClr val="FF0000"/>
                </a:solidFill>
                <a:latin typeface="Comic Sans MS" pitchFamily="66" charset="0"/>
              </a:rPr>
              <a:t>NAME="param3"</a:t>
            </a:r>
            <a:r>
              <a:rPr lang="en-US" sz="1800">
                <a:latin typeface="Comic Sans MS" pitchFamily="66" charset="0"/>
              </a:rPr>
              <a:t>&gt;&lt;BR&gt;</a:t>
            </a:r>
          </a:p>
          <a:p>
            <a:pPr>
              <a:lnSpc>
                <a:spcPct val="90000"/>
              </a:lnSpc>
              <a:buFont typeface="Wingdings" pitchFamily="2" charset="2"/>
              <a:buNone/>
            </a:pPr>
            <a:r>
              <a:rPr lang="en-US" sz="1800">
                <a:latin typeface="Comic Sans MS" pitchFamily="66" charset="0"/>
              </a:rPr>
              <a:t>  &lt;CENTER&gt;&lt;INPUT TYPE="SUBMIT"&gt;&lt;/CENTER&gt;</a:t>
            </a:r>
          </a:p>
          <a:p>
            <a:pPr>
              <a:lnSpc>
                <a:spcPct val="90000"/>
              </a:lnSpc>
              <a:buFont typeface="Wingdings" pitchFamily="2" charset="2"/>
              <a:buNone/>
            </a:pPr>
            <a:r>
              <a:rPr lang="en-US" sz="1800">
                <a:latin typeface="Comic Sans MS" pitchFamily="66" charset="0"/>
              </a:rPr>
              <a:t>&lt;/FORM&gt;</a:t>
            </a:r>
          </a:p>
        </p:txBody>
      </p:sp>
      <p:pic>
        <p:nvPicPr>
          <p:cNvPr id="376836" name="Picture 4" descr="fig19-04"/>
          <p:cNvPicPr>
            <a:picLocks noChangeAspect="1" noChangeArrowheads="1"/>
          </p:cNvPicPr>
          <p:nvPr/>
        </p:nvPicPr>
        <p:blipFill>
          <a:blip r:embed="rId3"/>
          <a:srcRect/>
          <a:stretch>
            <a:fillRect/>
          </a:stretch>
        </p:blipFill>
        <p:spPr bwMode="auto">
          <a:xfrm>
            <a:off x="2844800" y="3457576"/>
            <a:ext cx="9245600" cy="3324225"/>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r>
              <a:rPr lang="en-US" altLang="zh-TW"/>
              <a:t>INE2720 </a:t>
            </a:r>
            <a:r>
              <a:rPr lang="en-US" altLang="zh-TW">
                <a:latin typeface="Arial"/>
              </a:rPr>
              <a:t>–</a:t>
            </a:r>
            <a:r>
              <a:rPr lang="en-US" altLang="zh-TW"/>
              <a:t> Web Application Software Development</a:t>
            </a:r>
          </a:p>
        </p:txBody>
      </p:sp>
      <p:sp>
        <p:nvSpPr>
          <p:cNvPr id="6" name="Footer Placeholder 4"/>
          <p:cNvSpPr>
            <a:spLocks noGrp="1"/>
          </p:cNvSpPr>
          <p:nvPr>
            <p:ph type="ftr" sz="quarter" idx="11"/>
          </p:nvPr>
        </p:nvSpPr>
        <p:spPr/>
        <p:txBody>
          <a:bodyPr/>
          <a:lstStyle/>
          <a:p>
            <a:r>
              <a:rPr lang="en-US" altLang="zh-TW"/>
              <a:t>All copyrights reserved by C.C. Cheung 2003.</a:t>
            </a:r>
          </a:p>
        </p:txBody>
      </p:sp>
      <p:sp>
        <p:nvSpPr>
          <p:cNvPr id="7" name="Slide Number Placeholder 5"/>
          <p:cNvSpPr>
            <a:spLocks noGrp="1"/>
          </p:cNvSpPr>
          <p:nvPr>
            <p:ph type="sldNum" sz="quarter" idx="12"/>
          </p:nvPr>
        </p:nvSpPr>
        <p:spPr/>
        <p:txBody>
          <a:bodyPr/>
          <a:lstStyle/>
          <a:p>
            <a:fld id="{E2C422E0-C0AD-474E-831A-7A5C1C65175C}" type="slidenum">
              <a:rPr lang="en-US" altLang="zh-TW"/>
              <a:pPr/>
              <a:t>36</a:t>
            </a:fld>
            <a:endParaRPr lang="en-US" altLang="zh-TW"/>
          </a:p>
        </p:txBody>
      </p:sp>
      <p:sp>
        <p:nvSpPr>
          <p:cNvPr id="378883" name="Rectangle 3"/>
          <p:cNvSpPr>
            <a:spLocks noGrp="1" noChangeArrowheads="1"/>
          </p:cNvSpPr>
          <p:nvPr>
            <p:ph type="body" idx="1"/>
          </p:nvPr>
        </p:nvSpPr>
        <p:spPr>
          <a:xfrm>
            <a:off x="203200" y="152400"/>
            <a:ext cx="11785600" cy="6629400"/>
          </a:xfrm>
          <a:solidFill>
            <a:srgbClr val="99CCFF"/>
          </a:solidFill>
        </p:spPr>
        <p:txBody>
          <a:bodyPr/>
          <a:lstStyle/>
          <a:p>
            <a:pPr>
              <a:buFont typeface="Wingdings" pitchFamily="2" charset="2"/>
              <a:buNone/>
            </a:pPr>
            <a:r>
              <a:rPr lang="en-US" sz="1600">
                <a:solidFill>
                  <a:srgbClr val="00FF00"/>
                </a:solidFill>
                <a:latin typeface="Comic Sans MS" pitchFamily="66" charset="0"/>
              </a:rPr>
              <a:t>public</a:t>
            </a:r>
            <a:r>
              <a:rPr lang="en-US" sz="1600">
                <a:latin typeface="Comic Sans MS" pitchFamily="66" charset="0"/>
              </a:rPr>
              <a:t> class ThreeParams extends HttpServlet {</a:t>
            </a:r>
          </a:p>
          <a:p>
            <a:pPr>
              <a:buFont typeface="Wingdings" pitchFamily="2" charset="2"/>
              <a:buNone/>
            </a:pPr>
            <a:r>
              <a:rPr lang="en-US" sz="1600">
                <a:latin typeface="Comic Sans MS" pitchFamily="66" charset="0"/>
              </a:rPr>
              <a:t>  </a:t>
            </a:r>
            <a:r>
              <a:rPr lang="en-US" sz="1600">
                <a:solidFill>
                  <a:srgbClr val="00FF00"/>
                </a:solidFill>
                <a:latin typeface="Comic Sans MS" pitchFamily="66" charset="0"/>
              </a:rPr>
              <a:t>public</a:t>
            </a:r>
            <a:r>
              <a:rPr lang="en-US" sz="1600">
                <a:latin typeface="Comic Sans MS" pitchFamily="66" charset="0"/>
              </a:rPr>
              <a:t> void </a:t>
            </a:r>
            <a:r>
              <a:rPr lang="en-US" sz="1600">
                <a:solidFill>
                  <a:srgbClr val="FF9900"/>
                </a:solidFill>
                <a:latin typeface="Comic Sans MS" pitchFamily="66" charset="0"/>
              </a:rPr>
              <a:t>doGet</a:t>
            </a:r>
            <a:r>
              <a:rPr lang="en-US" sz="1600">
                <a:latin typeface="Comic Sans MS" pitchFamily="66" charset="0"/>
              </a:rPr>
              <a:t>(HttpServletRequest request, HttpServletResponse response)</a:t>
            </a:r>
          </a:p>
          <a:p>
            <a:pPr>
              <a:buFont typeface="Wingdings" pitchFamily="2" charset="2"/>
              <a:buNone/>
            </a:pPr>
            <a:r>
              <a:rPr lang="en-US" sz="1600">
                <a:latin typeface="Comic Sans MS" pitchFamily="66" charset="0"/>
              </a:rPr>
              <a:t>      throws ServletException, IOException {</a:t>
            </a:r>
          </a:p>
          <a:p>
            <a:pPr>
              <a:buFont typeface="Wingdings" pitchFamily="2" charset="2"/>
              <a:buNone/>
            </a:pPr>
            <a:r>
              <a:rPr lang="en-US" sz="1600">
                <a:latin typeface="Comic Sans MS" pitchFamily="66" charset="0"/>
              </a:rPr>
              <a:t>    response.setContentType("text/html");</a:t>
            </a:r>
          </a:p>
          <a:p>
            <a:pPr>
              <a:buFont typeface="Wingdings" pitchFamily="2" charset="2"/>
              <a:buNone/>
            </a:pPr>
            <a:r>
              <a:rPr lang="en-US" sz="1600">
                <a:latin typeface="Comic Sans MS" pitchFamily="66" charset="0"/>
              </a:rPr>
              <a:t>    PrintWriter out = response.getWriter();</a:t>
            </a:r>
          </a:p>
          <a:p>
            <a:pPr>
              <a:buFont typeface="Wingdings" pitchFamily="2" charset="2"/>
              <a:buNone/>
            </a:pPr>
            <a:r>
              <a:rPr lang="en-US" sz="1600">
                <a:latin typeface="Comic Sans MS" pitchFamily="66" charset="0"/>
              </a:rPr>
              <a:t>    String title = "Reading Three Request Parameters";</a:t>
            </a:r>
          </a:p>
          <a:p>
            <a:pPr>
              <a:buFont typeface="Wingdings" pitchFamily="2" charset="2"/>
              <a:buNone/>
            </a:pPr>
            <a:r>
              <a:rPr lang="en-US" sz="1600">
                <a:latin typeface="Comic Sans MS" pitchFamily="66" charset="0"/>
              </a:rPr>
              <a:t>    out.println(ServletUtilities.headWithTitle(title) +</a:t>
            </a:r>
          </a:p>
          <a:p>
            <a:pPr>
              <a:buFont typeface="Wingdings" pitchFamily="2" charset="2"/>
              <a:buNone/>
            </a:pPr>
            <a:r>
              <a:rPr lang="en-US" sz="1600">
                <a:latin typeface="Comic Sans MS" pitchFamily="66" charset="0"/>
              </a:rPr>
              <a:t>           	"&lt;BODY BGCOLOR=\"#FDF5E6\"&gt;\n" +"&lt;H1 ALIGN=CENTER&gt;" + title +  	           	"&lt;/H1&gt;\n" + "&lt;UL&gt;\n" +</a:t>
            </a:r>
          </a:p>
          <a:p>
            <a:pPr>
              <a:buFont typeface="Wingdings" pitchFamily="2" charset="2"/>
              <a:buNone/>
            </a:pPr>
            <a:r>
              <a:rPr lang="en-US" sz="1600">
                <a:latin typeface="Comic Sans MS" pitchFamily="66" charset="0"/>
              </a:rPr>
              <a:t>           	"  &lt;LI&gt;&lt;B&gt;param1&lt;/B&gt;: " + </a:t>
            </a:r>
            <a:r>
              <a:rPr lang="en-US" sz="1600">
                <a:solidFill>
                  <a:srgbClr val="FF0000"/>
                </a:solidFill>
                <a:latin typeface="Comic Sans MS" pitchFamily="66" charset="0"/>
              </a:rPr>
              <a:t>request.getParameter("param1")</a:t>
            </a:r>
            <a:r>
              <a:rPr lang="en-US" sz="1600">
                <a:latin typeface="Comic Sans MS" pitchFamily="66" charset="0"/>
              </a:rPr>
              <a:t> + "\n" +</a:t>
            </a:r>
          </a:p>
          <a:p>
            <a:pPr>
              <a:buFont typeface="Wingdings" pitchFamily="2" charset="2"/>
              <a:buNone/>
            </a:pPr>
            <a:r>
              <a:rPr lang="en-US" sz="1600">
                <a:latin typeface="Comic Sans MS" pitchFamily="66" charset="0"/>
              </a:rPr>
              <a:t>           	"  &lt;LI&gt;&lt;B&gt;param2&lt;/B&gt;: " + </a:t>
            </a:r>
            <a:r>
              <a:rPr lang="en-US" sz="1600">
                <a:solidFill>
                  <a:srgbClr val="FF0000"/>
                </a:solidFill>
                <a:latin typeface="Comic Sans MS" pitchFamily="66" charset="0"/>
              </a:rPr>
              <a:t>request.getParameter("param2")</a:t>
            </a:r>
            <a:r>
              <a:rPr lang="en-US" sz="1600">
                <a:latin typeface="Comic Sans MS" pitchFamily="66" charset="0"/>
              </a:rPr>
              <a:t> + "\n" +</a:t>
            </a:r>
          </a:p>
          <a:p>
            <a:pPr>
              <a:buFont typeface="Wingdings" pitchFamily="2" charset="2"/>
              <a:buNone/>
            </a:pPr>
            <a:r>
              <a:rPr lang="en-US" sz="1600">
                <a:latin typeface="Comic Sans MS" pitchFamily="66" charset="0"/>
              </a:rPr>
              <a:t>           	"  &lt;LI&gt;&lt;B&gt;param3&lt;/B&gt;: " + </a:t>
            </a:r>
            <a:r>
              <a:rPr lang="en-US" sz="1600">
                <a:solidFill>
                  <a:srgbClr val="FF0000"/>
                </a:solidFill>
                <a:latin typeface="Comic Sans MS" pitchFamily="66" charset="0"/>
              </a:rPr>
              <a:t>request.getParameter("param3")</a:t>
            </a:r>
            <a:r>
              <a:rPr lang="en-US" sz="1600">
                <a:latin typeface="Comic Sans MS" pitchFamily="66" charset="0"/>
              </a:rPr>
              <a:t> + "\n" +</a:t>
            </a:r>
          </a:p>
          <a:p>
            <a:pPr>
              <a:buFont typeface="Wingdings" pitchFamily="2" charset="2"/>
              <a:buNone/>
            </a:pPr>
            <a:r>
              <a:rPr lang="en-US" sz="1600">
                <a:latin typeface="Comic Sans MS" pitchFamily="66" charset="0"/>
              </a:rPr>
              <a:t>           	"&lt;/UL&gt;\n" + "&lt;/BODY&gt;&lt;/HTML&gt;"); }}</a:t>
            </a:r>
          </a:p>
        </p:txBody>
      </p:sp>
      <p:pic>
        <p:nvPicPr>
          <p:cNvPr id="378884" name="Picture 4" descr="fig19-05"/>
          <p:cNvPicPr>
            <a:picLocks noChangeAspect="1" noChangeArrowheads="1"/>
          </p:cNvPicPr>
          <p:nvPr/>
        </p:nvPicPr>
        <p:blipFill>
          <a:blip r:embed="rId3"/>
          <a:srcRect/>
          <a:stretch>
            <a:fillRect/>
          </a:stretch>
        </p:blipFill>
        <p:spPr bwMode="auto">
          <a:xfrm>
            <a:off x="0" y="4008438"/>
            <a:ext cx="7924800" cy="2849562"/>
          </a:xfrm>
          <a:prstGeom prst="rect">
            <a:avLst/>
          </a:prstGeom>
          <a:noFill/>
        </p:spPr>
      </p:pic>
      <p:sp>
        <p:nvSpPr>
          <p:cNvPr id="378882" name="Rectangle 2"/>
          <p:cNvSpPr>
            <a:spLocks noGrp="1" noChangeArrowheads="1"/>
          </p:cNvSpPr>
          <p:nvPr>
            <p:ph type="title"/>
          </p:nvPr>
        </p:nvSpPr>
        <p:spPr>
          <a:xfrm>
            <a:off x="8026400" y="5486400"/>
            <a:ext cx="4064000" cy="762000"/>
          </a:xfrm>
        </p:spPr>
        <p:txBody>
          <a:bodyPr/>
          <a:lstStyle/>
          <a:p>
            <a:r>
              <a:rPr lang="en-US" sz="2400"/>
              <a:t>Reading the Three Parameters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1026"/>
          <p:cNvSpPr>
            <a:spLocks noGrp="1" noChangeArrowheads="1"/>
          </p:cNvSpPr>
          <p:nvPr>
            <p:ph type="title"/>
          </p:nvPr>
        </p:nvSpPr>
        <p:spPr>
          <a:xfrm>
            <a:off x="1219200" y="152401"/>
            <a:ext cx="10972800" cy="1279525"/>
          </a:xfrm>
        </p:spPr>
        <p:txBody>
          <a:bodyPr/>
          <a:lstStyle/>
          <a:p>
            <a:r>
              <a:rPr lang="en-US" sz="3600" dirty="0"/>
              <a:t>Result of </a:t>
            </a:r>
            <a:r>
              <a:rPr lang="en-US" sz="3600" dirty="0" err="1"/>
              <a:t>ShowParameters</a:t>
            </a:r>
            <a:r>
              <a:rPr lang="en-US" sz="3600" dirty="0"/>
              <a:t> Servlet</a:t>
            </a:r>
            <a:br>
              <a:rPr lang="en-US" sz="3600" dirty="0"/>
            </a:br>
            <a:r>
              <a:rPr lang="en-US" sz="3600" dirty="0"/>
              <a:t>Server receives the data from user</a:t>
            </a:r>
          </a:p>
        </p:txBody>
      </p:sp>
      <p:pic>
        <p:nvPicPr>
          <p:cNvPr id="551939" name="Picture 1027" descr="ShowParametersPostForm-NS"/>
          <p:cNvPicPr>
            <a:picLocks noChangeAspect="1" noChangeArrowheads="1"/>
          </p:cNvPicPr>
          <p:nvPr/>
        </p:nvPicPr>
        <p:blipFill>
          <a:blip r:embed="rId2"/>
          <a:srcRect/>
          <a:stretch>
            <a:fillRect/>
          </a:stretch>
        </p:blipFill>
        <p:spPr bwMode="auto">
          <a:xfrm>
            <a:off x="812800" y="1447800"/>
            <a:ext cx="5571067" cy="4419600"/>
          </a:xfrm>
          <a:prstGeom prst="rect">
            <a:avLst/>
          </a:prstGeom>
          <a:noFill/>
        </p:spPr>
      </p:pic>
      <p:pic>
        <p:nvPicPr>
          <p:cNvPr id="551940" name="Picture 1028" descr="ShowParameters-NS"/>
          <p:cNvPicPr>
            <a:picLocks noChangeAspect="1" noChangeArrowheads="1"/>
          </p:cNvPicPr>
          <p:nvPr/>
        </p:nvPicPr>
        <p:blipFill>
          <a:blip r:embed="rId3"/>
          <a:srcRect/>
          <a:stretch>
            <a:fillRect/>
          </a:stretch>
        </p:blipFill>
        <p:spPr bwMode="auto">
          <a:xfrm>
            <a:off x="6502401" y="1447800"/>
            <a:ext cx="5568951" cy="4419600"/>
          </a:xfrm>
          <a:prstGeom prst="rect">
            <a:avLst/>
          </a:prstGeom>
          <a:noFill/>
        </p:spPr>
      </p:pic>
      <p:sp>
        <p:nvSpPr>
          <p:cNvPr id="551941" name="Rectangle 1029"/>
          <p:cNvSpPr>
            <a:spLocks noGrp="1" noChangeArrowheads="1"/>
          </p:cNvSpPr>
          <p:nvPr>
            <p:ph type="body" idx="1"/>
          </p:nvPr>
        </p:nvSpPr>
        <p:spPr>
          <a:xfrm>
            <a:off x="1016000" y="5883276"/>
            <a:ext cx="10769600" cy="746125"/>
          </a:xfrm>
          <a:noFill/>
          <a:ln/>
        </p:spPr>
        <p:txBody>
          <a:bodyPr>
            <a:normAutofit lnSpcReduction="10000"/>
          </a:bodyPr>
          <a:lstStyle/>
          <a:p>
            <a:pPr lvl="1">
              <a:lnSpc>
                <a:spcPct val="90000"/>
              </a:lnSpc>
            </a:pPr>
            <a:r>
              <a:rPr lang="en-US" sz="2400" dirty="0"/>
              <a:t>Note that order of parameters in Enumeration does not match order they appeared in Web page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Session Tracking with Servlets</a:t>
            </a:r>
          </a:p>
        </p:txBody>
      </p:sp>
      <p:sp>
        <p:nvSpPr>
          <p:cNvPr id="22531" name="Text Box 3"/>
          <p:cNvSpPr txBox="1">
            <a:spLocks noChangeArrowheads="1"/>
          </p:cNvSpPr>
          <p:nvPr/>
        </p:nvSpPr>
        <p:spPr bwMode="auto">
          <a:xfrm>
            <a:off x="1401234" y="2479675"/>
            <a:ext cx="5870774" cy="2031325"/>
          </a:xfrm>
          <a:prstGeom prst="rect">
            <a:avLst/>
          </a:prstGeom>
          <a:noFill/>
          <a:ln w="9525">
            <a:noFill/>
            <a:miter lim="800000"/>
            <a:headEnd/>
            <a:tailEnd/>
          </a:ln>
          <a:effectLst/>
        </p:spPr>
        <p:txBody>
          <a:bodyPr wrap="none">
            <a:spAutoFit/>
          </a:bodyPr>
          <a:lstStyle/>
          <a:p>
            <a:r>
              <a:rPr lang="en-US"/>
              <a:t>HTTP is a stateless protocol.</a:t>
            </a:r>
          </a:p>
          <a:p>
            <a:endParaRPr lang="en-US"/>
          </a:p>
          <a:p>
            <a:r>
              <a:rPr lang="en-US"/>
              <a:t>We must have each user introduce themselves in some way.</a:t>
            </a:r>
          </a:p>
          <a:p>
            <a:endParaRPr lang="en-US"/>
          </a:p>
          <a:p>
            <a:r>
              <a:rPr lang="en-US"/>
              <a:t>We’ll look at traditional session tracking and then look at the</a:t>
            </a:r>
          </a:p>
          <a:p>
            <a:r>
              <a:rPr lang="en-US"/>
              <a:t>Session Tracking API.</a:t>
            </a:r>
          </a:p>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Traditional Session Tracking</a:t>
            </a:r>
          </a:p>
        </p:txBody>
      </p:sp>
      <p:sp>
        <p:nvSpPr>
          <p:cNvPr id="3075" name="Text Box 3"/>
          <p:cNvSpPr txBox="1">
            <a:spLocks noChangeArrowheads="1"/>
          </p:cNvSpPr>
          <p:nvPr/>
        </p:nvSpPr>
        <p:spPr bwMode="auto">
          <a:xfrm>
            <a:off x="1198033" y="2327275"/>
            <a:ext cx="3087255" cy="2585323"/>
          </a:xfrm>
          <a:prstGeom prst="rect">
            <a:avLst/>
          </a:prstGeom>
          <a:noFill/>
          <a:ln w="9525">
            <a:noFill/>
            <a:miter lim="800000"/>
            <a:headEnd/>
            <a:tailEnd/>
          </a:ln>
          <a:effectLst/>
        </p:spPr>
        <p:txBody>
          <a:bodyPr wrap="none">
            <a:spAutoFit/>
          </a:bodyPr>
          <a:lstStyle/>
          <a:p>
            <a:pPr>
              <a:buFontTx/>
              <a:buChar char="•"/>
            </a:pPr>
            <a:r>
              <a:rPr lang="en-US"/>
              <a:t> User Authorization</a:t>
            </a:r>
          </a:p>
          <a:p>
            <a:endParaRPr lang="en-US"/>
          </a:p>
          <a:p>
            <a:pPr>
              <a:buFontTx/>
              <a:buChar char="•"/>
            </a:pPr>
            <a:r>
              <a:rPr lang="en-US"/>
              <a:t> Hidden Form fields</a:t>
            </a:r>
          </a:p>
          <a:p>
            <a:endParaRPr lang="en-US"/>
          </a:p>
          <a:p>
            <a:pPr>
              <a:buFontTx/>
              <a:buChar char="•"/>
            </a:pPr>
            <a:r>
              <a:rPr lang="en-US"/>
              <a:t> URL Rewriting</a:t>
            </a:r>
          </a:p>
          <a:p>
            <a:endParaRPr lang="en-US"/>
          </a:p>
          <a:p>
            <a:pPr>
              <a:buFontTx/>
              <a:buChar char="•"/>
            </a:pPr>
            <a:r>
              <a:rPr lang="en-US"/>
              <a:t> Persistent cookies</a:t>
            </a:r>
          </a:p>
          <a:p>
            <a:pPr>
              <a:buFontTx/>
              <a:buChar char="•"/>
            </a:pPr>
            <a:endParaRPr lang="en-US"/>
          </a:p>
          <a:p>
            <a:r>
              <a:rPr lang="en-US"/>
              <a:t>  We’ll look at the first and last.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 introduction to JavaScript</a:t>
            </a:r>
            <a:endParaRPr lang="en-US" dirty="0"/>
          </a:p>
        </p:txBody>
      </p:sp>
      <p:sp>
        <p:nvSpPr>
          <p:cNvPr id="3" name="Content Placeholder 2"/>
          <p:cNvSpPr>
            <a:spLocks noGrp="1"/>
          </p:cNvSpPr>
          <p:nvPr>
            <p:ph idx="1"/>
          </p:nvPr>
        </p:nvSpPr>
        <p:spPr/>
        <p:txBody>
          <a:bodyPr/>
          <a:lstStyle/>
          <a:p>
            <a:r>
              <a:rPr lang="en-US" dirty="0" smtClean="0"/>
              <a:t> DIFFERENCE BETWEEN JAVA AND JAVASCRIPT</a:t>
            </a:r>
          </a:p>
          <a:p>
            <a:r>
              <a:rPr lang="en-US" dirty="0" smtClean="0"/>
              <a:t> Java is a general-purpose object oriented programming language from Sun Microsystems where as JavaScript is an object-based scripting language. </a:t>
            </a:r>
          </a:p>
          <a:p>
            <a:r>
              <a:rPr lang="en-US" dirty="0" smtClean="0"/>
              <a:t>Script refers to short programming statements to perform a task</a:t>
            </a:r>
            <a:endParaRPr lang="en-US" dirty="0"/>
          </a:p>
        </p:txBody>
      </p:sp>
    </p:spTree>
    <p:extLst>
      <p:ext uri="{BB962C8B-B14F-4D97-AF65-F5344CB8AC3E}">
        <p14:creationId xmlns:p14="http://schemas.microsoft.com/office/powerpoint/2010/main" val="255825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User Authorization</a:t>
            </a:r>
          </a:p>
        </p:txBody>
      </p:sp>
      <p:sp>
        <p:nvSpPr>
          <p:cNvPr id="4099" name="Text Box 3"/>
          <p:cNvSpPr txBox="1">
            <a:spLocks noChangeArrowheads="1"/>
          </p:cNvSpPr>
          <p:nvPr/>
        </p:nvSpPr>
        <p:spPr bwMode="auto">
          <a:xfrm>
            <a:off x="1096434" y="1870076"/>
            <a:ext cx="6453049" cy="2308324"/>
          </a:xfrm>
          <a:prstGeom prst="rect">
            <a:avLst/>
          </a:prstGeom>
          <a:noFill/>
          <a:ln w="9525">
            <a:noFill/>
            <a:miter lim="800000"/>
            <a:headEnd/>
            <a:tailEnd/>
          </a:ln>
          <a:effectLst/>
        </p:spPr>
        <p:txBody>
          <a:bodyPr wrap="none">
            <a:spAutoFit/>
          </a:bodyPr>
          <a:lstStyle/>
          <a:p>
            <a:pPr>
              <a:buFontTx/>
              <a:buChar char="•"/>
            </a:pPr>
            <a:r>
              <a:rPr lang="en-US" dirty="0"/>
              <a:t> The web server requests the user name and password.</a:t>
            </a:r>
          </a:p>
          <a:p>
            <a:r>
              <a:rPr lang="en-US" dirty="0"/>
              <a:t>   The information is available to any servlet that needs it.</a:t>
            </a:r>
          </a:p>
          <a:p>
            <a:endParaRPr lang="en-US" dirty="0"/>
          </a:p>
          <a:p>
            <a:pPr>
              <a:buFontTx/>
              <a:buChar char="•"/>
            </a:pPr>
            <a:r>
              <a:rPr lang="en-US" dirty="0"/>
              <a:t> The browser resends the name and password with each </a:t>
            </a:r>
          </a:p>
          <a:p>
            <a:r>
              <a:rPr lang="en-US" dirty="0"/>
              <a:t>  subsequent request.</a:t>
            </a:r>
          </a:p>
          <a:p>
            <a:endParaRPr lang="en-US" dirty="0"/>
          </a:p>
          <a:p>
            <a:pPr>
              <a:buFontTx/>
              <a:buChar char="•"/>
            </a:pPr>
            <a:r>
              <a:rPr lang="en-US" dirty="0"/>
              <a:t> Data about the user and the user’s state can be saved in a shared</a:t>
            </a:r>
          </a:p>
          <a:p>
            <a:r>
              <a:rPr lang="en-US" dirty="0"/>
              <a:t>  object.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Shared Objects</a:t>
            </a:r>
          </a:p>
        </p:txBody>
      </p:sp>
      <p:sp>
        <p:nvSpPr>
          <p:cNvPr id="5123" name="Text Box 3"/>
          <p:cNvSpPr txBox="1">
            <a:spLocks noChangeArrowheads="1"/>
          </p:cNvSpPr>
          <p:nvPr/>
        </p:nvSpPr>
        <p:spPr bwMode="auto">
          <a:xfrm>
            <a:off x="1096433" y="1870075"/>
            <a:ext cx="5672450" cy="2585323"/>
          </a:xfrm>
          <a:prstGeom prst="rect">
            <a:avLst/>
          </a:prstGeom>
          <a:noFill/>
          <a:ln w="9525">
            <a:noFill/>
            <a:miter lim="800000"/>
            <a:headEnd/>
            <a:tailEnd/>
          </a:ln>
          <a:effectLst/>
        </p:spPr>
        <p:txBody>
          <a:bodyPr wrap="none">
            <a:spAutoFit/>
          </a:bodyPr>
          <a:lstStyle/>
          <a:p>
            <a:pPr>
              <a:buFontTx/>
              <a:buChar char="•"/>
            </a:pPr>
            <a:r>
              <a:rPr lang="en-US" dirty="0"/>
              <a:t> A convenient way to store data associated with a user. </a:t>
            </a:r>
          </a:p>
          <a:p>
            <a:pPr>
              <a:buFontTx/>
              <a:buChar char="•"/>
            </a:pPr>
            <a:r>
              <a:rPr lang="en-US" dirty="0"/>
              <a:t>There are likely to be many servlets running.</a:t>
            </a:r>
          </a:p>
          <a:p>
            <a:pPr>
              <a:buFontTx/>
              <a:buChar char="•"/>
            </a:pPr>
            <a:r>
              <a:rPr lang="en-US" dirty="0"/>
              <a:t> They can collaborate through a shared object.</a:t>
            </a:r>
          </a:p>
          <a:p>
            <a:pPr>
              <a:buFontTx/>
              <a:buChar char="•"/>
            </a:pPr>
            <a:r>
              <a:rPr lang="en-US" dirty="0"/>
              <a:t> Only one instance of the shared object should exist.</a:t>
            </a:r>
          </a:p>
          <a:p>
            <a:pPr>
              <a:buFontTx/>
              <a:buChar char="•"/>
            </a:pPr>
            <a:r>
              <a:rPr lang="en-US" dirty="0"/>
              <a:t> It has to be available (in the </a:t>
            </a:r>
            <a:r>
              <a:rPr lang="en-US" dirty="0" err="1"/>
              <a:t>classpath</a:t>
            </a:r>
            <a:r>
              <a:rPr lang="en-US" dirty="0"/>
              <a:t>) of the servlets</a:t>
            </a:r>
          </a:p>
          <a:p>
            <a:r>
              <a:rPr lang="en-US" dirty="0"/>
              <a:t>  that needs it.</a:t>
            </a:r>
          </a:p>
          <a:p>
            <a:pPr>
              <a:buFontTx/>
              <a:buChar char="•"/>
            </a:pPr>
            <a:r>
              <a:rPr lang="en-US" dirty="0"/>
              <a:t> It will be used by several threads and therefore should</a:t>
            </a:r>
          </a:p>
          <a:p>
            <a:r>
              <a:rPr lang="en-US" dirty="0"/>
              <a:t>  protect itself against simultaneous access.</a:t>
            </a:r>
          </a:p>
          <a:p>
            <a:pPr>
              <a:buFontTx/>
              <a:buChar char="•"/>
            </a:pPr>
            <a:r>
              <a:rPr lang="en-US" dirty="0"/>
              <a:t> We’ll look at a shared object and two servlets that use it.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VisitTracker.java</a:t>
            </a:r>
          </a:p>
        </p:txBody>
      </p:sp>
      <p:sp>
        <p:nvSpPr>
          <p:cNvPr id="6147" name="Text Box 3"/>
          <p:cNvSpPr txBox="1">
            <a:spLocks noChangeArrowheads="1"/>
          </p:cNvSpPr>
          <p:nvPr/>
        </p:nvSpPr>
        <p:spPr bwMode="auto">
          <a:xfrm>
            <a:off x="914400" y="1905001"/>
            <a:ext cx="6127190" cy="3416320"/>
          </a:xfrm>
          <a:prstGeom prst="rect">
            <a:avLst/>
          </a:prstGeom>
          <a:noFill/>
          <a:ln w="9525">
            <a:noFill/>
            <a:miter lim="800000"/>
            <a:headEnd/>
            <a:tailEnd/>
          </a:ln>
          <a:effectLst/>
        </p:spPr>
        <p:txBody>
          <a:bodyPr wrap="none">
            <a:spAutoFit/>
          </a:bodyPr>
          <a:lstStyle/>
          <a:p>
            <a:r>
              <a:rPr lang="en-US" dirty="0"/>
              <a:t>// Servlet collaboration can be done through a shared object.</a:t>
            </a:r>
          </a:p>
          <a:p>
            <a:r>
              <a:rPr lang="en-US" dirty="0"/>
              <a:t>// Any servlet has access to this object and it only has one</a:t>
            </a:r>
          </a:p>
          <a:p>
            <a:r>
              <a:rPr lang="en-US" dirty="0"/>
              <a:t>// instance.</a:t>
            </a:r>
          </a:p>
          <a:p>
            <a:r>
              <a:rPr lang="en-US" dirty="0"/>
              <a:t>// It maintains a hash table of names and dates.</a:t>
            </a:r>
          </a:p>
          <a:p>
            <a:endParaRPr lang="en-US" dirty="0"/>
          </a:p>
          <a:p>
            <a:r>
              <a:rPr lang="en-US" dirty="0"/>
              <a:t>// Sections of code that must not be executed simultaneously</a:t>
            </a:r>
          </a:p>
          <a:p>
            <a:r>
              <a:rPr lang="en-US" dirty="0"/>
              <a:t>// are called critical sections. Java provides the synchronized </a:t>
            </a:r>
          </a:p>
          <a:p>
            <a:r>
              <a:rPr lang="en-US" dirty="0"/>
              <a:t>// keyword to protect these critical sections. For a synchronized</a:t>
            </a:r>
          </a:p>
          <a:p>
            <a:r>
              <a:rPr lang="en-US" dirty="0"/>
              <a:t>// instance method, Java obtains an exclusive lock on the class</a:t>
            </a:r>
          </a:p>
          <a:p>
            <a:r>
              <a:rPr lang="en-US" dirty="0"/>
              <a:t>// instance.</a:t>
            </a:r>
          </a:p>
          <a:p>
            <a:endParaRPr lang="en-US" dirty="0"/>
          </a:p>
          <a:p>
            <a:r>
              <a:rPr lang="en-US" dirty="0"/>
              <a:t>import </a:t>
            </a:r>
            <a:r>
              <a:rPr lang="en-US" dirty="0" err="1"/>
              <a:t>java.util</a:t>
            </a:r>
            <a:r>
              <a:rPr lang="en-US"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90034" y="346075"/>
            <a:ext cx="5876096" cy="4801314"/>
          </a:xfrm>
          <a:prstGeom prst="rect">
            <a:avLst/>
          </a:prstGeom>
          <a:noFill/>
          <a:ln w="9525">
            <a:noFill/>
            <a:miter lim="800000"/>
            <a:headEnd/>
            <a:tailEnd/>
          </a:ln>
          <a:effectLst/>
        </p:spPr>
        <p:txBody>
          <a:bodyPr wrap="none">
            <a:spAutoFit/>
          </a:bodyPr>
          <a:lstStyle/>
          <a:p>
            <a:r>
              <a:rPr lang="en-US"/>
              <a:t>public class VisitTracker  {</a:t>
            </a:r>
          </a:p>
          <a:p>
            <a:endParaRPr lang="en-US"/>
          </a:p>
          <a:p>
            <a:r>
              <a:rPr lang="en-US"/>
              <a:t>       private Map nameDatePairs; </a:t>
            </a:r>
          </a:p>
          <a:p>
            <a:r>
              <a:rPr lang="en-US"/>
              <a:t>       private static VisitTracker instance = new VisitTracker();</a:t>
            </a:r>
          </a:p>
          <a:p>
            <a:r>
              <a:rPr lang="en-US"/>
              <a:t>       </a:t>
            </a:r>
          </a:p>
          <a:p>
            <a:r>
              <a:rPr lang="en-US"/>
              <a:t>       private VisitTracker() {            // private constructor</a:t>
            </a:r>
          </a:p>
          <a:p>
            <a:r>
              <a:rPr lang="en-US"/>
              <a:t>               nameDatePairs = new HashMap();</a:t>
            </a:r>
          </a:p>
          <a:p>
            <a:r>
              <a:rPr lang="en-US"/>
              <a:t>       }</a:t>
            </a:r>
          </a:p>
          <a:p>
            <a:endParaRPr lang="en-US"/>
          </a:p>
          <a:p>
            <a:r>
              <a:rPr lang="en-US"/>
              <a:t>       public static VisitTracker getInstance() { return instance; }</a:t>
            </a:r>
          </a:p>
          <a:p>
            <a:endParaRPr lang="en-US"/>
          </a:p>
          <a:p>
            <a:r>
              <a:rPr lang="en-US"/>
              <a:t>       synchronized public void addVisit(String userName) {</a:t>
            </a:r>
          </a:p>
          <a:p>
            <a:endParaRPr lang="en-US"/>
          </a:p>
          <a:p>
            <a:r>
              <a:rPr lang="en-US"/>
              <a:t>               nameDatePairs.put(userName, new Date());  </a:t>
            </a:r>
          </a:p>
          <a:p>
            <a:r>
              <a:rPr lang="en-US"/>
              <a:t>       }</a:t>
            </a:r>
          </a:p>
          <a:p>
            <a:endParaRPr lang="en-US"/>
          </a:p>
          <a:p>
            <a:r>
              <a:rPr lang="en-US"/>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791634" y="574675"/>
            <a:ext cx="4854855" cy="2585323"/>
          </a:xfrm>
          <a:prstGeom prst="rect">
            <a:avLst/>
          </a:prstGeom>
          <a:noFill/>
          <a:ln w="9525">
            <a:noFill/>
            <a:miter lim="800000"/>
            <a:headEnd/>
            <a:tailEnd/>
          </a:ln>
          <a:effectLst/>
        </p:spPr>
        <p:txBody>
          <a:bodyPr wrap="none">
            <a:spAutoFit/>
          </a:bodyPr>
          <a:lstStyle/>
          <a:p>
            <a:r>
              <a:rPr lang="en-US"/>
              <a:t>synchronized public Date lastVisit(String name) {</a:t>
            </a:r>
          </a:p>
          <a:p>
            <a:endParaRPr lang="en-US"/>
          </a:p>
          <a:p>
            <a:r>
              <a:rPr lang="en-US"/>
              <a:t>              Date d = (Date)nameDatePairs.get(name);</a:t>
            </a:r>
          </a:p>
          <a:p>
            <a:r>
              <a:rPr lang="en-US"/>
              <a:t>              return d;</a:t>
            </a:r>
          </a:p>
          <a:p>
            <a:endParaRPr lang="en-US"/>
          </a:p>
          <a:p>
            <a:r>
              <a:rPr lang="en-US"/>
              <a:t>       } </a:t>
            </a:r>
          </a:p>
          <a:p>
            <a:r>
              <a:rPr lang="en-US"/>
              <a:t>}</a:t>
            </a:r>
          </a:p>
          <a:p>
            <a:endParaRPr lang="en-US"/>
          </a:p>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User Authorization</a:t>
            </a:r>
          </a:p>
        </p:txBody>
      </p:sp>
      <p:sp>
        <p:nvSpPr>
          <p:cNvPr id="11267" name="Text Box 3"/>
          <p:cNvSpPr txBox="1">
            <a:spLocks noChangeArrowheads="1"/>
          </p:cNvSpPr>
          <p:nvPr/>
        </p:nvSpPr>
        <p:spPr bwMode="auto">
          <a:xfrm>
            <a:off x="711200" y="2057401"/>
            <a:ext cx="6368859" cy="1200329"/>
          </a:xfrm>
          <a:prstGeom prst="rect">
            <a:avLst/>
          </a:prstGeom>
          <a:noFill/>
          <a:ln w="9525">
            <a:noFill/>
            <a:miter lim="800000"/>
            <a:headEnd/>
            <a:tailEnd/>
          </a:ln>
          <a:effectLst/>
        </p:spPr>
        <p:txBody>
          <a:bodyPr wrap="none">
            <a:spAutoFit/>
          </a:bodyPr>
          <a:lstStyle/>
          <a:p>
            <a:pPr>
              <a:buFontTx/>
              <a:buChar char="•"/>
            </a:pPr>
            <a:r>
              <a:rPr lang="en-US" dirty="0"/>
              <a:t> Administered by the web server – Jigsaw</a:t>
            </a:r>
          </a:p>
          <a:p>
            <a:pPr>
              <a:buFontTx/>
              <a:buChar char="•"/>
            </a:pPr>
            <a:r>
              <a:rPr lang="en-US" dirty="0"/>
              <a:t> In Jigsaw, add a </a:t>
            </a:r>
            <a:r>
              <a:rPr lang="en-US" dirty="0" err="1"/>
              <a:t>GenericAuthFilter</a:t>
            </a:r>
            <a:r>
              <a:rPr lang="en-US" dirty="0"/>
              <a:t> to a </a:t>
            </a:r>
            <a:r>
              <a:rPr lang="en-US" dirty="0" err="1"/>
              <a:t>ServletWrapperFrame</a:t>
            </a:r>
            <a:r>
              <a:rPr lang="en-US" dirty="0"/>
              <a:t>.</a:t>
            </a:r>
          </a:p>
          <a:p>
            <a:pPr>
              <a:buFontTx/>
              <a:buChar char="•"/>
            </a:pPr>
            <a:r>
              <a:rPr lang="en-US" dirty="0"/>
              <a:t> From within the servlet use String name = </a:t>
            </a:r>
            <a:r>
              <a:rPr lang="en-US" dirty="0" err="1"/>
              <a:t>req.getRemoteUser</a:t>
            </a:r>
            <a:r>
              <a:rPr lang="en-US" dirty="0"/>
              <a:t>();</a:t>
            </a:r>
          </a:p>
          <a:p>
            <a:r>
              <a:rPr lang="en-US" dirty="0"/>
              <a:t>  to access the user name.</a:t>
            </a:r>
          </a:p>
        </p:txBody>
      </p:sp>
      <p:sp>
        <p:nvSpPr>
          <p:cNvPr id="11268" name="Text Box 4"/>
          <p:cNvSpPr txBox="1">
            <a:spLocks noChangeArrowheads="1"/>
          </p:cNvSpPr>
          <p:nvPr/>
        </p:nvSpPr>
        <p:spPr bwMode="auto">
          <a:xfrm>
            <a:off x="791634" y="4613275"/>
            <a:ext cx="5580887" cy="369332"/>
          </a:xfrm>
          <a:prstGeom prst="rect">
            <a:avLst/>
          </a:prstGeom>
          <a:noFill/>
          <a:ln w="9525">
            <a:noFill/>
            <a:miter lim="800000"/>
            <a:headEnd/>
            <a:tailEnd/>
          </a:ln>
          <a:effectLst/>
        </p:spPr>
        <p:txBody>
          <a:bodyPr wrap="none">
            <a:spAutoFit/>
          </a:bodyPr>
          <a:lstStyle/>
          <a:p>
            <a:pPr>
              <a:buFontTx/>
              <a:buChar char="•"/>
            </a:pPr>
            <a:r>
              <a:rPr lang="en-US"/>
              <a:t> The following will keep track of the date of the last visit.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27000" y="304801"/>
            <a:ext cx="6903749" cy="3970318"/>
          </a:xfrm>
          <a:prstGeom prst="rect">
            <a:avLst/>
          </a:prstGeom>
          <a:noFill/>
          <a:ln w="9525">
            <a:noFill/>
            <a:miter lim="800000"/>
            <a:headEnd/>
            <a:tailEnd/>
          </a:ln>
          <a:effectLst/>
        </p:spPr>
        <p:txBody>
          <a:bodyPr wrap="none">
            <a:spAutoFit/>
          </a:bodyPr>
          <a:lstStyle/>
          <a:p>
            <a:r>
              <a:rPr lang="en-US" dirty="0"/>
              <a:t>// UserAuthorizationDemo.java</a:t>
            </a:r>
          </a:p>
          <a:p>
            <a:r>
              <a:rPr lang="en-US" dirty="0"/>
              <a:t>// This servlet reads from Jigsaw and finds the name of the</a:t>
            </a:r>
          </a:p>
          <a:p>
            <a:r>
              <a:rPr lang="en-US" dirty="0"/>
              <a:t>// authorized user. It then adds it to a hash table storing</a:t>
            </a:r>
          </a:p>
          <a:p>
            <a:r>
              <a:rPr lang="en-US" dirty="0"/>
              <a:t>// the time of this visit. It makes use of </a:t>
            </a:r>
            <a:r>
              <a:rPr lang="en-US" dirty="0" err="1"/>
              <a:t>VisitTracker</a:t>
            </a:r>
            <a:r>
              <a:rPr lang="en-US" dirty="0"/>
              <a:t>.</a:t>
            </a:r>
          </a:p>
          <a:p>
            <a:endParaRPr lang="en-US" dirty="0"/>
          </a:p>
          <a:p>
            <a:r>
              <a:rPr lang="en-US" dirty="0"/>
              <a:t>import java.io.*;</a:t>
            </a:r>
          </a:p>
          <a:p>
            <a:r>
              <a:rPr lang="en-US" dirty="0"/>
              <a:t>import </a:t>
            </a:r>
            <a:r>
              <a:rPr lang="en-US" dirty="0" err="1"/>
              <a:t>java.util</a:t>
            </a:r>
            <a:r>
              <a:rPr lang="en-US" dirty="0"/>
              <a:t>.*;</a:t>
            </a:r>
          </a:p>
          <a:p>
            <a:r>
              <a:rPr lang="en-US" dirty="0"/>
              <a:t>import </a:t>
            </a:r>
            <a:r>
              <a:rPr lang="en-US" dirty="0" err="1"/>
              <a:t>javax.servlet</a:t>
            </a:r>
            <a:r>
              <a:rPr lang="en-US" dirty="0"/>
              <a:t>.*;</a:t>
            </a:r>
          </a:p>
          <a:p>
            <a:r>
              <a:rPr lang="en-US" dirty="0"/>
              <a:t>import </a:t>
            </a:r>
            <a:r>
              <a:rPr lang="en-US" dirty="0" err="1"/>
              <a:t>javax.servlet.http</a:t>
            </a:r>
            <a:r>
              <a:rPr lang="en-US" dirty="0"/>
              <a:t>.*;</a:t>
            </a:r>
          </a:p>
          <a:p>
            <a:endParaRPr lang="en-US" dirty="0"/>
          </a:p>
          <a:p>
            <a:r>
              <a:rPr lang="en-US" dirty="0"/>
              <a:t>public class </a:t>
            </a:r>
            <a:r>
              <a:rPr lang="en-US" dirty="0" err="1"/>
              <a:t>UserAuthorizationDemo</a:t>
            </a:r>
            <a:r>
              <a:rPr lang="en-US" dirty="0"/>
              <a:t> extends </a:t>
            </a:r>
            <a:r>
              <a:rPr lang="en-US" dirty="0" err="1"/>
              <a:t>HttpServlet</a:t>
            </a:r>
            <a:r>
              <a:rPr lang="en-US" dirty="0"/>
              <a:t> {</a:t>
            </a:r>
          </a:p>
          <a:p>
            <a:endParaRPr lang="en-US" dirty="0"/>
          </a:p>
          <a:p>
            <a:r>
              <a:rPr lang="en-US" dirty="0"/>
              <a:t>     public void </a:t>
            </a:r>
            <a:r>
              <a:rPr lang="en-US" dirty="0" err="1"/>
              <a:t>doGet</a:t>
            </a:r>
            <a:r>
              <a:rPr lang="en-US" dirty="0"/>
              <a:t>(</a:t>
            </a:r>
            <a:r>
              <a:rPr lang="en-US" dirty="0" err="1"/>
              <a:t>HttpServletRequest</a:t>
            </a:r>
            <a:r>
              <a:rPr lang="en-US" dirty="0"/>
              <a:t> </a:t>
            </a:r>
            <a:r>
              <a:rPr lang="en-US" dirty="0" err="1"/>
              <a:t>req</a:t>
            </a:r>
            <a:r>
              <a:rPr lang="en-US" dirty="0"/>
              <a:t>, </a:t>
            </a:r>
            <a:r>
              <a:rPr lang="en-US" dirty="0" err="1"/>
              <a:t>HttpServletResponse</a:t>
            </a:r>
            <a:r>
              <a:rPr lang="en-US" dirty="0"/>
              <a:t> res) </a:t>
            </a:r>
          </a:p>
          <a:p>
            <a:r>
              <a:rPr lang="en-US" dirty="0"/>
              <a:t>                       throws </a:t>
            </a:r>
            <a:r>
              <a:rPr lang="en-US" dirty="0" err="1"/>
              <a:t>ServletException</a:t>
            </a:r>
            <a:r>
              <a:rPr lang="en-US" dirty="0"/>
              <a:t>, </a:t>
            </a:r>
            <a:r>
              <a:rPr lang="en-US" dirty="0" err="1"/>
              <a:t>IOException</a:t>
            </a:r>
            <a:r>
              <a:rPr lang="en-US" dirty="0"/>
              <a:t> {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 y="193676"/>
            <a:ext cx="7038402" cy="5078313"/>
          </a:xfrm>
          <a:prstGeom prst="rect">
            <a:avLst/>
          </a:prstGeom>
          <a:noFill/>
          <a:ln w="9525">
            <a:noFill/>
            <a:miter lim="800000"/>
            <a:headEnd/>
            <a:tailEnd/>
          </a:ln>
          <a:effectLst/>
        </p:spPr>
        <p:txBody>
          <a:bodyPr wrap="none">
            <a:spAutoFit/>
          </a:bodyPr>
          <a:lstStyle/>
          <a:p>
            <a:r>
              <a:rPr lang="en-US"/>
              <a:t>    res.setContentType("text/plain");</a:t>
            </a:r>
          </a:p>
          <a:p>
            <a:r>
              <a:rPr lang="en-US"/>
              <a:t>    PrintWriter out = res.getWriter();</a:t>
            </a:r>
          </a:p>
          <a:p>
            <a:r>
              <a:rPr lang="en-US"/>
              <a:t>    String name = req.getRemoteUser();</a:t>
            </a:r>
          </a:p>
          <a:p>
            <a:r>
              <a:rPr lang="en-US"/>
              <a:t>    if(name == null) {</a:t>
            </a:r>
          </a:p>
          <a:p>
            <a:r>
              <a:rPr lang="en-US"/>
              <a:t>          System.out.println("The system administrator should protect" +</a:t>
            </a:r>
          </a:p>
          <a:p>
            <a:r>
              <a:rPr lang="en-US"/>
              <a:t>                                         " this page.");</a:t>
            </a:r>
          </a:p>
          <a:p>
            <a:r>
              <a:rPr lang="en-US"/>
              <a:t>    }</a:t>
            </a:r>
          </a:p>
          <a:p>
            <a:r>
              <a:rPr lang="en-US"/>
              <a:t>    else {</a:t>
            </a:r>
          </a:p>
          <a:p>
            <a:r>
              <a:rPr lang="en-US"/>
              <a:t>           </a:t>
            </a:r>
          </a:p>
          <a:p>
            <a:r>
              <a:rPr lang="en-US"/>
              <a:t>          out.println("This user was authorized by the server:" + name);</a:t>
            </a:r>
          </a:p>
          <a:p>
            <a:r>
              <a:rPr lang="en-US"/>
              <a:t>          VisitTracker visit = VisitTracker.getInstance();</a:t>
            </a:r>
          </a:p>
          <a:p>
            <a:r>
              <a:rPr lang="en-US"/>
              <a:t>          Date last = visit.lastVisit(name);</a:t>
            </a:r>
          </a:p>
          <a:p>
            <a:r>
              <a:rPr lang="en-US"/>
              <a:t>          if(last == null) out.println("Welcome, you were never here before");</a:t>
            </a:r>
          </a:p>
          <a:p>
            <a:r>
              <a:rPr lang="en-US"/>
              <a:t>                  else out.println("Your last visit was on " + last);</a:t>
            </a:r>
          </a:p>
          <a:p>
            <a:r>
              <a:rPr lang="en-US"/>
              <a:t>                  visit.addVisit(name);</a:t>
            </a:r>
          </a:p>
          <a:p>
            <a:r>
              <a:rPr lang="en-US"/>
              <a:t>          }</a:t>
            </a:r>
          </a:p>
          <a:p>
            <a:r>
              <a:rPr lang="en-US"/>
              <a:t>    }</a:t>
            </a:r>
          </a:p>
          <a:p>
            <a:r>
              <a:rPr lang="en-US"/>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Cookies</a:t>
            </a:r>
          </a:p>
        </p:txBody>
      </p:sp>
      <p:sp>
        <p:nvSpPr>
          <p:cNvPr id="18435" name="Text Box 3"/>
          <p:cNvSpPr txBox="1">
            <a:spLocks noChangeArrowheads="1"/>
          </p:cNvSpPr>
          <p:nvPr/>
        </p:nvSpPr>
        <p:spPr bwMode="auto">
          <a:xfrm>
            <a:off x="1198034" y="1793876"/>
            <a:ext cx="5827044" cy="3416320"/>
          </a:xfrm>
          <a:prstGeom prst="rect">
            <a:avLst/>
          </a:prstGeom>
          <a:noFill/>
          <a:ln w="9525">
            <a:noFill/>
            <a:miter lim="800000"/>
            <a:headEnd/>
            <a:tailEnd/>
          </a:ln>
          <a:effectLst/>
        </p:spPr>
        <p:txBody>
          <a:bodyPr wrap="none">
            <a:spAutoFit/>
          </a:bodyPr>
          <a:lstStyle/>
          <a:p>
            <a:pPr>
              <a:buFontTx/>
              <a:buChar char="•"/>
            </a:pPr>
            <a:r>
              <a:rPr lang="en-US"/>
              <a:t> A cookie is a bit of information sent by a web server</a:t>
            </a:r>
          </a:p>
          <a:p>
            <a:r>
              <a:rPr lang="en-US"/>
              <a:t>  to a browser that can later be read back from that browser.</a:t>
            </a:r>
          </a:p>
          <a:p>
            <a:endParaRPr lang="en-US"/>
          </a:p>
          <a:p>
            <a:pPr>
              <a:buFontTx/>
              <a:buChar char="•"/>
            </a:pPr>
            <a:r>
              <a:rPr lang="en-US"/>
              <a:t> The server can take that bit of information and use it as a</a:t>
            </a:r>
          </a:p>
          <a:p>
            <a:r>
              <a:rPr lang="en-US"/>
              <a:t>   key to recover information about prior visits. This</a:t>
            </a:r>
          </a:p>
          <a:p>
            <a:r>
              <a:rPr lang="en-US"/>
              <a:t>   information may be in a database or a shared object.</a:t>
            </a:r>
          </a:p>
          <a:p>
            <a:endParaRPr lang="en-US"/>
          </a:p>
          <a:p>
            <a:pPr>
              <a:buFontTx/>
              <a:buChar char="•"/>
            </a:pPr>
            <a:r>
              <a:rPr lang="en-US"/>
              <a:t> Cookies are read from the request object by calling </a:t>
            </a:r>
          </a:p>
          <a:p>
            <a:r>
              <a:rPr lang="en-US"/>
              <a:t>  getCookies() on the request object.</a:t>
            </a:r>
          </a:p>
          <a:p>
            <a:endParaRPr lang="en-US"/>
          </a:p>
          <a:p>
            <a:pPr>
              <a:buFontTx/>
              <a:buChar char="•"/>
            </a:pPr>
            <a:r>
              <a:rPr lang="en-US"/>
              <a:t> Cookies are placed in the browser by calling addCookie()</a:t>
            </a:r>
          </a:p>
          <a:p>
            <a:r>
              <a:rPr lang="en-US"/>
              <a:t>  on the response object.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Using Cookies</a:t>
            </a:r>
          </a:p>
        </p:txBody>
      </p:sp>
      <p:sp>
        <p:nvSpPr>
          <p:cNvPr id="14339" name="Text Box 3"/>
          <p:cNvSpPr txBox="1">
            <a:spLocks noChangeArrowheads="1"/>
          </p:cNvSpPr>
          <p:nvPr/>
        </p:nvSpPr>
        <p:spPr bwMode="auto">
          <a:xfrm>
            <a:off x="508000" y="1654176"/>
            <a:ext cx="5403467" cy="3970318"/>
          </a:xfrm>
          <a:prstGeom prst="rect">
            <a:avLst/>
          </a:prstGeom>
          <a:noFill/>
          <a:ln w="9525">
            <a:noFill/>
            <a:miter lim="800000"/>
            <a:headEnd/>
            <a:tailEnd/>
          </a:ln>
          <a:effectLst/>
        </p:spPr>
        <p:txBody>
          <a:bodyPr wrap="none">
            <a:spAutoFit/>
          </a:bodyPr>
          <a:lstStyle/>
          <a:p>
            <a:r>
              <a:rPr lang="en-US" dirty="0"/>
              <a:t>// CookieDemo.java</a:t>
            </a:r>
          </a:p>
          <a:p>
            <a:endParaRPr lang="en-US" dirty="0"/>
          </a:p>
          <a:p>
            <a:r>
              <a:rPr lang="en-US" dirty="0"/>
              <a:t>// This servlet uses a cookie to determine when the</a:t>
            </a:r>
          </a:p>
          <a:p>
            <a:r>
              <a:rPr lang="en-US" dirty="0"/>
              <a:t>// last visit by this browser occurred. It makes use of </a:t>
            </a:r>
          </a:p>
          <a:p>
            <a:r>
              <a:rPr lang="en-US" dirty="0"/>
              <a:t>// the </a:t>
            </a:r>
            <a:r>
              <a:rPr lang="en-US" dirty="0" err="1"/>
              <a:t>VisitTracker</a:t>
            </a:r>
            <a:r>
              <a:rPr lang="en-US" dirty="0"/>
              <a:t> object.</a:t>
            </a:r>
          </a:p>
          <a:p>
            <a:endParaRPr lang="en-US" dirty="0"/>
          </a:p>
          <a:p>
            <a:r>
              <a:rPr lang="en-US" dirty="0"/>
              <a:t>// Cookies normally expire as soon as the browser exits.</a:t>
            </a:r>
          </a:p>
          <a:p>
            <a:r>
              <a:rPr lang="en-US" dirty="0"/>
              <a:t>// We want the cookie to last one year and so we use</a:t>
            </a:r>
          </a:p>
          <a:p>
            <a:r>
              <a:rPr lang="en-US" dirty="0"/>
              <a:t>// </a:t>
            </a:r>
            <a:r>
              <a:rPr lang="en-US" dirty="0" err="1"/>
              <a:t>setMaxAge</a:t>
            </a:r>
            <a:r>
              <a:rPr lang="en-US" dirty="0"/>
              <a:t>(seconds) on the cookie.</a:t>
            </a:r>
          </a:p>
          <a:p>
            <a:endParaRPr lang="en-US" dirty="0"/>
          </a:p>
          <a:p>
            <a:r>
              <a:rPr lang="en-US" dirty="0"/>
              <a:t>import java.io.*;</a:t>
            </a:r>
          </a:p>
          <a:p>
            <a:r>
              <a:rPr lang="en-US" dirty="0"/>
              <a:t>import </a:t>
            </a:r>
            <a:r>
              <a:rPr lang="en-US" dirty="0" err="1"/>
              <a:t>java.util</a:t>
            </a:r>
            <a:r>
              <a:rPr lang="en-US" dirty="0"/>
              <a:t>.*;</a:t>
            </a:r>
          </a:p>
          <a:p>
            <a:r>
              <a:rPr lang="en-US" dirty="0"/>
              <a:t>import </a:t>
            </a:r>
            <a:r>
              <a:rPr lang="en-US" dirty="0" err="1"/>
              <a:t>javax.servlet</a:t>
            </a:r>
            <a:r>
              <a:rPr lang="en-US" dirty="0"/>
              <a:t>.*;</a:t>
            </a:r>
          </a:p>
          <a:p>
            <a:r>
              <a:rPr lang="en-US" dirty="0"/>
              <a:t>import </a:t>
            </a:r>
            <a:r>
              <a:rPr lang="en-US" dirty="0" err="1"/>
              <a:t>javax.servlet.http</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 introduction to JavaScript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CLIENT SERVER MODEL</a:t>
            </a:r>
          </a:p>
          <a:p>
            <a:r>
              <a:rPr lang="en-US" dirty="0" smtClean="0"/>
              <a:t> CLIENT</a:t>
            </a:r>
          </a:p>
          <a:p>
            <a:r>
              <a:rPr lang="en-US" dirty="0" smtClean="0"/>
              <a:t>It is a node computer that establishes connection with the server, collects data from the user, sends it to the server, receives information from the server and presents it to the user.</a:t>
            </a:r>
          </a:p>
          <a:p>
            <a:r>
              <a:rPr lang="en-US" dirty="0" smtClean="0"/>
              <a:t> SERVER</a:t>
            </a:r>
          </a:p>
          <a:p>
            <a:r>
              <a:rPr lang="en-US" dirty="0" smtClean="0"/>
              <a:t>In the context of client-server model, server is the counter part of client. It is a computer that serves queries from the client. The programs which respond to the request of clients are known as server applications. The computer designed to run server application is known as server machine. Web server, database server and mail server are some examples of servers</a:t>
            </a:r>
            <a:endParaRPr lang="en-US" dirty="0"/>
          </a:p>
        </p:txBody>
      </p:sp>
    </p:spTree>
    <p:extLst>
      <p:ext uri="{BB962C8B-B14F-4D97-AF65-F5344CB8AC3E}">
        <p14:creationId xmlns:p14="http://schemas.microsoft.com/office/powerpoint/2010/main" val="5474732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88433" y="269876"/>
            <a:ext cx="6903749" cy="3970318"/>
          </a:xfrm>
          <a:prstGeom prst="rect">
            <a:avLst/>
          </a:prstGeom>
          <a:noFill/>
          <a:ln w="9525">
            <a:noFill/>
            <a:miter lim="800000"/>
            <a:headEnd/>
            <a:tailEnd/>
          </a:ln>
          <a:effectLst/>
        </p:spPr>
        <p:txBody>
          <a:bodyPr wrap="none">
            <a:spAutoFit/>
          </a:bodyPr>
          <a:lstStyle/>
          <a:p>
            <a:r>
              <a:rPr lang="en-US"/>
              <a:t>public class CookieDemo extends HttpServlet {</a:t>
            </a:r>
          </a:p>
          <a:p>
            <a:r>
              <a:rPr lang="en-US"/>
              <a:t>     public void doGet(HttpServletRequest req, HttpServletResponse res) </a:t>
            </a:r>
          </a:p>
          <a:p>
            <a:r>
              <a:rPr lang="en-US"/>
              <a:t>                       throws ServletException, IOException { </a:t>
            </a:r>
          </a:p>
          <a:p>
            <a:endParaRPr lang="en-US"/>
          </a:p>
          <a:p>
            <a:r>
              <a:rPr lang="en-US"/>
              <a:t>            res.setContentType("text/plain");</a:t>
            </a:r>
          </a:p>
          <a:p>
            <a:r>
              <a:rPr lang="en-US"/>
              <a:t>            PrintWriter out = res.getWriter();</a:t>
            </a:r>
          </a:p>
          <a:p>
            <a:endParaRPr lang="en-US"/>
          </a:p>
          <a:p>
            <a:r>
              <a:rPr lang="en-US"/>
              <a:t>            Cookie[] c = req.getCookies();</a:t>
            </a:r>
          </a:p>
          <a:p>
            <a:r>
              <a:rPr lang="en-US"/>
              <a:t>            // If this person has been here before then we should have </a:t>
            </a:r>
          </a:p>
          <a:p>
            <a:r>
              <a:rPr lang="en-US"/>
              <a:t>            // a cookiedemouser field assigned to a unique id.</a:t>
            </a:r>
          </a:p>
          <a:p>
            <a:r>
              <a:rPr lang="en-US"/>
              <a:t> </a:t>
            </a:r>
          </a:p>
          <a:p>
            <a:r>
              <a:rPr lang="en-US"/>
              <a:t>            String id = null;</a:t>
            </a:r>
          </a:p>
          <a:p>
            <a:endParaRPr lang="en-US"/>
          </a:p>
          <a:p>
            <a:r>
              <a:rPr lang="en-US"/>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85234" y="193676"/>
            <a:ext cx="5701241" cy="3416320"/>
          </a:xfrm>
          <a:prstGeom prst="rect">
            <a:avLst/>
          </a:prstGeom>
          <a:noFill/>
          <a:ln w="9525">
            <a:noFill/>
            <a:miter lim="800000"/>
            <a:headEnd/>
            <a:tailEnd/>
          </a:ln>
          <a:effectLst/>
        </p:spPr>
        <p:txBody>
          <a:bodyPr wrap="none">
            <a:spAutoFit/>
          </a:bodyPr>
          <a:lstStyle/>
          <a:p>
            <a:r>
              <a:rPr lang="en-US"/>
              <a:t>if (c!=null) {   // we may have the cookie we are after</a:t>
            </a:r>
          </a:p>
          <a:p>
            <a:endParaRPr lang="en-US"/>
          </a:p>
          <a:p>
            <a:r>
              <a:rPr lang="en-US"/>
              <a:t>                 for (int i=0;i&lt;c.length;i++) {</a:t>
            </a:r>
          </a:p>
          <a:p>
            <a:endParaRPr lang="en-US"/>
          </a:p>
          <a:p>
            <a:r>
              <a:rPr lang="en-US"/>
              <a:t>                      if (c[i].getName().equals("cookiedemouser")) {</a:t>
            </a:r>
          </a:p>
          <a:p>
            <a:endParaRPr lang="en-US"/>
          </a:p>
          <a:p>
            <a:r>
              <a:rPr lang="en-US"/>
              <a:t>                          id = c[i].getValue();</a:t>
            </a:r>
          </a:p>
          <a:p>
            <a:r>
              <a:rPr lang="en-US"/>
              <a:t>                      }</a:t>
            </a:r>
          </a:p>
          <a:p>
            <a:r>
              <a:rPr lang="en-US"/>
              <a:t>                      break;</a:t>
            </a:r>
          </a:p>
          <a:p>
            <a:r>
              <a:rPr lang="en-US"/>
              <a:t>                 }</a:t>
            </a:r>
          </a:p>
          <a:p>
            <a:r>
              <a:rPr lang="en-US"/>
              <a:t>             }</a:t>
            </a:r>
          </a:p>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04801" y="304800"/>
            <a:ext cx="7197098" cy="4801314"/>
          </a:xfrm>
          <a:prstGeom prst="rect">
            <a:avLst/>
          </a:prstGeom>
          <a:noFill/>
          <a:ln w="9525">
            <a:noFill/>
            <a:miter lim="800000"/>
            <a:headEnd/>
            <a:tailEnd/>
          </a:ln>
          <a:effectLst/>
        </p:spPr>
        <p:txBody>
          <a:bodyPr wrap="none">
            <a:spAutoFit/>
          </a:bodyPr>
          <a:lstStyle/>
          <a:p>
            <a:r>
              <a:rPr lang="en-US"/>
              <a:t>            if (id == null) {   </a:t>
            </a:r>
          </a:p>
          <a:p>
            <a:r>
              <a:rPr lang="en-US"/>
              <a:t>                       // They have not been here before and need a </a:t>
            </a:r>
          </a:p>
          <a:p>
            <a:r>
              <a:rPr lang="en-US"/>
              <a:t>                       // cookie. We get a unique string and make sure</a:t>
            </a:r>
          </a:p>
          <a:p>
            <a:r>
              <a:rPr lang="en-US"/>
              <a:t>                       // it is of the 'query string' form.</a:t>
            </a:r>
          </a:p>
          <a:p>
            <a:r>
              <a:rPr lang="en-US"/>
              <a:t>                       String uid = new java.rmi.server.UID().toString();</a:t>
            </a:r>
          </a:p>
          <a:p>
            <a:r>
              <a:rPr lang="en-US"/>
              <a:t>                       id = java.net.URLEncoder.encode(uid);</a:t>
            </a:r>
          </a:p>
          <a:p>
            <a:r>
              <a:rPr lang="en-US"/>
              <a:t>                       Cookie oreo = new Cookie("cookiedemouser",id);</a:t>
            </a:r>
          </a:p>
          <a:p>
            <a:r>
              <a:rPr lang="en-US"/>
              <a:t>                       oreo.setMaxAge(60*60*24*365);</a:t>
            </a:r>
          </a:p>
          <a:p>
            <a:r>
              <a:rPr lang="en-US"/>
              <a:t>                       res.addCookie(oreo);</a:t>
            </a:r>
          </a:p>
          <a:p>
            <a:r>
              <a:rPr lang="en-US"/>
              <a:t>             }                          </a:t>
            </a:r>
          </a:p>
          <a:p>
            <a:r>
              <a:rPr lang="en-US"/>
              <a:t>             VisitTracker visit = VisitTracker.getInstance();</a:t>
            </a:r>
          </a:p>
          <a:p>
            <a:r>
              <a:rPr lang="en-US"/>
              <a:t>             Date last = visit.lastVisit(id);</a:t>
            </a:r>
          </a:p>
          <a:p>
            <a:r>
              <a:rPr lang="en-US"/>
              <a:t>             if(last == null) out.println("Welcome, you were never here before");</a:t>
            </a:r>
          </a:p>
          <a:p>
            <a:r>
              <a:rPr lang="en-US"/>
              <a:t>             else out.println("Your last visit was on " + last);</a:t>
            </a:r>
          </a:p>
          <a:p>
            <a:r>
              <a:rPr lang="en-US"/>
              <a:t>             visit.addVisit(id);            </a:t>
            </a:r>
          </a:p>
          <a:p>
            <a:r>
              <a:rPr lang="en-US"/>
              <a:t>     }</a:t>
            </a:r>
          </a:p>
          <a:p>
            <a:r>
              <a:rPr lang="en-US"/>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The New Session Tracking API</a:t>
            </a:r>
          </a:p>
        </p:txBody>
      </p:sp>
      <p:sp>
        <p:nvSpPr>
          <p:cNvPr id="19459" name="Text Box 3"/>
          <p:cNvSpPr txBox="1">
            <a:spLocks noChangeArrowheads="1"/>
          </p:cNvSpPr>
          <p:nvPr/>
        </p:nvSpPr>
        <p:spPr bwMode="auto">
          <a:xfrm>
            <a:off x="994833" y="2022476"/>
            <a:ext cx="6256328" cy="3416320"/>
          </a:xfrm>
          <a:prstGeom prst="rect">
            <a:avLst/>
          </a:prstGeom>
          <a:noFill/>
          <a:ln w="9525">
            <a:noFill/>
            <a:miter lim="800000"/>
            <a:headEnd/>
            <a:tailEnd/>
          </a:ln>
          <a:effectLst/>
        </p:spPr>
        <p:txBody>
          <a:bodyPr wrap="none">
            <a:spAutoFit/>
          </a:bodyPr>
          <a:lstStyle/>
          <a:p>
            <a:pPr>
              <a:buFontTx/>
              <a:buChar char="•"/>
            </a:pPr>
            <a:r>
              <a:rPr lang="en-US" dirty="0"/>
              <a:t> Support may vary depending on the server.</a:t>
            </a:r>
          </a:p>
          <a:p>
            <a:pPr>
              <a:buFontTx/>
              <a:buChar char="•"/>
            </a:pPr>
            <a:r>
              <a:rPr lang="en-US" dirty="0"/>
              <a:t> Implemented with cookies or with URL rewriting if cookies</a:t>
            </a:r>
          </a:p>
          <a:p>
            <a:r>
              <a:rPr lang="en-US" dirty="0"/>
              <a:t>  fail (URL rewriting requires help from the servlet).</a:t>
            </a:r>
          </a:p>
          <a:p>
            <a:pPr>
              <a:buFontTx/>
              <a:buChar char="•"/>
            </a:pPr>
            <a:r>
              <a:rPr lang="en-US" dirty="0"/>
              <a:t> Every user of the site is associated with a</a:t>
            </a:r>
          </a:p>
          <a:p>
            <a:r>
              <a:rPr lang="en-US" dirty="0"/>
              <a:t>  </a:t>
            </a:r>
            <a:r>
              <a:rPr lang="en-US" dirty="0" err="1"/>
              <a:t>javax.servlet.http.HttpSession</a:t>
            </a:r>
            <a:r>
              <a:rPr lang="en-US" dirty="0"/>
              <a:t> object</a:t>
            </a:r>
          </a:p>
          <a:p>
            <a:pPr>
              <a:buFontTx/>
              <a:buChar char="•"/>
            </a:pPr>
            <a:r>
              <a:rPr lang="en-US" dirty="0"/>
              <a:t> The session object can hold any arbitrary set of Java objects.</a:t>
            </a:r>
          </a:p>
          <a:p>
            <a:pPr>
              <a:buFontTx/>
              <a:buChar char="•"/>
            </a:pPr>
            <a:r>
              <a:rPr lang="en-US" dirty="0"/>
              <a:t> Servlets collaborate by accessing the session object.</a:t>
            </a:r>
          </a:p>
          <a:p>
            <a:pPr>
              <a:buFontTx/>
              <a:buChar char="•"/>
            </a:pPr>
            <a:r>
              <a:rPr lang="en-US" dirty="0"/>
              <a:t> The following example abstracts away shared object concerns.</a:t>
            </a:r>
          </a:p>
          <a:p>
            <a:pPr>
              <a:buFontTx/>
              <a:buChar char="•"/>
            </a:pPr>
            <a:r>
              <a:rPr lang="en-US" dirty="0"/>
              <a:t> All valid sessions are grouped together in a </a:t>
            </a:r>
            <a:r>
              <a:rPr lang="en-US" dirty="0" err="1"/>
              <a:t>HttpSessionContext</a:t>
            </a:r>
            <a:endParaRPr lang="en-US" dirty="0"/>
          </a:p>
          <a:p>
            <a:r>
              <a:rPr lang="en-US" dirty="0"/>
              <a:t>  object</a:t>
            </a:r>
          </a:p>
          <a:p>
            <a:pPr>
              <a:buFontTx/>
              <a:buChar char="•"/>
            </a:pPr>
            <a:endParaRPr lang="en-US" dirty="0"/>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The Session Tracking API</a:t>
            </a:r>
          </a:p>
        </p:txBody>
      </p:sp>
      <p:sp>
        <p:nvSpPr>
          <p:cNvPr id="20483" name="Text Box 3"/>
          <p:cNvSpPr txBox="1">
            <a:spLocks noChangeArrowheads="1"/>
          </p:cNvSpPr>
          <p:nvPr/>
        </p:nvSpPr>
        <p:spPr bwMode="auto">
          <a:xfrm>
            <a:off x="893234" y="1793875"/>
            <a:ext cx="6432274" cy="3139321"/>
          </a:xfrm>
          <a:prstGeom prst="rect">
            <a:avLst/>
          </a:prstGeom>
          <a:noFill/>
          <a:ln w="9525">
            <a:noFill/>
            <a:miter lim="800000"/>
            <a:headEnd/>
            <a:tailEnd/>
          </a:ln>
          <a:effectLst/>
        </p:spPr>
        <p:txBody>
          <a:bodyPr wrap="none">
            <a:spAutoFit/>
          </a:bodyPr>
          <a:lstStyle/>
          <a:p>
            <a:r>
              <a:rPr lang="en-US" dirty="0"/>
              <a:t>// SessionDemo.java</a:t>
            </a:r>
          </a:p>
          <a:p>
            <a:r>
              <a:rPr lang="en-US" dirty="0"/>
              <a:t>// The session object associated with this user/browser is available</a:t>
            </a:r>
          </a:p>
          <a:p>
            <a:r>
              <a:rPr lang="en-US" dirty="0"/>
              <a:t>// to other servlets. </a:t>
            </a:r>
          </a:p>
          <a:p>
            <a:endParaRPr lang="en-US" dirty="0"/>
          </a:p>
          <a:p>
            <a:r>
              <a:rPr lang="en-US" dirty="0"/>
              <a:t>import java.io.*;</a:t>
            </a:r>
          </a:p>
          <a:p>
            <a:r>
              <a:rPr lang="en-US" dirty="0"/>
              <a:t>import </a:t>
            </a:r>
            <a:r>
              <a:rPr lang="en-US" dirty="0" err="1"/>
              <a:t>javax.servlet</a:t>
            </a:r>
            <a:r>
              <a:rPr lang="en-US" dirty="0"/>
              <a:t>.*;</a:t>
            </a:r>
          </a:p>
          <a:p>
            <a:r>
              <a:rPr lang="en-US" dirty="0"/>
              <a:t>import </a:t>
            </a:r>
            <a:r>
              <a:rPr lang="en-US" dirty="0" err="1"/>
              <a:t>javax.servlet.http</a:t>
            </a:r>
            <a:r>
              <a:rPr lang="en-US" dirty="0"/>
              <a:t>.*;</a:t>
            </a:r>
          </a:p>
          <a:p>
            <a:r>
              <a:rPr lang="en-US" dirty="0"/>
              <a:t>import </a:t>
            </a:r>
            <a:r>
              <a:rPr lang="en-US" dirty="0" err="1"/>
              <a:t>java.util</a:t>
            </a:r>
            <a:r>
              <a:rPr lang="en-US" dirty="0"/>
              <a:t>.*;</a:t>
            </a:r>
          </a:p>
          <a:p>
            <a:endParaRPr lang="en-US" dirty="0"/>
          </a:p>
          <a:p>
            <a:r>
              <a:rPr lang="en-US" dirty="0"/>
              <a:t>public class </a:t>
            </a:r>
            <a:r>
              <a:rPr lang="en-US" dirty="0" err="1"/>
              <a:t>SessionDemo</a:t>
            </a:r>
            <a:r>
              <a:rPr lang="en-US" dirty="0"/>
              <a:t> extends </a:t>
            </a:r>
            <a:r>
              <a:rPr lang="en-US" dirty="0" err="1"/>
              <a:t>HttpServlet</a:t>
            </a:r>
            <a:r>
              <a:rPr lang="en-US" dirty="0"/>
              <a:t> {</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04800" y="228600"/>
            <a:ext cx="6639253" cy="5078313"/>
          </a:xfrm>
          <a:prstGeom prst="rect">
            <a:avLst/>
          </a:prstGeom>
          <a:noFill/>
          <a:ln w="9525">
            <a:noFill/>
            <a:miter lim="800000"/>
            <a:headEnd/>
            <a:tailEnd/>
          </a:ln>
          <a:effectLst/>
        </p:spPr>
        <p:txBody>
          <a:bodyPr wrap="none">
            <a:spAutoFit/>
          </a:bodyPr>
          <a:lstStyle/>
          <a:p>
            <a:r>
              <a:rPr lang="en-US"/>
              <a:t>public void doGet(HttpServletRequest req, HttpServletResponse res) </a:t>
            </a:r>
          </a:p>
          <a:p>
            <a:r>
              <a:rPr lang="en-US"/>
              <a:t>                       throws ServletException, IOException { </a:t>
            </a:r>
          </a:p>
          <a:p>
            <a:endParaRPr lang="en-US"/>
          </a:p>
          <a:p>
            <a:r>
              <a:rPr lang="en-US"/>
              <a:t>            res.setContentType("text/plain");</a:t>
            </a:r>
          </a:p>
          <a:p>
            <a:r>
              <a:rPr lang="en-US"/>
              <a:t>            PrintWriter out = res.getWriter();</a:t>
            </a:r>
          </a:p>
          <a:p>
            <a:endParaRPr lang="en-US"/>
          </a:p>
          <a:p>
            <a:r>
              <a:rPr lang="en-US"/>
              <a:t>            // Get the current session object. Create one if none exists.</a:t>
            </a:r>
          </a:p>
          <a:p>
            <a:r>
              <a:rPr lang="en-US"/>
              <a:t>            HttpSession session = req.getSession(true);</a:t>
            </a:r>
          </a:p>
          <a:p>
            <a:endParaRPr lang="en-US"/>
          </a:p>
          <a:p>
            <a:r>
              <a:rPr lang="en-US"/>
              <a:t>            // Get the Date associated with this session</a:t>
            </a:r>
          </a:p>
          <a:p>
            <a:r>
              <a:rPr lang="en-US"/>
              <a:t>            Date d = (Date)session.getAttribute("dateofvisit");</a:t>
            </a:r>
          </a:p>
          <a:p>
            <a:endParaRPr lang="en-US"/>
          </a:p>
          <a:p>
            <a:r>
              <a:rPr lang="en-US"/>
              <a:t>            if(d == null)  out.println("Your first time, welcome!");</a:t>
            </a:r>
          </a:p>
          <a:p>
            <a:r>
              <a:rPr lang="en-US"/>
              <a:t>           </a:t>
            </a:r>
          </a:p>
          <a:p>
            <a:r>
              <a:rPr lang="en-US"/>
              <a:t>            else  out.println("Your last visit was on " + d);</a:t>
            </a:r>
          </a:p>
          <a:p>
            <a:endParaRPr lang="en-US"/>
          </a:p>
          <a:p>
            <a:r>
              <a:rPr lang="en-US"/>
              <a:t>            session.setAttribute("dateofvisit", new Date());</a:t>
            </a:r>
          </a:p>
          <a:p>
            <a:r>
              <a:rPr lang="en-US"/>
              <a:t>     } }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t>Servlets and JDBC</a:t>
            </a:r>
          </a:p>
        </p:txBody>
      </p:sp>
      <p:sp>
        <p:nvSpPr>
          <p:cNvPr id="55299" name="Text Box 3"/>
          <p:cNvSpPr txBox="1">
            <a:spLocks noChangeArrowheads="1"/>
          </p:cNvSpPr>
          <p:nvPr/>
        </p:nvSpPr>
        <p:spPr bwMode="auto">
          <a:xfrm>
            <a:off x="1502834" y="2098676"/>
            <a:ext cx="5938357" cy="2308324"/>
          </a:xfrm>
          <a:prstGeom prst="rect">
            <a:avLst/>
          </a:prstGeom>
          <a:noFill/>
          <a:ln w="9525">
            <a:noFill/>
            <a:miter lim="800000"/>
            <a:headEnd/>
            <a:tailEnd/>
          </a:ln>
          <a:effectLst/>
        </p:spPr>
        <p:txBody>
          <a:bodyPr wrap="none">
            <a:spAutoFit/>
          </a:bodyPr>
          <a:lstStyle/>
          <a:p>
            <a:pPr>
              <a:buFontTx/>
              <a:buChar char="•"/>
            </a:pPr>
            <a:r>
              <a:rPr lang="en-US" dirty="0"/>
              <a:t> A simple servlet that:</a:t>
            </a:r>
          </a:p>
          <a:p>
            <a:endParaRPr lang="en-US" dirty="0"/>
          </a:p>
          <a:p>
            <a:r>
              <a:rPr lang="en-US" dirty="0"/>
              <a:t>        -- requests that the user login</a:t>
            </a:r>
          </a:p>
          <a:p>
            <a:r>
              <a:rPr lang="en-US" dirty="0"/>
              <a:t>        -- checks the id and password against an access database</a:t>
            </a:r>
          </a:p>
          <a:p>
            <a:r>
              <a:rPr lang="en-US" dirty="0"/>
              <a:t>        -- allows the user to withdraw or deposit money in their</a:t>
            </a:r>
          </a:p>
          <a:p>
            <a:r>
              <a:rPr lang="en-US" dirty="0"/>
              <a:t>            account</a:t>
            </a:r>
          </a:p>
          <a:p>
            <a:r>
              <a:rPr lang="en-US" dirty="0"/>
              <a:t>        -- cookies are used for session tracking</a:t>
            </a:r>
          </a:p>
          <a:p>
            <a:r>
              <a:rPr lang="en-US" dirty="0"/>
              <a:t>        -- Gary </a:t>
            </a:r>
            <a:r>
              <a:rPr lang="en-US" dirty="0" err="1"/>
              <a:t>Alperson</a:t>
            </a:r>
            <a:r>
              <a:rPr lang="en-US" dirty="0"/>
              <a:t> provided the program and the slides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nvGraphicFramePr>
        <p:xfrm>
          <a:off x="2032000" y="1828801"/>
          <a:ext cx="8128000" cy="4067175"/>
        </p:xfrm>
        <a:graphic>
          <a:graphicData uri="http://schemas.openxmlformats.org/presentationml/2006/ole">
            <mc:AlternateContent xmlns:mc="http://schemas.openxmlformats.org/markup-compatibility/2006">
              <mc:Choice xmlns:v="urn:schemas-microsoft-com:vml" Requires="v">
                <p:oleObj spid="_x0000_s2052" name="Chart" r:id="rId3" imgW="6095882" imgH="4067251" progId="MSGraph.Chart.8">
                  <p:embed followColorScheme="full"/>
                </p:oleObj>
              </mc:Choice>
              <mc:Fallback>
                <p:oleObj name="Chart" r:id="rId3" imgW="6095882" imgH="4067251" progId="MSGraph.Char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0" y="1828801"/>
                        <a:ext cx="8128000" cy="406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79" name="Rectangle 3"/>
          <p:cNvSpPr>
            <a:spLocks noGrp="1" noChangeArrowheads="1"/>
          </p:cNvSpPr>
          <p:nvPr>
            <p:ph type="title"/>
          </p:nvPr>
        </p:nvSpPr>
        <p:spPr/>
        <p:txBody>
          <a:bodyPr/>
          <a:lstStyle/>
          <a:p>
            <a:r>
              <a:rPr lang="en-US"/>
              <a:t>BankServlet Architecture</a:t>
            </a:r>
          </a:p>
        </p:txBody>
      </p:sp>
      <p:sp>
        <p:nvSpPr>
          <p:cNvPr id="24580" name="Text Box 4"/>
          <p:cNvSpPr txBox="1">
            <a:spLocks noChangeArrowheads="1"/>
          </p:cNvSpPr>
          <p:nvPr/>
        </p:nvSpPr>
        <p:spPr bwMode="auto">
          <a:xfrm>
            <a:off x="2099734" y="1752601"/>
            <a:ext cx="7992533" cy="3785652"/>
          </a:xfrm>
          <a:prstGeom prst="rect">
            <a:avLst/>
          </a:prstGeom>
          <a:noFill/>
          <a:ln w="9525">
            <a:noFill/>
            <a:miter lim="800000"/>
            <a:headEnd/>
            <a:tailEnd/>
          </a:ln>
          <a:effectLst/>
        </p:spPr>
        <p:txBody>
          <a:bodyPr>
            <a:spAutoFit/>
          </a:bodyPr>
          <a:lstStyle/>
          <a:p>
            <a:pPr algn="ctr"/>
            <a:r>
              <a:rPr lang="en-US" sz="3000" b="1"/>
              <a:t>doPost()</a:t>
            </a:r>
            <a:r>
              <a:rPr lang="en-US" sz="3000"/>
              <a:t> </a:t>
            </a:r>
          </a:p>
          <a:p>
            <a:r>
              <a:rPr lang="en-US" sz="3000"/>
              <a:t>This method is called for all server requests.  It uses cookies to determine the state of the session and calls the appropriate methods accordingly</a:t>
            </a:r>
          </a:p>
          <a:p>
            <a:endParaRPr lang="en-US" sz="3000"/>
          </a:p>
          <a:p>
            <a:pPr algn="ctr"/>
            <a:r>
              <a:rPr lang="en-US" sz="3000" b="1"/>
              <a:t>GenerateHTML.java</a:t>
            </a:r>
            <a:endParaRPr lang="en-US" sz="3000"/>
          </a:p>
          <a:p>
            <a:r>
              <a:rPr lang="en-US" sz="3000"/>
              <a:t>This class has methods to generate HTML text.  Subclasses return HTML for particular pages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nvGraphicFramePr>
        <p:xfrm>
          <a:off x="2032000" y="1828801"/>
          <a:ext cx="8128000" cy="4067175"/>
        </p:xfrm>
        <a:graphic>
          <a:graphicData uri="http://schemas.openxmlformats.org/presentationml/2006/ole">
            <mc:AlternateContent xmlns:mc="http://schemas.openxmlformats.org/markup-compatibility/2006">
              <mc:Choice xmlns:v="urn:schemas-microsoft-com:vml" Requires="v">
                <p:oleObj spid="_x0000_s3076" name="Chart" r:id="rId3" imgW="6095882" imgH="4067251" progId="MSGraph.Chart.8">
                  <p:embed followColorScheme="full"/>
                </p:oleObj>
              </mc:Choice>
              <mc:Fallback>
                <p:oleObj name="Chart" r:id="rId3" imgW="6095882" imgH="4067251" progId="MSGraph.Char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0" y="1828801"/>
                        <a:ext cx="8128000" cy="406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3" name="Rectangle 3"/>
          <p:cNvSpPr>
            <a:spLocks noGrp="1" noChangeArrowheads="1"/>
          </p:cNvSpPr>
          <p:nvPr>
            <p:ph type="title"/>
          </p:nvPr>
        </p:nvSpPr>
        <p:spPr>
          <a:xfrm>
            <a:off x="914400" y="152400"/>
            <a:ext cx="10363200" cy="1143000"/>
          </a:xfrm>
        </p:spPr>
        <p:txBody>
          <a:bodyPr/>
          <a:lstStyle/>
          <a:p>
            <a:r>
              <a:rPr lang="en-US"/>
              <a:t>GenerateHTML.java</a:t>
            </a:r>
          </a:p>
        </p:txBody>
      </p:sp>
      <p:sp>
        <p:nvSpPr>
          <p:cNvPr id="25604" name="Text Box 4"/>
          <p:cNvSpPr txBox="1">
            <a:spLocks noChangeArrowheads="1"/>
          </p:cNvSpPr>
          <p:nvPr/>
        </p:nvSpPr>
        <p:spPr bwMode="auto">
          <a:xfrm>
            <a:off x="508000" y="1219201"/>
            <a:ext cx="11176000" cy="5509200"/>
          </a:xfrm>
          <a:prstGeom prst="rect">
            <a:avLst/>
          </a:prstGeom>
          <a:noFill/>
          <a:ln w="9525">
            <a:noFill/>
            <a:miter lim="800000"/>
            <a:headEnd/>
            <a:tailEnd/>
          </a:ln>
          <a:effectLst/>
        </p:spPr>
        <p:txBody>
          <a:bodyPr>
            <a:spAutoFit/>
          </a:bodyPr>
          <a:lstStyle/>
          <a:p>
            <a:r>
              <a:rPr lang="en-US" sz="2200" dirty="0"/>
              <a:t>public class </a:t>
            </a:r>
            <a:r>
              <a:rPr lang="en-US" sz="2200" dirty="0" err="1"/>
              <a:t>GenerateHTML</a:t>
            </a:r>
            <a:r>
              <a:rPr lang="en-US" sz="2200" dirty="0"/>
              <a:t>{</a:t>
            </a:r>
          </a:p>
          <a:p>
            <a:r>
              <a:rPr lang="en-US" sz="2200" dirty="0"/>
              <a:t>   public String </a:t>
            </a:r>
            <a:r>
              <a:rPr lang="en-US" sz="2200" dirty="0" err="1"/>
              <a:t>getHeader</a:t>
            </a:r>
            <a:r>
              <a:rPr lang="en-US" sz="2200" dirty="0"/>
              <a:t>(String s) {</a:t>
            </a:r>
          </a:p>
          <a:p>
            <a:r>
              <a:rPr lang="en-US" sz="2200" dirty="0"/>
              <a:t>      return "&lt;html&gt;&lt;Header&gt;&lt;title&gt;"+ </a:t>
            </a:r>
            <a:r>
              <a:rPr lang="en-US" sz="2200" dirty="0" err="1"/>
              <a:t>getTitle</a:t>
            </a:r>
            <a:r>
              <a:rPr lang="en-US" sz="2200" dirty="0"/>
              <a:t>(s)+"&lt;/title&gt;&lt;/header&gt;";</a:t>
            </a:r>
          </a:p>
          <a:p>
            <a:r>
              <a:rPr lang="en-US" sz="2200" dirty="0"/>
              <a:t>   }</a:t>
            </a:r>
          </a:p>
          <a:p>
            <a:r>
              <a:rPr lang="en-US" sz="2200" dirty="0"/>
              <a:t>   public String </a:t>
            </a:r>
            <a:r>
              <a:rPr lang="en-US" sz="2200" dirty="0" err="1"/>
              <a:t>getTitle</a:t>
            </a:r>
            <a:r>
              <a:rPr lang="en-US" sz="2200" dirty="0"/>
              <a:t>(String s) {</a:t>
            </a:r>
          </a:p>
          <a:p>
            <a:r>
              <a:rPr lang="en-US" sz="2200" dirty="0"/>
              <a:t>      return "Page Title";</a:t>
            </a:r>
          </a:p>
          <a:p>
            <a:r>
              <a:rPr lang="en-US" sz="2200" dirty="0"/>
              <a:t>   }</a:t>
            </a:r>
          </a:p>
          <a:p>
            <a:r>
              <a:rPr lang="en-US" sz="2200" dirty="0"/>
              <a:t>   public String </a:t>
            </a:r>
            <a:r>
              <a:rPr lang="en-US" sz="2200" dirty="0" err="1"/>
              <a:t>getBody</a:t>
            </a:r>
            <a:r>
              <a:rPr lang="en-US" sz="2200" dirty="0"/>
              <a:t>(String s) {</a:t>
            </a:r>
          </a:p>
          <a:p>
            <a:r>
              <a:rPr lang="en-US" sz="2200" dirty="0"/>
              <a:t>      return "&lt;body&gt;"+ </a:t>
            </a:r>
            <a:r>
              <a:rPr lang="en-US" sz="2200" dirty="0" err="1"/>
              <a:t>getBodyText</a:t>
            </a:r>
            <a:r>
              <a:rPr lang="en-US" sz="2200" dirty="0"/>
              <a:t>(s) + "&lt;/body&gt;&lt;/html&gt;";</a:t>
            </a:r>
          </a:p>
          <a:p>
            <a:r>
              <a:rPr lang="en-US" sz="2200" dirty="0"/>
              <a:t>   }</a:t>
            </a:r>
          </a:p>
          <a:p>
            <a:endParaRPr lang="en-US" sz="2200" dirty="0"/>
          </a:p>
          <a:p>
            <a:endParaRPr lang="en-US" sz="2200" dirty="0"/>
          </a:p>
          <a:p>
            <a:r>
              <a:rPr lang="en-US" sz="2200" dirty="0"/>
              <a:t>   public String </a:t>
            </a:r>
            <a:r>
              <a:rPr lang="en-US" sz="2200" dirty="0" err="1"/>
              <a:t>getBodyText</a:t>
            </a:r>
            <a:r>
              <a:rPr lang="en-US" sz="2200" dirty="0"/>
              <a:t>(String s) {</a:t>
            </a:r>
          </a:p>
          <a:p>
            <a:r>
              <a:rPr lang="en-US" sz="2200" dirty="0"/>
              <a:t>      return "Page Body";</a:t>
            </a:r>
          </a:p>
          <a:p>
            <a:r>
              <a:rPr lang="en-US" sz="2200" dirty="0"/>
              <a:t>   }</a:t>
            </a:r>
          </a:p>
          <a:p>
            <a:r>
              <a:rPr lang="en-US" sz="2200" dirty="0"/>
              <a:t>}</a:t>
            </a:r>
          </a:p>
        </p:txBody>
      </p:sp>
      <p:sp>
        <p:nvSpPr>
          <p:cNvPr id="25605" name="Text Box 5"/>
          <p:cNvSpPr txBox="1">
            <a:spLocks noChangeArrowheads="1"/>
          </p:cNvSpPr>
          <p:nvPr/>
        </p:nvSpPr>
        <p:spPr bwMode="auto">
          <a:xfrm>
            <a:off x="6502400" y="1219200"/>
            <a:ext cx="5486400" cy="641350"/>
          </a:xfrm>
          <a:prstGeom prst="rect">
            <a:avLst/>
          </a:prstGeom>
          <a:noFill/>
          <a:ln w="9525">
            <a:noFill/>
            <a:miter lim="800000"/>
            <a:headEnd/>
            <a:tailEnd/>
          </a:ln>
          <a:effectLst/>
        </p:spPr>
        <p:txBody>
          <a:bodyPr>
            <a:spAutoFit/>
          </a:bodyPr>
          <a:lstStyle/>
          <a:p>
            <a:r>
              <a:rPr lang="en-US" sz="1800">
                <a:solidFill>
                  <a:schemeClr val="accent2"/>
                </a:solidFill>
              </a:rPr>
              <a:t>getHeader() generates an HTML header, getting the page title from getTitle()</a:t>
            </a:r>
          </a:p>
        </p:txBody>
      </p:sp>
      <p:sp>
        <p:nvSpPr>
          <p:cNvPr id="25606" name="Text Box 6"/>
          <p:cNvSpPr txBox="1">
            <a:spLocks noChangeArrowheads="1"/>
          </p:cNvSpPr>
          <p:nvPr/>
        </p:nvSpPr>
        <p:spPr bwMode="auto">
          <a:xfrm>
            <a:off x="6096000" y="2590800"/>
            <a:ext cx="5892800" cy="641350"/>
          </a:xfrm>
          <a:prstGeom prst="rect">
            <a:avLst/>
          </a:prstGeom>
          <a:noFill/>
          <a:ln w="9525">
            <a:noFill/>
            <a:miter lim="800000"/>
            <a:headEnd/>
            <a:tailEnd/>
          </a:ln>
          <a:effectLst/>
        </p:spPr>
        <p:txBody>
          <a:bodyPr>
            <a:spAutoFit/>
          </a:bodyPr>
          <a:lstStyle/>
          <a:p>
            <a:r>
              <a:rPr lang="en-US" sz="1800">
                <a:solidFill>
                  <a:schemeClr val="accent2"/>
                </a:solidFill>
              </a:rPr>
              <a:t>getTitle() should be overridden in subclasses to generate a page title specific to each page</a:t>
            </a:r>
          </a:p>
        </p:txBody>
      </p:sp>
      <p:sp>
        <p:nvSpPr>
          <p:cNvPr id="25607" name="Text Box 7"/>
          <p:cNvSpPr txBox="1">
            <a:spLocks noChangeArrowheads="1"/>
          </p:cNvSpPr>
          <p:nvPr/>
        </p:nvSpPr>
        <p:spPr bwMode="auto">
          <a:xfrm>
            <a:off x="1625600" y="4343400"/>
            <a:ext cx="9855200" cy="369332"/>
          </a:xfrm>
          <a:prstGeom prst="rect">
            <a:avLst/>
          </a:prstGeom>
          <a:noFill/>
          <a:ln w="9525">
            <a:noFill/>
            <a:miter lim="800000"/>
            <a:headEnd/>
            <a:tailEnd/>
          </a:ln>
          <a:effectLst/>
        </p:spPr>
        <p:txBody>
          <a:bodyPr>
            <a:spAutoFit/>
          </a:bodyPr>
          <a:lstStyle/>
          <a:p>
            <a:r>
              <a:rPr lang="en-US" sz="1800">
                <a:solidFill>
                  <a:schemeClr val="accent2"/>
                </a:solidFill>
              </a:rPr>
              <a:t>getBody() generates the body of the HTML page, enclosing page-specific contents from getBodyText()</a:t>
            </a:r>
          </a:p>
        </p:txBody>
      </p:sp>
      <p:sp>
        <p:nvSpPr>
          <p:cNvPr id="25608" name="Text Box 8"/>
          <p:cNvSpPr txBox="1">
            <a:spLocks noChangeArrowheads="1"/>
          </p:cNvSpPr>
          <p:nvPr/>
        </p:nvSpPr>
        <p:spPr bwMode="auto">
          <a:xfrm>
            <a:off x="4572000" y="5791200"/>
            <a:ext cx="7112000" cy="641350"/>
          </a:xfrm>
          <a:prstGeom prst="rect">
            <a:avLst/>
          </a:prstGeom>
          <a:noFill/>
          <a:ln w="9525">
            <a:noFill/>
            <a:miter lim="800000"/>
            <a:headEnd/>
            <a:tailEnd/>
          </a:ln>
          <a:effectLst/>
        </p:spPr>
        <p:txBody>
          <a:bodyPr>
            <a:spAutoFit/>
          </a:bodyPr>
          <a:lstStyle/>
          <a:p>
            <a:r>
              <a:rPr lang="en-US" sz="1800">
                <a:solidFill>
                  <a:schemeClr val="accent2"/>
                </a:solidFill>
              </a:rPr>
              <a:t>getBodyText() should be overridden in subclasses to generate content specific to each page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nvGraphicFramePr>
        <p:xfrm>
          <a:off x="2032000" y="1828801"/>
          <a:ext cx="8128000" cy="4067175"/>
        </p:xfrm>
        <a:graphic>
          <a:graphicData uri="http://schemas.openxmlformats.org/presentationml/2006/ole">
            <mc:AlternateContent xmlns:mc="http://schemas.openxmlformats.org/markup-compatibility/2006">
              <mc:Choice xmlns:v="urn:schemas-microsoft-com:vml" Requires="v">
                <p:oleObj spid="_x0000_s4100" name="Chart" r:id="rId3" imgW="6095882" imgH="4067251" progId="MSGraph.Chart.8">
                  <p:embed followColorScheme="full"/>
                </p:oleObj>
              </mc:Choice>
              <mc:Fallback>
                <p:oleObj name="Chart" r:id="rId3" imgW="6095882" imgH="4067251" progId="MSGraph.Char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0" y="1828801"/>
                        <a:ext cx="8128000" cy="406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7" name="Rectangle 3"/>
          <p:cNvSpPr>
            <a:spLocks noGrp="1" noChangeArrowheads="1"/>
          </p:cNvSpPr>
          <p:nvPr>
            <p:ph type="title"/>
          </p:nvPr>
        </p:nvSpPr>
        <p:spPr>
          <a:xfrm>
            <a:off x="914400" y="152400"/>
            <a:ext cx="10363200" cy="1143000"/>
          </a:xfrm>
        </p:spPr>
        <p:txBody>
          <a:bodyPr/>
          <a:lstStyle/>
          <a:p>
            <a:r>
              <a:rPr lang="en-US"/>
              <a:t>BankServlet.java</a:t>
            </a:r>
          </a:p>
        </p:txBody>
      </p:sp>
      <p:sp>
        <p:nvSpPr>
          <p:cNvPr id="26628" name="Text Box 4"/>
          <p:cNvSpPr txBox="1">
            <a:spLocks noChangeArrowheads="1"/>
          </p:cNvSpPr>
          <p:nvPr/>
        </p:nvSpPr>
        <p:spPr bwMode="auto">
          <a:xfrm>
            <a:off x="508000" y="1524001"/>
            <a:ext cx="11176000" cy="3140075"/>
          </a:xfrm>
          <a:prstGeom prst="rect">
            <a:avLst/>
          </a:prstGeom>
          <a:noFill/>
          <a:ln w="9525">
            <a:noFill/>
            <a:miter lim="800000"/>
            <a:headEnd/>
            <a:tailEnd/>
          </a:ln>
          <a:effectLst/>
        </p:spPr>
        <p:txBody>
          <a:bodyPr>
            <a:spAutoFit/>
          </a:bodyPr>
          <a:lstStyle/>
          <a:p>
            <a:r>
              <a:rPr lang="en-US" sz="2000"/>
              <a:t>import java.util.*;</a:t>
            </a:r>
          </a:p>
          <a:p>
            <a:r>
              <a:rPr lang="en-US" sz="2000"/>
              <a:t>import java.util.Enumeration;</a:t>
            </a:r>
          </a:p>
          <a:p>
            <a:r>
              <a:rPr lang="en-US" sz="2000"/>
              <a:t>import java.io.*;</a:t>
            </a:r>
          </a:p>
          <a:p>
            <a:r>
              <a:rPr lang="en-US" sz="2000"/>
              <a:t>import javax.servlet.*;</a:t>
            </a:r>
          </a:p>
          <a:p>
            <a:r>
              <a:rPr lang="en-US" sz="2000"/>
              <a:t>import javax.servlet.http.*;</a:t>
            </a:r>
          </a:p>
          <a:p>
            <a:r>
              <a:rPr lang="en-US" sz="2000"/>
              <a:t>import java.sql.*;</a:t>
            </a:r>
          </a:p>
          <a:p>
            <a:endParaRPr lang="en-US" sz="2000"/>
          </a:p>
          <a:p>
            <a:r>
              <a:rPr lang="en-US" sz="2000"/>
              <a:t>public class BankServlet extends HttpServlet implements SingleThreadModel {</a:t>
            </a:r>
          </a:p>
          <a:p>
            <a:endParaRPr lang="en-US" sz="2000"/>
          </a:p>
          <a:p>
            <a:r>
              <a:rPr lang="en-US" sz="2000"/>
              <a:t>   private Connection con;</a:t>
            </a:r>
          </a:p>
        </p:txBody>
      </p:sp>
      <p:sp>
        <p:nvSpPr>
          <p:cNvPr id="26629" name="Text Box 5"/>
          <p:cNvSpPr txBox="1">
            <a:spLocks noChangeArrowheads="1"/>
          </p:cNvSpPr>
          <p:nvPr/>
        </p:nvSpPr>
        <p:spPr bwMode="auto">
          <a:xfrm>
            <a:off x="5689600" y="4267200"/>
            <a:ext cx="4978400" cy="946150"/>
          </a:xfrm>
          <a:prstGeom prst="rect">
            <a:avLst/>
          </a:prstGeom>
          <a:noFill/>
          <a:ln w="9525">
            <a:noFill/>
            <a:miter lim="800000"/>
            <a:headEnd/>
            <a:tailEnd/>
          </a:ln>
          <a:effectLst/>
        </p:spPr>
        <p:txBody>
          <a:bodyPr>
            <a:spAutoFit/>
          </a:bodyPr>
          <a:lstStyle/>
          <a:p>
            <a:r>
              <a:rPr lang="en-US" sz="2800">
                <a:solidFill>
                  <a:schemeClr val="accent2"/>
                </a:solidFill>
              </a:rPr>
              <a:t>SingleThreadModel will be explained later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 introduction to JavaScript</a:t>
            </a:r>
            <a:endParaRPr lang="en-US" dirty="0"/>
          </a:p>
        </p:txBody>
      </p:sp>
      <p:sp>
        <p:nvSpPr>
          <p:cNvPr id="3" name="Content Placeholder 2"/>
          <p:cNvSpPr>
            <a:spLocks noGrp="1"/>
          </p:cNvSpPr>
          <p:nvPr>
            <p:ph idx="1"/>
          </p:nvPr>
        </p:nvSpPr>
        <p:spPr/>
        <p:txBody>
          <a:bodyPr/>
          <a:lstStyle/>
          <a:p>
            <a:r>
              <a:rPr lang="en-US" dirty="0" smtClean="0"/>
              <a:t>GETTING STARTED WITH JAVASCRIPT </a:t>
            </a:r>
          </a:p>
          <a:p>
            <a:r>
              <a:rPr lang="en-US" dirty="0" smtClean="0"/>
              <a:t>JavaScript is not a full-fledged language and it needs to be embedded within a HTML document. </a:t>
            </a:r>
          </a:p>
          <a:p>
            <a:r>
              <a:rPr lang="en-US" dirty="0" smtClean="0"/>
              <a:t>Otherwise, or to specify an external file that contains the JavaScript code we can use word script or program for the JavaScript code.</a:t>
            </a:r>
          </a:p>
          <a:p>
            <a:r>
              <a:rPr lang="en-US" dirty="0" smtClean="0"/>
              <a:t> The most common way to set off a script is to use the HTML &lt;script&gt; and &lt;/script&gt; tags in HTML document. </a:t>
            </a:r>
          </a:p>
          <a:p>
            <a:r>
              <a:rPr lang="en-US" dirty="0" smtClean="0"/>
              <a:t>We can place our JavaScript code in either the HEAD or BODY section of a HTML document</a:t>
            </a:r>
            <a:endParaRPr lang="en-US" dirty="0"/>
          </a:p>
        </p:txBody>
      </p:sp>
    </p:spTree>
    <p:extLst>
      <p:ext uri="{BB962C8B-B14F-4D97-AF65-F5344CB8AC3E}">
        <p14:creationId xmlns:p14="http://schemas.microsoft.com/office/powerpoint/2010/main" val="25469394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nvGraphicFramePr>
        <p:xfrm>
          <a:off x="2032000" y="1828801"/>
          <a:ext cx="8128000" cy="4067175"/>
        </p:xfrm>
        <a:graphic>
          <a:graphicData uri="http://schemas.openxmlformats.org/presentationml/2006/ole">
            <mc:AlternateContent xmlns:mc="http://schemas.openxmlformats.org/markup-compatibility/2006">
              <mc:Choice xmlns:v="urn:schemas-microsoft-com:vml" Requires="v">
                <p:oleObj spid="_x0000_s5124" name="Chart" r:id="rId3" imgW="6095882" imgH="4067251" progId="MSGraph.Chart.8">
                  <p:embed followColorScheme="full"/>
                </p:oleObj>
              </mc:Choice>
              <mc:Fallback>
                <p:oleObj name="Chart" r:id="rId3" imgW="6095882" imgH="4067251" progId="MSGraph.Char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0" y="1828801"/>
                        <a:ext cx="8128000" cy="406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1" name="Rectangle 3"/>
          <p:cNvSpPr>
            <a:spLocks noGrp="1" noChangeArrowheads="1"/>
          </p:cNvSpPr>
          <p:nvPr>
            <p:ph type="title"/>
          </p:nvPr>
        </p:nvSpPr>
        <p:spPr>
          <a:xfrm>
            <a:off x="914400" y="152400"/>
            <a:ext cx="10363200" cy="1143000"/>
          </a:xfrm>
        </p:spPr>
        <p:txBody>
          <a:bodyPr/>
          <a:lstStyle/>
          <a:p>
            <a:r>
              <a:rPr lang="en-US"/>
              <a:t>init()</a:t>
            </a:r>
          </a:p>
        </p:txBody>
      </p:sp>
      <p:sp>
        <p:nvSpPr>
          <p:cNvPr id="27652" name="Text Box 4"/>
          <p:cNvSpPr txBox="1">
            <a:spLocks noChangeArrowheads="1"/>
          </p:cNvSpPr>
          <p:nvPr/>
        </p:nvSpPr>
        <p:spPr bwMode="auto">
          <a:xfrm>
            <a:off x="161108" y="3687901"/>
            <a:ext cx="11176000" cy="3170099"/>
          </a:xfrm>
          <a:prstGeom prst="rect">
            <a:avLst/>
          </a:prstGeom>
          <a:noFill/>
          <a:ln w="9525">
            <a:noFill/>
            <a:miter lim="800000"/>
            <a:headEnd/>
            <a:tailEnd/>
          </a:ln>
          <a:effectLst/>
        </p:spPr>
        <p:txBody>
          <a:bodyPr wrap="square">
            <a:spAutoFit/>
          </a:bodyPr>
          <a:lstStyle/>
          <a:p>
            <a:r>
              <a:rPr lang="en-US" sz="2000" dirty="0"/>
              <a:t>public void init(</a:t>
            </a:r>
            <a:r>
              <a:rPr lang="en-US" sz="2000" dirty="0" err="1"/>
              <a:t>ServletConfig</a:t>
            </a:r>
            <a:r>
              <a:rPr lang="en-US" sz="2000" dirty="0"/>
              <a:t> </a:t>
            </a:r>
            <a:r>
              <a:rPr lang="en-US" sz="2000" dirty="0" err="1"/>
              <a:t>config</a:t>
            </a:r>
            <a:r>
              <a:rPr lang="en-US" sz="2000" dirty="0"/>
              <a:t>) throws </a:t>
            </a:r>
            <a:r>
              <a:rPr lang="en-US" sz="2000" dirty="0" err="1"/>
              <a:t>ServletException</a:t>
            </a:r>
            <a:r>
              <a:rPr lang="en-US" sz="2000" dirty="0"/>
              <a:t> {</a:t>
            </a:r>
          </a:p>
          <a:p>
            <a:r>
              <a:rPr lang="en-US" sz="2000" dirty="0"/>
              <a:t>      </a:t>
            </a:r>
            <a:r>
              <a:rPr lang="en-US" sz="2000" dirty="0" err="1"/>
              <a:t>super.init</a:t>
            </a:r>
            <a:r>
              <a:rPr lang="en-US" sz="2000" dirty="0"/>
              <a:t>(</a:t>
            </a:r>
            <a:r>
              <a:rPr lang="en-US" sz="2000" dirty="0" err="1"/>
              <a:t>config</a:t>
            </a:r>
            <a:r>
              <a:rPr lang="en-US" sz="2000" dirty="0"/>
              <a:t>);</a:t>
            </a:r>
          </a:p>
          <a:p>
            <a:r>
              <a:rPr lang="en-US" sz="2000" dirty="0"/>
              <a:t>      try {</a:t>
            </a:r>
          </a:p>
          <a:p>
            <a:r>
              <a:rPr lang="en-US" sz="2000" dirty="0"/>
              <a:t>         </a:t>
            </a:r>
            <a:r>
              <a:rPr lang="en-US" sz="2000" dirty="0" err="1"/>
              <a:t>DriverManager.registerDriver</a:t>
            </a:r>
            <a:r>
              <a:rPr lang="en-US" sz="2000" dirty="0"/>
              <a:t>(new </a:t>
            </a:r>
            <a:r>
              <a:rPr lang="en-US" sz="2000" dirty="0" err="1"/>
              <a:t>sun.jdbc.odbc.JdbcOdbcDriver</a:t>
            </a:r>
            <a:r>
              <a:rPr lang="en-US" sz="2000" dirty="0"/>
              <a:t>());</a:t>
            </a:r>
          </a:p>
          <a:p>
            <a:r>
              <a:rPr lang="en-US" sz="2000" dirty="0"/>
              <a:t>         con = </a:t>
            </a:r>
            <a:r>
              <a:rPr lang="en-US" sz="2000" dirty="0" err="1"/>
              <a:t>DriverManager.getConnection</a:t>
            </a:r>
            <a:r>
              <a:rPr lang="en-US" sz="2000" dirty="0"/>
              <a:t>("</a:t>
            </a:r>
            <a:r>
              <a:rPr lang="en-US" sz="2000" dirty="0" err="1"/>
              <a:t>jdbc:odbc:bank</a:t>
            </a:r>
            <a:r>
              <a:rPr lang="en-US" sz="2000" dirty="0"/>
              <a:t>");</a:t>
            </a:r>
          </a:p>
          <a:p>
            <a:r>
              <a:rPr lang="en-US" sz="2000" dirty="0"/>
              <a:t>      }</a:t>
            </a:r>
          </a:p>
          <a:p>
            <a:r>
              <a:rPr lang="en-US" sz="2000" dirty="0"/>
              <a:t>      catch(</a:t>
            </a:r>
            <a:r>
              <a:rPr lang="en-US" sz="2000" dirty="0" err="1"/>
              <a:t>SQLException</a:t>
            </a:r>
            <a:r>
              <a:rPr lang="en-US" sz="2000" dirty="0"/>
              <a:t> e) {</a:t>
            </a:r>
          </a:p>
          <a:p>
            <a:r>
              <a:rPr lang="en-US" sz="2000" dirty="0"/>
              <a:t>         </a:t>
            </a:r>
            <a:r>
              <a:rPr lang="en-US" sz="2000" dirty="0" err="1"/>
              <a:t>System.out.println</a:t>
            </a:r>
            <a:r>
              <a:rPr lang="en-US" sz="2000" dirty="0"/>
              <a:t>("SQL Exception:  "+e);</a:t>
            </a:r>
          </a:p>
          <a:p>
            <a:r>
              <a:rPr lang="en-US" sz="2000" dirty="0"/>
              <a:t>      }</a:t>
            </a:r>
          </a:p>
          <a:p>
            <a:r>
              <a:rPr lang="en-US" sz="2000" dirty="0"/>
              <a:t>   }</a:t>
            </a:r>
          </a:p>
        </p:txBody>
      </p:sp>
      <p:sp>
        <p:nvSpPr>
          <p:cNvPr id="27653" name="Text Box 5"/>
          <p:cNvSpPr txBox="1">
            <a:spLocks noChangeArrowheads="1"/>
          </p:cNvSpPr>
          <p:nvPr/>
        </p:nvSpPr>
        <p:spPr bwMode="auto">
          <a:xfrm>
            <a:off x="283634" y="1108076"/>
            <a:ext cx="11609917" cy="2378075"/>
          </a:xfrm>
          <a:prstGeom prst="rect">
            <a:avLst/>
          </a:prstGeom>
          <a:noFill/>
          <a:ln w="9525">
            <a:noFill/>
            <a:miter lim="800000"/>
            <a:headEnd/>
            <a:tailEnd/>
          </a:ln>
          <a:effectLst/>
        </p:spPr>
        <p:txBody>
          <a:bodyPr>
            <a:spAutoFit/>
          </a:bodyPr>
          <a:lstStyle/>
          <a:p>
            <a:r>
              <a:rPr lang="en-US" sz="2500" dirty="0"/>
              <a:t>Both </a:t>
            </a:r>
            <a:r>
              <a:rPr lang="en-US" sz="2500" dirty="0" err="1"/>
              <a:t>doGet</a:t>
            </a:r>
            <a:r>
              <a:rPr lang="en-US" sz="2500" dirty="0"/>
              <a:t>() and </a:t>
            </a:r>
            <a:r>
              <a:rPr lang="en-US" sz="2500" dirty="0" err="1"/>
              <a:t>doPost</a:t>
            </a:r>
            <a:r>
              <a:rPr lang="en-US" sz="2500" dirty="0"/>
              <a:t> are called by service(). These methods </a:t>
            </a:r>
          </a:p>
          <a:p>
            <a:r>
              <a:rPr lang="en-US" sz="2500" dirty="0"/>
              <a:t>handle the particular type of HTTP request.</a:t>
            </a:r>
          </a:p>
          <a:p>
            <a:endParaRPr lang="en-US" sz="2500" dirty="0"/>
          </a:p>
          <a:p>
            <a:r>
              <a:rPr lang="en-US" sz="2500" dirty="0"/>
              <a:t>The init() method is called when the servlet is first created and is</a:t>
            </a:r>
          </a:p>
          <a:p>
            <a:r>
              <a:rPr lang="en-US" sz="2500" dirty="0"/>
              <a:t>not called again for each user request. Be sure to call the base class init() with </a:t>
            </a:r>
            <a:r>
              <a:rPr lang="en-US" sz="2500" dirty="0" err="1"/>
              <a:t>super.init</a:t>
            </a:r>
            <a:r>
              <a:rPr lang="en-US" sz="2500" dirty="0"/>
              <a:t>(</a:t>
            </a:r>
            <a:r>
              <a:rPr lang="en-US" sz="2500" dirty="0" err="1"/>
              <a:t>config</a:t>
            </a:r>
            <a:r>
              <a:rPr lang="en-US" sz="2500" dirty="0"/>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nvGraphicFramePr>
        <p:xfrm>
          <a:off x="2235200" y="2193926"/>
          <a:ext cx="8128000" cy="4067175"/>
        </p:xfrm>
        <a:graphic>
          <a:graphicData uri="http://schemas.openxmlformats.org/presentationml/2006/ole">
            <mc:AlternateContent xmlns:mc="http://schemas.openxmlformats.org/markup-compatibility/2006">
              <mc:Choice xmlns:v="urn:schemas-microsoft-com:vml" Requires="v">
                <p:oleObj spid="_x0000_s6148" name="Chart" r:id="rId3" imgW="6095882" imgH="4067251" progId="MSGraph.Chart.8">
                  <p:embed followColorScheme="full"/>
                </p:oleObj>
              </mc:Choice>
              <mc:Fallback>
                <p:oleObj name="Chart" r:id="rId3" imgW="6095882" imgH="4067251" progId="MSGraph.Char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200" y="2193926"/>
                        <a:ext cx="8128000" cy="406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5" name="Rectangle 3"/>
          <p:cNvSpPr>
            <a:spLocks noGrp="1" noChangeArrowheads="1"/>
          </p:cNvSpPr>
          <p:nvPr>
            <p:ph type="title"/>
          </p:nvPr>
        </p:nvSpPr>
        <p:spPr>
          <a:xfrm>
            <a:off x="914400" y="152400"/>
            <a:ext cx="10363200" cy="1143000"/>
          </a:xfrm>
        </p:spPr>
        <p:txBody>
          <a:bodyPr/>
          <a:lstStyle/>
          <a:p>
            <a:r>
              <a:rPr lang="en-US"/>
              <a:t>doPost()</a:t>
            </a:r>
          </a:p>
        </p:txBody>
      </p:sp>
      <p:sp>
        <p:nvSpPr>
          <p:cNvPr id="28676" name="Text Box 4"/>
          <p:cNvSpPr txBox="1">
            <a:spLocks noChangeArrowheads="1"/>
          </p:cNvSpPr>
          <p:nvPr/>
        </p:nvSpPr>
        <p:spPr bwMode="auto">
          <a:xfrm>
            <a:off x="312057" y="1816902"/>
            <a:ext cx="11176000" cy="4832092"/>
          </a:xfrm>
          <a:prstGeom prst="rect">
            <a:avLst/>
          </a:prstGeom>
          <a:noFill/>
          <a:ln w="9525">
            <a:noFill/>
            <a:miter lim="800000"/>
            <a:headEnd/>
            <a:tailEnd/>
          </a:ln>
          <a:effectLst/>
        </p:spPr>
        <p:txBody>
          <a:bodyPr>
            <a:spAutoFit/>
          </a:bodyPr>
          <a:lstStyle/>
          <a:p>
            <a:r>
              <a:rPr lang="en-US" sz="2200" dirty="0"/>
              <a:t>public void </a:t>
            </a:r>
            <a:r>
              <a:rPr lang="en-US" sz="2200" dirty="0" err="1"/>
              <a:t>doPost</a:t>
            </a:r>
            <a:r>
              <a:rPr lang="en-US" sz="2200" dirty="0"/>
              <a:t>(</a:t>
            </a:r>
            <a:r>
              <a:rPr lang="en-US" sz="2200" dirty="0" err="1"/>
              <a:t>HttpServletRequest</a:t>
            </a:r>
            <a:r>
              <a:rPr lang="en-US" sz="2200" dirty="0"/>
              <a:t> </a:t>
            </a:r>
            <a:r>
              <a:rPr lang="en-US" sz="2200" dirty="0" err="1"/>
              <a:t>req</a:t>
            </a:r>
            <a:r>
              <a:rPr lang="en-US" sz="2200" dirty="0"/>
              <a:t>, </a:t>
            </a:r>
            <a:r>
              <a:rPr lang="en-US" sz="2200" dirty="0" err="1"/>
              <a:t>HttpServletResponse</a:t>
            </a:r>
            <a:r>
              <a:rPr lang="en-US" sz="2200" dirty="0"/>
              <a:t> res)</a:t>
            </a:r>
          </a:p>
          <a:p>
            <a:r>
              <a:rPr lang="en-US" sz="2200" dirty="0"/>
              <a:t>throws </a:t>
            </a:r>
            <a:r>
              <a:rPr lang="en-US" sz="2200" dirty="0" err="1"/>
              <a:t>IOException</a:t>
            </a:r>
            <a:r>
              <a:rPr lang="en-US" sz="2200" dirty="0"/>
              <a:t> {</a:t>
            </a:r>
          </a:p>
          <a:p>
            <a:r>
              <a:rPr lang="en-US" sz="2200" dirty="0"/>
              <a:t>      String user ="";</a:t>
            </a:r>
          </a:p>
          <a:p>
            <a:r>
              <a:rPr lang="en-US" sz="2200" dirty="0"/>
              <a:t>      </a:t>
            </a:r>
            <a:r>
              <a:rPr lang="en-US" sz="2200" dirty="0" err="1"/>
              <a:t>res.setContentType</a:t>
            </a:r>
            <a:r>
              <a:rPr lang="en-US" sz="2200" dirty="0"/>
              <a:t>("text/html");</a:t>
            </a:r>
          </a:p>
          <a:p>
            <a:r>
              <a:rPr lang="en-US" sz="2200" dirty="0"/>
              <a:t>      </a:t>
            </a:r>
            <a:r>
              <a:rPr lang="en-US" sz="2200" dirty="0" err="1"/>
              <a:t>ServletOutputStream</a:t>
            </a:r>
            <a:r>
              <a:rPr lang="en-US" sz="2200" dirty="0"/>
              <a:t> out;</a:t>
            </a:r>
          </a:p>
          <a:p>
            <a:r>
              <a:rPr lang="en-US" sz="2200" dirty="0"/>
              <a:t>      out = </a:t>
            </a:r>
            <a:r>
              <a:rPr lang="en-US" sz="2200" dirty="0" err="1"/>
              <a:t>res.getOutputStream</a:t>
            </a:r>
            <a:r>
              <a:rPr lang="en-US" sz="2200" dirty="0"/>
              <a:t>();</a:t>
            </a:r>
          </a:p>
          <a:p>
            <a:r>
              <a:rPr lang="en-US" sz="2200" dirty="0"/>
              <a:t>//Code related to cookie deleted.  We will look at it later.</a:t>
            </a:r>
          </a:p>
          <a:p>
            <a:r>
              <a:rPr lang="en-US" sz="2200" dirty="0"/>
              <a:t>      </a:t>
            </a:r>
            <a:r>
              <a:rPr lang="en-US" sz="2200" dirty="0" err="1"/>
              <a:t>boolean</a:t>
            </a:r>
            <a:r>
              <a:rPr lang="en-US" sz="2200" dirty="0"/>
              <a:t> </a:t>
            </a:r>
            <a:r>
              <a:rPr lang="en-US" sz="2200" dirty="0" err="1"/>
              <a:t>sessionExists</a:t>
            </a:r>
            <a:r>
              <a:rPr lang="en-US" sz="2200" dirty="0"/>
              <a:t> = false;</a:t>
            </a:r>
          </a:p>
          <a:p>
            <a:r>
              <a:rPr lang="en-US" sz="2200" dirty="0"/>
              <a:t>//More cookie code deleted</a:t>
            </a:r>
          </a:p>
          <a:p>
            <a:r>
              <a:rPr lang="en-US" sz="2200" dirty="0"/>
              <a:t>      if (</a:t>
            </a:r>
            <a:r>
              <a:rPr lang="en-US" sz="2200" dirty="0" err="1"/>
              <a:t>sessionExists</a:t>
            </a:r>
            <a:r>
              <a:rPr lang="en-US" sz="2200" dirty="0"/>
              <a:t>) {</a:t>
            </a:r>
          </a:p>
          <a:p>
            <a:r>
              <a:rPr lang="en-US" sz="2200" dirty="0"/>
              <a:t>//More cookie code deleted</a:t>
            </a:r>
          </a:p>
          <a:p>
            <a:r>
              <a:rPr lang="en-US" sz="2200" dirty="0"/>
              <a:t>      </a:t>
            </a:r>
            <a:r>
              <a:rPr lang="en-US" sz="2200" dirty="0" err="1"/>
              <a:t>out.println</a:t>
            </a:r>
            <a:r>
              <a:rPr lang="en-US" sz="2200" dirty="0"/>
              <a:t>(</a:t>
            </a:r>
            <a:r>
              <a:rPr lang="en-US" sz="2200" dirty="0" err="1"/>
              <a:t>doLogin</a:t>
            </a:r>
            <a:r>
              <a:rPr lang="en-US" sz="2200" dirty="0"/>
              <a:t>(res));</a:t>
            </a:r>
          </a:p>
          <a:p>
            <a:r>
              <a:rPr lang="en-US" sz="2200" dirty="0"/>
              <a:t>      </a:t>
            </a:r>
            <a:r>
              <a:rPr lang="en-US" sz="2200" dirty="0" err="1"/>
              <a:t>out.close</a:t>
            </a:r>
            <a:r>
              <a:rPr lang="en-US" sz="2200" dirty="0"/>
              <a:t>();</a:t>
            </a:r>
          </a:p>
          <a:p>
            <a:r>
              <a:rPr lang="en-US" sz="2200" dirty="0"/>
              <a:t>   }</a:t>
            </a:r>
          </a:p>
        </p:txBody>
      </p:sp>
      <p:sp>
        <p:nvSpPr>
          <p:cNvPr id="28677" name="Text Box 5"/>
          <p:cNvSpPr txBox="1">
            <a:spLocks noChangeArrowheads="1"/>
          </p:cNvSpPr>
          <p:nvPr/>
        </p:nvSpPr>
        <p:spPr bwMode="auto">
          <a:xfrm>
            <a:off x="6096000" y="3184525"/>
            <a:ext cx="5141384" cy="427038"/>
          </a:xfrm>
          <a:prstGeom prst="rect">
            <a:avLst/>
          </a:prstGeom>
          <a:noFill/>
          <a:ln w="9525">
            <a:noFill/>
            <a:miter lim="800000"/>
            <a:headEnd/>
            <a:tailEnd/>
          </a:ln>
          <a:effectLst/>
        </p:spPr>
        <p:txBody>
          <a:bodyPr>
            <a:spAutoFit/>
          </a:bodyPr>
          <a:lstStyle/>
          <a:p>
            <a:r>
              <a:rPr lang="en-US" sz="2200">
                <a:solidFill>
                  <a:schemeClr val="accent2"/>
                </a:solidFill>
              </a:rPr>
              <a:t>Response object set for HTML</a:t>
            </a:r>
          </a:p>
        </p:txBody>
      </p:sp>
      <p:sp>
        <p:nvSpPr>
          <p:cNvPr id="28678" name="Text Box 6"/>
          <p:cNvSpPr txBox="1">
            <a:spLocks noChangeArrowheads="1"/>
          </p:cNvSpPr>
          <p:nvPr/>
        </p:nvSpPr>
        <p:spPr bwMode="auto">
          <a:xfrm>
            <a:off x="5384800" y="4800601"/>
            <a:ext cx="6604000" cy="769441"/>
          </a:xfrm>
          <a:prstGeom prst="rect">
            <a:avLst/>
          </a:prstGeom>
          <a:noFill/>
          <a:ln w="9525">
            <a:noFill/>
            <a:miter lim="800000"/>
            <a:headEnd/>
            <a:tailEnd/>
          </a:ln>
          <a:effectLst/>
        </p:spPr>
        <p:txBody>
          <a:bodyPr>
            <a:spAutoFit/>
          </a:bodyPr>
          <a:lstStyle/>
          <a:p>
            <a:r>
              <a:rPr lang="en-US" sz="2200">
                <a:solidFill>
                  <a:schemeClr val="accent2"/>
                </a:solidFill>
              </a:rPr>
              <a:t>The result of doLogin is added to the output stream. Note that the response object is passed to doLogin()</a:t>
            </a:r>
          </a:p>
        </p:txBody>
      </p:sp>
      <p:sp>
        <p:nvSpPr>
          <p:cNvPr id="28679" name="Text Box 7"/>
          <p:cNvSpPr txBox="1">
            <a:spLocks noChangeArrowheads="1"/>
          </p:cNvSpPr>
          <p:nvPr/>
        </p:nvSpPr>
        <p:spPr bwMode="auto">
          <a:xfrm>
            <a:off x="3306354" y="5987143"/>
            <a:ext cx="4470400" cy="427038"/>
          </a:xfrm>
          <a:prstGeom prst="rect">
            <a:avLst/>
          </a:prstGeom>
          <a:noFill/>
          <a:ln w="9525">
            <a:noFill/>
            <a:miter lim="800000"/>
            <a:headEnd/>
            <a:tailEnd/>
          </a:ln>
          <a:effectLst/>
        </p:spPr>
        <p:txBody>
          <a:bodyPr>
            <a:spAutoFit/>
          </a:bodyPr>
          <a:lstStyle/>
          <a:p>
            <a:r>
              <a:rPr lang="en-US" sz="2200" dirty="0">
                <a:solidFill>
                  <a:schemeClr val="accent2"/>
                </a:solidFill>
              </a:rPr>
              <a:t>The output stream is closed</a:t>
            </a:r>
          </a:p>
        </p:txBody>
      </p:sp>
      <p:sp>
        <p:nvSpPr>
          <p:cNvPr id="28680" name="Line 8"/>
          <p:cNvSpPr>
            <a:spLocks noChangeShapeType="1"/>
          </p:cNvSpPr>
          <p:nvPr/>
        </p:nvSpPr>
        <p:spPr bwMode="auto">
          <a:xfrm>
            <a:off x="2182949" y="6056177"/>
            <a:ext cx="914400" cy="0"/>
          </a:xfrm>
          <a:prstGeom prst="line">
            <a:avLst/>
          </a:prstGeom>
          <a:noFill/>
          <a:ln w="38100">
            <a:solidFill>
              <a:srgbClr val="FF00FF"/>
            </a:solidFill>
            <a:round/>
            <a:headEnd/>
            <a:tailEnd/>
          </a:ln>
          <a:effectLst/>
        </p:spPr>
        <p:txBody>
          <a:bodyPr/>
          <a:lstStyle/>
          <a:p>
            <a:endParaRPr lang="en-US"/>
          </a:p>
        </p:txBody>
      </p:sp>
      <p:sp>
        <p:nvSpPr>
          <p:cNvPr id="28681" name="Line 9"/>
          <p:cNvSpPr>
            <a:spLocks noChangeShapeType="1"/>
          </p:cNvSpPr>
          <p:nvPr/>
        </p:nvSpPr>
        <p:spPr bwMode="auto">
          <a:xfrm>
            <a:off x="7265851" y="2309314"/>
            <a:ext cx="3860800" cy="0"/>
          </a:xfrm>
          <a:prstGeom prst="line">
            <a:avLst/>
          </a:prstGeom>
          <a:noFill/>
          <a:ln w="38100">
            <a:solidFill>
              <a:srgbClr val="FF00FF"/>
            </a:solidFill>
            <a:round/>
            <a:headEnd/>
            <a:tailEnd/>
          </a:ln>
          <a:effectLst/>
        </p:spPr>
        <p:txBody>
          <a:bodyPr/>
          <a:lstStyle/>
          <a:p>
            <a:endParaRPr lang="en-US"/>
          </a:p>
        </p:txBody>
      </p:sp>
      <p:sp>
        <p:nvSpPr>
          <p:cNvPr id="28682" name="Text Box 10"/>
          <p:cNvSpPr txBox="1">
            <a:spLocks noChangeArrowheads="1"/>
          </p:cNvSpPr>
          <p:nvPr/>
        </p:nvSpPr>
        <p:spPr bwMode="auto">
          <a:xfrm>
            <a:off x="533400" y="1143001"/>
            <a:ext cx="11125200" cy="519113"/>
          </a:xfrm>
          <a:prstGeom prst="rect">
            <a:avLst/>
          </a:prstGeom>
          <a:noFill/>
          <a:ln w="9525">
            <a:noFill/>
            <a:miter lim="800000"/>
            <a:headEnd/>
            <a:tailEnd/>
          </a:ln>
          <a:effectLst/>
        </p:spPr>
        <p:txBody>
          <a:bodyPr>
            <a:spAutoFit/>
          </a:bodyPr>
          <a:lstStyle/>
          <a:p>
            <a:r>
              <a:rPr lang="en-US" sz="2800" b="1"/>
              <a:t>Cookie code deleted for now.  We will look at it later.</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p:cNvGraphicFramePr>
            <a:graphicFrameLocks noChangeAspect="1"/>
          </p:cNvGraphicFramePr>
          <p:nvPr/>
        </p:nvGraphicFramePr>
        <p:xfrm>
          <a:off x="2032000" y="1828801"/>
          <a:ext cx="8128000" cy="4067175"/>
        </p:xfrm>
        <a:graphic>
          <a:graphicData uri="http://schemas.openxmlformats.org/presentationml/2006/ole">
            <mc:AlternateContent xmlns:mc="http://schemas.openxmlformats.org/markup-compatibility/2006">
              <mc:Choice xmlns:v="urn:schemas-microsoft-com:vml" Requires="v">
                <p:oleObj spid="_x0000_s7172" name="Chart" r:id="rId3" imgW="6095882" imgH="4067251" progId="MSGraph.Chart.8">
                  <p:embed followColorScheme="full"/>
                </p:oleObj>
              </mc:Choice>
              <mc:Fallback>
                <p:oleObj name="Chart" r:id="rId3" imgW="6095882" imgH="4067251" progId="MSGraph.Char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0" y="1828801"/>
                        <a:ext cx="8128000" cy="406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699" name="Rectangle 3"/>
          <p:cNvSpPr>
            <a:spLocks noGrp="1" noChangeArrowheads="1"/>
          </p:cNvSpPr>
          <p:nvPr>
            <p:ph type="title"/>
          </p:nvPr>
        </p:nvSpPr>
        <p:spPr>
          <a:xfrm>
            <a:off x="914400" y="152400"/>
            <a:ext cx="10363200" cy="1143000"/>
          </a:xfrm>
        </p:spPr>
        <p:txBody>
          <a:bodyPr/>
          <a:lstStyle/>
          <a:p>
            <a:r>
              <a:rPr lang="en-US"/>
              <a:t>doLogin()</a:t>
            </a:r>
          </a:p>
        </p:txBody>
      </p:sp>
      <p:sp>
        <p:nvSpPr>
          <p:cNvPr id="29700" name="Text Box 4"/>
          <p:cNvSpPr txBox="1">
            <a:spLocks noChangeArrowheads="1"/>
          </p:cNvSpPr>
          <p:nvPr/>
        </p:nvSpPr>
        <p:spPr bwMode="auto">
          <a:xfrm>
            <a:off x="508000" y="1219200"/>
            <a:ext cx="11176000" cy="4493538"/>
          </a:xfrm>
          <a:prstGeom prst="rect">
            <a:avLst/>
          </a:prstGeom>
          <a:noFill/>
          <a:ln w="9525">
            <a:noFill/>
            <a:miter lim="800000"/>
            <a:headEnd/>
            <a:tailEnd/>
          </a:ln>
          <a:effectLst/>
        </p:spPr>
        <p:txBody>
          <a:bodyPr>
            <a:spAutoFit/>
          </a:bodyPr>
          <a:lstStyle/>
          <a:p>
            <a:r>
              <a:rPr lang="en-US" sz="2200"/>
              <a:t> public String doLogin(HttpServletResponse res) {</a:t>
            </a:r>
          </a:p>
          <a:p>
            <a:r>
              <a:rPr lang="en-US" sz="2200"/>
              <a:t>        Cookie c = new Cookie("exists","true");</a:t>
            </a:r>
          </a:p>
          <a:p>
            <a:endParaRPr lang="en-US" sz="2200"/>
          </a:p>
          <a:p>
            <a:endParaRPr lang="en-US" sz="2200"/>
          </a:p>
          <a:p>
            <a:endParaRPr lang="en-US" sz="2200"/>
          </a:p>
          <a:p>
            <a:endParaRPr lang="en-US" sz="2200"/>
          </a:p>
          <a:p>
            <a:r>
              <a:rPr lang="en-US" sz="2200"/>
              <a:t>         res.addCookie(c);</a:t>
            </a:r>
          </a:p>
          <a:p>
            <a:endParaRPr lang="en-US" sz="2200"/>
          </a:p>
          <a:p>
            <a:endParaRPr lang="en-US" sz="2200"/>
          </a:p>
          <a:p>
            <a:endParaRPr lang="en-US" sz="2200"/>
          </a:p>
          <a:p>
            <a:r>
              <a:rPr lang="en-US" sz="2200"/>
              <a:t>        GenerateLogin gen = new GenerateLogin();</a:t>
            </a:r>
          </a:p>
          <a:p>
            <a:r>
              <a:rPr lang="en-US" sz="2200"/>
              <a:t>         return(gen.getHeader("")+gen.getBody(""));</a:t>
            </a:r>
          </a:p>
          <a:p>
            <a:r>
              <a:rPr lang="en-US" sz="2200"/>
              <a:t>     }</a:t>
            </a:r>
          </a:p>
        </p:txBody>
      </p:sp>
      <p:sp>
        <p:nvSpPr>
          <p:cNvPr id="29701" name="Text Box 5"/>
          <p:cNvSpPr txBox="1">
            <a:spLocks noChangeArrowheads="1"/>
          </p:cNvSpPr>
          <p:nvPr/>
        </p:nvSpPr>
        <p:spPr bwMode="auto">
          <a:xfrm>
            <a:off x="7518400" y="1676401"/>
            <a:ext cx="4267200" cy="646331"/>
          </a:xfrm>
          <a:prstGeom prst="rect">
            <a:avLst/>
          </a:prstGeom>
          <a:noFill/>
          <a:ln w="9525">
            <a:noFill/>
            <a:miter lim="800000"/>
            <a:headEnd/>
            <a:tailEnd/>
          </a:ln>
          <a:effectLst/>
        </p:spPr>
        <p:txBody>
          <a:bodyPr>
            <a:spAutoFit/>
          </a:bodyPr>
          <a:lstStyle/>
          <a:p>
            <a:r>
              <a:rPr lang="en-US">
                <a:solidFill>
                  <a:schemeClr val="accent2"/>
                </a:solidFill>
              </a:rPr>
              <a:t>A cookie named “Exists” is created containing the value “True”</a:t>
            </a:r>
          </a:p>
        </p:txBody>
      </p:sp>
      <p:sp>
        <p:nvSpPr>
          <p:cNvPr id="29702" name="Text Box 6"/>
          <p:cNvSpPr txBox="1">
            <a:spLocks noChangeArrowheads="1"/>
          </p:cNvSpPr>
          <p:nvPr/>
        </p:nvSpPr>
        <p:spPr bwMode="auto">
          <a:xfrm>
            <a:off x="3048000" y="3657600"/>
            <a:ext cx="8229600" cy="369332"/>
          </a:xfrm>
          <a:prstGeom prst="rect">
            <a:avLst/>
          </a:prstGeom>
          <a:noFill/>
          <a:ln w="9525">
            <a:noFill/>
            <a:miter lim="800000"/>
            <a:headEnd/>
            <a:tailEnd/>
          </a:ln>
          <a:effectLst/>
        </p:spPr>
        <p:txBody>
          <a:bodyPr>
            <a:spAutoFit/>
          </a:bodyPr>
          <a:lstStyle/>
          <a:p>
            <a:r>
              <a:rPr lang="en-US">
                <a:solidFill>
                  <a:schemeClr val="accent2"/>
                </a:solidFill>
              </a:rPr>
              <a:t>The cookie is added to the response object</a:t>
            </a:r>
          </a:p>
        </p:txBody>
      </p:sp>
      <p:sp>
        <p:nvSpPr>
          <p:cNvPr id="29703" name="Text Box 7"/>
          <p:cNvSpPr txBox="1">
            <a:spLocks noChangeArrowheads="1"/>
          </p:cNvSpPr>
          <p:nvPr/>
        </p:nvSpPr>
        <p:spPr bwMode="auto">
          <a:xfrm>
            <a:off x="1930400" y="5486401"/>
            <a:ext cx="8839200" cy="369332"/>
          </a:xfrm>
          <a:prstGeom prst="rect">
            <a:avLst/>
          </a:prstGeom>
          <a:noFill/>
          <a:ln w="9525">
            <a:noFill/>
            <a:miter lim="800000"/>
            <a:headEnd/>
            <a:tailEnd/>
          </a:ln>
          <a:effectLst/>
        </p:spPr>
        <p:txBody>
          <a:bodyPr>
            <a:spAutoFit/>
          </a:bodyPr>
          <a:lstStyle/>
          <a:p>
            <a:r>
              <a:rPr lang="en-US">
                <a:solidFill>
                  <a:schemeClr val="accent2"/>
                </a:solidFill>
              </a:rPr>
              <a:t>The results of using a GenerateLogin object are returned to doPost() to be printed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p:cNvGraphicFramePr>
            <a:graphicFrameLocks noChangeAspect="1"/>
          </p:cNvGraphicFramePr>
          <p:nvPr/>
        </p:nvGraphicFramePr>
        <p:xfrm>
          <a:off x="2032000" y="1828801"/>
          <a:ext cx="8128000" cy="4067175"/>
        </p:xfrm>
        <a:graphic>
          <a:graphicData uri="http://schemas.openxmlformats.org/presentationml/2006/ole">
            <mc:AlternateContent xmlns:mc="http://schemas.openxmlformats.org/markup-compatibility/2006">
              <mc:Choice xmlns:v="urn:schemas-microsoft-com:vml" Requires="v">
                <p:oleObj spid="_x0000_s8196" name="Chart" r:id="rId3" imgW="6095882" imgH="4067251" progId="MSGraph.Chart.8">
                  <p:embed followColorScheme="full"/>
                </p:oleObj>
              </mc:Choice>
              <mc:Fallback>
                <p:oleObj name="Chart" r:id="rId3" imgW="6095882" imgH="4067251" progId="MSGraph.Char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0" y="1828801"/>
                        <a:ext cx="8128000" cy="406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3" name="Rectangle 3"/>
          <p:cNvSpPr>
            <a:spLocks noGrp="1" noChangeArrowheads="1"/>
          </p:cNvSpPr>
          <p:nvPr>
            <p:ph type="title"/>
          </p:nvPr>
        </p:nvSpPr>
        <p:spPr>
          <a:xfrm>
            <a:off x="914400" y="152400"/>
            <a:ext cx="10363200" cy="1143000"/>
          </a:xfrm>
        </p:spPr>
        <p:txBody>
          <a:bodyPr/>
          <a:lstStyle/>
          <a:p>
            <a:r>
              <a:rPr lang="en-US"/>
              <a:t>GenerateLogin</a:t>
            </a:r>
          </a:p>
        </p:txBody>
      </p:sp>
      <p:sp>
        <p:nvSpPr>
          <p:cNvPr id="30724" name="Text Box 4"/>
          <p:cNvSpPr txBox="1">
            <a:spLocks noChangeArrowheads="1"/>
          </p:cNvSpPr>
          <p:nvPr/>
        </p:nvSpPr>
        <p:spPr bwMode="auto">
          <a:xfrm>
            <a:off x="508000" y="1219201"/>
            <a:ext cx="11176000" cy="4359275"/>
          </a:xfrm>
          <a:prstGeom prst="rect">
            <a:avLst/>
          </a:prstGeom>
          <a:noFill/>
          <a:ln w="9525">
            <a:noFill/>
            <a:miter lim="800000"/>
            <a:headEnd/>
            <a:tailEnd/>
          </a:ln>
          <a:effectLst/>
        </p:spPr>
        <p:txBody>
          <a:bodyPr>
            <a:spAutoFit/>
          </a:bodyPr>
          <a:lstStyle/>
          <a:p>
            <a:r>
              <a:rPr lang="en-US" sz="2000"/>
              <a:t>public class GenerateLogin extends GenerateHTML {</a:t>
            </a:r>
          </a:p>
          <a:p>
            <a:endParaRPr lang="en-US" sz="2000"/>
          </a:p>
          <a:p>
            <a:r>
              <a:rPr lang="en-US" sz="2000"/>
              <a:t>   public String getTitle(String s) {</a:t>
            </a:r>
          </a:p>
          <a:p>
            <a:r>
              <a:rPr lang="en-US" sz="2000"/>
              <a:t>      return "Login Screen";</a:t>
            </a:r>
          </a:p>
          <a:p>
            <a:r>
              <a:rPr lang="en-US" sz="2000"/>
              <a:t>   }</a:t>
            </a:r>
          </a:p>
          <a:p>
            <a:endParaRPr lang="en-US" sz="2000"/>
          </a:p>
          <a:p>
            <a:r>
              <a:rPr lang="en-US" sz="2000"/>
              <a:t>   public String getBodyText(String s) {</a:t>
            </a:r>
          </a:p>
          <a:p>
            <a:r>
              <a:rPr lang="en-US" sz="2000"/>
              <a:t>      //This form contains 2 text boxes, for the username and password.</a:t>
            </a:r>
          </a:p>
          <a:p>
            <a:r>
              <a:rPr lang="en-US" sz="2000"/>
              <a:t>      return "&lt;form ACTION=\"/servlet/BankServlet\" METHOD=\"POST\"&gt;"+</a:t>
            </a:r>
          </a:p>
          <a:p>
            <a:r>
              <a:rPr lang="en-US" sz="2000"/>
              <a:t>         "User Name:  &lt;input type=\"text\" name=\"name\"&gt;&lt;br&gt;" +</a:t>
            </a:r>
          </a:p>
          <a:p>
            <a:r>
              <a:rPr lang="en-US" sz="2000"/>
              <a:t>         "Password:   &lt;input type=\"text\" name=\"password\"&gt;&lt;p&gt;" +</a:t>
            </a:r>
          </a:p>
          <a:p>
            <a:r>
              <a:rPr lang="en-US" sz="2000"/>
              <a:t>          "&lt;INPUT TYPE=SUBMIT Value=\'Login\'&gt;&lt;/Form&gt;";</a:t>
            </a:r>
          </a:p>
          <a:p>
            <a:r>
              <a:rPr lang="en-US" sz="2000"/>
              <a:t>   }</a:t>
            </a:r>
          </a:p>
          <a:p>
            <a:r>
              <a:rPr lang="en-US" sz="2000"/>
              <a:t>}</a:t>
            </a:r>
          </a:p>
        </p:txBody>
      </p:sp>
      <p:sp>
        <p:nvSpPr>
          <p:cNvPr id="30725" name="Text Box 5"/>
          <p:cNvSpPr txBox="1">
            <a:spLocks noChangeArrowheads="1"/>
          </p:cNvSpPr>
          <p:nvPr/>
        </p:nvSpPr>
        <p:spPr bwMode="auto">
          <a:xfrm>
            <a:off x="5588000" y="1828801"/>
            <a:ext cx="6096000" cy="1006475"/>
          </a:xfrm>
          <a:prstGeom prst="rect">
            <a:avLst/>
          </a:prstGeom>
          <a:noFill/>
          <a:ln w="9525">
            <a:noFill/>
            <a:miter lim="800000"/>
            <a:headEnd/>
            <a:tailEnd/>
          </a:ln>
          <a:effectLst/>
        </p:spPr>
        <p:txBody>
          <a:bodyPr>
            <a:spAutoFit/>
          </a:bodyPr>
          <a:lstStyle/>
          <a:p>
            <a:r>
              <a:rPr lang="en-US" sz="3000">
                <a:solidFill>
                  <a:schemeClr val="accent2"/>
                </a:solidFill>
              </a:rPr>
              <a:t>Overrides getTitle() to name the page “Login Screen”</a:t>
            </a:r>
          </a:p>
        </p:txBody>
      </p:sp>
      <p:sp>
        <p:nvSpPr>
          <p:cNvPr id="30726" name="Text Box 6"/>
          <p:cNvSpPr txBox="1">
            <a:spLocks noChangeArrowheads="1"/>
          </p:cNvSpPr>
          <p:nvPr/>
        </p:nvSpPr>
        <p:spPr bwMode="auto">
          <a:xfrm>
            <a:off x="1727200" y="5334001"/>
            <a:ext cx="10058400" cy="1006475"/>
          </a:xfrm>
          <a:prstGeom prst="rect">
            <a:avLst/>
          </a:prstGeom>
          <a:noFill/>
          <a:ln w="9525">
            <a:noFill/>
            <a:miter lim="800000"/>
            <a:headEnd/>
            <a:tailEnd/>
          </a:ln>
          <a:effectLst/>
        </p:spPr>
        <p:txBody>
          <a:bodyPr>
            <a:spAutoFit/>
          </a:bodyPr>
          <a:lstStyle/>
          <a:p>
            <a:r>
              <a:rPr lang="en-US" sz="3000" dirty="0">
                <a:solidFill>
                  <a:schemeClr val="accent2"/>
                </a:solidFill>
              </a:rPr>
              <a:t>Overrides </a:t>
            </a:r>
            <a:r>
              <a:rPr lang="en-US" sz="3000" dirty="0" err="1">
                <a:solidFill>
                  <a:schemeClr val="accent2"/>
                </a:solidFill>
              </a:rPr>
              <a:t>getBodyText</a:t>
            </a:r>
            <a:r>
              <a:rPr lang="en-US" sz="3000" dirty="0">
                <a:solidFill>
                  <a:schemeClr val="accent2"/>
                </a:solidFill>
              </a:rPr>
              <a:t>() to make Form that calls </a:t>
            </a:r>
            <a:r>
              <a:rPr lang="en-US" sz="3000" dirty="0" err="1">
                <a:solidFill>
                  <a:schemeClr val="accent2"/>
                </a:solidFill>
              </a:rPr>
              <a:t>doPost</a:t>
            </a:r>
            <a:r>
              <a:rPr lang="en-US" sz="3000" dirty="0">
                <a:solidFill>
                  <a:schemeClr val="accent2"/>
                </a:solidFill>
              </a:rPr>
              <a:t>() on the same servlet (</a:t>
            </a:r>
            <a:r>
              <a:rPr lang="en-US" sz="3000" dirty="0" err="1">
                <a:solidFill>
                  <a:schemeClr val="accent2"/>
                </a:solidFill>
              </a:rPr>
              <a:t>BankServlet</a:t>
            </a:r>
            <a:r>
              <a:rPr lang="en-US" sz="3000" dirty="0">
                <a:solidFill>
                  <a:schemeClr val="accent2"/>
                </a:solidFill>
              </a:rPr>
              <a:t>)</a:t>
            </a:r>
          </a:p>
        </p:txBody>
      </p:sp>
      <p:sp>
        <p:nvSpPr>
          <p:cNvPr id="30727" name="Line 7"/>
          <p:cNvSpPr>
            <a:spLocks noChangeShapeType="1"/>
          </p:cNvSpPr>
          <p:nvPr/>
        </p:nvSpPr>
        <p:spPr bwMode="auto">
          <a:xfrm>
            <a:off x="9550400" y="4038600"/>
            <a:ext cx="1219200" cy="0"/>
          </a:xfrm>
          <a:prstGeom prst="line">
            <a:avLst/>
          </a:prstGeom>
          <a:noFill/>
          <a:ln w="38100">
            <a:solidFill>
              <a:srgbClr val="FF00FF"/>
            </a:solidFill>
            <a:round/>
            <a:headEnd/>
            <a:tailEnd/>
          </a:ln>
          <a:effectLst/>
        </p:spPr>
        <p:txBody>
          <a:bodyPr/>
          <a:lstStyle/>
          <a:p>
            <a:endParaRPr lang="en-US"/>
          </a:p>
        </p:txBody>
      </p:sp>
      <p:sp>
        <p:nvSpPr>
          <p:cNvPr id="30728" name="Line 8"/>
          <p:cNvSpPr>
            <a:spLocks noChangeShapeType="1"/>
          </p:cNvSpPr>
          <p:nvPr/>
        </p:nvSpPr>
        <p:spPr bwMode="auto">
          <a:xfrm>
            <a:off x="4673600" y="4038600"/>
            <a:ext cx="2946400" cy="0"/>
          </a:xfrm>
          <a:prstGeom prst="line">
            <a:avLst/>
          </a:prstGeom>
          <a:noFill/>
          <a:ln w="38100">
            <a:solidFill>
              <a:srgbClr val="FF00FF"/>
            </a:solidFill>
            <a:round/>
            <a:headEnd/>
            <a:tailEnd/>
          </a:ln>
          <a:effectLst/>
        </p:spPr>
        <p:txBody>
          <a:bodyP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Login Screen</a:t>
            </a:r>
          </a:p>
        </p:txBody>
      </p:sp>
      <p:pic>
        <p:nvPicPr>
          <p:cNvPr id="31747" name="Picture 3"/>
          <p:cNvPicPr>
            <a:picLocks noChangeAspect="1" noChangeArrowheads="1"/>
          </p:cNvPicPr>
          <p:nvPr/>
        </p:nvPicPr>
        <p:blipFill>
          <a:blip r:embed="rId2"/>
          <a:srcRect/>
          <a:stretch>
            <a:fillRect/>
          </a:stretch>
        </p:blipFill>
        <p:spPr bwMode="auto">
          <a:xfrm>
            <a:off x="2438400" y="2133600"/>
            <a:ext cx="9448800" cy="4179888"/>
          </a:xfrm>
          <a:prstGeom prst="rect">
            <a:avLst/>
          </a:prstGeom>
          <a:noFill/>
          <a:ln w="9525">
            <a:noFill/>
            <a:miter lim="800000"/>
            <a:headEnd/>
            <a:tailEnd/>
          </a:ln>
          <a:effectLst/>
        </p:spPr>
      </p:pic>
      <p:sp>
        <p:nvSpPr>
          <p:cNvPr id="31748" name="Line 4"/>
          <p:cNvSpPr>
            <a:spLocks noChangeShapeType="1"/>
          </p:cNvSpPr>
          <p:nvPr/>
        </p:nvSpPr>
        <p:spPr bwMode="auto">
          <a:xfrm flipV="1">
            <a:off x="1524000" y="2362200"/>
            <a:ext cx="1219200" cy="1905000"/>
          </a:xfrm>
          <a:prstGeom prst="line">
            <a:avLst/>
          </a:prstGeom>
          <a:noFill/>
          <a:ln w="101600">
            <a:solidFill>
              <a:srgbClr val="FF00FF"/>
            </a:solidFill>
            <a:round/>
            <a:headEnd/>
            <a:tailEnd type="triangle" w="med" len="med"/>
          </a:ln>
          <a:effectLst/>
        </p:spPr>
        <p:txBody>
          <a:bodyPr/>
          <a:lstStyle/>
          <a:p>
            <a:endParaRPr lang="en-US"/>
          </a:p>
        </p:txBody>
      </p:sp>
      <p:sp>
        <p:nvSpPr>
          <p:cNvPr id="31749" name="Text Box 5"/>
          <p:cNvSpPr txBox="1">
            <a:spLocks noChangeArrowheads="1"/>
          </p:cNvSpPr>
          <p:nvPr/>
        </p:nvSpPr>
        <p:spPr bwMode="auto">
          <a:xfrm>
            <a:off x="203200" y="4343400"/>
            <a:ext cx="2336800" cy="1446550"/>
          </a:xfrm>
          <a:prstGeom prst="rect">
            <a:avLst/>
          </a:prstGeom>
          <a:noFill/>
          <a:ln w="9525">
            <a:noFill/>
            <a:miter lim="800000"/>
            <a:headEnd/>
            <a:tailEnd/>
          </a:ln>
          <a:effectLst/>
        </p:spPr>
        <p:txBody>
          <a:bodyPr>
            <a:spAutoFit/>
          </a:bodyPr>
          <a:lstStyle/>
          <a:p>
            <a:r>
              <a:rPr lang="en-US" sz="2200">
                <a:solidFill>
                  <a:schemeClr val="accent2"/>
                </a:solidFill>
              </a:rPr>
              <a:t>Overrides getTitle() to name the page “Login Screen”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14400" y="152400"/>
            <a:ext cx="10363200" cy="1143000"/>
          </a:xfrm>
        </p:spPr>
        <p:txBody>
          <a:bodyPr/>
          <a:lstStyle/>
          <a:p>
            <a:r>
              <a:rPr lang="en-US"/>
              <a:t>doPost() is Called Again</a:t>
            </a:r>
          </a:p>
        </p:txBody>
      </p:sp>
      <p:sp>
        <p:nvSpPr>
          <p:cNvPr id="32771" name="Text Box 3"/>
          <p:cNvSpPr txBox="1">
            <a:spLocks noChangeArrowheads="1"/>
          </p:cNvSpPr>
          <p:nvPr/>
        </p:nvSpPr>
        <p:spPr bwMode="auto">
          <a:xfrm>
            <a:off x="304800" y="1143000"/>
            <a:ext cx="8653010" cy="5386090"/>
          </a:xfrm>
          <a:prstGeom prst="rect">
            <a:avLst/>
          </a:prstGeom>
          <a:noFill/>
          <a:ln w="9525">
            <a:noFill/>
            <a:miter lim="800000"/>
            <a:headEnd/>
            <a:tailEnd/>
          </a:ln>
          <a:effectLst/>
        </p:spPr>
        <p:txBody>
          <a:bodyPr wrap="none">
            <a:spAutoFit/>
          </a:bodyPr>
          <a:lstStyle/>
          <a:p>
            <a:r>
              <a:rPr lang="en-US" sz="1800"/>
              <a:t>public void doPost(HttpServletRequest req, HttpServletResponse res) throws IOException {</a:t>
            </a:r>
          </a:p>
          <a:p>
            <a:r>
              <a:rPr lang="en-US" sz="1800"/>
              <a:t>//Code relating to response object was already reviewed</a:t>
            </a:r>
          </a:p>
          <a:p>
            <a:r>
              <a:rPr lang="en-US" sz="2200"/>
              <a:t>      Cookie[] c = req.getCookies();</a:t>
            </a:r>
          </a:p>
          <a:p>
            <a:r>
              <a:rPr lang="en-US" sz="2200"/>
              <a:t>      boolean sessionExists = false;</a:t>
            </a:r>
          </a:p>
          <a:p>
            <a:r>
              <a:rPr lang="en-US" sz="2200"/>
              <a:t>      boolean loggedIn = false;      </a:t>
            </a:r>
          </a:p>
          <a:p>
            <a:r>
              <a:rPr lang="en-US" sz="2200"/>
              <a:t>      if (c==null)</a:t>
            </a:r>
          </a:p>
          <a:p>
            <a:r>
              <a:rPr lang="en-US" sz="2200"/>
              <a:t>         out.println(doLogin(res));  </a:t>
            </a:r>
          </a:p>
          <a:p>
            <a:r>
              <a:rPr lang="en-US" sz="2200"/>
              <a:t>      else {</a:t>
            </a:r>
          </a:p>
          <a:p>
            <a:r>
              <a:rPr lang="en-US" sz="2200"/>
              <a:t>         for (int i=0;i&lt;c.length;i++) {</a:t>
            </a:r>
          </a:p>
          <a:p>
            <a:r>
              <a:rPr lang="en-US" sz="2200"/>
              <a:t>            if (c[i].getName().equals("exists"))</a:t>
            </a:r>
          </a:p>
          <a:p>
            <a:r>
              <a:rPr lang="en-US" sz="2200"/>
              <a:t>               sessionExists = true;</a:t>
            </a:r>
          </a:p>
          <a:p>
            <a:r>
              <a:rPr lang="en-US" sz="2200"/>
              <a:t>            if (c[i].getName().equals("user")) {</a:t>
            </a:r>
          </a:p>
          <a:p>
            <a:r>
              <a:rPr lang="en-US" sz="2200"/>
              <a:t>                  loggedIn = true;</a:t>
            </a:r>
          </a:p>
          <a:p>
            <a:r>
              <a:rPr lang="en-US" sz="2200"/>
              <a:t>                  user = c[i].getValue();</a:t>
            </a:r>
          </a:p>
          <a:p>
            <a:r>
              <a:rPr lang="en-US" sz="2200"/>
              <a:t>            }</a:t>
            </a:r>
          </a:p>
          <a:p>
            <a:r>
              <a:rPr lang="en-US" sz="2200"/>
              <a:t>         }</a:t>
            </a:r>
          </a:p>
        </p:txBody>
      </p:sp>
      <p:sp>
        <p:nvSpPr>
          <p:cNvPr id="32772" name="Text Box 4"/>
          <p:cNvSpPr txBox="1">
            <a:spLocks noChangeArrowheads="1"/>
          </p:cNvSpPr>
          <p:nvPr/>
        </p:nvSpPr>
        <p:spPr bwMode="auto">
          <a:xfrm>
            <a:off x="5689600" y="1752600"/>
            <a:ext cx="6197600" cy="641350"/>
          </a:xfrm>
          <a:prstGeom prst="rect">
            <a:avLst/>
          </a:prstGeom>
          <a:noFill/>
          <a:ln w="9525">
            <a:noFill/>
            <a:miter lim="800000"/>
            <a:headEnd/>
            <a:tailEnd/>
          </a:ln>
          <a:effectLst/>
        </p:spPr>
        <p:txBody>
          <a:bodyPr>
            <a:spAutoFit/>
          </a:bodyPr>
          <a:lstStyle/>
          <a:p>
            <a:r>
              <a:rPr lang="en-US" sz="1800">
                <a:solidFill>
                  <a:schemeClr val="accent2"/>
                </a:solidFill>
              </a:rPr>
              <a:t>An array of cookies is instantiated to hold the cookies from the request object</a:t>
            </a:r>
          </a:p>
        </p:txBody>
      </p:sp>
      <p:sp>
        <p:nvSpPr>
          <p:cNvPr id="32773" name="Text Box 5"/>
          <p:cNvSpPr txBox="1">
            <a:spLocks noChangeArrowheads="1"/>
          </p:cNvSpPr>
          <p:nvPr/>
        </p:nvSpPr>
        <p:spPr bwMode="auto">
          <a:xfrm>
            <a:off x="5283200" y="2787650"/>
            <a:ext cx="6197600" cy="641350"/>
          </a:xfrm>
          <a:prstGeom prst="rect">
            <a:avLst/>
          </a:prstGeom>
          <a:noFill/>
          <a:ln w="9525">
            <a:noFill/>
            <a:miter lim="800000"/>
            <a:headEnd/>
            <a:tailEnd/>
          </a:ln>
          <a:effectLst/>
        </p:spPr>
        <p:txBody>
          <a:bodyPr>
            <a:spAutoFit/>
          </a:bodyPr>
          <a:lstStyle/>
          <a:p>
            <a:r>
              <a:rPr lang="en-US" sz="1800">
                <a:solidFill>
                  <a:schemeClr val="accent2"/>
                </a:solidFill>
              </a:rPr>
              <a:t>If the array is null, there are no cookies, so the Login Screen is generated</a:t>
            </a:r>
          </a:p>
        </p:txBody>
      </p:sp>
      <p:sp>
        <p:nvSpPr>
          <p:cNvPr id="32774" name="Text Box 6"/>
          <p:cNvSpPr txBox="1">
            <a:spLocks noChangeArrowheads="1"/>
          </p:cNvSpPr>
          <p:nvPr/>
        </p:nvSpPr>
        <p:spPr bwMode="auto">
          <a:xfrm>
            <a:off x="6908800" y="3733800"/>
            <a:ext cx="4876800" cy="1754326"/>
          </a:xfrm>
          <a:prstGeom prst="rect">
            <a:avLst/>
          </a:prstGeom>
          <a:noFill/>
          <a:ln w="9525">
            <a:noFill/>
            <a:miter lim="800000"/>
            <a:headEnd/>
            <a:tailEnd/>
          </a:ln>
          <a:effectLst/>
        </p:spPr>
        <p:txBody>
          <a:bodyPr>
            <a:spAutoFit/>
          </a:bodyPr>
          <a:lstStyle/>
          <a:p>
            <a:r>
              <a:rPr lang="en-US" sz="1800">
                <a:solidFill>
                  <a:schemeClr val="accent2"/>
                </a:solidFill>
              </a:rPr>
              <a:t>Otherwise, each cookie is checked.  The getName() method gets the name of the cookie attribute. The Login screen added the “exists” cookie, so sessionExists will be set to true. We have not yet seen the “user” cookie, so loggedIn will remain false.</a:t>
            </a:r>
          </a:p>
        </p:txBody>
      </p:sp>
      <p:sp>
        <p:nvSpPr>
          <p:cNvPr id="32775" name="Text Box 7"/>
          <p:cNvSpPr txBox="1">
            <a:spLocks noChangeArrowheads="1"/>
          </p:cNvSpPr>
          <p:nvPr/>
        </p:nvSpPr>
        <p:spPr bwMode="auto">
          <a:xfrm>
            <a:off x="1625600" y="5963195"/>
            <a:ext cx="9550400" cy="366713"/>
          </a:xfrm>
          <a:prstGeom prst="rect">
            <a:avLst/>
          </a:prstGeom>
          <a:noFill/>
          <a:ln w="9525">
            <a:noFill/>
            <a:miter lim="800000"/>
            <a:headEnd/>
            <a:tailEnd/>
          </a:ln>
          <a:effectLst/>
        </p:spPr>
        <p:txBody>
          <a:bodyPr>
            <a:spAutoFit/>
          </a:bodyPr>
          <a:lstStyle/>
          <a:p>
            <a:r>
              <a:rPr lang="en-US" sz="1800" dirty="0">
                <a:solidFill>
                  <a:schemeClr val="accent2"/>
                </a:solidFill>
              </a:rPr>
              <a:t>The </a:t>
            </a:r>
            <a:r>
              <a:rPr lang="en-US" sz="1800" dirty="0" err="1">
                <a:solidFill>
                  <a:schemeClr val="accent2"/>
                </a:solidFill>
              </a:rPr>
              <a:t>getValue</a:t>
            </a:r>
            <a:r>
              <a:rPr lang="en-US" sz="1800" dirty="0">
                <a:solidFill>
                  <a:schemeClr val="accent2"/>
                </a:solidFill>
              </a:rPr>
              <a:t>() method gets the data that has been added to that cookie.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508000" y="1752601"/>
            <a:ext cx="11176000" cy="3816429"/>
          </a:xfrm>
          <a:prstGeom prst="rect">
            <a:avLst/>
          </a:prstGeom>
          <a:noFill/>
          <a:ln w="9525">
            <a:noFill/>
            <a:miter lim="800000"/>
            <a:headEnd/>
            <a:tailEnd/>
          </a:ln>
          <a:effectLst/>
        </p:spPr>
        <p:txBody>
          <a:bodyPr>
            <a:spAutoFit/>
          </a:bodyPr>
          <a:lstStyle/>
          <a:p>
            <a:r>
              <a:rPr lang="en-US" sz="2200"/>
              <a:t> if (sessionExists) {</a:t>
            </a:r>
          </a:p>
          <a:p>
            <a:r>
              <a:rPr lang="en-US" sz="2200"/>
              <a:t>            if (loggedIn)</a:t>
            </a:r>
          </a:p>
          <a:p>
            <a:r>
              <a:rPr lang="en-US" sz="2200"/>
              <a:t>               out.println(processTrans(req, res, user));</a:t>
            </a:r>
          </a:p>
          <a:p>
            <a:r>
              <a:rPr lang="en-US" sz="2200"/>
              <a:t>            else</a:t>
            </a:r>
          </a:p>
          <a:p>
            <a:r>
              <a:rPr lang="en-US" sz="2200"/>
              <a:t>               out.println(giveOptions(req, res));</a:t>
            </a:r>
          </a:p>
          <a:p>
            <a:r>
              <a:rPr lang="en-US" sz="2200"/>
              <a:t>         }</a:t>
            </a:r>
          </a:p>
          <a:p>
            <a:r>
              <a:rPr lang="en-US" sz="2200"/>
              <a:t>         else</a:t>
            </a:r>
          </a:p>
          <a:p>
            <a:r>
              <a:rPr lang="en-US" sz="2200"/>
              <a:t>            out.println(doLogin(res));</a:t>
            </a:r>
          </a:p>
          <a:p>
            <a:r>
              <a:rPr lang="en-US" sz="2200"/>
              <a:t>         out.close();</a:t>
            </a:r>
          </a:p>
          <a:p>
            <a:r>
              <a:rPr lang="en-US" sz="2200"/>
              <a:t>       }</a:t>
            </a:r>
          </a:p>
          <a:p>
            <a:r>
              <a:rPr lang="en-US" sz="2200"/>
              <a:t>    }</a:t>
            </a:r>
          </a:p>
        </p:txBody>
      </p:sp>
      <p:sp>
        <p:nvSpPr>
          <p:cNvPr id="33795" name="Text Box 3"/>
          <p:cNvSpPr txBox="1">
            <a:spLocks noChangeArrowheads="1"/>
          </p:cNvSpPr>
          <p:nvPr/>
        </p:nvSpPr>
        <p:spPr bwMode="auto">
          <a:xfrm>
            <a:off x="7416800" y="2895600"/>
            <a:ext cx="4165600" cy="923330"/>
          </a:xfrm>
          <a:prstGeom prst="rect">
            <a:avLst/>
          </a:prstGeom>
          <a:noFill/>
          <a:ln w="9525">
            <a:noFill/>
            <a:miter lim="800000"/>
            <a:headEnd/>
            <a:tailEnd/>
          </a:ln>
          <a:effectLst/>
        </p:spPr>
        <p:txBody>
          <a:bodyPr>
            <a:spAutoFit/>
          </a:bodyPr>
          <a:lstStyle/>
          <a:p>
            <a:r>
              <a:rPr lang="en-US">
                <a:solidFill>
                  <a:schemeClr val="accent2"/>
                </a:solidFill>
              </a:rPr>
              <a:t>sessionExists is true.  loggedIn is false.  The response object therefore prints the results of giveOptions()</a:t>
            </a:r>
          </a:p>
        </p:txBody>
      </p:sp>
      <p:sp>
        <p:nvSpPr>
          <p:cNvPr id="33796" name="Text Box 4"/>
          <p:cNvSpPr txBox="1">
            <a:spLocks noChangeArrowheads="1"/>
          </p:cNvSpPr>
          <p:nvPr/>
        </p:nvSpPr>
        <p:spPr bwMode="auto">
          <a:xfrm>
            <a:off x="3251200" y="5562601"/>
            <a:ext cx="5181600" cy="369332"/>
          </a:xfrm>
          <a:prstGeom prst="rect">
            <a:avLst/>
          </a:prstGeom>
          <a:noFill/>
          <a:ln w="9525">
            <a:noFill/>
            <a:miter lim="800000"/>
            <a:headEnd/>
            <a:tailEnd/>
          </a:ln>
          <a:effectLst/>
        </p:spPr>
        <p:txBody>
          <a:bodyPr>
            <a:spAutoFit/>
          </a:bodyPr>
          <a:lstStyle/>
          <a:p>
            <a:r>
              <a:rPr lang="en-US">
                <a:solidFill>
                  <a:schemeClr val="accent2"/>
                </a:solidFill>
              </a:rPr>
              <a:t>Both the request and response object are passed</a:t>
            </a:r>
          </a:p>
        </p:txBody>
      </p:sp>
      <p:sp>
        <p:nvSpPr>
          <p:cNvPr id="33797" name="Line 5"/>
          <p:cNvSpPr>
            <a:spLocks noChangeShapeType="1"/>
          </p:cNvSpPr>
          <p:nvPr/>
        </p:nvSpPr>
        <p:spPr bwMode="auto">
          <a:xfrm flipV="1">
            <a:off x="6096000" y="3429000"/>
            <a:ext cx="0" cy="2057400"/>
          </a:xfrm>
          <a:prstGeom prst="line">
            <a:avLst/>
          </a:prstGeom>
          <a:noFill/>
          <a:ln w="101600">
            <a:solidFill>
              <a:srgbClr val="FF00FF"/>
            </a:solidFill>
            <a:round/>
            <a:headEnd/>
            <a:tailEnd type="triangle" w="med" len="med"/>
          </a:ln>
          <a:effectLst/>
        </p:spPr>
        <p:txBody>
          <a:bodyPr/>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en-US"/>
              <a:t>GSIA E-Commerce Technologies II </a:t>
            </a:r>
          </a:p>
        </p:txBody>
      </p:sp>
      <p:sp>
        <p:nvSpPr>
          <p:cNvPr id="34818" name="Rectangle 2"/>
          <p:cNvSpPr>
            <a:spLocks noGrp="1" noChangeArrowheads="1"/>
          </p:cNvSpPr>
          <p:nvPr>
            <p:ph type="title"/>
          </p:nvPr>
        </p:nvSpPr>
        <p:spPr/>
        <p:txBody>
          <a:bodyPr/>
          <a:lstStyle/>
          <a:p>
            <a:r>
              <a:rPr lang="en-US"/>
              <a:t>giveOptions()</a:t>
            </a:r>
          </a:p>
        </p:txBody>
      </p:sp>
      <p:sp>
        <p:nvSpPr>
          <p:cNvPr id="34819" name="Text Box 3"/>
          <p:cNvSpPr txBox="1">
            <a:spLocks noChangeArrowheads="1"/>
          </p:cNvSpPr>
          <p:nvPr/>
        </p:nvSpPr>
        <p:spPr bwMode="auto">
          <a:xfrm>
            <a:off x="508000" y="1752600"/>
            <a:ext cx="11176000" cy="2076450"/>
          </a:xfrm>
          <a:prstGeom prst="rect">
            <a:avLst/>
          </a:prstGeom>
          <a:noFill/>
          <a:ln w="9525">
            <a:noFill/>
            <a:miter lim="800000"/>
            <a:headEnd/>
            <a:tailEnd/>
          </a:ln>
          <a:effectLst/>
        </p:spPr>
        <p:txBody>
          <a:bodyPr>
            <a:spAutoFit/>
          </a:bodyPr>
          <a:lstStyle/>
          <a:p>
            <a:r>
              <a:rPr lang="en-US" sz="2600"/>
              <a:t> public String giveOptions</a:t>
            </a:r>
          </a:p>
          <a:p>
            <a:r>
              <a:rPr lang="en-US" sz="2600"/>
              <a:t>     (HttpServletRequest req, HttpServletResponse res) {</a:t>
            </a:r>
          </a:p>
          <a:p>
            <a:endParaRPr lang="en-US" sz="2600"/>
          </a:p>
          <a:p>
            <a:r>
              <a:rPr lang="en-US" sz="2600"/>
              <a:t>      String user = req.getParameter("name");</a:t>
            </a:r>
          </a:p>
          <a:p>
            <a:r>
              <a:rPr lang="en-US" sz="2600"/>
              <a:t>      String password = req.getParameter("password");</a:t>
            </a:r>
          </a:p>
        </p:txBody>
      </p:sp>
      <p:sp>
        <p:nvSpPr>
          <p:cNvPr id="34820" name="Text Box 4"/>
          <p:cNvSpPr txBox="1">
            <a:spLocks noChangeArrowheads="1"/>
          </p:cNvSpPr>
          <p:nvPr/>
        </p:nvSpPr>
        <p:spPr bwMode="auto">
          <a:xfrm>
            <a:off x="1320800" y="4267201"/>
            <a:ext cx="9550400" cy="1006475"/>
          </a:xfrm>
          <a:prstGeom prst="rect">
            <a:avLst/>
          </a:prstGeom>
          <a:noFill/>
          <a:ln w="9525">
            <a:noFill/>
            <a:miter lim="800000"/>
            <a:headEnd/>
            <a:tailEnd/>
          </a:ln>
          <a:effectLst/>
        </p:spPr>
        <p:txBody>
          <a:bodyPr>
            <a:spAutoFit/>
          </a:bodyPr>
          <a:lstStyle/>
          <a:p>
            <a:r>
              <a:rPr lang="en-US" sz="3000">
                <a:solidFill>
                  <a:schemeClr val="accent2"/>
                </a:solidFill>
              </a:rPr>
              <a:t>The username and password are retrieved from the request object passed by the Form</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203200" y="533400"/>
            <a:ext cx="11785600" cy="1785104"/>
          </a:xfrm>
          <a:prstGeom prst="rect">
            <a:avLst/>
          </a:prstGeom>
          <a:noFill/>
          <a:ln w="9525">
            <a:noFill/>
            <a:miter lim="800000"/>
            <a:headEnd/>
            <a:tailEnd/>
          </a:ln>
          <a:effectLst/>
        </p:spPr>
        <p:txBody>
          <a:bodyPr>
            <a:spAutoFit/>
          </a:bodyPr>
          <a:lstStyle/>
          <a:p>
            <a:r>
              <a:rPr lang="en-US" sz="2200"/>
              <a:t>try {</a:t>
            </a:r>
          </a:p>
          <a:p>
            <a:r>
              <a:rPr lang="en-US" sz="2200"/>
              <a:t>   Statement s = con.createStatement();</a:t>
            </a:r>
          </a:p>
          <a:p>
            <a:r>
              <a:rPr lang="en-US" sz="2200"/>
              <a:t>   ResultSet r;</a:t>
            </a:r>
          </a:p>
          <a:p>
            <a:r>
              <a:rPr lang="en-US" sz="2200"/>
              <a:t>   r = s.executeQuery("SELECT * FROM customer WHERE username =\'" +</a:t>
            </a:r>
          </a:p>
          <a:p>
            <a:r>
              <a:rPr lang="en-US" sz="2200"/>
              <a:t>      user+"\' AND password = \'" + password +"\';");</a:t>
            </a:r>
          </a:p>
        </p:txBody>
      </p:sp>
      <p:sp>
        <p:nvSpPr>
          <p:cNvPr id="35843" name="Text Box 3"/>
          <p:cNvSpPr txBox="1">
            <a:spLocks noChangeArrowheads="1"/>
          </p:cNvSpPr>
          <p:nvPr/>
        </p:nvSpPr>
        <p:spPr bwMode="auto">
          <a:xfrm>
            <a:off x="203200" y="2971801"/>
            <a:ext cx="11785600" cy="3216275"/>
          </a:xfrm>
          <a:prstGeom prst="rect">
            <a:avLst/>
          </a:prstGeom>
          <a:noFill/>
          <a:ln w="9525">
            <a:noFill/>
            <a:miter lim="800000"/>
            <a:headEnd/>
            <a:tailEnd/>
          </a:ln>
          <a:effectLst/>
        </p:spPr>
        <p:txBody>
          <a:bodyPr>
            <a:spAutoFit/>
          </a:bodyPr>
          <a:lstStyle/>
          <a:p>
            <a:r>
              <a:rPr lang="en-US" sz="3500">
                <a:solidFill>
                  <a:schemeClr val="accent2"/>
                </a:solidFill>
              </a:rPr>
              <a:t>Select a record with a matching username and password from the database</a:t>
            </a:r>
          </a:p>
          <a:p>
            <a:endParaRPr lang="en-US" sz="3500">
              <a:solidFill>
                <a:schemeClr val="accent2"/>
              </a:solidFill>
            </a:endParaRPr>
          </a:p>
          <a:p>
            <a:r>
              <a:rPr lang="en-US" sz="2500">
                <a:solidFill>
                  <a:schemeClr val="accent2"/>
                </a:solidFill>
              </a:rPr>
              <a:t>SELECT *</a:t>
            </a:r>
          </a:p>
          <a:p>
            <a:r>
              <a:rPr lang="en-US" sz="2500">
                <a:solidFill>
                  <a:schemeClr val="accent2"/>
                </a:solidFill>
              </a:rPr>
              <a:t>FROM customer</a:t>
            </a:r>
          </a:p>
          <a:p>
            <a:r>
              <a:rPr lang="en-US" sz="2500">
                <a:solidFill>
                  <a:schemeClr val="accent2"/>
                </a:solidFill>
              </a:rPr>
              <a:t>WHERE username = </a:t>
            </a:r>
            <a:r>
              <a:rPr lang="en-US" sz="2500" i="1">
                <a:solidFill>
                  <a:schemeClr val="accent2"/>
                </a:solidFill>
              </a:rPr>
              <a:t>user</a:t>
            </a:r>
            <a:endParaRPr lang="en-US" sz="2500">
              <a:solidFill>
                <a:schemeClr val="accent2"/>
              </a:solidFill>
            </a:endParaRPr>
          </a:p>
          <a:p>
            <a:r>
              <a:rPr lang="en-US" sz="2500">
                <a:solidFill>
                  <a:schemeClr val="accent2"/>
                </a:solidFill>
              </a:rPr>
              <a:t>AND password = </a:t>
            </a:r>
            <a:r>
              <a:rPr lang="en-US" sz="2500" i="1">
                <a:solidFill>
                  <a:schemeClr val="accent2"/>
                </a:solidFill>
              </a:rPr>
              <a:t>password</a:t>
            </a:r>
            <a:r>
              <a:rPr lang="en-US" sz="2500">
                <a:solidFill>
                  <a:schemeClr val="accent2"/>
                </a:solidFill>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0" y="363915"/>
            <a:ext cx="11785600" cy="6494085"/>
          </a:xfrm>
          <a:prstGeom prst="rect">
            <a:avLst/>
          </a:prstGeom>
          <a:noFill/>
          <a:ln w="9525">
            <a:noFill/>
            <a:miter lim="800000"/>
            <a:headEnd/>
            <a:tailEnd/>
          </a:ln>
          <a:effectLst/>
        </p:spPr>
        <p:txBody>
          <a:bodyPr wrap="square">
            <a:spAutoFit/>
          </a:bodyPr>
          <a:lstStyle/>
          <a:p>
            <a:r>
              <a:rPr lang="en-US" sz="2600" dirty="0"/>
              <a:t> if (</a:t>
            </a:r>
            <a:r>
              <a:rPr lang="en-US" sz="2600" dirty="0" err="1"/>
              <a:t>r.next</a:t>
            </a:r>
            <a:r>
              <a:rPr lang="en-US" sz="2600" dirty="0"/>
              <a:t>()) {</a:t>
            </a:r>
          </a:p>
          <a:p>
            <a:endParaRPr lang="en-US" sz="2600" dirty="0"/>
          </a:p>
          <a:p>
            <a:r>
              <a:rPr lang="en-US" sz="2600" dirty="0"/>
              <a:t>            </a:t>
            </a:r>
            <a:r>
              <a:rPr lang="en-US" sz="2600" dirty="0" err="1"/>
              <a:t>GenerateOptions</a:t>
            </a:r>
            <a:r>
              <a:rPr lang="en-US" sz="2600" dirty="0"/>
              <a:t> gen = new </a:t>
            </a:r>
            <a:r>
              <a:rPr lang="en-US" sz="2600" dirty="0" err="1"/>
              <a:t>GenerateOptions</a:t>
            </a:r>
            <a:r>
              <a:rPr lang="en-US" sz="2600" dirty="0"/>
              <a:t>();</a:t>
            </a:r>
          </a:p>
          <a:p>
            <a:r>
              <a:rPr lang="en-US" sz="2600" dirty="0"/>
              <a:t>            String code = </a:t>
            </a:r>
            <a:r>
              <a:rPr lang="en-US" sz="2600" dirty="0" err="1"/>
              <a:t>gen.getHeader</a:t>
            </a:r>
            <a:r>
              <a:rPr lang="en-US" sz="2600" dirty="0"/>
              <a:t>(user);</a:t>
            </a:r>
          </a:p>
          <a:p>
            <a:endParaRPr lang="en-US" sz="2600" dirty="0"/>
          </a:p>
          <a:p>
            <a:endParaRPr lang="en-US" sz="2600" dirty="0"/>
          </a:p>
          <a:p>
            <a:endParaRPr lang="en-US" sz="2600" dirty="0"/>
          </a:p>
          <a:p>
            <a:r>
              <a:rPr lang="en-US" sz="2600" dirty="0"/>
              <a:t>            code +=(</a:t>
            </a:r>
            <a:r>
              <a:rPr lang="en-US" sz="2600" dirty="0" err="1"/>
              <a:t>gen.getBody</a:t>
            </a:r>
            <a:r>
              <a:rPr lang="en-US" sz="2600" dirty="0"/>
              <a:t>(</a:t>
            </a:r>
            <a:r>
              <a:rPr lang="en-US" sz="2600" dirty="0" err="1"/>
              <a:t>r.getString</a:t>
            </a:r>
            <a:r>
              <a:rPr lang="en-US" sz="2600" dirty="0"/>
              <a:t>("balance")));</a:t>
            </a:r>
          </a:p>
          <a:p>
            <a:endParaRPr lang="en-US" sz="2600" dirty="0"/>
          </a:p>
          <a:p>
            <a:endParaRPr lang="en-US" sz="2600" dirty="0"/>
          </a:p>
          <a:p>
            <a:r>
              <a:rPr lang="en-US" sz="2600" dirty="0"/>
              <a:t>            Cookie c = new Cookie("</a:t>
            </a:r>
            <a:r>
              <a:rPr lang="en-US" sz="2600" dirty="0" err="1"/>
              <a:t>user",user</a:t>
            </a:r>
            <a:r>
              <a:rPr lang="en-US" sz="2600" dirty="0"/>
              <a:t>);</a:t>
            </a:r>
          </a:p>
          <a:p>
            <a:r>
              <a:rPr lang="en-US" sz="2600" dirty="0"/>
              <a:t>            </a:t>
            </a:r>
            <a:r>
              <a:rPr lang="en-US" sz="2600" dirty="0" err="1"/>
              <a:t>res.addCookie</a:t>
            </a:r>
            <a:r>
              <a:rPr lang="en-US" sz="2600" dirty="0"/>
              <a:t>(c);</a:t>
            </a:r>
          </a:p>
          <a:p>
            <a:endParaRPr lang="en-US" sz="2600" dirty="0"/>
          </a:p>
          <a:p>
            <a:r>
              <a:rPr lang="en-US" sz="2600" dirty="0"/>
              <a:t>            return code;</a:t>
            </a:r>
          </a:p>
          <a:p>
            <a:r>
              <a:rPr lang="en-US" sz="2600" dirty="0"/>
              <a:t>         }</a:t>
            </a:r>
          </a:p>
          <a:p>
            <a:r>
              <a:rPr lang="en-US" sz="2600" dirty="0"/>
              <a:t>//Code if </a:t>
            </a:r>
            <a:r>
              <a:rPr lang="en-US" sz="2600" dirty="0" err="1"/>
              <a:t>r.next</a:t>
            </a:r>
            <a:r>
              <a:rPr lang="en-US" sz="2600" dirty="0"/>
              <a:t> is false will be reviewed later</a:t>
            </a:r>
          </a:p>
        </p:txBody>
      </p:sp>
      <p:sp>
        <p:nvSpPr>
          <p:cNvPr id="36867" name="Text Box 3"/>
          <p:cNvSpPr txBox="1">
            <a:spLocks noChangeArrowheads="1"/>
          </p:cNvSpPr>
          <p:nvPr/>
        </p:nvSpPr>
        <p:spPr bwMode="auto">
          <a:xfrm>
            <a:off x="2844800" y="228601"/>
            <a:ext cx="8839200" cy="701675"/>
          </a:xfrm>
          <a:prstGeom prst="rect">
            <a:avLst/>
          </a:prstGeom>
          <a:noFill/>
          <a:ln w="9525">
            <a:noFill/>
            <a:miter lim="800000"/>
            <a:headEnd/>
            <a:tailEnd/>
          </a:ln>
          <a:effectLst/>
        </p:spPr>
        <p:txBody>
          <a:bodyPr>
            <a:spAutoFit/>
          </a:bodyPr>
          <a:lstStyle/>
          <a:p>
            <a:r>
              <a:rPr lang="en-US" sz="2000" dirty="0">
                <a:solidFill>
                  <a:schemeClr val="accent2"/>
                </a:solidFill>
              </a:rPr>
              <a:t>The </a:t>
            </a:r>
            <a:r>
              <a:rPr lang="en-US" sz="2000" dirty="0" err="1">
                <a:solidFill>
                  <a:schemeClr val="accent2"/>
                </a:solidFill>
              </a:rPr>
              <a:t>ResultSet’s</a:t>
            </a:r>
            <a:r>
              <a:rPr lang="en-US" sz="2000" dirty="0">
                <a:solidFill>
                  <a:schemeClr val="accent2"/>
                </a:solidFill>
              </a:rPr>
              <a:t> next() method will only be true if the select statement returned data (</a:t>
            </a:r>
            <a:r>
              <a:rPr lang="en-US" sz="2000" dirty="0" err="1">
                <a:solidFill>
                  <a:schemeClr val="accent2"/>
                </a:solidFill>
              </a:rPr>
              <a:t>ie</a:t>
            </a:r>
            <a:r>
              <a:rPr lang="en-US" sz="2000" dirty="0">
                <a:solidFill>
                  <a:schemeClr val="accent2"/>
                </a:solidFill>
              </a:rPr>
              <a:t> the user and password are valid)</a:t>
            </a:r>
          </a:p>
        </p:txBody>
      </p:sp>
      <p:sp>
        <p:nvSpPr>
          <p:cNvPr id="36868" name="Text Box 4"/>
          <p:cNvSpPr txBox="1">
            <a:spLocks noChangeArrowheads="1"/>
          </p:cNvSpPr>
          <p:nvPr/>
        </p:nvSpPr>
        <p:spPr bwMode="auto">
          <a:xfrm>
            <a:off x="2336800" y="2057401"/>
            <a:ext cx="9245600" cy="701675"/>
          </a:xfrm>
          <a:prstGeom prst="rect">
            <a:avLst/>
          </a:prstGeom>
          <a:noFill/>
          <a:ln w="9525">
            <a:noFill/>
            <a:miter lim="800000"/>
            <a:headEnd/>
            <a:tailEnd/>
          </a:ln>
          <a:effectLst/>
        </p:spPr>
        <p:txBody>
          <a:bodyPr>
            <a:spAutoFit/>
          </a:bodyPr>
          <a:lstStyle/>
          <a:p>
            <a:r>
              <a:rPr lang="en-US" sz="2000">
                <a:solidFill>
                  <a:schemeClr val="accent2"/>
                </a:solidFill>
              </a:rPr>
              <a:t>The results of using a GenerateOptions object are placed in a String.  The username is passed to getHeader()</a:t>
            </a:r>
          </a:p>
        </p:txBody>
      </p:sp>
      <p:sp>
        <p:nvSpPr>
          <p:cNvPr id="36869" name="Text Box 5"/>
          <p:cNvSpPr txBox="1">
            <a:spLocks noChangeArrowheads="1"/>
          </p:cNvSpPr>
          <p:nvPr/>
        </p:nvSpPr>
        <p:spPr bwMode="auto">
          <a:xfrm>
            <a:off x="914400" y="3657600"/>
            <a:ext cx="10464800" cy="400110"/>
          </a:xfrm>
          <a:prstGeom prst="rect">
            <a:avLst/>
          </a:prstGeom>
          <a:noFill/>
          <a:ln w="9525">
            <a:noFill/>
            <a:miter lim="800000"/>
            <a:headEnd/>
            <a:tailEnd/>
          </a:ln>
          <a:effectLst/>
        </p:spPr>
        <p:txBody>
          <a:bodyPr>
            <a:spAutoFit/>
          </a:bodyPr>
          <a:lstStyle/>
          <a:p>
            <a:r>
              <a:rPr lang="en-US" sz="2000">
                <a:solidFill>
                  <a:schemeClr val="accent2"/>
                </a:solidFill>
              </a:rPr>
              <a:t>The data in the balance attribute is taken from the ResultSet and passed to getBody()</a:t>
            </a:r>
          </a:p>
        </p:txBody>
      </p:sp>
      <p:sp>
        <p:nvSpPr>
          <p:cNvPr id="36870" name="Text Box 6"/>
          <p:cNvSpPr txBox="1">
            <a:spLocks noChangeArrowheads="1"/>
          </p:cNvSpPr>
          <p:nvPr/>
        </p:nvSpPr>
        <p:spPr bwMode="auto">
          <a:xfrm>
            <a:off x="4876800" y="5181601"/>
            <a:ext cx="7010400" cy="701675"/>
          </a:xfrm>
          <a:prstGeom prst="rect">
            <a:avLst/>
          </a:prstGeom>
          <a:noFill/>
          <a:ln w="9525">
            <a:noFill/>
            <a:miter lim="800000"/>
            <a:headEnd/>
            <a:tailEnd/>
          </a:ln>
          <a:effectLst/>
        </p:spPr>
        <p:txBody>
          <a:bodyPr>
            <a:spAutoFit/>
          </a:bodyPr>
          <a:lstStyle/>
          <a:p>
            <a:r>
              <a:rPr lang="en-US" sz="2000">
                <a:solidFill>
                  <a:schemeClr val="accent2"/>
                </a:solidFill>
              </a:rPr>
              <a:t>A cookie named “User” is created containing the username and added to the response object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 introduction to JavaScript</a:t>
            </a:r>
            <a:endParaRPr lang="en-US" dirty="0"/>
          </a:p>
        </p:txBody>
      </p:sp>
      <p:pic>
        <p:nvPicPr>
          <p:cNvPr id="6" name="Content Placeholder 5"/>
          <p:cNvPicPr>
            <a:picLocks noGrp="1" noChangeAspect="1"/>
          </p:cNvPicPr>
          <p:nvPr>
            <p:ph idx="1"/>
          </p:nvPr>
        </p:nvPicPr>
        <p:blipFill>
          <a:blip r:embed="rId2"/>
          <a:stretch>
            <a:fillRect/>
          </a:stretch>
        </p:blipFill>
        <p:spPr>
          <a:xfrm>
            <a:off x="1619794" y="1825625"/>
            <a:ext cx="9287692" cy="4836432"/>
          </a:xfrm>
          <a:prstGeom prst="rect">
            <a:avLst/>
          </a:prstGeom>
        </p:spPr>
      </p:pic>
    </p:spTree>
    <p:extLst>
      <p:ext uri="{BB962C8B-B14F-4D97-AF65-F5344CB8AC3E}">
        <p14:creationId xmlns:p14="http://schemas.microsoft.com/office/powerpoint/2010/main" val="8738176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GenerateOptions</a:t>
            </a:r>
          </a:p>
        </p:txBody>
      </p:sp>
      <p:sp>
        <p:nvSpPr>
          <p:cNvPr id="37891" name="Text Box 3"/>
          <p:cNvSpPr txBox="1">
            <a:spLocks noChangeArrowheads="1"/>
          </p:cNvSpPr>
          <p:nvPr/>
        </p:nvSpPr>
        <p:spPr bwMode="auto">
          <a:xfrm>
            <a:off x="304800" y="1752600"/>
            <a:ext cx="6012352" cy="3139321"/>
          </a:xfrm>
          <a:prstGeom prst="rect">
            <a:avLst/>
          </a:prstGeom>
          <a:noFill/>
          <a:ln w="9525">
            <a:noFill/>
            <a:miter lim="800000"/>
            <a:headEnd/>
            <a:tailEnd/>
          </a:ln>
          <a:effectLst/>
        </p:spPr>
        <p:txBody>
          <a:bodyPr wrap="none">
            <a:spAutoFit/>
          </a:bodyPr>
          <a:lstStyle/>
          <a:p>
            <a:r>
              <a:rPr lang="en-US"/>
              <a:t>public class GenerateOptions extends GenerateHTML {</a:t>
            </a:r>
          </a:p>
          <a:p>
            <a:r>
              <a:rPr lang="en-US"/>
              <a:t>   public String getTitle(String s) {</a:t>
            </a:r>
          </a:p>
          <a:p>
            <a:r>
              <a:rPr lang="en-US"/>
              <a:t>      return "Welcome "+s;</a:t>
            </a:r>
          </a:p>
          <a:p>
            <a:r>
              <a:rPr lang="en-US"/>
              <a:t>   }</a:t>
            </a:r>
          </a:p>
          <a:p>
            <a:endParaRPr lang="en-US"/>
          </a:p>
          <a:p>
            <a:r>
              <a:rPr lang="en-US"/>
              <a:t>   public String getBodyText(String s) {</a:t>
            </a:r>
          </a:p>
          <a:p>
            <a:r>
              <a:rPr lang="en-US"/>
              <a:t>      String text;</a:t>
            </a:r>
          </a:p>
          <a:p>
            <a:r>
              <a:rPr lang="en-US"/>
              <a:t>      text ="&lt;form action=\"BankServlet\" method=\“POST\"&gt;"+</a:t>
            </a:r>
          </a:p>
          <a:p>
            <a:r>
              <a:rPr lang="en-US"/>
              <a:t>        "&lt;table&gt;&lt;tr&gt;&lt;td colspan =2&gt;&lt;H2 align=center&gt;"+</a:t>
            </a:r>
          </a:p>
          <a:p>
            <a:r>
              <a:rPr lang="en-US"/>
              <a:t>        "Choose an Option&lt;/h2&gt;&lt;/td&gt;&lt;/tr&gt;";</a:t>
            </a:r>
          </a:p>
          <a:p>
            <a:endParaRPr lang="en-US"/>
          </a:p>
        </p:txBody>
      </p:sp>
      <p:sp>
        <p:nvSpPr>
          <p:cNvPr id="37892" name="Text Box 4"/>
          <p:cNvSpPr txBox="1">
            <a:spLocks noChangeArrowheads="1"/>
          </p:cNvSpPr>
          <p:nvPr/>
        </p:nvSpPr>
        <p:spPr bwMode="auto">
          <a:xfrm>
            <a:off x="6299200" y="2332038"/>
            <a:ext cx="5588000" cy="769441"/>
          </a:xfrm>
          <a:prstGeom prst="rect">
            <a:avLst/>
          </a:prstGeom>
          <a:noFill/>
          <a:ln w="9525">
            <a:noFill/>
            <a:miter lim="800000"/>
            <a:headEnd/>
            <a:tailEnd/>
          </a:ln>
          <a:effectLst/>
        </p:spPr>
        <p:txBody>
          <a:bodyPr>
            <a:spAutoFit/>
          </a:bodyPr>
          <a:lstStyle/>
          <a:p>
            <a:r>
              <a:rPr lang="en-US" sz="2200">
                <a:solidFill>
                  <a:schemeClr val="accent2"/>
                </a:solidFill>
              </a:rPr>
              <a:t>Overrides getTitle() to name the page Welcome followed by the username</a:t>
            </a:r>
          </a:p>
        </p:txBody>
      </p:sp>
      <p:sp>
        <p:nvSpPr>
          <p:cNvPr id="37893" name="Text Box 5"/>
          <p:cNvSpPr txBox="1">
            <a:spLocks noChangeArrowheads="1"/>
          </p:cNvSpPr>
          <p:nvPr/>
        </p:nvSpPr>
        <p:spPr bwMode="auto">
          <a:xfrm>
            <a:off x="1066800" y="5638800"/>
            <a:ext cx="10058400" cy="762000"/>
          </a:xfrm>
          <a:prstGeom prst="rect">
            <a:avLst/>
          </a:prstGeom>
          <a:noFill/>
          <a:ln w="9525">
            <a:noFill/>
            <a:miter lim="800000"/>
            <a:headEnd/>
            <a:tailEnd/>
          </a:ln>
          <a:effectLst/>
        </p:spPr>
        <p:txBody>
          <a:bodyPr>
            <a:spAutoFit/>
          </a:bodyPr>
          <a:lstStyle/>
          <a:p>
            <a:r>
              <a:rPr lang="en-US" sz="2200" dirty="0">
                <a:solidFill>
                  <a:schemeClr val="accent2"/>
                </a:solidFill>
              </a:rPr>
              <a:t>Overrides </a:t>
            </a:r>
            <a:r>
              <a:rPr lang="en-US" sz="2200" dirty="0" err="1">
                <a:solidFill>
                  <a:schemeClr val="accent2"/>
                </a:solidFill>
              </a:rPr>
              <a:t>getBodyText</a:t>
            </a:r>
            <a:r>
              <a:rPr lang="en-US" sz="2200" dirty="0">
                <a:solidFill>
                  <a:schemeClr val="accent2"/>
                </a:solidFill>
              </a:rPr>
              <a:t>() to make Form that calls </a:t>
            </a:r>
            <a:r>
              <a:rPr lang="en-US" sz="2200" dirty="0" err="1">
                <a:solidFill>
                  <a:schemeClr val="accent2"/>
                </a:solidFill>
              </a:rPr>
              <a:t>doPost</a:t>
            </a:r>
            <a:r>
              <a:rPr lang="en-US" sz="2200" dirty="0">
                <a:solidFill>
                  <a:schemeClr val="accent2"/>
                </a:solidFill>
              </a:rPr>
              <a:t>() on the same servlet (</a:t>
            </a:r>
            <a:r>
              <a:rPr lang="en-US" sz="2200" dirty="0" err="1">
                <a:solidFill>
                  <a:schemeClr val="accent2"/>
                </a:solidFill>
              </a:rPr>
              <a:t>BankServlet</a:t>
            </a:r>
            <a:r>
              <a:rPr lang="en-US" sz="2200" dirty="0">
                <a:solidFill>
                  <a:schemeClr val="accent2"/>
                </a:solidFill>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406400" y="533400"/>
            <a:ext cx="11480800" cy="5913438"/>
          </a:xfrm>
          <a:prstGeom prst="rect">
            <a:avLst/>
          </a:prstGeom>
          <a:noFill/>
          <a:ln w="9525">
            <a:noFill/>
            <a:miter lim="800000"/>
            <a:headEnd/>
            <a:tailEnd/>
          </a:ln>
          <a:effectLst/>
        </p:spPr>
        <p:txBody>
          <a:bodyPr>
            <a:spAutoFit/>
          </a:bodyPr>
          <a:lstStyle/>
          <a:p>
            <a:r>
              <a:rPr lang="en-US" sz="2200"/>
              <a:t> </a:t>
            </a:r>
            <a:r>
              <a:rPr lang="en-US" sz="2000"/>
              <a:t>text+="&lt;tr&gt;&lt;td&gt;&lt;input type=radio name=act value=deposit checked&gt;&lt;/td&gt;"+</a:t>
            </a:r>
          </a:p>
          <a:p>
            <a:r>
              <a:rPr lang="en-US" sz="2000"/>
              <a:t>        "&lt;td&gt;Deposit&lt;/td&gt;&lt;/tr&gt;"+</a:t>
            </a:r>
          </a:p>
          <a:p>
            <a:r>
              <a:rPr lang="en-US" sz="2000"/>
              <a:t>        "&lt;tr&gt;&lt;td&gt;&lt;input type=radio name=act value=withdraw&gt;&lt;/td&gt;"+</a:t>
            </a:r>
          </a:p>
          <a:p>
            <a:r>
              <a:rPr lang="en-US" sz="2000"/>
              <a:t>        "&lt;td&gt;Withdraw&lt;/td&gt;&lt;/tr&gt;";</a:t>
            </a:r>
          </a:p>
          <a:p>
            <a:endParaRPr lang="en-US" sz="2000"/>
          </a:p>
          <a:p>
            <a:endParaRPr lang="en-US" sz="2000"/>
          </a:p>
          <a:p>
            <a:endParaRPr lang="en-US" sz="2000"/>
          </a:p>
          <a:p>
            <a:endParaRPr lang="en-US" sz="2000"/>
          </a:p>
          <a:p>
            <a:r>
              <a:rPr lang="en-US" sz="2000"/>
              <a:t>      text+="&lt;tr&gt;&lt;td &gt;Enter Amount:&lt;/td&gt;"+</a:t>
            </a:r>
          </a:p>
          <a:p>
            <a:r>
              <a:rPr lang="en-US" sz="2000"/>
              <a:t>        "&lt;td&gt;$&lt;input type=text name=amount&gt;&lt;/td&gt;&lt;/tr&gt;"+</a:t>
            </a:r>
          </a:p>
          <a:p>
            <a:r>
              <a:rPr lang="en-US" sz="2000"/>
              <a:t>        "&lt;tr&gt;&lt;td colspan=2&gt;&lt;input type=submit value=Submit&gt;&lt;/td&gt;"+</a:t>
            </a:r>
          </a:p>
          <a:p>
            <a:r>
              <a:rPr lang="en-US" sz="2000"/>
              <a:t>        "&lt;td&gt;&lt;input type=reset value=Reset&gt;&lt;/td&gt;&lt;/tr&gt;"+</a:t>
            </a:r>
          </a:p>
          <a:p>
            <a:endParaRPr lang="en-US" sz="2000"/>
          </a:p>
          <a:p>
            <a:endParaRPr lang="en-US" sz="2000"/>
          </a:p>
          <a:p>
            <a:r>
              <a:rPr lang="en-US" sz="2000"/>
              <a:t>        "&lt;tr&gt;&lt;td colspan=2&gt;&lt;h3 align=center&gt;Your current balance is: $"+</a:t>
            </a:r>
          </a:p>
          <a:p>
            <a:r>
              <a:rPr lang="en-US" sz="2000"/>
              <a:t>        s+"&lt;/td&gt;&lt;/tr&gt;&lt;/table&gt;";</a:t>
            </a:r>
          </a:p>
          <a:p>
            <a:r>
              <a:rPr lang="en-US" sz="2000"/>
              <a:t>      return text;</a:t>
            </a:r>
          </a:p>
          <a:p>
            <a:r>
              <a:rPr lang="en-US" sz="2000"/>
              <a:t>   }</a:t>
            </a:r>
          </a:p>
          <a:p>
            <a:r>
              <a:rPr lang="en-US" sz="2000"/>
              <a:t>}</a:t>
            </a:r>
            <a:endParaRPr lang="en-US" sz="1800"/>
          </a:p>
        </p:txBody>
      </p:sp>
      <p:sp>
        <p:nvSpPr>
          <p:cNvPr id="38915" name="Text Box 3"/>
          <p:cNvSpPr txBox="1">
            <a:spLocks noChangeArrowheads="1"/>
          </p:cNvSpPr>
          <p:nvPr/>
        </p:nvSpPr>
        <p:spPr bwMode="auto">
          <a:xfrm>
            <a:off x="5486400" y="1828801"/>
            <a:ext cx="6400800" cy="769441"/>
          </a:xfrm>
          <a:prstGeom prst="rect">
            <a:avLst/>
          </a:prstGeom>
          <a:noFill/>
          <a:ln w="9525">
            <a:noFill/>
            <a:miter lim="800000"/>
            <a:headEnd/>
            <a:tailEnd/>
          </a:ln>
          <a:effectLst/>
        </p:spPr>
        <p:txBody>
          <a:bodyPr>
            <a:spAutoFit/>
          </a:bodyPr>
          <a:lstStyle/>
          <a:p>
            <a:r>
              <a:rPr lang="en-US" sz="2200">
                <a:solidFill>
                  <a:schemeClr val="accent2"/>
                </a:solidFill>
              </a:rPr>
              <a:t>The checked attribute on a radio button checks it by default so that the user cannot leave it blank</a:t>
            </a:r>
          </a:p>
        </p:txBody>
      </p:sp>
      <p:sp>
        <p:nvSpPr>
          <p:cNvPr id="38916" name="Line 4"/>
          <p:cNvSpPr>
            <a:spLocks noChangeShapeType="1"/>
          </p:cNvSpPr>
          <p:nvPr/>
        </p:nvSpPr>
        <p:spPr bwMode="auto">
          <a:xfrm flipH="1" flipV="1">
            <a:off x="9753600" y="914400"/>
            <a:ext cx="1219200" cy="990600"/>
          </a:xfrm>
          <a:prstGeom prst="line">
            <a:avLst/>
          </a:prstGeom>
          <a:noFill/>
          <a:ln w="101600">
            <a:solidFill>
              <a:srgbClr val="FF00FF"/>
            </a:solidFill>
            <a:round/>
            <a:headEnd/>
            <a:tailEnd type="triangle" w="med" len="med"/>
          </a:ln>
          <a:effectLst/>
        </p:spPr>
        <p:txBody>
          <a:bodyPr/>
          <a:lstStyle/>
          <a:p>
            <a:endParaRPr lang="en-US"/>
          </a:p>
        </p:txBody>
      </p:sp>
      <p:sp>
        <p:nvSpPr>
          <p:cNvPr id="38917" name="Text Box 5"/>
          <p:cNvSpPr txBox="1">
            <a:spLocks noChangeArrowheads="1"/>
          </p:cNvSpPr>
          <p:nvPr/>
        </p:nvSpPr>
        <p:spPr bwMode="auto">
          <a:xfrm>
            <a:off x="3962400" y="4343400"/>
            <a:ext cx="5283200" cy="427038"/>
          </a:xfrm>
          <a:prstGeom prst="rect">
            <a:avLst/>
          </a:prstGeom>
          <a:noFill/>
          <a:ln w="9525">
            <a:noFill/>
            <a:miter lim="800000"/>
            <a:headEnd/>
            <a:tailEnd/>
          </a:ln>
          <a:effectLst/>
        </p:spPr>
        <p:txBody>
          <a:bodyPr>
            <a:spAutoFit/>
          </a:bodyPr>
          <a:lstStyle/>
          <a:p>
            <a:r>
              <a:rPr lang="en-US" sz="2200">
                <a:solidFill>
                  <a:schemeClr val="accent2"/>
                </a:solidFill>
              </a:rPr>
              <a:t>A reset input type clears the form</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t>GSIA E-Commerce Technologies II </a:t>
            </a:r>
          </a:p>
        </p:txBody>
      </p:sp>
      <p:sp>
        <p:nvSpPr>
          <p:cNvPr id="39938" name="Rectangle 2"/>
          <p:cNvSpPr>
            <a:spLocks noGrp="1" noChangeArrowheads="1"/>
          </p:cNvSpPr>
          <p:nvPr>
            <p:ph type="title"/>
          </p:nvPr>
        </p:nvSpPr>
        <p:spPr/>
        <p:txBody>
          <a:bodyPr/>
          <a:lstStyle/>
          <a:p>
            <a:r>
              <a:rPr lang="en-US"/>
              <a:t>Options Screen</a:t>
            </a:r>
          </a:p>
        </p:txBody>
      </p:sp>
      <p:pic>
        <p:nvPicPr>
          <p:cNvPr id="39939" name="Picture 3"/>
          <p:cNvPicPr>
            <a:picLocks noChangeAspect="1" noChangeArrowheads="1"/>
          </p:cNvPicPr>
          <p:nvPr/>
        </p:nvPicPr>
        <p:blipFill>
          <a:blip r:embed="rId2"/>
          <a:srcRect/>
          <a:stretch>
            <a:fillRect/>
          </a:stretch>
        </p:blipFill>
        <p:spPr bwMode="auto">
          <a:xfrm>
            <a:off x="2336800" y="1600201"/>
            <a:ext cx="7518400" cy="5083175"/>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giveOptions() Revisited</a:t>
            </a:r>
          </a:p>
        </p:txBody>
      </p:sp>
      <p:sp>
        <p:nvSpPr>
          <p:cNvPr id="40963" name="Text Box 3"/>
          <p:cNvSpPr txBox="1">
            <a:spLocks noChangeArrowheads="1"/>
          </p:cNvSpPr>
          <p:nvPr/>
        </p:nvSpPr>
        <p:spPr bwMode="auto">
          <a:xfrm>
            <a:off x="851989" y="1913711"/>
            <a:ext cx="8373533" cy="4708981"/>
          </a:xfrm>
          <a:prstGeom prst="rect">
            <a:avLst/>
          </a:prstGeom>
          <a:noFill/>
          <a:ln w="9525">
            <a:noFill/>
            <a:miter lim="800000"/>
            <a:headEnd/>
            <a:tailEnd/>
          </a:ln>
          <a:effectLst/>
        </p:spPr>
        <p:txBody>
          <a:bodyPr wrap="square">
            <a:spAutoFit/>
          </a:bodyPr>
          <a:lstStyle/>
          <a:p>
            <a:r>
              <a:rPr lang="en-US" sz="3000" dirty="0"/>
              <a:t>try{</a:t>
            </a:r>
          </a:p>
          <a:p>
            <a:r>
              <a:rPr lang="en-US" sz="3000" dirty="0"/>
              <a:t>   if (</a:t>
            </a:r>
            <a:r>
              <a:rPr lang="en-US" sz="3000" dirty="0" err="1"/>
              <a:t>r.next</a:t>
            </a:r>
            <a:r>
              <a:rPr lang="en-US" sz="3000" dirty="0"/>
              <a:t>)</a:t>
            </a:r>
          </a:p>
          <a:p>
            <a:r>
              <a:rPr lang="en-US" sz="3000" dirty="0"/>
              <a:t>//Previously reviewed code</a:t>
            </a:r>
          </a:p>
          <a:p>
            <a:r>
              <a:rPr lang="en-US" sz="3000" dirty="0"/>
              <a:t>   else {</a:t>
            </a:r>
          </a:p>
          <a:p>
            <a:r>
              <a:rPr lang="en-US" sz="3000" dirty="0"/>
              <a:t>      return(</a:t>
            </a:r>
            <a:r>
              <a:rPr lang="en-US" sz="3000" dirty="0" err="1"/>
              <a:t>getRejection</a:t>
            </a:r>
            <a:r>
              <a:rPr lang="en-US" sz="3000" dirty="0"/>
              <a:t>("missing"));</a:t>
            </a:r>
          </a:p>
          <a:p>
            <a:r>
              <a:rPr lang="en-US" sz="3000" dirty="0"/>
              <a:t>   }</a:t>
            </a:r>
          </a:p>
          <a:p>
            <a:r>
              <a:rPr lang="en-US" sz="3000" dirty="0"/>
              <a:t>}</a:t>
            </a:r>
          </a:p>
          <a:p>
            <a:r>
              <a:rPr lang="en-US" sz="3000" dirty="0"/>
              <a:t>catch(</a:t>
            </a:r>
            <a:r>
              <a:rPr lang="en-US" sz="3000" dirty="0" err="1"/>
              <a:t>SQLException</a:t>
            </a:r>
            <a:r>
              <a:rPr lang="en-US" sz="3000" dirty="0"/>
              <a:t> e) {</a:t>
            </a:r>
          </a:p>
          <a:p>
            <a:r>
              <a:rPr lang="en-US" sz="3000" dirty="0"/>
              <a:t>   return(</a:t>
            </a:r>
            <a:r>
              <a:rPr lang="en-US" sz="3000" dirty="0" err="1"/>
              <a:t>getRejection</a:t>
            </a:r>
            <a:r>
              <a:rPr lang="en-US" sz="3000" dirty="0"/>
              <a:t>("db"));</a:t>
            </a:r>
          </a:p>
          <a:p>
            <a:r>
              <a:rPr lang="en-US" sz="3000" dirty="0"/>
              <a:t>}</a:t>
            </a:r>
          </a:p>
        </p:txBody>
      </p:sp>
      <p:sp>
        <p:nvSpPr>
          <p:cNvPr id="40964" name="Text Box 4"/>
          <p:cNvSpPr txBox="1">
            <a:spLocks noChangeArrowheads="1"/>
          </p:cNvSpPr>
          <p:nvPr/>
        </p:nvSpPr>
        <p:spPr bwMode="auto">
          <a:xfrm>
            <a:off x="304800" y="1524000"/>
            <a:ext cx="11582400" cy="427038"/>
          </a:xfrm>
          <a:prstGeom prst="rect">
            <a:avLst/>
          </a:prstGeom>
          <a:noFill/>
          <a:ln w="9525">
            <a:noFill/>
            <a:miter lim="800000"/>
            <a:headEnd/>
            <a:tailEnd/>
          </a:ln>
          <a:effectLst/>
        </p:spPr>
        <p:txBody>
          <a:bodyPr>
            <a:spAutoFit/>
          </a:bodyPr>
          <a:lstStyle/>
          <a:p>
            <a:r>
              <a:rPr lang="en-US" sz="2200">
                <a:solidFill>
                  <a:schemeClr val="accent2"/>
                </a:solidFill>
              </a:rPr>
              <a:t>We looked at the code from if the username and password were valid</a:t>
            </a:r>
          </a:p>
        </p:txBody>
      </p:sp>
      <p:sp>
        <p:nvSpPr>
          <p:cNvPr id="40965" name="Text Box 5"/>
          <p:cNvSpPr txBox="1">
            <a:spLocks noChangeArrowheads="1"/>
          </p:cNvSpPr>
          <p:nvPr/>
        </p:nvSpPr>
        <p:spPr bwMode="auto">
          <a:xfrm>
            <a:off x="8432800" y="2378076"/>
            <a:ext cx="3149600" cy="1754326"/>
          </a:xfrm>
          <a:prstGeom prst="rect">
            <a:avLst/>
          </a:prstGeom>
          <a:noFill/>
          <a:ln w="9525">
            <a:noFill/>
            <a:miter lim="800000"/>
            <a:headEnd/>
            <a:tailEnd/>
          </a:ln>
          <a:effectLst/>
        </p:spPr>
        <p:txBody>
          <a:bodyPr>
            <a:spAutoFit/>
          </a:bodyPr>
          <a:lstStyle/>
          <a:p>
            <a:r>
              <a:rPr lang="en-US">
                <a:solidFill>
                  <a:schemeClr val="accent2"/>
                </a:solidFill>
              </a:rPr>
              <a:t>If no match was found in the database or if there is an SQLException, we pass a particular String to getRejection() and return the result to doPost()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getRejection()</a:t>
            </a:r>
          </a:p>
        </p:txBody>
      </p:sp>
      <p:sp>
        <p:nvSpPr>
          <p:cNvPr id="41987" name="Text Box 3"/>
          <p:cNvSpPr txBox="1">
            <a:spLocks noChangeArrowheads="1"/>
          </p:cNvSpPr>
          <p:nvPr/>
        </p:nvSpPr>
        <p:spPr bwMode="auto">
          <a:xfrm>
            <a:off x="508000" y="1828801"/>
            <a:ext cx="10363200" cy="4581525"/>
          </a:xfrm>
          <a:prstGeom prst="rect">
            <a:avLst/>
          </a:prstGeom>
          <a:noFill/>
          <a:ln w="9525">
            <a:noFill/>
            <a:miter lim="800000"/>
            <a:headEnd/>
            <a:tailEnd/>
          </a:ln>
          <a:effectLst/>
        </p:spPr>
        <p:txBody>
          <a:bodyPr>
            <a:spAutoFit/>
          </a:bodyPr>
          <a:lstStyle/>
          <a:p>
            <a:r>
              <a:rPr lang="en-US" sz="2100"/>
              <a:t> public String getRejection(String s) {</a:t>
            </a:r>
          </a:p>
          <a:p>
            <a:r>
              <a:rPr lang="en-US" sz="2100"/>
              <a:t>       GenerateReject gen = new GenerateReject();</a:t>
            </a:r>
          </a:p>
          <a:p>
            <a:r>
              <a:rPr lang="en-US" sz="2100"/>
              <a:t>       String problem ="Error";</a:t>
            </a:r>
          </a:p>
          <a:p>
            <a:r>
              <a:rPr lang="en-US" sz="2100"/>
              <a:t>       if (s.equals("missing"))</a:t>
            </a:r>
          </a:p>
          <a:p>
            <a:r>
              <a:rPr lang="en-US" sz="2100"/>
              <a:t>          problem = "You did not enter a valid user name and password.";</a:t>
            </a:r>
          </a:p>
          <a:p>
            <a:r>
              <a:rPr lang="en-US" sz="2100"/>
              <a:t>       if (s.equals("db"))</a:t>
            </a:r>
          </a:p>
          <a:p>
            <a:r>
              <a:rPr lang="en-US" sz="2100"/>
              <a:t>          problem = "Database Error";</a:t>
            </a:r>
          </a:p>
          <a:p>
            <a:r>
              <a:rPr lang="en-US" sz="2100"/>
              <a:t>       if (s.equals("overdraw"))</a:t>
            </a:r>
          </a:p>
          <a:p>
            <a:r>
              <a:rPr lang="en-US" sz="2100"/>
              <a:t>          problem="You may not withdraw more than your balance.";</a:t>
            </a:r>
          </a:p>
          <a:p>
            <a:r>
              <a:rPr lang="en-US" sz="2100"/>
              <a:t>       if (s.equals("invalid"))</a:t>
            </a:r>
          </a:p>
          <a:p>
            <a:r>
              <a:rPr lang="en-US" sz="2100"/>
              <a:t>          problem="You must fill out the form correctly.";</a:t>
            </a:r>
          </a:p>
          <a:p>
            <a:endParaRPr lang="en-US" sz="2100"/>
          </a:p>
          <a:p>
            <a:r>
              <a:rPr lang="en-US" sz="2100"/>
              <a:t>       return gen.getHeader(problem)+ gen.getBody(problem);</a:t>
            </a:r>
          </a:p>
          <a:p>
            <a:r>
              <a:rPr lang="en-US" sz="2100"/>
              <a:t>   }</a:t>
            </a:r>
          </a:p>
        </p:txBody>
      </p:sp>
      <p:sp>
        <p:nvSpPr>
          <p:cNvPr id="41988" name="Text Box 4"/>
          <p:cNvSpPr txBox="1">
            <a:spLocks noChangeArrowheads="1"/>
          </p:cNvSpPr>
          <p:nvPr/>
        </p:nvSpPr>
        <p:spPr bwMode="auto">
          <a:xfrm>
            <a:off x="8128000" y="2057401"/>
            <a:ext cx="3759200" cy="733425"/>
          </a:xfrm>
          <a:prstGeom prst="rect">
            <a:avLst/>
          </a:prstGeom>
          <a:noFill/>
          <a:ln w="9525">
            <a:noFill/>
            <a:miter lim="800000"/>
            <a:headEnd/>
            <a:tailEnd/>
          </a:ln>
          <a:effectLst/>
        </p:spPr>
        <p:txBody>
          <a:bodyPr>
            <a:spAutoFit/>
          </a:bodyPr>
          <a:lstStyle/>
          <a:p>
            <a:r>
              <a:rPr lang="en-US" sz="2100">
                <a:solidFill>
                  <a:schemeClr val="accent2"/>
                </a:solidFill>
              </a:rPr>
              <a:t>Missing or invalid username and password</a:t>
            </a:r>
          </a:p>
        </p:txBody>
      </p:sp>
      <p:sp>
        <p:nvSpPr>
          <p:cNvPr id="41989" name="Text Box 5"/>
          <p:cNvSpPr txBox="1">
            <a:spLocks noChangeArrowheads="1"/>
          </p:cNvSpPr>
          <p:nvPr/>
        </p:nvSpPr>
        <p:spPr bwMode="auto">
          <a:xfrm>
            <a:off x="7518400" y="3657600"/>
            <a:ext cx="3759200" cy="412750"/>
          </a:xfrm>
          <a:prstGeom prst="rect">
            <a:avLst/>
          </a:prstGeom>
          <a:noFill/>
          <a:ln w="9525">
            <a:noFill/>
            <a:miter lim="800000"/>
            <a:headEnd/>
            <a:tailEnd/>
          </a:ln>
          <a:effectLst/>
        </p:spPr>
        <p:txBody>
          <a:bodyPr>
            <a:spAutoFit/>
          </a:bodyPr>
          <a:lstStyle/>
          <a:p>
            <a:r>
              <a:rPr lang="en-US" sz="2100">
                <a:solidFill>
                  <a:schemeClr val="accent2"/>
                </a:solidFill>
              </a:rPr>
              <a:t>SQLException</a:t>
            </a:r>
          </a:p>
        </p:txBody>
      </p:sp>
      <p:sp>
        <p:nvSpPr>
          <p:cNvPr id="41990" name="Line 6"/>
          <p:cNvSpPr>
            <a:spLocks noChangeShapeType="1"/>
          </p:cNvSpPr>
          <p:nvPr/>
        </p:nvSpPr>
        <p:spPr bwMode="auto">
          <a:xfrm flipH="1">
            <a:off x="4673600" y="2590800"/>
            <a:ext cx="3454400" cy="533400"/>
          </a:xfrm>
          <a:prstGeom prst="line">
            <a:avLst/>
          </a:prstGeom>
          <a:noFill/>
          <a:ln w="101600">
            <a:solidFill>
              <a:srgbClr val="FF00FF"/>
            </a:solidFill>
            <a:round/>
            <a:headEnd/>
            <a:tailEnd type="triangle" w="med" len="med"/>
          </a:ln>
          <a:effectLst/>
        </p:spPr>
        <p:txBody>
          <a:bodyPr/>
          <a:lstStyle/>
          <a:p>
            <a:endParaRPr lang="en-US"/>
          </a:p>
        </p:txBody>
      </p:sp>
      <p:sp>
        <p:nvSpPr>
          <p:cNvPr id="41991" name="Line 7"/>
          <p:cNvSpPr>
            <a:spLocks noChangeShapeType="1"/>
          </p:cNvSpPr>
          <p:nvPr/>
        </p:nvSpPr>
        <p:spPr bwMode="auto">
          <a:xfrm flipH="1" flipV="1">
            <a:off x="3962400" y="3733800"/>
            <a:ext cx="3556000" cy="76200"/>
          </a:xfrm>
          <a:prstGeom prst="line">
            <a:avLst/>
          </a:prstGeom>
          <a:noFill/>
          <a:ln w="101600">
            <a:solidFill>
              <a:srgbClr val="FF00FF"/>
            </a:solidFill>
            <a:round/>
            <a:headEnd/>
            <a:tailEnd type="triangle" w="med" len="med"/>
          </a:ln>
          <a:effectLst/>
        </p:spPr>
        <p:txBody>
          <a:bodyPr/>
          <a:lstStyle/>
          <a:p>
            <a:endParaRPr lang="en-US"/>
          </a:p>
        </p:txBody>
      </p:sp>
      <p:sp>
        <p:nvSpPr>
          <p:cNvPr id="41992" name="Text Box 8"/>
          <p:cNvSpPr txBox="1">
            <a:spLocks noChangeArrowheads="1"/>
          </p:cNvSpPr>
          <p:nvPr/>
        </p:nvSpPr>
        <p:spPr bwMode="auto">
          <a:xfrm>
            <a:off x="1473200" y="6172201"/>
            <a:ext cx="9245600" cy="396875"/>
          </a:xfrm>
          <a:prstGeom prst="rect">
            <a:avLst/>
          </a:prstGeom>
          <a:noFill/>
          <a:ln w="9525">
            <a:noFill/>
            <a:miter lim="800000"/>
            <a:headEnd/>
            <a:tailEnd/>
          </a:ln>
          <a:effectLst/>
        </p:spPr>
        <p:txBody>
          <a:bodyPr>
            <a:spAutoFit/>
          </a:bodyPr>
          <a:lstStyle/>
          <a:p>
            <a:r>
              <a:rPr lang="en-US" sz="2000">
                <a:solidFill>
                  <a:schemeClr val="accent2"/>
                </a:solidFill>
              </a:rPr>
              <a:t>The results of using a GenerateReject object are returned</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GenerateReject</a:t>
            </a:r>
          </a:p>
        </p:txBody>
      </p:sp>
      <p:sp>
        <p:nvSpPr>
          <p:cNvPr id="43011" name="Text Box 3"/>
          <p:cNvSpPr txBox="1">
            <a:spLocks noChangeArrowheads="1"/>
          </p:cNvSpPr>
          <p:nvPr/>
        </p:nvSpPr>
        <p:spPr bwMode="auto">
          <a:xfrm>
            <a:off x="508000" y="1828800"/>
            <a:ext cx="10871200" cy="4457700"/>
          </a:xfrm>
          <a:prstGeom prst="rect">
            <a:avLst/>
          </a:prstGeom>
          <a:noFill/>
          <a:ln w="9525">
            <a:noFill/>
            <a:miter lim="800000"/>
            <a:headEnd/>
            <a:tailEnd/>
          </a:ln>
          <a:effectLst/>
        </p:spPr>
        <p:txBody>
          <a:bodyPr>
            <a:spAutoFit/>
          </a:bodyPr>
          <a:lstStyle/>
          <a:p>
            <a:r>
              <a:rPr lang="en-US" sz="2600"/>
              <a:t>public class GenerateReject extends GenerateHTML{</a:t>
            </a:r>
          </a:p>
          <a:p>
            <a:endParaRPr lang="en-US" sz="2600"/>
          </a:p>
          <a:p>
            <a:r>
              <a:rPr lang="en-US" sz="2600"/>
              <a:t>   public String getTitle(String s) {</a:t>
            </a:r>
          </a:p>
          <a:p>
            <a:r>
              <a:rPr lang="en-US" sz="2600"/>
              <a:t>      return ("Error");</a:t>
            </a:r>
          </a:p>
          <a:p>
            <a:r>
              <a:rPr lang="en-US" sz="2600"/>
              <a:t>   }</a:t>
            </a:r>
          </a:p>
          <a:p>
            <a:endParaRPr lang="en-US" sz="2600"/>
          </a:p>
          <a:p>
            <a:endParaRPr lang="en-US" sz="2600"/>
          </a:p>
          <a:p>
            <a:r>
              <a:rPr lang="en-US" sz="2600"/>
              <a:t>   public String getBodyText(String s) {</a:t>
            </a:r>
          </a:p>
          <a:p>
            <a:r>
              <a:rPr lang="en-US" sz="2600"/>
              <a:t>      return "&lt;h2 align=center&gt;Error: "+s+"&lt;/h2&gt;";</a:t>
            </a:r>
          </a:p>
          <a:p>
            <a:r>
              <a:rPr lang="en-US" sz="2600"/>
              <a:t>   }</a:t>
            </a:r>
          </a:p>
          <a:p>
            <a:r>
              <a:rPr lang="en-US" sz="2600"/>
              <a:t>}</a:t>
            </a:r>
          </a:p>
        </p:txBody>
      </p:sp>
      <p:sp>
        <p:nvSpPr>
          <p:cNvPr id="43012" name="Text Box 4"/>
          <p:cNvSpPr txBox="1">
            <a:spLocks noChangeArrowheads="1"/>
          </p:cNvSpPr>
          <p:nvPr/>
        </p:nvSpPr>
        <p:spPr bwMode="auto">
          <a:xfrm>
            <a:off x="6908800" y="2667000"/>
            <a:ext cx="4470400" cy="762000"/>
          </a:xfrm>
          <a:prstGeom prst="rect">
            <a:avLst/>
          </a:prstGeom>
          <a:noFill/>
          <a:ln w="9525">
            <a:noFill/>
            <a:miter lim="800000"/>
            <a:headEnd/>
            <a:tailEnd/>
          </a:ln>
          <a:effectLst/>
        </p:spPr>
        <p:txBody>
          <a:bodyPr>
            <a:spAutoFit/>
          </a:bodyPr>
          <a:lstStyle/>
          <a:p>
            <a:r>
              <a:rPr lang="en-US" sz="2200">
                <a:solidFill>
                  <a:schemeClr val="accent2"/>
                </a:solidFill>
              </a:rPr>
              <a:t>Overrides getTitle() to name the page Error</a:t>
            </a:r>
          </a:p>
        </p:txBody>
      </p:sp>
      <p:sp>
        <p:nvSpPr>
          <p:cNvPr id="43013" name="Text Box 5"/>
          <p:cNvSpPr txBox="1">
            <a:spLocks noChangeArrowheads="1"/>
          </p:cNvSpPr>
          <p:nvPr/>
        </p:nvSpPr>
        <p:spPr bwMode="auto">
          <a:xfrm>
            <a:off x="1422400" y="5638800"/>
            <a:ext cx="10058400" cy="427038"/>
          </a:xfrm>
          <a:prstGeom prst="rect">
            <a:avLst/>
          </a:prstGeom>
          <a:noFill/>
          <a:ln w="9525">
            <a:noFill/>
            <a:miter lim="800000"/>
            <a:headEnd/>
            <a:tailEnd/>
          </a:ln>
          <a:effectLst/>
        </p:spPr>
        <p:txBody>
          <a:bodyPr>
            <a:spAutoFit/>
          </a:bodyPr>
          <a:lstStyle/>
          <a:p>
            <a:r>
              <a:rPr lang="en-US" sz="2200">
                <a:solidFill>
                  <a:schemeClr val="accent2"/>
                </a:solidFill>
              </a:rPr>
              <a:t>Overrides getBodyText() to print the String that was passed to it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Error Screen</a:t>
            </a:r>
          </a:p>
        </p:txBody>
      </p:sp>
      <p:pic>
        <p:nvPicPr>
          <p:cNvPr id="44035" name="Picture 3"/>
          <p:cNvPicPr>
            <a:picLocks noChangeAspect="1" noChangeArrowheads="1"/>
          </p:cNvPicPr>
          <p:nvPr/>
        </p:nvPicPr>
        <p:blipFill>
          <a:blip r:embed="rId2"/>
          <a:srcRect/>
          <a:stretch>
            <a:fillRect/>
          </a:stretch>
        </p:blipFill>
        <p:spPr bwMode="auto">
          <a:xfrm>
            <a:off x="203200" y="2236789"/>
            <a:ext cx="11785600" cy="2384425"/>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14400" y="228600"/>
            <a:ext cx="10363200" cy="1143000"/>
          </a:xfrm>
        </p:spPr>
        <p:txBody>
          <a:bodyPr/>
          <a:lstStyle/>
          <a:p>
            <a:r>
              <a:rPr lang="en-US"/>
              <a:t>3</a:t>
            </a:r>
            <a:r>
              <a:rPr lang="en-US" baseline="30000"/>
              <a:t>rd</a:t>
            </a:r>
            <a:r>
              <a:rPr lang="en-US"/>
              <a:t> Visit to doPost()</a:t>
            </a:r>
          </a:p>
        </p:txBody>
      </p:sp>
      <p:sp>
        <p:nvSpPr>
          <p:cNvPr id="45059" name="Text Box 3"/>
          <p:cNvSpPr txBox="1">
            <a:spLocks noChangeArrowheads="1"/>
          </p:cNvSpPr>
          <p:nvPr/>
        </p:nvSpPr>
        <p:spPr bwMode="auto">
          <a:xfrm>
            <a:off x="508000" y="1752601"/>
            <a:ext cx="11176000" cy="3816429"/>
          </a:xfrm>
          <a:prstGeom prst="rect">
            <a:avLst/>
          </a:prstGeom>
          <a:noFill/>
          <a:ln w="9525">
            <a:noFill/>
            <a:miter lim="800000"/>
            <a:headEnd/>
            <a:tailEnd/>
          </a:ln>
          <a:effectLst/>
        </p:spPr>
        <p:txBody>
          <a:bodyPr>
            <a:spAutoFit/>
          </a:bodyPr>
          <a:lstStyle/>
          <a:p>
            <a:r>
              <a:rPr lang="en-US" sz="2200"/>
              <a:t> if (sessionExists) {</a:t>
            </a:r>
          </a:p>
          <a:p>
            <a:r>
              <a:rPr lang="en-US" sz="2200"/>
              <a:t>            if (loggedIn)</a:t>
            </a:r>
          </a:p>
          <a:p>
            <a:r>
              <a:rPr lang="en-US" sz="2200"/>
              <a:t>               out.println(processTrans(req, res, user));</a:t>
            </a:r>
          </a:p>
          <a:p>
            <a:r>
              <a:rPr lang="en-US" sz="2200"/>
              <a:t>            else</a:t>
            </a:r>
          </a:p>
          <a:p>
            <a:r>
              <a:rPr lang="en-US" sz="2200"/>
              <a:t>               out.println(giveOptions(req, res));</a:t>
            </a:r>
          </a:p>
          <a:p>
            <a:r>
              <a:rPr lang="en-US" sz="2200"/>
              <a:t>         }</a:t>
            </a:r>
          </a:p>
          <a:p>
            <a:r>
              <a:rPr lang="en-US" sz="2200"/>
              <a:t>         else</a:t>
            </a:r>
          </a:p>
          <a:p>
            <a:r>
              <a:rPr lang="en-US" sz="2200"/>
              <a:t>            out.println(doLogin(res));</a:t>
            </a:r>
          </a:p>
          <a:p>
            <a:r>
              <a:rPr lang="en-US" sz="2200"/>
              <a:t>         out.close();</a:t>
            </a:r>
          </a:p>
          <a:p>
            <a:r>
              <a:rPr lang="en-US" sz="2200"/>
              <a:t>       }</a:t>
            </a:r>
          </a:p>
          <a:p>
            <a:r>
              <a:rPr lang="en-US" sz="2200"/>
              <a:t>    }</a:t>
            </a:r>
          </a:p>
        </p:txBody>
      </p:sp>
      <p:sp>
        <p:nvSpPr>
          <p:cNvPr id="45060" name="Text Box 4"/>
          <p:cNvSpPr txBox="1">
            <a:spLocks noChangeArrowheads="1"/>
          </p:cNvSpPr>
          <p:nvPr/>
        </p:nvSpPr>
        <p:spPr bwMode="auto">
          <a:xfrm>
            <a:off x="4470400" y="1219200"/>
            <a:ext cx="7416800" cy="646331"/>
          </a:xfrm>
          <a:prstGeom prst="rect">
            <a:avLst/>
          </a:prstGeom>
          <a:noFill/>
          <a:ln w="9525">
            <a:noFill/>
            <a:miter lim="800000"/>
            <a:headEnd/>
            <a:tailEnd/>
          </a:ln>
          <a:effectLst/>
        </p:spPr>
        <p:txBody>
          <a:bodyPr>
            <a:spAutoFit/>
          </a:bodyPr>
          <a:lstStyle/>
          <a:p>
            <a:r>
              <a:rPr lang="en-US">
                <a:solidFill>
                  <a:schemeClr val="accent2"/>
                </a:solidFill>
              </a:rPr>
              <a:t>sessionExists and loggedIn are both true.  The response object therefore prints the results of processTrans()</a:t>
            </a:r>
          </a:p>
        </p:txBody>
      </p:sp>
      <p:sp>
        <p:nvSpPr>
          <p:cNvPr id="45061" name="Text Box 5"/>
          <p:cNvSpPr txBox="1">
            <a:spLocks noChangeArrowheads="1"/>
          </p:cNvSpPr>
          <p:nvPr/>
        </p:nvSpPr>
        <p:spPr bwMode="auto">
          <a:xfrm>
            <a:off x="1727200" y="5867400"/>
            <a:ext cx="10261600" cy="369332"/>
          </a:xfrm>
          <a:prstGeom prst="rect">
            <a:avLst/>
          </a:prstGeom>
          <a:noFill/>
          <a:ln w="9525">
            <a:noFill/>
            <a:miter lim="800000"/>
            <a:headEnd/>
            <a:tailEnd/>
          </a:ln>
          <a:effectLst/>
        </p:spPr>
        <p:txBody>
          <a:bodyPr>
            <a:spAutoFit/>
          </a:bodyPr>
          <a:lstStyle/>
          <a:p>
            <a:r>
              <a:rPr lang="en-US">
                <a:solidFill>
                  <a:schemeClr val="accent2"/>
                </a:solidFill>
              </a:rPr>
              <a:t>The request and response object and the username are passed</a:t>
            </a:r>
          </a:p>
        </p:txBody>
      </p:sp>
      <p:sp>
        <p:nvSpPr>
          <p:cNvPr id="45062" name="Line 6"/>
          <p:cNvSpPr>
            <a:spLocks noChangeShapeType="1"/>
          </p:cNvSpPr>
          <p:nvPr/>
        </p:nvSpPr>
        <p:spPr bwMode="auto">
          <a:xfrm flipH="1" flipV="1">
            <a:off x="7213600" y="2819400"/>
            <a:ext cx="4165600" cy="3124200"/>
          </a:xfrm>
          <a:prstGeom prst="line">
            <a:avLst/>
          </a:prstGeom>
          <a:noFill/>
          <a:ln w="101600">
            <a:solidFill>
              <a:srgbClr val="FF00FF"/>
            </a:solidFill>
            <a:round/>
            <a:headEnd/>
            <a:tailEnd type="triangle" w="med" len="med"/>
          </a:ln>
          <a:effectLst/>
        </p:spPr>
        <p:txBody>
          <a:bodyPr/>
          <a:lstStyle/>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14400" y="228600"/>
            <a:ext cx="10363200" cy="1143000"/>
          </a:xfrm>
        </p:spPr>
        <p:txBody>
          <a:bodyPr/>
          <a:lstStyle/>
          <a:p>
            <a:r>
              <a:rPr lang="en-US"/>
              <a:t>processTrans()</a:t>
            </a:r>
          </a:p>
        </p:txBody>
      </p:sp>
      <p:sp>
        <p:nvSpPr>
          <p:cNvPr id="46083" name="Text Box 3"/>
          <p:cNvSpPr txBox="1">
            <a:spLocks noChangeArrowheads="1"/>
          </p:cNvSpPr>
          <p:nvPr/>
        </p:nvSpPr>
        <p:spPr bwMode="auto">
          <a:xfrm>
            <a:off x="508000" y="1219200"/>
            <a:ext cx="11176000" cy="3693319"/>
          </a:xfrm>
          <a:prstGeom prst="rect">
            <a:avLst/>
          </a:prstGeom>
          <a:noFill/>
          <a:ln w="9525">
            <a:noFill/>
            <a:miter lim="800000"/>
            <a:headEnd/>
            <a:tailEnd/>
          </a:ln>
          <a:effectLst/>
        </p:spPr>
        <p:txBody>
          <a:bodyPr>
            <a:spAutoFit/>
          </a:bodyPr>
          <a:lstStyle/>
          <a:p>
            <a:r>
              <a:rPr lang="en-US"/>
              <a:t> public String processTrans</a:t>
            </a:r>
          </a:p>
          <a:p>
            <a:r>
              <a:rPr lang="en-US"/>
              <a:t>  (HttpServletRequest req, HttpServletResponse res, String user) {</a:t>
            </a:r>
          </a:p>
          <a:p>
            <a:r>
              <a:rPr lang="en-US"/>
              <a:t>     boolean isDouble = true;</a:t>
            </a:r>
          </a:p>
          <a:p>
            <a:r>
              <a:rPr lang="en-US"/>
              <a:t>     double amount=0;</a:t>
            </a:r>
          </a:p>
          <a:p>
            <a:r>
              <a:rPr lang="en-US"/>
              <a:t>         try {</a:t>
            </a:r>
          </a:p>
          <a:p>
            <a:endParaRPr lang="en-US"/>
          </a:p>
          <a:p>
            <a:endParaRPr lang="en-US"/>
          </a:p>
          <a:p>
            <a:r>
              <a:rPr lang="en-US"/>
              <a:t>            Double d = new Double(req.getParameter("amount"));</a:t>
            </a:r>
          </a:p>
          <a:p>
            <a:r>
              <a:rPr lang="en-US"/>
              <a:t>            amount = d.doubleValue();</a:t>
            </a:r>
          </a:p>
          <a:p>
            <a:r>
              <a:rPr lang="en-US"/>
              <a:t>         }</a:t>
            </a:r>
          </a:p>
          <a:p>
            <a:r>
              <a:rPr lang="en-US"/>
              <a:t>         catch (Exception e) {</a:t>
            </a:r>
          </a:p>
          <a:p>
            <a:r>
              <a:rPr lang="en-US"/>
              <a:t>            isDouble = false;</a:t>
            </a:r>
          </a:p>
          <a:p>
            <a:r>
              <a:rPr lang="en-US"/>
              <a:t>         }</a:t>
            </a:r>
          </a:p>
        </p:txBody>
      </p:sp>
      <p:sp>
        <p:nvSpPr>
          <p:cNvPr id="46084" name="Text Box 4"/>
          <p:cNvSpPr txBox="1">
            <a:spLocks noChangeArrowheads="1"/>
          </p:cNvSpPr>
          <p:nvPr/>
        </p:nvSpPr>
        <p:spPr bwMode="auto">
          <a:xfrm>
            <a:off x="5283200" y="2286001"/>
            <a:ext cx="6604000" cy="1107996"/>
          </a:xfrm>
          <a:prstGeom prst="rect">
            <a:avLst/>
          </a:prstGeom>
          <a:noFill/>
          <a:ln w="9525">
            <a:noFill/>
            <a:miter lim="800000"/>
            <a:headEnd/>
            <a:tailEnd/>
          </a:ln>
          <a:effectLst/>
        </p:spPr>
        <p:txBody>
          <a:bodyPr>
            <a:spAutoFit/>
          </a:bodyPr>
          <a:lstStyle/>
          <a:p>
            <a:r>
              <a:rPr lang="en-US" sz="2200">
                <a:solidFill>
                  <a:schemeClr val="accent2"/>
                </a:solidFill>
              </a:rPr>
              <a:t>Since the form text fields are Strings, “amount” needs to be wrapped in a Double object before it may be placed in a double variable</a:t>
            </a:r>
          </a:p>
        </p:txBody>
      </p:sp>
      <p:sp>
        <p:nvSpPr>
          <p:cNvPr id="46085" name="Text Box 5"/>
          <p:cNvSpPr txBox="1">
            <a:spLocks noChangeArrowheads="1"/>
          </p:cNvSpPr>
          <p:nvPr/>
        </p:nvSpPr>
        <p:spPr bwMode="auto">
          <a:xfrm>
            <a:off x="5181600" y="4724401"/>
            <a:ext cx="6604000" cy="1107996"/>
          </a:xfrm>
          <a:prstGeom prst="rect">
            <a:avLst/>
          </a:prstGeom>
          <a:noFill/>
          <a:ln w="9525">
            <a:noFill/>
            <a:miter lim="800000"/>
            <a:headEnd/>
            <a:tailEnd/>
          </a:ln>
          <a:effectLst/>
        </p:spPr>
        <p:txBody>
          <a:bodyPr>
            <a:spAutoFit/>
          </a:bodyPr>
          <a:lstStyle/>
          <a:p>
            <a:r>
              <a:rPr lang="en-US" sz="2200">
                <a:solidFill>
                  <a:schemeClr val="accent2"/>
                </a:solidFill>
              </a:rPr>
              <a:t>If the amount is non-numeric or blank, an exception will be thrown.  The catch clause sets the boolean isDouble to false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04800" y="228601"/>
            <a:ext cx="11176000" cy="5578475"/>
          </a:xfrm>
          <a:prstGeom prst="rect">
            <a:avLst/>
          </a:prstGeom>
          <a:noFill/>
          <a:ln w="9525">
            <a:noFill/>
            <a:miter lim="800000"/>
            <a:headEnd/>
            <a:tailEnd/>
          </a:ln>
          <a:effectLst/>
        </p:spPr>
        <p:txBody>
          <a:bodyPr>
            <a:spAutoFit/>
          </a:bodyPr>
          <a:lstStyle/>
          <a:p>
            <a:r>
              <a:rPr lang="en-US" sz="2000"/>
              <a:t>         if (isDouble) {</a:t>
            </a:r>
          </a:p>
          <a:p>
            <a:r>
              <a:rPr lang="en-US" sz="2000"/>
              <a:t>            try {</a:t>
            </a:r>
          </a:p>
          <a:p>
            <a:endParaRPr lang="en-US" sz="2000"/>
          </a:p>
          <a:p>
            <a:endParaRPr lang="en-US" sz="2000"/>
          </a:p>
          <a:p>
            <a:endParaRPr lang="en-US" sz="2000"/>
          </a:p>
          <a:p>
            <a:r>
              <a:rPr lang="en-US" sz="2000"/>
              <a:t>                Statement s = con.createStatement();</a:t>
            </a:r>
          </a:p>
          <a:p>
            <a:r>
              <a:rPr lang="en-US" sz="2000"/>
              <a:t>                String s1="UPDATE customer SET balance =(";</a:t>
            </a:r>
          </a:p>
          <a:p>
            <a:r>
              <a:rPr lang="en-US" sz="2000"/>
              <a:t>                String s2=") WHERE username =\'"+user+"\';";</a:t>
            </a:r>
          </a:p>
          <a:p>
            <a:r>
              <a:rPr lang="en-US" sz="2000"/>
              <a:t>                ResultSet r;</a:t>
            </a:r>
          </a:p>
          <a:p>
            <a:endParaRPr lang="en-US" sz="2000"/>
          </a:p>
          <a:p>
            <a:r>
              <a:rPr lang="en-US" sz="2000"/>
              <a:t>                r = s.executeQuery("SELECT balance FROM customer WHERE "+</a:t>
            </a:r>
          </a:p>
          <a:p>
            <a:r>
              <a:rPr lang="en-US" sz="2000"/>
              <a:t>                  "username =\'" + user+"\';");</a:t>
            </a:r>
          </a:p>
          <a:p>
            <a:r>
              <a:rPr lang="en-US" sz="2000"/>
              <a:t>                r.next();</a:t>
            </a:r>
          </a:p>
          <a:p>
            <a:r>
              <a:rPr lang="en-US" sz="2000"/>
              <a:t>                double currentBalance = r.getDouble("balance");</a:t>
            </a:r>
          </a:p>
          <a:p>
            <a:endParaRPr lang="en-US" sz="2000"/>
          </a:p>
          <a:p>
            <a:endParaRPr lang="en-US" sz="2000"/>
          </a:p>
          <a:p>
            <a:endParaRPr lang="en-US" sz="2000"/>
          </a:p>
          <a:p>
            <a:r>
              <a:rPr lang="en-US" sz="2000"/>
              <a:t>                String action = req.getParameter("act");</a:t>
            </a:r>
          </a:p>
        </p:txBody>
      </p:sp>
      <p:sp>
        <p:nvSpPr>
          <p:cNvPr id="47107" name="Text Box 3"/>
          <p:cNvSpPr txBox="1">
            <a:spLocks noChangeArrowheads="1"/>
          </p:cNvSpPr>
          <p:nvPr/>
        </p:nvSpPr>
        <p:spPr bwMode="auto">
          <a:xfrm>
            <a:off x="2641600" y="762001"/>
            <a:ext cx="9347200" cy="701675"/>
          </a:xfrm>
          <a:prstGeom prst="rect">
            <a:avLst/>
          </a:prstGeom>
          <a:noFill/>
          <a:ln w="9525">
            <a:noFill/>
            <a:miter lim="800000"/>
            <a:headEnd/>
            <a:tailEnd/>
          </a:ln>
          <a:effectLst/>
        </p:spPr>
        <p:txBody>
          <a:bodyPr>
            <a:spAutoFit/>
          </a:bodyPr>
          <a:lstStyle/>
          <a:p>
            <a:r>
              <a:rPr lang="en-US" sz="2000" dirty="0">
                <a:solidFill>
                  <a:schemeClr val="accent2"/>
                </a:solidFill>
              </a:rPr>
              <a:t>If the amount can convert to a double, the servlet begins preparing an SQL statement.  </a:t>
            </a:r>
            <a:r>
              <a:rPr lang="en-US" sz="1800" dirty="0">
                <a:solidFill>
                  <a:schemeClr val="accent2"/>
                </a:solidFill>
              </a:rPr>
              <a:t>(Most is the same for deposits or withdrawals.)</a:t>
            </a:r>
          </a:p>
        </p:txBody>
      </p:sp>
      <p:sp>
        <p:nvSpPr>
          <p:cNvPr id="47108" name="Text Box 4"/>
          <p:cNvSpPr txBox="1">
            <a:spLocks noChangeArrowheads="1"/>
          </p:cNvSpPr>
          <p:nvPr/>
        </p:nvSpPr>
        <p:spPr bwMode="auto">
          <a:xfrm>
            <a:off x="2235200" y="4648201"/>
            <a:ext cx="9347200" cy="396875"/>
          </a:xfrm>
          <a:prstGeom prst="rect">
            <a:avLst/>
          </a:prstGeom>
          <a:noFill/>
          <a:ln w="9525">
            <a:noFill/>
            <a:miter lim="800000"/>
            <a:headEnd/>
            <a:tailEnd/>
          </a:ln>
          <a:effectLst/>
        </p:spPr>
        <p:txBody>
          <a:bodyPr>
            <a:spAutoFit/>
          </a:bodyPr>
          <a:lstStyle/>
          <a:p>
            <a:r>
              <a:rPr lang="en-US" sz="2000">
                <a:solidFill>
                  <a:schemeClr val="accent2"/>
                </a:solidFill>
              </a:rPr>
              <a:t>The current bank balance is retrieved from the database</a:t>
            </a:r>
            <a:endParaRPr lang="en-US" sz="1800">
              <a:solidFill>
                <a:schemeClr val="accent2"/>
              </a:solidFill>
            </a:endParaRPr>
          </a:p>
        </p:txBody>
      </p:sp>
      <p:sp>
        <p:nvSpPr>
          <p:cNvPr id="47109" name="Text Box 5"/>
          <p:cNvSpPr txBox="1">
            <a:spLocks noChangeArrowheads="1"/>
          </p:cNvSpPr>
          <p:nvPr/>
        </p:nvSpPr>
        <p:spPr bwMode="auto">
          <a:xfrm>
            <a:off x="914400" y="6019801"/>
            <a:ext cx="9347200" cy="396875"/>
          </a:xfrm>
          <a:prstGeom prst="rect">
            <a:avLst/>
          </a:prstGeom>
          <a:noFill/>
          <a:ln w="9525">
            <a:noFill/>
            <a:miter lim="800000"/>
            <a:headEnd/>
            <a:tailEnd/>
          </a:ln>
          <a:effectLst/>
        </p:spPr>
        <p:txBody>
          <a:bodyPr>
            <a:spAutoFit/>
          </a:bodyPr>
          <a:lstStyle/>
          <a:p>
            <a:r>
              <a:rPr lang="en-US" sz="2000">
                <a:solidFill>
                  <a:schemeClr val="accent2"/>
                </a:solidFill>
              </a:rPr>
              <a:t>The radio button contents are retrieved from the request object</a:t>
            </a:r>
            <a:endParaRPr lang="en-US" sz="1800">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 introduction to JavaScript</a:t>
            </a:r>
            <a:endParaRPr lang="en-US" dirty="0"/>
          </a:p>
        </p:txBody>
      </p:sp>
      <p:pic>
        <p:nvPicPr>
          <p:cNvPr id="4" name="Content Placeholder 3"/>
          <p:cNvPicPr>
            <a:picLocks noGrp="1" noChangeAspect="1"/>
          </p:cNvPicPr>
          <p:nvPr>
            <p:ph idx="1"/>
          </p:nvPr>
        </p:nvPicPr>
        <p:blipFill>
          <a:blip r:embed="rId2"/>
          <a:stretch>
            <a:fillRect/>
          </a:stretch>
        </p:blipFill>
        <p:spPr>
          <a:xfrm>
            <a:off x="1319349" y="1690689"/>
            <a:ext cx="9849394" cy="5049746"/>
          </a:xfrm>
          <a:prstGeom prst="rect">
            <a:avLst/>
          </a:prstGeom>
        </p:spPr>
      </p:pic>
    </p:spTree>
    <p:extLst>
      <p:ext uri="{BB962C8B-B14F-4D97-AF65-F5344CB8AC3E}">
        <p14:creationId xmlns:p14="http://schemas.microsoft.com/office/powerpoint/2010/main" val="41206249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04800" y="304800"/>
            <a:ext cx="11176000" cy="2585323"/>
          </a:xfrm>
          <a:prstGeom prst="rect">
            <a:avLst/>
          </a:prstGeom>
          <a:noFill/>
          <a:ln w="9525">
            <a:noFill/>
            <a:miter lim="800000"/>
            <a:headEnd/>
            <a:tailEnd/>
          </a:ln>
          <a:effectLst/>
        </p:spPr>
        <p:txBody>
          <a:bodyPr>
            <a:spAutoFit/>
          </a:bodyPr>
          <a:lstStyle/>
          <a:p>
            <a:r>
              <a:rPr lang="en-US"/>
              <a:t>if (action.equals("withdraw")) {</a:t>
            </a:r>
          </a:p>
          <a:p>
            <a:r>
              <a:rPr lang="en-US"/>
              <a:t>     if (amount &gt; currentBalance)</a:t>
            </a:r>
          </a:p>
          <a:p>
            <a:r>
              <a:rPr lang="en-US"/>
              <a:t>          return(getRejection("overdraw"));</a:t>
            </a:r>
          </a:p>
          <a:p>
            <a:r>
              <a:rPr lang="en-US"/>
              <a:t>     else {</a:t>
            </a:r>
          </a:p>
          <a:p>
            <a:r>
              <a:rPr lang="en-US"/>
              <a:t>          amount = currentBalance-amount;</a:t>
            </a:r>
          </a:p>
          <a:p>
            <a:r>
              <a:rPr lang="en-US"/>
              <a:t>          int success = s.executeUpdate(s1+amount+s2);</a:t>
            </a:r>
          </a:p>
          <a:p>
            <a:r>
              <a:rPr lang="en-US"/>
              <a:t>          return(getUpdate(success,amount));</a:t>
            </a:r>
          </a:p>
          <a:p>
            <a:r>
              <a:rPr lang="en-US"/>
              <a:t>     }</a:t>
            </a:r>
          </a:p>
          <a:p>
            <a:r>
              <a:rPr lang="en-US"/>
              <a:t>}</a:t>
            </a:r>
          </a:p>
        </p:txBody>
      </p:sp>
      <p:sp>
        <p:nvSpPr>
          <p:cNvPr id="48131" name="Text Box 3"/>
          <p:cNvSpPr txBox="1">
            <a:spLocks noChangeArrowheads="1"/>
          </p:cNvSpPr>
          <p:nvPr/>
        </p:nvSpPr>
        <p:spPr bwMode="auto">
          <a:xfrm>
            <a:off x="7213600" y="152400"/>
            <a:ext cx="4622800" cy="1477328"/>
          </a:xfrm>
          <a:prstGeom prst="rect">
            <a:avLst/>
          </a:prstGeom>
          <a:noFill/>
          <a:ln w="9525">
            <a:noFill/>
            <a:miter lim="800000"/>
            <a:headEnd/>
            <a:tailEnd/>
          </a:ln>
          <a:effectLst/>
        </p:spPr>
        <p:txBody>
          <a:bodyPr>
            <a:spAutoFit/>
          </a:bodyPr>
          <a:lstStyle/>
          <a:p>
            <a:r>
              <a:rPr lang="en-US" sz="1800" dirty="0">
                <a:solidFill>
                  <a:schemeClr val="accent2"/>
                </a:solidFill>
              </a:rPr>
              <a:t>If the withdraw radio button was selected, the servlet checks to prevent overdrawing the account.  If there is an overdraw, the results of the error method, </a:t>
            </a:r>
            <a:r>
              <a:rPr lang="en-US" sz="1800" dirty="0" err="1">
                <a:solidFill>
                  <a:schemeClr val="accent2"/>
                </a:solidFill>
              </a:rPr>
              <a:t>getRejection</a:t>
            </a:r>
            <a:r>
              <a:rPr lang="en-US" sz="1800" dirty="0">
                <a:solidFill>
                  <a:schemeClr val="accent2"/>
                </a:solidFill>
              </a:rPr>
              <a:t>() are returned to </a:t>
            </a:r>
            <a:r>
              <a:rPr lang="en-US" sz="1800" dirty="0" err="1">
                <a:solidFill>
                  <a:schemeClr val="accent2"/>
                </a:solidFill>
              </a:rPr>
              <a:t>doPost</a:t>
            </a:r>
            <a:r>
              <a:rPr lang="en-US" sz="1800" dirty="0">
                <a:solidFill>
                  <a:schemeClr val="accent2"/>
                </a:solidFill>
              </a:rPr>
              <a:t>()</a:t>
            </a:r>
          </a:p>
        </p:txBody>
      </p:sp>
      <p:sp>
        <p:nvSpPr>
          <p:cNvPr id="48132" name="Text Box 4"/>
          <p:cNvSpPr txBox="1">
            <a:spLocks noChangeArrowheads="1"/>
          </p:cNvSpPr>
          <p:nvPr/>
        </p:nvSpPr>
        <p:spPr bwMode="auto">
          <a:xfrm>
            <a:off x="1320800" y="3124200"/>
            <a:ext cx="10515600" cy="646331"/>
          </a:xfrm>
          <a:prstGeom prst="rect">
            <a:avLst/>
          </a:prstGeom>
          <a:noFill/>
          <a:ln w="9525">
            <a:noFill/>
            <a:miter lim="800000"/>
            <a:headEnd/>
            <a:tailEnd/>
          </a:ln>
          <a:effectLst/>
        </p:spPr>
        <p:txBody>
          <a:bodyPr>
            <a:spAutoFit/>
          </a:bodyPr>
          <a:lstStyle/>
          <a:p>
            <a:r>
              <a:rPr lang="en-US" sz="1800" dirty="0">
                <a:solidFill>
                  <a:schemeClr val="accent2"/>
                </a:solidFill>
              </a:rPr>
              <a:t>If the current balance is high enough, the servlet combines the two parts of the query String, surrounding the new balance and returns the results of the </a:t>
            </a:r>
            <a:r>
              <a:rPr lang="en-US" sz="1800" dirty="0" err="1">
                <a:solidFill>
                  <a:schemeClr val="accent2"/>
                </a:solidFill>
              </a:rPr>
              <a:t>getUpdate</a:t>
            </a:r>
            <a:r>
              <a:rPr lang="en-US" sz="1800" dirty="0">
                <a:solidFill>
                  <a:schemeClr val="accent2"/>
                </a:solidFill>
              </a:rPr>
              <a:t>() method</a:t>
            </a:r>
          </a:p>
        </p:txBody>
      </p:sp>
      <p:sp>
        <p:nvSpPr>
          <p:cNvPr id="48133" name="Text Box 5"/>
          <p:cNvSpPr txBox="1">
            <a:spLocks noChangeArrowheads="1"/>
          </p:cNvSpPr>
          <p:nvPr/>
        </p:nvSpPr>
        <p:spPr bwMode="auto">
          <a:xfrm>
            <a:off x="304800" y="4038600"/>
            <a:ext cx="11176000" cy="2031325"/>
          </a:xfrm>
          <a:prstGeom prst="rect">
            <a:avLst/>
          </a:prstGeom>
          <a:noFill/>
          <a:ln w="9525">
            <a:noFill/>
            <a:miter lim="800000"/>
            <a:headEnd/>
            <a:tailEnd/>
          </a:ln>
          <a:effectLst/>
        </p:spPr>
        <p:txBody>
          <a:bodyPr>
            <a:spAutoFit/>
          </a:bodyPr>
          <a:lstStyle/>
          <a:p>
            <a:r>
              <a:rPr lang="en-US"/>
              <a:t> else {</a:t>
            </a:r>
          </a:p>
          <a:p>
            <a:r>
              <a:rPr lang="en-US"/>
              <a:t>     amount +=currentBalance;</a:t>
            </a:r>
          </a:p>
          <a:p>
            <a:r>
              <a:rPr lang="en-US"/>
              <a:t>     int success = s.executeUpdate(s1+amount+s2);</a:t>
            </a:r>
          </a:p>
          <a:p>
            <a:r>
              <a:rPr lang="en-US"/>
              <a:t>     return(getUpdate(success,amount));</a:t>
            </a:r>
          </a:p>
          <a:p>
            <a:r>
              <a:rPr lang="en-US"/>
              <a:t>}</a:t>
            </a:r>
          </a:p>
          <a:p>
            <a:r>
              <a:rPr lang="en-US"/>
              <a:t>//Rest of method will be</a:t>
            </a:r>
          </a:p>
          <a:p>
            <a:r>
              <a:rPr lang="en-US"/>
              <a:t>//examined later</a:t>
            </a:r>
          </a:p>
        </p:txBody>
      </p:sp>
      <p:sp>
        <p:nvSpPr>
          <p:cNvPr id="48134" name="Text Box 6"/>
          <p:cNvSpPr txBox="1">
            <a:spLocks noChangeArrowheads="1"/>
          </p:cNvSpPr>
          <p:nvPr/>
        </p:nvSpPr>
        <p:spPr bwMode="auto">
          <a:xfrm>
            <a:off x="8636000" y="4191001"/>
            <a:ext cx="3200400" cy="923330"/>
          </a:xfrm>
          <a:prstGeom prst="rect">
            <a:avLst/>
          </a:prstGeom>
          <a:noFill/>
          <a:ln w="9525">
            <a:noFill/>
            <a:miter lim="800000"/>
            <a:headEnd/>
            <a:tailEnd/>
          </a:ln>
          <a:effectLst/>
        </p:spPr>
        <p:txBody>
          <a:bodyPr>
            <a:spAutoFit/>
          </a:bodyPr>
          <a:lstStyle/>
          <a:p>
            <a:r>
              <a:rPr lang="en-US" sz="1800">
                <a:solidFill>
                  <a:schemeClr val="accent2"/>
                </a:solidFill>
              </a:rPr>
              <a:t>A deposit works the same way, except that it does not worry about overdrafts</a:t>
            </a:r>
          </a:p>
        </p:txBody>
      </p:sp>
      <p:sp>
        <p:nvSpPr>
          <p:cNvPr id="48135" name="Text Box 7"/>
          <p:cNvSpPr txBox="1">
            <a:spLocks noChangeArrowheads="1"/>
          </p:cNvSpPr>
          <p:nvPr/>
        </p:nvSpPr>
        <p:spPr bwMode="auto">
          <a:xfrm>
            <a:off x="4673600" y="5715000"/>
            <a:ext cx="7315200" cy="646331"/>
          </a:xfrm>
          <a:prstGeom prst="rect">
            <a:avLst/>
          </a:prstGeom>
          <a:noFill/>
          <a:ln w="9525">
            <a:noFill/>
            <a:miter lim="800000"/>
            <a:headEnd/>
            <a:tailEnd/>
          </a:ln>
          <a:effectLst/>
        </p:spPr>
        <p:txBody>
          <a:bodyPr>
            <a:spAutoFit/>
          </a:bodyPr>
          <a:lstStyle/>
          <a:p>
            <a:r>
              <a:rPr lang="en-US" sz="1800">
                <a:solidFill>
                  <a:schemeClr val="accent2"/>
                </a:solidFill>
              </a:rPr>
              <a:t>executeUpdate() returns the number of rows changed or 0 if no update was made.  This and the updated balance get passed to getUpdate()</a:t>
            </a:r>
          </a:p>
        </p:txBody>
      </p:sp>
      <p:sp>
        <p:nvSpPr>
          <p:cNvPr id="48136" name="Line 8"/>
          <p:cNvSpPr>
            <a:spLocks noChangeShapeType="1"/>
          </p:cNvSpPr>
          <p:nvPr/>
        </p:nvSpPr>
        <p:spPr bwMode="auto">
          <a:xfrm flipH="1" flipV="1">
            <a:off x="7518400" y="5181600"/>
            <a:ext cx="812800" cy="533400"/>
          </a:xfrm>
          <a:prstGeom prst="line">
            <a:avLst/>
          </a:prstGeom>
          <a:noFill/>
          <a:ln w="63500">
            <a:solidFill>
              <a:srgbClr val="FF00FF"/>
            </a:solidFill>
            <a:round/>
            <a:headEnd/>
            <a:tailEnd type="triangle" w="med" len="med"/>
          </a:ln>
          <a:effectLst/>
        </p:spPr>
        <p:txBody>
          <a:bodyPr/>
          <a:lstStyle/>
          <a:p>
            <a:endParaRPr lang="en-US"/>
          </a:p>
        </p:txBody>
      </p:sp>
      <p:sp>
        <p:nvSpPr>
          <p:cNvPr id="48137" name="Line 9"/>
          <p:cNvSpPr>
            <a:spLocks noChangeShapeType="1"/>
          </p:cNvSpPr>
          <p:nvPr/>
        </p:nvSpPr>
        <p:spPr bwMode="auto">
          <a:xfrm flipH="1" flipV="1">
            <a:off x="6807200" y="5486400"/>
            <a:ext cx="1524000" cy="228600"/>
          </a:xfrm>
          <a:prstGeom prst="line">
            <a:avLst/>
          </a:prstGeom>
          <a:noFill/>
          <a:ln w="63500">
            <a:solidFill>
              <a:srgbClr val="FF00FF"/>
            </a:solidFill>
            <a:round/>
            <a:headEnd/>
            <a:tailEnd type="triangle" w="med" len="med"/>
          </a:ln>
          <a:effectLst/>
        </p:spPr>
        <p:txBody>
          <a:bodyPr/>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914400" y="381000"/>
            <a:ext cx="10363200" cy="1143000"/>
          </a:xfrm>
        </p:spPr>
        <p:txBody>
          <a:bodyPr/>
          <a:lstStyle/>
          <a:p>
            <a:r>
              <a:rPr lang="en-US"/>
              <a:t>Database Integrity Question</a:t>
            </a:r>
          </a:p>
        </p:txBody>
      </p:sp>
      <p:sp>
        <p:nvSpPr>
          <p:cNvPr id="49155" name="Text Box 3"/>
          <p:cNvSpPr txBox="1">
            <a:spLocks noChangeArrowheads="1"/>
          </p:cNvSpPr>
          <p:nvPr/>
        </p:nvSpPr>
        <p:spPr bwMode="auto">
          <a:xfrm>
            <a:off x="406400" y="1600200"/>
            <a:ext cx="11379200" cy="3970318"/>
          </a:xfrm>
          <a:prstGeom prst="rect">
            <a:avLst/>
          </a:prstGeom>
          <a:noFill/>
          <a:ln w="9525">
            <a:noFill/>
            <a:miter lim="800000"/>
            <a:headEnd/>
            <a:tailEnd/>
          </a:ln>
          <a:effectLst/>
        </p:spPr>
        <p:txBody>
          <a:bodyPr>
            <a:spAutoFit/>
          </a:bodyPr>
          <a:lstStyle/>
          <a:p>
            <a:r>
              <a:rPr lang="en-US" sz="2800" dirty="0"/>
              <a:t>The current balance was selected, additional code was run, and then the balance was updated.</a:t>
            </a:r>
          </a:p>
          <a:p>
            <a:endParaRPr lang="en-US" sz="2800" dirty="0"/>
          </a:p>
          <a:p>
            <a:r>
              <a:rPr lang="en-US" sz="2800" dirty="0"/>
              <a:t>How do we prevent the servlet from running another request to change the balance between the select and update statement?</a:t>
            </a:r>
          </a:p>
          <a:p>
            <a:endParaRPr lang="en-US" sz="2800" dirty="0"/>
          </a:p>
          <a:p>
            <a:r>
              <a:rPr lang="en-US" sz="2800" dirty="0" err="1"/>
              <a:t>BankServlet</a:t>
            </a:r>
            <a:r>
              <a:rPr lang="en-US" sz="2800" dirty="0"/>
              <a:t> implements </a:t>
            </a:r>
            <a:r>
              <a:rPr lang="en-US" sz="2800" i="1" dirty="0" err="1"/>
              <a:t>SingleThreadModel</a:t>
            </a:r>
            <a:r>
              <a:rPr lang="en-US" sz="2800" dirty="0"/>
              <a:t> to limit the servlet to one thread at a time.  No other user can access the database until the current request has been processed</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a:xfrm>
            <a:off x="914400" y="381000"/>
            <a:ext cx="10363200" cy="1143000"/>
          </a:xfrm>
        </p:spPr>
        <p:txBody>
          <a:bodyPr/>
          <a:lstStyle/>
          <a:p>
            <a:r>
              <a:rPr lang="en-US"/>
              <a:t>getUpdate()</a:t>
            </a:r>
          </a:p>
        </p:txBody>
      </p:sp>
      <p:sp>
        <p:nvSpPr>
          <p:cNvPr id="50179" name="Text Box 3"/>
          <p:cNvSpPr txBox="1">
            <a:spLocks noChangeArrowheads="1"/>
          </p:cNvSpPr>
          <p:nvPr/>
        </p:nvSpPr>
        <p:spPr bwMode="auto">
          <a:xfrm>
            <a:off x="406400" y="1600201"/>
            <a:ext cx="11379200" cy="3416320"/>
          </a:xfrm>
          <a:prstGeom prst="rect">
            <a:avLst/>
          </a:prstGeom>
          <a:noFill/>
          <a:ln w="9525">
            <a:noFill/>
            <a:miter lim="800000"/>
            <a:headEnd/>
            <a:tailEnd/>
          </a:ln>
          <a:effectLst/>
        </p:spPr>
        <p:txBody>
          <a:bodyPr>
            <a:spAutoFit/>
          </a:bodyPr>
          <a:lstStyle/>
          <a:p>
            <a:r>
              <a:rPr lang="en-US"/>
              <a:t> public String getUpdate(int success, double amount) {</a:t>
            </a:r>
          </a:p>
          <a:p>
            <a:r>
              <a:rPr lang="en-US"/>
              <a:t>      if (success ==0)</a:t>
            </a:r>
          </a:p>
          <a:p>
            <a:r>
              <a:rPr lang="en-US"/>
              <a:t>         return(getRejection("db"));</a:t>
            </a:r>
          </a:p>
          <a:p>
            <a:r>
              <a:rPr lang="en-US"/>
              <a:t>.</a:t>
            </a:r>
          </a:p>
          <a:p>
            <a:endParaRPr lang="en-US"/>
          </a:p>
          <a:p>
            <a:endParaRPr lang="en-US"/>
          </a:p>
          <a:p>
            <a:r>
              <a:rPr lang="en-US"/>
              <a:t>      GenerateResult gen = new GenerateResult();</a:t>
            </a:r>
          </a:p>
          <a:p>
            <a:r>
              <a:rPr lang="en-US"/>
              <a:t>      Double d = new Double(amount);</a:t>
            </a:r>
          </a:p>
          <a:p>
            <a:r>
              <a:rPr lang="en-US"/>
              <a:t>      String s = d.toString();</a:t>
            </a:r>
          </a:p>
          <a:p>
            <a:r>
              <a:rPr lang="en-US"/>
              <a:t>      return gen.getHeader(s)+gen.getBody(s);</a:t>
            </a:r>
          </a:p>
          <a:p>
            <a:r>
              <a:rPr lang="en-US"/>
              <a:t>   }</a:t>
            </a:r>
          </a:p>
          <a:p>
            <a:r>
              <a:rPr lang="en-US"/>
              <a:t>}</a:t>
            </a:r>
          </a:p>
        </p:txBody>
      </p:sp>
      <p:sp>
        <p:nvSpPr>
          <p:cNvPr id="50180" name="Text Box 4"/>
          <p:cNvSpPr txBox="1">
            <a:spLocks noChangeArrowheads="1"/>
          </p:cNvSpPr>
          <p:nvPr/>
        </p:nvSpPr>
        <p:spPr bwMode="auto">
          <a:xfrm>
            <a:off x="6096000" y="2133601"/>
            <a:ext cx="5689600" cy="646331"/>
          </a:xfrm>
          <a:prstGeom prst="rect">
            <a:avLst/>
          </a:prstGeom>
          <a:noFill/>
          <a:ln w="9525">
            <a:noFill/>
            <a:miter lim="800000"/>
            <a:headEnd/>
            <a:tailEnd/>
          </a:ln>
          <a:effectLst/>
        </p:spPr>
        <p:txBody>
          <a:bodyPr>
            <a:spAutoFit/>
          </a:bodyPr>
          <a:lstStyle/>
          <a:p>
            <a:r>
              <a:rPr lang="en-US">
                <a:solidFill>
                  <a:schemeClr val="accent2"/>
                </a:solidFill>
              </a:rPr>
              <a:t>If no rows were updated we pass a particular String to getRejection() and return the result to doPost()</a:t>
            </a:r>
          </a:p>
        </p:txBody>
      </p:sp>
      <p:sp>
        <p:nvSpPr>
          <p:cNvPr id="50181" name="Text Box 5"/>
          <p:cNvSpPr txBox="1">
            <a:spLocks noChangeArrowheads="1"/>
          </p:cNvSpPr>
          <p:nvPr/>
        </p:nvSpPr>
        <p:spPr bwMode="auto">
          <a:xfrm>
            <a:off x="1422400" y="5486401"/>
            <a:ext cx="10363200" cy="646331"/>
          </a:xfrm>
          <a:prstGeom prst="rect">
            <a:avLst/>
          </a:prstGeom>
          <a:noFill/>
          <a:ln w="9525">
            <a:noFill/>
            <a:miter lim="800000"/>
            <a:headEnd/>
            <a:tailEnd/>
          </a:ln>
          <a:effectLst/>
        </p:spPr>
        <p:txBody>
          <a:bodyPr>
            <a:spAutoFit/>
          </a:bodyPr>
          <a:lstStyle/>
          <a:p>
            <a:r>
              <a:rPr lang="en-US">
                <a:solidFill>
                  <a:schemeClr val="accent2"/>
                </a:solidFill>
              </a:rPr>
              <a:t>Otherwise we create a new GenerateResult object, pass the new balance to it as a String, and return the result to doPost()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a:xfrm>
            <a:off x="914400" y="381000"/>
            <a:ext cx="10363200" cy="1143000"/>
          </a:xfrm>
        </p:spPr>
        <p:txBody>
          <a:bodyPr/>
          <a:lstStyle/>
          <a:p>
            <a:r>
              <a:rPr lang="en-US"/>
              <a:t>GenerateResult</a:t>
            </a:r>
          </a:p>
        </p:txBody>
      </p:sp>
      <p:sp>
        <p:nvSpPr>
          <p:cNvPr id="51203" name="Text Box 3"/>
          <p:cNvSpPr txBox="1">
            <a:spLocks noChangeArrowheads="1"/>
          </p:cNvSpPr>
          <p:nvPr/>
        </p:nvSpPr>
        <p:spPr bwMode="auto">
          <a:xfrm>
            <a:off x="406400" y="1600201"/>
            <a:ext cx="11379200" cy="2862322"/>
          </a:xfrm>
          <a:prstGeom prst="rect">
            <a:avLst/>
          </a:prstGeom>
          <a:noFill/>
          <a:ln w="9525">
            <a:noFill/>
            <a:miter lim="800000"/>
            <a:headEnd/>
            <a:tailEnd/>
          </a:ln>
          <a:effectLst/>
        </p:spPr>
        <p:txBody>
          <a:bodyPr>
            <a:spAutoFit/>
          </a:bodyPr>
          <a:lstStyle/>
          <a:p>
            <a:r>
              <a:rPr lang="en-US"/>
              <a:t>public class GenerateResult extends GenerateHTML{</a:t>
            </a:r>
          </a:p>
          <a:p>
            <a:endParaRPr lang="en-US"/>
          </a:p>
          <a:p>
            <a:r>
              <a:rPr lang="en-US"/>
              <a:t>   public String getTitle(String s) {</a:t>
            </a:r>
          </a:p>
          <a:p>
            <a:r>
              <a:rPr lang="en-US"/>
              <a:t>      return ("Transaction Successful");</a:t>
            </a:r>
          </a:p>
          <a:p>
            <a:r>
              <a:rPr lang="en-US"/>
              <a:t>   }</a:t>
            </a:r>
          </a:p>
          <a:p>
            <a:r>
              <a:rPr lang="en-US"/>
              <a:t>   public String getBodyText(String s) {</a:t>
            </a:r>
          </a:p>
          <a:p>
            <a:r>
              <a:rPr lang="en-US"/>
              <a:t>      return "&lt;h2 align=center&gt;Transaction Successful&lt;/h2&gt;"+</a:t>
            </a:r>
          </a:p>
          <a:p>
            <a:r>
              <a:rPr lang="en-US"/>
              <a:t>         "&lt;h3&gt;Your new balance is $"+s+"&lt;/h3&gt;";</a:t>
            </a:r>
          </a:p>
          <a:p>
            <a:r>
              <a:rPr lang="en-US"/>
              <a:t>   }</a:t>
            </a:r>
          </a:p>
          <a:p>
            <a:r>
              <a:rPr lang="en-US"/>
              <a:t>}</a:t>
            </a:r>
          </a:p>
        </p:txBody>
      </p:sp>
      <p:sp>
        <p:nvSpPr>
          <p:cNvPr id="51204" name="Text Box 4"/>
          <p:cNvSpPr txBox="1">
            <a:spLocks noChangeArrowheads="1"/>
          </p:cNvSpPr>
          <p:nvPr/>
        </p:nvSpPr>
        <p:spPr bwMode="auto">
          <a:xfrm>
            <a:off x="6705600" y="2209800"/>
            <a:ext cx="5181600" cy="646331"/>
          </a:xfrm>
          <a:prstGeom prst="rect">
            <a:avLst/>
          </a:prstGeom>
          <a:noFill/>
          <a:ln w="9525">
            <a:noFill/>
            <a:miter lim="800000"/>
            <a:headEnd/>
            <a:tailEnd/>
          </a:ln>
          <a:effectLst/>
        </p:spPr>
        <p:txBody>
          <a:bodyPr>
            <a:spAutoFit/>
          </a:bodyPr>
          <a:lstStyle/>
          <a:p>
            <a:r>
              <a:rPr lang="en-US">
                <a:solidFill>
                  <a:schemeClr val="accent2"/>
                </a:solidFill>
              </a:rPr>
              <a:t>getTitle() is overrridden to name the page Transaction Successful</a:t>
            </a:r>
          </a:p>
        </p:txBody>
      </p:sp>
      <p:sp>
        <p:nvSpPr>
          <p:cNvPr id="51205" name="Text Box 5"/>
          <p:cNvSpPr txBox="1">
            <a:spLocks noChangeArrowheads="1"/>
          </p:cNvSpPr>
          <p:nvPr/>
        </p:nvSpPr>
        <p:spPr bwMode="auto">
          <a:xfrm>
            <a:off x="1219200" y="4724401"/>
            <a:ext cx="10363200" cy="369332"/>
          </a:xfrm>
          <a:prstGeom prst="rect">
            <a:avLst/>
          </a:prstGeom>
          <a:noFill/>
          <a:ln w="9525">
            <a:noFill/>
            <a:miter lim="800000"/>
            <a:headEnd/>
            <a:tailEnd/>
          </a:ln>
          <a:effectLst/>
        </p:spPr>
        <p:txBody>
          <a:bodyPr>
            <a:spAutoFit/>
          </a:bodyPr>
          <a:lstStyle/>
          <a:p>
            <a:r>
              <a:rPr lang="en-US">
                <a:solidFill>
                  <a:schemeClr val="accent2"/>
                </a:solidFill>
              </a:rPr>
              <a:t>getBodyText() is overridden to provide HTML including the new balance, which is passed to it.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Transaction Successful</a:t>
            </a:r>
          </a:p>
        </p:txBody>
      </p:sp>
      <p:pic>
        <p:nvPicPr>
          <p:cNvPr id="52227" name="Picture 3"/>
          <p:cNvPicPr>
            <a:picLocks noChangeAspect="1" noChangeArrowheads="1"/>
          </p:cNvPicPr>
          <p:nvPr/>
        </p:nvPicPr>
        <p:blipFill>
          <a:blip r:embed="rId2"/>
          <a:srcRect/>
          <a:stretch>
            <a:fillRect/>
          </a:stretch>
        </p:blipFill>
        <p:spPr bwMode="auto">
          <a:xfrm>
            <a:off x="2112434" y="2422525"/>
            <a:ext cx="7967133" cy="2012950"/>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processTrans() Revisited</a:t>
            </a:r>
          </a:p>
        </p:txBody>
      </p:sp>
      <p:sp>
        <p:nvSpPr>
          <p:cNvPr id="53251" name="Text Box 3"/>
          <p:cNvSpPr txBox="1">
            <a:spLocks noChangeArrowheads="1"/>
          </p:cNvSpPr>
          <p:nvPr/>
        </p:nvSpPr>
        <p:spPr bwMode="auto">
          <a:xfrm>
            <a:off x="385234" y="1676400"/>
            <a:ext cx="11298767" cy="3693319"/>
          </a:xfrm>
          <a:prstGeom prst="rect">
            <a:avLst/>
          </a:prstGeom>
          <a:noFill/>
          <a:ln w="9525">
            <a:noFill/>
            <a:miter lim="800000"/>
            <a:headEnd/>
            <a:tailEnd/>
          </a:ln>
          <a:effectLst/>
        </p:spPr>
        <p:txBody>
          <a:bodyPr>
            <a:spAutoFit/>
          </a:bodyPr>
          <a:lstStyle/>
          <a:p>
            <a:r>
              <a:rPr lang="en-US"/>
              <a:t>/*Deposits and withdrawals were completed within an if statement,</a:t>
            </a:r>
          </a:p>
          <a:p>
            <a:r>
              <a:rPr lang="en-US"/>
              <a:t> *if the boolean isAmount was true, followed by a try block</a:t>
            </a:r>
          </a:p>
          <a:p>
            <a:r>
              <a:rPr lang="en-US"/>
              <a:t> *surrounding the SQL statement</a:t>
            </a:r>
          </a:p>
          <a:p>
            <a:r>
              <a:rPr lang="en-US"/>
              <a:t> */</a:t>
            </a:r>
          </a:p>
          <a:p>
            <a:endParaRPr lang="en-US"/>
          </a:p>
          <a:p>
            <a:r>
              <a:rPr lang="en-US"/>
              <a:t>      catch (SQLException e) {</a:t>
            </a:r>
          </a:p>
          <a:p>
            <a:r>
              <a:rPr lang="en-US"/>
              <a:t>          return(getRejection("db"));</a:t>
            </a:r>
          </a:p>
          <a:p>
            <a:r>
              <a:rPr lang="en-US"/>
              <a:t>     }</a:t>
            </a:r>
          </a:p>
          <a:p>
            <a:r>
              <a:rPr lang="en-US"/>
              <a:t>         }</a:t>
            </a:r>
          </a:p>
          <a:p>
            <a:r>
              <a:rPr lang="en-US"/>
              <a:t>else {</a:t>
            </a:r>
          </a:p>
          <a:p>
            <a:r>
              <a:rPr lang="en-US"/>
              <a:t>            return(getRejection("invalid"));</a:t>
            </a:r>
          </a:p>
          <a:p>
            <a:r>
              <a:rPr lang="en-US"/>
              <a:t>}          </a:t>
            </a:r>
          </a:p>
          <a:p>
            <a:r>
              <a:rPr lang="en-US"/>
              <a:t>}</a:t>
            </a:r>
          </a:p>
        </p:txBody>
      </p:sp>
      <p:sp>
        <p:nvSpPr>
          <p:cNvPr id="53252" name="Text Box 4"/>
          <p:cNvSpPr txBox="1">
            <a:spLocks noChangeArrowheads="1"/>
          </p:cNvSpPr>
          <p:nvPr/>
        </p:nvSpPr>
        <p:spPr bwMode="auto">
          <a:xfrm>
            <a:off x="6400800" y="2895601"/>
            <a:ext cx="5181600" cy="923330"/>
          </a:xfrm>
          <a:prstGeom prst="rect">
            <a:avLst/>
          </a:prstGeom>
          <a:noFill/>
          <a:ln w="9525">
            <a:noFill/>
            <a:miter lim="800000"/>
            <a:headEnd/>
            <a:tailEnd/>
          </a:ln>
          <a:effectLst/>
        </p:spPr>
        <p:txBody>
          <a:bodyPr>
            <a:spAutoFit/>
          </a:bodyPr>
          <a:lstStyle/>
          <a:p>
            <a:r>
              <a:rPr lang="en-US">
                <a:solidFill>
                  <a:schemeClr val="accent2"/>
                </a:solidFill>
              </a:rPr>
              <a:t>If there is an SQLException, we pass a particular String to getRejection() and return the result to doPost()</a:t>
            </a:r>
          </a:p>
        </p:txBody>
      </p:sp>
      <p:sp>
        <p:nvSpPr>
          <p:cNvPr id="53253" name="Text Box 5"/>
          <p:cNvSpPr txBox="1">
            <a:spLocks noChangeArrowheads="1"/>
          </p:cNvSpPr>
          <p:nvPr/>
        </p:nvSpPr>
        <p:spPr bwMode="auto">
          <a:xfrm>
            <a:off x="1117600" y="5867401"/>
            <a:ext cx="10363200" cy="369332"/>
          </a:xfrm>
          <a:prstGeom prst="rect">
            <a:avLst/>
          </a:prstGeom>
          <a:noFill/>
          <a:ln w="9525">
            <a:noFill/>
            <a:miter lim="800000"/>
            <a:headEnd/>
            <a:tailEnd/>
          </a:ln>
          <a:effectLst/>
        </p:spPr>
        <p:txBody>
          <a:bodyPr>
            <a:spAutoFit/>
          </a:bodyPr>
          <a:lstStyle/>
          <a:p>
            <a:r>
              <a:rPr lang="en-US">
                <a:solidFill>
                  <a:schemeClr val="accent2"/>
                </a:solidFill>
              </a:rPr>
              <a:t>If isDouble is false, we pass a particular String to getRejection() and return the result to doPost()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14400" y="304800"/>
            <a:ext cx="10363200" cy="1143000"/>
          </a:xfrm>
        </p:spPr>
        <p:txBody>
          <a:bodyPr/>
          <a:lstStyle/>
          <a:p>
            <a:r>
              <a:rPr lang="en-US"/>
              <a:t>getReject() Revisited</a:t>
            </a:r>
          </a:p>
        </p:txBody>
      </p:sp>
      <p:sp>
        <p:nvSpPr>
          <p:cNvPr id="54275" name="Text Box 3"/>
          <p:cNvSpPr txBox="1">
            <a:spLocks noChangeArrowheads="1"/>
          </p:cNvSpPr>
          <p:nvPr/>
        </p:nvSpPr>
        <p:spPr bwMode="auto">
          <a:xfrm>
            <a:off x="329053" y="1348800"/>
            <a:ext cx="11298767" cy="5509200"/>
          </a:xfrm>
          <a:prstGeom prst="rect">
            <a:avLst/>
          </a:prstGeom>
          <a:noFill/>
          <a:ln w="9525">
            <a:noFill/>
            <a:miter lim="800000"/>
            <a:headEnd/>
            <a:tailEnd/>
          </a:ln>
          <a:effectLst/>
        </p:spPr>
        <p:txBody>
          <a:bodyPr>
            <a:spAutoFit/>
          </a:bodyPr>
          <a:lstStyle/>
          <a:p>
            <a:r>
              <a:rPr lang="en-US" sz="2200" dirty="0"/>
              <a:t>   public String </a:t>
            </a:r>
            <a:r>
              <a:rPr lang="en-US" sz="2200" dirty="0" err="1"/>
              <a:t>getRejection</a:t>
            </a:r>
            <a:r>
              <a:rPr lang="en-US" sz="2200" dirty="0"/>
              <a:t>(String s) {</a:t>
            </a:r>
          </a:p>
          <a:p>
            <a:r>
              <a:rPr lang="en-US" sz="2200" dirty="0"/>
              <a:t>       </a:t>
            </a:r>
            <a:r>
              <a:rPr lang="en-US" sz="2200" dirty="0" err="1"/>
              <a:t>GenerateReject</a:t>
            </a:r>
            <a:r>
              <a:rPr lang="en-US" sz="2200" dirty="0"/>
              <a:t> gen = new </a:t>
            </a:r>
            <a:r>
              <a:rPr lang="en-US" sz="2200" dirty="0" err="1"/>
              <a:t>GenerateReject</a:t>
            </a:r>
            <a:r>
              <a:rPr lang="en-US" sz="2200" dirty="0"/>
              <a:t>();</a:t>
            </a:r>
          </a:p>
          <a:p>
            <a:r>
              <a:rPr lang="en-US" sz="2200" dirty="0"/>
              <a:t>       String problem ="Error";</a:t>
            </a:r>
          </a:p>
          <a:p>
            <a:r>
              <a:rPr lang="en-US" sz="2200" dirty="0"/>
              <a:t>       if (</a:t>
            </a:r>
            <a:r>
              <a:rPr lang="en-US" sz="2200" dirty="0" err="1"/>
              <a:t>s.equals</a:t>
            </a:r>
            <a:r>
              <a:rPr lang="en-US" sz="2200" dirty="0"/>
              <a:t>("missing"))</a:t>
            </a:r>
          </a:p>
          <a:p>
            <a:r>
              <a:rPr lang="en-US" sz="2200" dirty="0"/>
              <a:t>          problem = "You did not enter a valid user name and password.";</a:t>
            </a:r>
          </a:p>
          <a:p>
            <a:r>
              <a:rPr lang="en-US" sz="2200" dirty="0"/>
              <a:t>       if (</a:t>
            </a:r>
            <a:r>
              <a:rPr lang="en-US" sz="2200" dirty="0" err="1"/>
              <a:t>s.equals</a:t>
            </a:r>
            <a:r>
              <a:rPr lang="en-US" sz="2200" dirty="0"/>
              <a:t>("db"))</a:t>
            </a:r>
          </a:p>
          <a:p>
            <a:r>
              <a:rPr lang="en-US" sz="2200" dirty="0"/>
              <a:t>          problem = "Database Error";</a:t>
            </a:r>
          </a:p>
          <a:p>
            <a:r>
              <a:rPr lang="en-US" sz="2200" dirty="0"/>
              <a:t>       if (</a:t>
            </a:r>
            <a:r>
              <a:rPr lang="en-US" sz="2200" dirty="0" err="1"/>
              <a:t>s.equals</a:t>
            </a:r>
            <a:r>
              <a:rPr lang="en-US" sz="2200" dirty="0"/>
              <a:t>("overdraw"))</a:t>
            </a:r>
          </a:p>
          <a:p>
            <a:r>
              <a:rPr lang="en-US" sz="2200" dirty="0"/>
              <a:t>          problem="You may not withdraw more than your balance.";</a:t>
            </a:r>
          </a:p>
          <a:p>
            <a:r>
              <a:rPr lang="en-US" sz="2200" dirty="0"/>
              <a:t>       if (</a:t>
            </a:r>
            <a:r>
              <a:rPr lang="en-US" sz="2200" dirty="0" err="1"/>
              <a:t>s.equals</a:t>
            </a:r>
            <a:r>
              <a:rPr lang="en-US" sz="2200" dirty="0"/>
              <a:t>("invalid"))</a:t>
            </a:r>
          </a:p>
          <a:p>
            <a:r>
              <a:rPr lang="en-US" sz="2200" dirty="0"/>
              <a:t>          problem="You must fill out the form correctly.";</a:t>
            </a:r>
          </a:p>
          <a:p>
            <a:endParaRPr lang="en-US" sz="2200" dirty="0"/>
          </a:p>
          <a:p>
            <a:endParaRPr lang="en-US" sz="2200" dirty="0"/>
          </a:p>
          <a:p>
            <a:endParaRPr lang="en-US" sz="2200" dirty="0"/>
          </a:p>
          <a:p>
            <a:r>
              <a:rPr lang="en-US" sz="2200" dirty="0"/>
              <a:t>       return </a:t>
            </a:r>
            <a:r>
              <a:rPr lang="en-US" sz="2200" dirty="0" err="1"/>
              <a:t>gen.getHeader</a:t>
            </a:r>
            <a:r>
              <a:rPr lang="en-US" sz="2200" dirty="0"/>
              <a:t>(problem)+ </a:t>
            </a:r>
            <a:r>
              <a:rPr lang="en-US" sz="2200" dirty="0" err="1"/>
              <a:t>gen.getBody</a:t>
            </a:r>
            <a:r>
              <a:rPr lang="en-US" sz="2200" dirty="0"/>
              <a:t>(problem);</a:t>
            </a:r>
          </a:p>
          <a:p>
            <a:r>
              <a:rPr lang="en-US" sz="2200" dirty="0"/>
              <a:t>   }</a:t>
            </a:r>
          </a:p>
        </p:txBody>
      </p:sp>
      <p:sp>
        <p:nvSpPr>
          <p:cNvPr id="54276" name="Text Box 4"/>
          <p:cNvSpPr txBox="1">
            <a:spLocks noChangeArrowheads="1"/>
          </p:cNvSpPr>
          <p:nvPr/>
        </p:nvSpPr>
        <p:spPr bwMode="auto">
          <a:xfrm>
            <a:off x="7416800" y="3581400"/>
            <a:ext cx="4368800" cy="396875"/>
          </a:xfrm>
          <a:prstGeom prst="rect">
            <a:avLst/>
          </a:prstGeom>
          <a:noFill/>
          <a:ln w="9525">
            <a:noFill/>
            <a:miter lim="800000"/>
            <a:headEnd/>
            <a:tailEnd/>
          </a:ln>
          <a:effectLst/>
        </p:spPr>
        <p:txBody>
          <a:bodyPr>
            <a:spAutoFit/>
          </a:bodyPr>
          <a:lstStyle/>
          <a:p>
            <a:r>
              <a:rPr lang="en-US" sz="2000">
                <a:solidFill>
                  <a:schemeClr val="accent2"/>
                </a:solidFill>
              </a:rPr>
              <a:t>If withdrawal exceeds balance</a:t>
            </a:r>
          </a:p>
        </p:txBody>
      </p:sp>
      <p:sp>
        <p:nvSpPr>
          <p:cNvPr id="54277" name="Text Box 5"/>
          <p:cNvSpPr txBox="1">
            <a:spLocks noChangeArrowheads="1"/>
          </p:cNvSpPr>
          <p:nvPr/>
        </p:nvSpPr>
        <p:spPr bwMode="auto">
          <a:xfrm>
            <a:off x="7416800" y="2057401"/>
            <a:ext cx="4368800" cy="396875"/>
          </a:xfrm>
          <a:prstGeom prst="rect">
            <a:avLst/>
          </a:prstGeom>
          <a:noFill/>
          <a:ln w="9525">
            <a:noFill/>
            <a:miter lim="800000"/>
            <a:headEnd/>
            <a:tailEnd/>
          </a:ln>
          <a:effectLst/>
        </p:spPr>
        <p:txBody>
          <a:bodyPr>
            <a:spAutoFit/>
          </a:bodyPr>
          <a:lstStyle/>
          <a:p>
            <a:r>
              <a:rPr lang="en-US" sz="2000">
                <a:solidFill>
                  <a:schemeClr val="accent2"/>
                </a:solidFill>
              </a:rPr>
              <a:t>Invalid username or password</a:t>
            </a:r>
          </a:p>
        </p:txBody>
      </p:sp>
      <p:sp>
        <p:nvSpPr>
          <p:cNvPr id="54278" name="Text Box 6"/>
          <p:cNvSpPr txBox="1">
            <a:spLocks noChangeArrowheads="1"/>
          </p:cNvSpPr>
          <p:nvPr/>
        </p:nvSpPr>
        <p:spPr bwMode="auto">
          <a:xfrm>
            <a:off x="6908800" y="3032126"/>
            <a:ext cx="4572000" cy="396875"/>
          </a:xfrm>
          <a:prstGeom prst="rect">
            <a:avLst/>
          </a:prstGeom>
          <a:noFill/>
          <a:ln w="9525">
            <a:noFill/>
            <a:miter lim="800000"/>
            <a:headEnd/>
            <a:tailEnd/>
          </a:ln>
          <a:effectLst/>
        </p:spPr>
        <p:txBody>
          <a:bodyPr>
            <a:spAutoFit/>
          </a:bodyPr>
          <a:lstStyle/>
          <a:p>
            <a:r>
              <a:rPr lang="en-US" sz="2000">
                <a:solidFill>
                  <a:schemeClr val="accent2"/>
                </a:solidFill>
              </a:rPr>
              <a:t>Database error / SQLException</a:t>
            </a:r>
          </a:p>
        </p:txBody>
      </p:sp>
      <p:sp>
        <p:nvSpPr>
          <p:cNvPr id="54279" name="Text Box 7"/>
          <p:cNvSpPr txBox="1">
            <a:spLocks noChangeArrowheads="1"/>
          </p:cNvSpPr>
          <p:nvPr/>
        </p:nvSpPr>
        <p:spPr bwMode="auto">
          <a:xfrm>
            <a:off x="7620000" y="5105401"/>
            <a:ext cx="4368800" cy="701675"/>
          </a:xfrm>
          <a:prstGeom prst="rect">
            <a:avLst/>
          </a:prstGeom>
          <a:noFill/>
          <a:ln w="9525">
            <a:noFill/>
            <a:miter lim="800000"/>
            <a:headEnd/>
            <a:tailEnd/>
          </a:ln>
          <a:effectLst/>
        </p:spPr>
        <p:txBody>
          <a:bodyPr>
            <a:spAutoFit/>
          </a:bodyPr>
          <a:lstStyle/>
          <a:p>
            <a:r>
              <a:rPr lang="en-US" sz="2000">
                <a:solidFill>
                  <a:schemeClr val="accent2"/>
                </a:solidFill>
              </a:rPr>
              <a:t>Blank or non-numeric amount entered on form</a:t>
            </a:r>
          </a:p>
        </p:txBody>
      </p:sp>
      <p:sp>
        <p:nvSpPr>
          <p:cNvPr id="54280" name="Line 8"/>
          <p:cNvSpPr>
            <a:spLocks noChangeShapeType="1"/>
          </p:cNvSpPr>
          <p:nvPr/>
        </p:nvSpPr>
        <p:spPr bwMode="auto">
          <a:xfrm flipH="1">
            <a:off x="4775200" y="2286000"/>
            <a:ext cx="2641600" cy="228600"/>
          </a:xfrm>
          <a:prstGeom prst="line">
            <a:avLst/>
          </a:prstGeom>
          <a:noFill/>
          <a:ln w="50800">
            <a:solidFill>
              <a:srgbClr val="FF00FF"/>
            </a:solidFill>
            <a:round/>
            <a:headEnd/>
            <a:tailEnd type="triangle" w="med" len="med"/>
          </a:ln>
          <a:effectLst/>
        </p:spPr>
        <p:txBody>
          <a:bodyPr/>
          <a:lstStyle/>
          <a:p>
            <a:endParaRPr lang="en-US"/>
          </a:p>
        </p:txBody>
      </p:sp>
      <p:sp>
        <p:nvSpPr>
          <p:cNvPr id="54281" name="Line 9"/>
          <p:cNvSpPr>
            <a:spLocks noChangeShapeType="1"/>
          </p:cNvSpPr>
          <p:nvPr/>
        </p:nvSpPr>
        <p:spPr bwMode="auto">
          <a:xfrm flipH="1" flipV="1">
            <a:off x="4064000" y="3200400"/>
            <a:ext cx="2844800" cy="76200"/>
          </a:xfrm>
          <a:prstGeom prst="line">
            <a:avLst/>
          </a:prstGeom>
          <a:noFill/>
          <a:ln w="50800">
            <a:solidFill>
              <a:srgbClr val="FF00FF"/>
            </a:solidFill>
            <a:round/>
            <a:headEnd/>
            <a:tailEnd type="triangle" w="med" len="med"/>
          </a:ln>
          <a:effectLst/>
        </p:spPr>
        <p:txBody>
          <a:bodyPr/>
          <a:lstStyle/>
          <a:p>
            <a:endParaRPr lang="en-US"/>
          </a:p>
        </p:txBody>
      </p:sp>
      <p:sp>
        <p:nvSpPr>
          <p:cNvPr id="54282" name="Line 10"/>
          <p:cNvSpPr>
            <a:spLocks noChangeShapeType="1"/>
          </p:cNvSpPr>
          <p:nvPr/>
        </p:nvSpPr>
        <p:spPr bwMode="auto">
          <a:xfrm flipH="1">
            <a:off x="5080000" y="3810000"/>
            <a:ext cx="2336800" cy="76200"/>
          </a:xfrm>
          <a:prstGeom prst="line">
            <a:avLst/>
          </a:prstGeom>
          <a:noFill/>
          <a:ln w="50800">
            <a:solidFill>
              <a:srgbClr val="FF00FF"/>
            </a:solidFill>
            <a:round/>
            <a:headEnd/>
            <a:tailEnd type="triangle" w="med" len="med"/>
          </a:ln>
          <a:effectLst/>
        </p:spPr>
        <p:txBody>
          <a:bodyPr/>
          <a:lstStyle/>
          <a:p>
            <a:endParaRPr lang="en-US"/>
          </a:p>
        </p:txBody>
      </p:sp>
      <p:sp>
        <p:nvSpPr>
          <p:cNvPr id="54283" name="Line 11"/>
          <p:cNvSpPr>
            <a:spLocks noChangeShapeType="1"/>
          </p:cNvSpPr>
          <p:nvPr/>
        </p:nvSpPr>
        <p:spPr bwMode="auto">
          <a:xfrm flipH="1" flipV="1">
            <a:off x="4673600" y="4495800"/>
            <a:ext cx="5588000" cy="0"/>
          </a:xfrm>
          <a:prstGeom prst="line">
            <a:avLst/>
          </a:prstGeom>
          <a:noFill/>
          <a:ln w="50800">
            <a:solidFill>
              <a:srgbClr val="FF00FF"/>
            </a:solidFill>
            <a:round/>
            <a:headEnd/>
            <a:tailEnd type="triangle" w="med" len="med"/>
          </a:ln>
          <a:effectLst/>
        </p:spPr>
        <p:txBody>
          <a:bodyPr/>
          <a:lstStyle/>
          <a:p>
            <a:endParaRPr lang="en-US"/>
          </a:p>
        </p:txBody>
      </p:sp>
      <p:sp>
        <p:nvSpPr>
          <p:cNvPr id="54284" name="Line 12"/>
          <p:cNvSpPr>
            <a:spLocks noChangeShapeType="1"/>
          </p:cNvSpPr>
          <p:nvPr/>
        </p:nvSpPr>
        <p:spPr bwMode="auto">
          <a:xfrm>
            <a:off x="10261600" y="4495800"/>
            <a:ext cx="0" cy="685800"/>
          </a:xfrm>
          <a:prstGeom prst="line">
            <a:avLst/>
          </a:prstGeom>
          <a:noFill/>
          <a:ln w="50800">
            <a:solidFill>
              <a:srgbClr val="FF00FF"/>
            </a:solidFill>
            <a:round/>
            <a:headEnd/>
            <a:tailEnd/>
          </a:ln>
          <a:effectLst/>
        </p:spPr>
        <p:txBody>
          <a:bodyPr/>
          <a:lstStyle/>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What is Tomcat?</a:t>
            </a:r>
          </a:p>
        </p:txBody>
      </p:sp>
      <p:sp>
        <p:nvSpPr>
          <p:cNvPr id="8195" name="Rectangle 3"/>
          <p:cNvSpPr>
            <a:spLocks noGrp="1" noChangeArrowheads="1"/>
          </p:cNvSpPr>
          <p:nvPr>
            <p:ph type="body" idx="1"/>
          </p:nvPr>
        </p:nvSpPr>
        <p:spPr/>
        <p:txBody>
          <a:bodyPr/>
          <a:lstStyle/>
          <a:p>
            <a:r>
              <a:rPr lang="en-US" sz="2800" dirty="0"/>
              <a:t>Tomcat is a </a:t>
            </a:r>
            <a:r>
              <a:rPr lang="en-US" sz="2800" dirty="0">
                <a:solidFill>
                  <a:srgbClr val="CC0000"/>
                </a:solidFill>
              </a:rPr>
              <a:t>Servlet container </a:t>
            </a:r>
            <a:r>
              <a:rPr lang="en-US" sz="2800" dirty="0"/>
              <a:t>(Web server that interacts with </a:t>
            </a:r>
            <a:r>
              <a:rPr lang="en-US" sz="2800" i="1" dirty="0"/>
              <a:t>Servlets</a:t>
            </a:r>
            <a:r>
              <a:rPr lang="en-US" sz="2800" dirty="0"/>
              <a:t>) developed under the </a:t>
            </a:r>
            <a:r>
              <a:rPr lang="en-US" sz="2800" b="1" dirty="0"/>
              <a:t>Jakarta Project</a:t>
            </a:r>
            <a:r>
              <a:rPr lang="en-US" sz="2800" dirty="0"/>
              <a:t> of </a:t>
            </a:r>
            <a:r>
              <a:rPr lang="en-US" sz="2800" b="1" dirty="0"/>
              <a:t>Apache Software Foundation</a:t>
            </a:r>
          </a:p>
          <a:p>
            <a:r>
              <a:rPr lang="en-US" sz="2800" dirty="0"/>
              <a:t>Tomcat implements the </a:t>
            </a:r>
            <a:r>
              <a:rPr lang="en-US" sz="2800" i="1" dirty="0"/>
              <a:t>Servlet</a:t>
            </a:r>
            <a:r>
              <a:rPr lang="en-US" sz="2800" dirty="0"/>
              <a:t> and the </a:t>
            </a:r>
            <a:r>
              <a:rPr lang="en-US" sz="2800" i="1" dirty="0"/>
              <a:t>Java Server Pages</a:t>
            </a:r>
            <a:r>
              <a:rPr lang="en-US" sz="2800" dirty="0"/>
              <a:t> (JSP) specifications of </a:t>
            </a:r>
            <a:r>
              <a:rPr lang="en-US" sz="2800" b="1" dirty="0"/>
              <a:t>Sun Microsystems</a:t>
            </a:r>
          </a:p>
          <a:p>
            <a:r>
              <a:rPr lang="en-US" sz="2800" dirty="0"/>
              <a:t>Tomcat is an open-source, non commercial project</a:t>
            </a:r>
          </a:p>
          <a:p>
            <a:pPr lvl="1"/>
            <a:r>
              <a:rPr lang="en-US" sz="2400" dirty="0"/>
              <a:t>Licensed under the </a:t>
            </a:r>
            <a:r>
              <a:rPr lang="en-US" sz="2400" b="1" dirty="0"/>
              <a:t>Apache Software License </a:t>
            </a:r>
          </a:p>
          <a:p>
            <a:r>
              <a:rPr lang="en-US" sz="2800" dirty="0"/>
              <a:t>Tomcat is written in Java (OS independent) </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Rectangle 4"/>
          <p:cNvSpPr>
            <a:spLocks noGrp="1" noChangeArrowheads="1"/>
          </p:cNvSpPr>
          <p:nvPr>
            <p:ph type="ctrTitle"/>
          </p:nvPr>
        </p:nvSpPr>
        <p:spPr/>
        <p:txBody>
          <a:bodyPr/>
          <a:lstStyle/>
          <a:p>
            <a:r>
              <a:rPr lang="en-US"/>
              <a:t>Running Tomcat</a:t>
            </a:r>
          </a:p>
        </p:txBody>
      </p:sp>
      <p:sp>
        <p:nvSpPr>
          <p:cNvPr id="156677" name="Rectangle 5"/>
          <p:cNvSpPr>
            <a:spLocks noGrp="1" noChangeArrowheads="1"/>
          </p:cNvSpPr>
          <p:nvPr>
            <p:ph type="subTitle" idx="1"/>
          </p:nvPr>
        </p:nvSpPr>
        <p:spPr/>
        <p:txBody>
          <a:bodyPr/>
          <a:lstStyle/>
          <a:p>
            <a:endParaRPr lang="en-US"/>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Tomcat Directory Structure</a:t>
            </a:r>
          </a:p>
        </p:txBody>
      </p:sp>
      <p:graphicFrame>
        <p:nvGraphicFramePr>
          <p:cNvPr id="33812" name="Object 20"/>
          <p:cNvGraphicFramePr>
            <a:graphicFrameLocks noGrp="1" noChangeAspect="1"/>
          </p:cNvGraphicFramePr>
          <p:nvPr>
            <p:ph idx="1"/>
          </p:nvPr>
        </p:nvGraphicFramePr>
        <p:xfrm>
          <a:off x="406400" y="1476375"/>
          <a:ext cx="11480800" cy="4819650"/>
        </p:xfrm>
        <a:graphic>
          <a:graphicData uri="http://schemas.openxmlformats.org/presentationml/2006/ole">
            <mc:AlternateContent xmlns:mc="http://schemas.openxmlformats.org/markup-compatibility/2006">
              <mc:Choice xmlns:v="urn:schemas-microsoft-com:vml" Requires="v">
                <p:oleObj spid="_x0000_s9220" name="Visio" r:id="rId3" imgW="7127796" imgH="3988594" progId="">
                  <p:embed/>
                </p:oleObj>
              </mc:Choice>
              <mc:Fallback>
                <p:oleObj name="Visio" r:id="rId3" imgW="7127796" imgH="3988594"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1476375"/>
                        <a:ext cx="11480800" cy="481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Java Script Control Statements</a:t>
            </a:r>
            <a:endParaRPr lang="en-US" dirty="0"/>
          </a:p>
        </p:txBody>
      </p:sp>
      <p:pic>
        <p:nvPicPr>
          <p:cNvPr id="4" name="Content Placeholder 3"/>
          <p:cNvPicPr>
            <a:picLocks noGrp="1" noChangeAspect="1"/>
          </p:cNvPicPr>
          <p:nvPr>
            <p:ph idx="1"/>
          </p:nvPr>
        </p:nvPicPr>
        <p:blipFill>
          <a:blip r:embed="rId2"/>
          <a:stretch>
            <a:fillRect/>
          </a:stretch>
        </p:blipFill>
        <p:spPr>
          <a:xfrm>
            <a:off x="838200" y="1690688"/>
            <a:ext cx="4308566" cy="4566421"/>
          </a:xfrm>
          <a:prstGeom prst="rect">
            <a:avLst/>
          </a:prstGeom>
        </p:spPr>
      </p:pic>
      <p:pic>
        <p:nvPicPr>
          <p:cNvPr id="5" name="Picture 4"/>
          <p:cNvPicPr>
            <a:picLocks noChangeAspect="1"/>
          </p:cNvPicPr>
          <p:nvPr/>
        </p:nvPicPr>
        <p:blipFill>
          <a:blip r:embed="rId3"/>
          <a:stretch>
            <a:fillRect/>
          </a:stretch>
        </p:blipFill>
        <p:spPr>
          <a:xfrm>
            <a:off x="6190934" y="1592308"/>
            <a:ext cx="4429169" cy="4560298"/>
          </a:xfrm>
          <a:prstGeom prst="rect">
            <a:avLst/>
          </a:prstGeom>
        </p:spPr>
      </p:pic>
    </p:spTree>
    <p:extLst>
      <p:ext uri="{BB962C8B-B14F-4D97-AF65-F5344CB8AC3E}">
        <p14:creationId xmlns:p14="http://schemas.microsoft.com/office/powerpoint/2010/main" val="24183995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Base and Home Directories</a:t>
            </a:r>
          </a:p>
        </p:txBody>
      </p:sp>
      <p:sp>
        <p:nvSpPr>
          <p:cNvPr id="38915" name="Rectangle 3"/>
          <p:cNvSpPr>
            <a:spLocks noGrp="1" noChangeArrowheads="1"/>
          </p:cNvSpPr>
          <p:nvPr>
            <p:ph type="body" idx="1"/>
          </p:nvPr>
        </p:nvSpPr>
        <p:spPr>
          <a:xfrm>
            <a:off x="406400" y="1295400"/>
            <a:ext cx="11480800" cy="5410200"/>
          </a:xfrm>
        </p:spPr>
        <p:txBody>
          <a:bodyPr/>
          <a:lstStyle/>
          <a:p>
            <a:r>
              <a:rPr lang="en-US"/>
              <a:t>The directory</a:t>
            </a:r>
            <a:r>
              <a:rPr lang="en-US" i="1"/>
              <a:t> </a:t>
            </a:r>
            <a:r>
              <a:rPr lang="en-US" i="1">
                <a:solidFill>
                  <a:srgbClr val="CC0000"/>
                </a:solidFill>
                <a:latin typeface="Arial" pitchFamily="34" charset="0"/>
              </a:rPr>
              <a:t>TOMCAT-HOME</a:t>
            </a:r>
            <a:r>
              <a:rPr lang="en-US">
                <a:solidFill>
                  <a:srgbClr val="990099"/>
                </a:solidFill>
              </a:rPr>
              <a:t> </a:t>
            </a:r>
            <a:r>
              <a:rPr lang="en-US"/>
              <a:t>contains executables and libraries required for the server launching, running and stopping</a:t>
            </a:r>
          </a:p>
          <a:p>
            <a:pPr lvl="1"/>
            <a:r>
              <a:rPr lang="en-US"/>
              <a:t>This directory is placed under </a:t>
            </a:r>
            <a:r>
              <a:rPr lang="en-US">
                <a:solidFill>
                  <a:srgbClr val="990099"/>
                </a:solidFill>
                <a:latin typeface="Arial" pitchFamily="34" charset="0"/>
              </a:rPr>
              <a:t>/usr/local/…</a:t>
            </a:r>
          </a:p>
          <a:p>
            <a:r>
              <a:rPr lang="en-US"/>
              <a:t>The directory </a:t>
            </a:r>
            <a:r>
              <a:rPr lang="en-US" i="1">
                <a:solidFill>
                  <a:srgbClr val="CC0000"/>
                </a:solidFill>
                <a:latin typeface="Arial" pitchFamily="34" charset="0"/>
              </a:rPr>
              <a:t>TOMCAT-BASE</a:t>
            </a:r>
            <a:r>
              <a:rPr lang="en-US">
                <a:solidFill>
                  <a:srgbClr val="990099"/>
                </a:solidFill>
                <a:latin typeface="Arial" pitchFamily="34" charset="0"/>
              </a:rPr>
              <a:t> </a:t>
            </a:r>
            <a:r>
              <a:rPr lang="en-US"/>
              <a:t>contains the Web-site content, Web applications and configuration data</a:t>
            </a:r>
          </a:p>
          <a:p>
            <a:pPr lvl="1"/>
            <a:r>
              <a:rPr lang="en-US"/>
              <a:t>This directory is placed under </a:t>
            </a:r>
            <a:r>
              <a:rPr lang="en-US">
                <a:solidFill>
                  <a:srgbClr val="0000FF"/>
                </a:solidFill>
              </a:rPr>
              <a:t>your home directory</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Installing Tomcat</a:t>
            </a:r>
          </a:p>
        </p:txBody>
      </p:sp>
      <p:sp>
        <p:nvSpPr>
          <p:cNvPr id="115715" name="Rectangle 3"/>
          <p:cNvSpPr>
            <a:spLocks noGrp="1" noChangeArrowheads="1"/>
          </p:cNvSpPr>
          <p:nvPr>
            <p:ph type="body" idx="1"/>
          </p:nvPr>
        </p:nvSpPr>
        <p:spPr/>
        <p:txBody>
          <a:bodyPr/>
          <a:lstStyle/>
          <a:p>
            <a:pPr>
              <a:buClr>
                <a:schemeClr val="accent1"/>
              </a:buClr>
            </a:pPr>
            <a:r>
              <a:rPr lang="en-US" sz="2800"/>
              <a:t>Create a directory for tomcat base </a:t>
            </a:r>
          </a:p>
          <a:p>
            <a:pPr lvl="1">
              <a:buClr>
                <a:schemeClr val="accent1"/>
              </a:buClr>
            </a:pPr>
            <a:r>
              <a:rPr lang="en-US" sz="2400"/>
              <a:t>For example: </a:t>
            </a:r>
            <a:r>
              <a:rPr lang="en-US" sz="2400">
                <a:solidFill>
                  <a:srgbClr val="0000FF"/>
                </a:solidFill>
                <a:latin typeface="Arial" pitchFamily="34" charset="0"/>
              </a:rPr>
              <a:t>mkdir ~/tomcat-base</a:t>
            </a:r>
          </a:p>
          <a:p>
            <a:pPr>
              <a:buClr>
                <a:schemeClr val="accent1"/>
              </a:buClr>
            </a:pPr>
            <a:r>
              <a:rPr lang="en-US" sz="2800"/>
              <a:t>Set the environment variable </a:t>
            </a:r>
            <a:r>
              <a:rPr lang="en-US" sz="2800">
                <a:solidFill>
                  <a:srgbClr val="CC0000"/>
                </a:solidFill>
                <a:latin typeface="Arial" pitchFamily="34" charset="0"/>
              </a:rPr>
              <a:t>CATALINA_BASE</a:t>
            </a:r>
            <a:r>
              <a:rPr lang="en-US" sz="2800"/>
              <a:t> to your tomcat-base directory</a:t>
            </a:r>
          </a:p>
          <a:p>
            <a:pPr lvl="1">
              <a:buClr>
                <a:schemeClr val="accent1"/>
              </a:buClr>
            </a:pPr>
            <a:r>
              <a:rPr lang="en-US" sz="2400"/>
              <a:t>For example: </a:t>
            </a:r>
            <a:r>
              <a:rPr lang="en-US" sz="2400">
                <a:solidFill>
                  <a:srgbClr val="0000FF"/>
                </a:solidFill>
                <a:latin typeface="Arial" pitchFamily="34" charset="0"/>
              </a:rPr>
              <a:t>setenv CATALINA_BASE ~/tomcat-base</a:t>
            </a:r>
          </a:p>
          <a:p>
            <a:pPr lvl="1">
              <a:buClr>
                <a:schemeClr val="accent1"/>
              </a:buClr>
            </a:pPr>
            <a:r>
              <a:rPr lang="en-US" sz="2400"/>
              <a:t>Insert this line into your</a:t>
            </a:r>
            <a:r>
              <a:rPr lang="en-US" sz="2400">
                <a:solidFill>
                  <a:srgbClr val="0000FF"/>
                </a:solidFill>
              </a:rPr>
              <a:t> </a:t>
            </a:r>
            <a:r>
              <a:rPr lang="en-US" sz="2400">
                <a:solidFill>
                  <a:srgbClr val="0000FF"/>
                </a:solidFill>
                <a:latin typeface="Arial" pitchFamily="34" charset="0"/>
              </a:rPr>
              <a:t>.cshrc</a:t>
            </a:r>
            <a:r>
              <a:rPr lang="en-US" sz="2400"/>
              <a:t> file</a:t>
            </a:r>
          </a:p>
          <a:p>
            <a:pPr>
              <a:buClr>
                <a:schemeClr val="accent1"/>
              </a:buClr>
            </a:pPr>
            <a:r>
              <a:rPr lang="en-US" sz="2800"/>
              <a:t>Run </a:t>
            </a:r>
            <a:r>
              <a:rPr lang="en-US" sz="2800">
                <a:solidFill>
                  <a:srgbClr val="0000FF"/>
                </a:solidFill>
                <a:latin typeface="Arial" pitchFamily="34" charset="0"/>
              </a:rPr>
              <a:t>~dbi/tomcat/bin/setup</a:t>
            </a:r>
          </a:p>
          <a:p>
            <a:pPr>
              <a:buClr>
                <a:schemeClr val="accent1"/>
              </a:buClr>
            </a:pPr>
            <a:r>
              <a:rPr lang="en-US" sz="2800">
                <a:solidFill>
                  <a:srgbClr val="CC0000"/>
                </a:solidFill>
                <a:latin typeface="Arial" pitchFamily="34" charset="0"/>
              </a:rPr>
              <a:t>$CATALINA_BASE</a:t>
            </a:r>
            <a:r>
              <a:rPr lang="en-US" sz="2800">
                <a:solidFill>
                  <a:srgbClr val="CC0000"/>
                </a:solidFill>
              </a:rPr>
              <a:t> </a:t>
            </a:r>
            <a:r>
              <a:rPr lang="en-US" sz="2800"/>
              <a:t>is now a regular Tomcat base directory, and Tomcat is ready to run</a:t>
            </a:r>
          </a:p>
          <a:p>
            <a:endParaRPr lang="en-US" sz="2800"/>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19200" y="152400"/>
            <a:ext cx="9652000" cy="838200"/>
          </a:xfrm>
        </p:spPr>
        <p:txBody>
          <a:bodyPr/>
          <a:lstStyle/>
          <a:p>
            <a:r>
              <a:rPr lang="en-US"/>
              <a:t>Running Tomcat</a:t>
            </a:r>
          </a:p>
        </p:txBody>
      </p:sp>
      <p:sp>
        <p:nvSpPr>
          <p:cNvPr id="10243" name="Rectangle 3"/>
          <p:cNvSpPr>
            <a:spLocks noGrp="1" noChangeArrowheads="1"/>
          </p:cNvSpPr>
          <p:nvPr>
            <p:ph type="body" idx="1"/>
          </p:nvPr>
        </p:nvSpPr>
        <p:spPr>
          <a:xfrm>
            <a:off x="406400" y="1219200"/>
            <a:ext cx="11480800" cy="4876800"/>
          </a:xfrm>
        </p:spPr>
        <p:txBody>
          <a:bodyPr/>
          <a:lstStyle/>
          <a:p>
            <a:pPr>
              <a:buClr>
                <a:schemeClr val="accent1"/>
              </a:buClr>
            </a:pPr>
            <a:r>
              <a:rPr lang="en-US" sz="2800"/>
              <a:t>To start tomcat use </a:t>
            </a:r>
            <a:r>
              <a:rPr lang="en-US" sz="2800">
                <a:solidFill>
                  <a:srgbClr val="0000FF"/>
                </a:solidFill>
                <a:latin typeface="Arial" pitchFamily="34" charset="0"/>
              </a:rPr>
              <a:t>~dbi/tomcat/bin/catalina</a:t>
            </a:r>
            <a:r>
              <a:rPr lang="en-US" sz="2800">
                <a:solidFill>
                  <a:srgbClr val="CC0000"/>
                </a:solidFill>
                <a:latin typeface="Arial" pitchFamily="34" charset="0"/>
              </a:rPr>
              <a:t> run</a:t>
            </a:r>
          </a:p>
          <a:p>
            <a:pPr>
              <a:buClr>
                <a:schemeClr val="accent1"/>
              </a:buClr>
            </a:pPr>
            <a:r>
              <a:rPr lang="en-US" sz="2800"/>
              <a:t>Or, in background, </a:t>
            </a:r>
            <a:r>
              <a:rPr lang="en-US" sz="2800">
                <a:solidFill>
                  <a:srgbClr val="0000FF"/>
                </a:solidFill>
                <a:latin typeface="Arial" pitchFamily="34" charset="0"/>
              </a:rPr>
              <a:t>~dbi/tomcat/bin/catalina</a:t>
            </a:r>
            <a:r>
              <a:rPr lang="en-US" sz="2800">
                <a:solidFill>
                  <a:srgbClr val="CC0000"/>
                </a:solidFill>
                <a:latin typeface="Arial" pitchFamily="34" charset="0"/>
              </a:rPr>
              <a:t> start</a:t>
            </a:r>
          </a:p>
          <a:p>
            <a:pPr>
              <a:buClr>
                <a:schemeClr val="accent1"/>
              </a:buClr>
            </a:pPr>
            <a:r>
              <a:rPr lang="en-US" sz="2800"/>
              <a:t>To stop tomcat use </a:t>
            </a:r>
            <a:r>
              <a:rPr lang="en-US" sz="2800">
                <a:solidFill>
                  <a:srgbClr val="0000FF"/>
                </a:solidFill>
                <a:latin typeface="Arial" pitchFamily="34" charset="0"/>
              </a:rPr>
              <a:t>~dbi/tomcat/bin/catalina</a:t>
            </a:r>
            <a:r>
              <a:rPr lang="en-US" sz="2800">
                <a:solidFill>
                  <a:srgbClr val="CC0000"/>
                </a:solidFill>
                <a:latin typeface="Arial" pitchFamily="34" charset="0"/>
              </a:rPr>
              <a:t> stop</a:t>
            </a:r>
          </a:p>
          <a:p>
            <a:pPr>
              <a:buClr>
                <a:schemeClr val="accent1"/>
              </a:buClr>
            </a:pPr>
            <a:r>
              <a:rPr lang="en-US" sz="2800"/>
              <a:t>To see the default page of Tomcat from your browser use the URL </a:t>
            </a:r>
            <a:r>
              <a:rPr lang="en-US" sz="2800">
                <a:solidFill>
                  <a:srgbClr val="0000FF"/>
                </a:solidFill>
                <a:latin typeface="Arial" pitchFamily="34" charset="0"/>
              </a:rPr>
              <a:t>http://&lt;</a:t>
            </a:r>
            <a:r>
              <a:rPr lang="en-US" sz="2800" i="1">
                <a:solidFill>
                  <a:srgbClr val="0000FF"/>
                </a:solidFill>
                <a:latin typeface="Arial" pitchFamily="34" charset="0"/>
              </a:rPr>
              <a:t>machine-name</a:t>
            </a:r>
            <a:r>
              <a:rPr lang="en-US" sz="2800">
                <a:solidFill>
                  <a:srgbClr val="0000FF"/>
                </a:solidFill>
                <a:latin typeface="Arial" pitchFamily="34" charset="0"/>
              </a:rPr>
              <a:t>&gt;:&lt;</a:t>
            </a:r>
            <a:r>
              <a:rPr lang="en-US" sz="2800" i="1">
                <a:solidFill>
                  <a:srgbClr val="0000FF"/>
                </a:solidFill>
                <a:latin typeface="Arial" pitchFamily="34" charset="0"/>
              </a:rPr>
              <a:t>port</a:t>
            </a:r>
            <a:r>
              <a:rPr lang="en-US" sz="2800">
                <a:solidFill>
                  <a:srgbClr val="0000FF"/>
                </a:solidFill>
                <a:latin typeface="Arial" pitchFamily="34" charset="0"/>
              </a:rPr>
              <a:t>&gt;/</a:t>
            </a:r>
            <a:r>
              <a:rPr lang="en-US" sz="2800">
                <a:solidFill>
                  <a:srgbClr val="0000FF"/>
                </a:solidFill>
              </a:rPr>
              <a:t> </a:t>
            </a:r>
          </a:p>
          <a:p>
            <a:pPr lvl="1">
              <a:buClr>
                <a:schemeClr val="accent1"/>
              </a:buClr>
            </a:pPr>
            <a:r>
              <a:rPr lang="en-US" sz="2400" i="1">
                <a:solidFill>
                  <a:srgbClr val="0000FF"/>
                </a:solidFill>
              </a:rPr>
              <a:t>machine-name</a:t>
            </a:r>
            <a:r>
              <a:rPr lang="en-US" sz="2400"/>
              <a:t> is the name of the machine on which Tomcat runs and </a:t>
            </a:r>
            <a:r>
              <a:rPr lang="en-US" sz="2400" i="1">
                <a:solidFill>
                  <a:srgbClr val="0000FF"/>
                </a:solidFill>
              </a:rPr>
              <a:t>port</a:t>
            </a:r>
            <a:r>
              <a:rPr lang="en-US" sz="2400"/>
              <a:t> is the port you chose for Tomcat</a:t>
            </a:r>
          </a:p>
          <a:p>
            <a:pPr>
              <a:buClr>
                <a:schemeClr val="accent1"/>
              </a:buClr>
            </a:pPr>
            <a:r>
              <a:rPr lang="en-US" sz="2800"/>
              <a:t>You can also use </a:t>
            </a:r>
            <a:r>
              <a:rPr lang="en-US" sz="2800">
                <a:solidFill>
                  <a:srgbClr val="0000FF"/>
                </a:solidFill>
                <a:latin typeface="Arial" pitchFamily="34" charset="0"/>
              </a:rPr>
              <a:t>http://localhost:&lt;</a:t>
            </a:r>
            <a:r>
              <a:rPr lang="en-US" sz="2800" i="1">
                <a:solidFill>
                  <a:srgbClr val="0000FF"/>
                </a:solidFill>
                <a:latin typeface="Arial" pitchFamily="34" charset="0"/>
              </a:rPr>
              <a:t>port</a:t>
            </a:r>
            <a:r>
              <a:rPr lang="en-US" sz="2800">
                <a:solidFill>
                  <a:srgbClr val="0000FF"/>
                </a:solidFill>
                <a:latin typeface="Arial" pitchFamily="34" charset="0"/>
              </a:rPr>
              <a:t>&gt;/</a:t>
            </a:r>
            <a:r>
              <a:rPr lang="en-US" sz="2800"/>
              <a:t>  if your browser runs on the same machine as Tomcat</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424" name="Picture 24"/>
          <p:cNvPicPr>
            <a:picLocks noGrp="1" noChangeAspect="1" noChangeArrowheads="1"/>
          </p:cNvPicPr>
          <p:nvPr>
            <p:ph/>
          </p:nvPr>
        </p:nvPicPr>
        <p:blipFill>
          <a:blip r:embed="rId2"/>
          <a:srcRect/>
          <a:stretch>
            <a:fillRect/>
          </a:stretch>
        </p:blipFill>
        <p:spPr>
          <a:xfrm>
            <a:off x="101600" y="685800"/>
            <a:ext cx="11988800" cy="5943600"/>
          </a:xfrm>
        </p:spPr>
      </p:pic>
      <p:sp>
        <p:nvSpPr>
          <p:cNvPr id="102419" name="Rectangle 19"/>
          <p:cNvSpPr>
            <a:spLocks noChangeArrowheads="1"/>
          </p:cNvSpPr>
          <p:nvPr/>
        </p:nvSpPr>
        <p:spPr bwMode="auto">
          <a:xfrm>
            <a:off x="101600" y="1447800"/>
            <a:ext cx="11582400" cy="381000"/>
          </a:xfrm>
          <a:prstGeom prst="rect">
            <a:avLst/>
          </a:prstGeom>
          <a:solidFill>
            <a:srgbClr val="CCFFCC">
              <a:alpha val="27000"/>
            </a:srgbClr>
          </a:solidFill>
          <a:ln w="28575">
            <a:solidFill>
              <a:srgbClr val="CC0000"/>
            </a:solidFill>
            <a:miter lim="800000"/>
            <a:headEnd/>
            <a:tailEnd/>
          </a:ln>
          <a:effectLst/>
        </p:spPr>
        <p:txBody>
          <a:bodyPr wrap="none" lIns="90488" tIns="44450" rIns="90488" bIns="44450" anchor="ctr"/>
          <a:lstStyle/>
          <a:p>
            <a:endParaRPr lang="en-US"/>
          </a:p>
        </p:txBody>
      </p:sp>
      <p:sp>
        <p:nvSpPr>
          <p:cNvPr id="102425" name="Rectangle 25"/>
          <p:cNvSpPr>
            <a:spLocks noChangeArrowheads="1"/>
          </p:cNvSpPr>
          <p:nvPr/>
        </p:nvSpPr>
        <p:spPr bwMode="auto">
          <a:xfrm>
            <a:off x="101600" y="1828800"/>
            <a:ext cx="11582400" cy="381000"/>
          </a:xfrm>
          <a:prstGeom prst="rect">
            <a:avLst/>
          </a:prstGeom>
          <a:solidFill>
            <a:srgbClr val="CCFFCC">
              <a:alpha val="27000"/>
            </a:srgbClr>
          </a:solidFill>
          <a:ln w="28575">
            <a:solidFill>
              <a:srgbClr val="CC0000"/>
            </a:solidFill>
            <a:miter lim="800000"/>
            <a:headEnd/>
            <a:tailEnd/>
          </a:ln>
          <a:effectLst/>
        </p:spPr>
        <p:txBody>
          <a:bodyPr wrap="none" lIns="90488" tIns="44450" rIns="90488" bIns="44450" anchor="ctr"/>
          <a:lstStyle/>
          <a:p>
            <a:endParaRPr lang="en-US"/>
          </a:p>
        </p:txBody>
      </p:sp>
      <p:sp>
        <p:nvSpPr>
          <p:cNvPr id="102426" name="Rectangle 26"/>
          <p:cNvSpPr>
            <a:spLocks noChangeArrowheads="1"/>
          </p:cNvSpPr>
          <p:nvPr/>
        </p:nvSpPr>
        <p:spPr bwMode="auto">
          <a:xfrm>
            <a:off x="101600" y="2133600"/>
            <a:ext cx="11582400" cy="381000"/>
          </a:xfrm>
          <a:prstGeom prst="rect">
            <a:avLst/>
          </a:prstGeom>
          <a:solidFill>
            <a:srgbClr val="CCFFCC">
              <a:alpha val="27000"/>
            </a:srgbClr>
          </a:solidFill>
          <a:ln w="28575">
            <a:solidFill>
              <a:srgbClr val="CC0000"/>
            </a:solidFill>
            <a:miter lim="800000"/>
            <a:headEnd/>
            <a:tailEnd/>
          </a:ln>
          <a:effectLst/>
        </p:spPr>
        <p:txBody>
          <a:bodyPr wrap="none" lIns="90488" tIns="44450" rIns="90488" bIns="44450" anchor="ctr"/>
          <a:lstStyle/>
          <a:p>
            <a:endParaRPr lang="en-US"/>
          </a:p>
        </p:txBody>
      </p:sp>
      <p:sp>
        <p:nvSpPr>
          <p:cNvPr id="102427" name="Rectangle 27"/>
          <p:cNvSpPr>
            <a:spLocks noChangeArrowheads="1"/>
          </p:cNvSpPr>
          <p:nvPr/>
        </p:nvSpPr>
        <p:spPr bwMode="auto">
          <a:xfrm>
            <a:off x="101600" y="2438400"/>
            <a:ext cx="11582400" cy="381000"/>
          </a:xfrm>
          <a:prstGeom prst="rect">
            <a:avLst/>
          </a:prstGeom>
          <a:solidFill>
            <a:srgbClr val="CCFFCC">
              <a:alpha val="27000"/>
            </a:srgbClr>
          </a:solidFill>
          <a:ln w="28575">
            <a:solidFill>
              <a:srgbClr val="CC0000"/>
            </a:solidFill>
            <a:miter lim="800000"/>
            <a:headEnd/>
            <a:tailEnd/>
          </a:ln>
          <a:effectLst/>
        </p:spPr>
        <p:txBody>
          <a:bodyPr wrap="none" lIns="90488" tIns="44450" rIns="90488" bIns="44450" anchor="ctr"/>
          <a:lstStyle/>
          <a:p>
            <a:endParaRPr lang="en-US"/>
          </a:p>
        </p:txBody>
      </p:sp>
      <p:sp>
        <p:nvSpPr>
          <p:cNvPr id="102428" name="Rectangle 28"/>
          <p:cNvSpPr>
            <a:spLocks noChangeArrowheads="1"/>
          </p:cNvSpPr>
          <p:nvPr/>
        </p:nvSpPr>
        <p:spPr bwMode="auto">
          <a:xfrm>
            <a:off x="101600" y="3505200"/>
            <a:ext cx="11582400" cy="381000"/>
          </a:xfrm>
          <a:prstGeom prst="rect">
            <a:avLst/>
          </a:prstGeom>
          <a:solidFill>
            <a:srgbClr val="CCFFCC">
              <a:alpha val="27000"/>
            </a:srgbClr>
          </a:solidFill>
          <a:ln w="28575">
            <a:solidFill>
              <a:srgbClr val="CC0000"/>
            </a:solidFill>
            <a:miter lim="800000"/>
            <a:headEnd/>
            <a:tailEnd/>
          </a:ln>
          <a:effectLst/>
        </p:spPr>
        <p:txBody>
          <a:bodyPr wrap="none" lIns="90488" tIns="44450" rIns="90488" bIns="44450" anchor="ctr"/>
          <a:lstStyle/>
          <a:p>
            <a:endParaRPr lang="en-US"/>
          </a:p>
        </p:txBody>
      </p:sp>
      <p:sp>
        <p:nvSpPr>
          <p:cNvPr id="102429" name="Rectangle 29"/>
          <p:cNvSpPr>
            <a:spLocks noChangeArrowheads="1"/>
          </p:cNvSpPr>
          <p:nvPr/>
        </p:nvSpPr>
        <p:spPr bwMode="auto">
          <a:xfrm>
            <a:off x="1219200" y="0"/>
            <a:ext cx="9652000" cy="838200"/>
          </a:xfrm>
          <a:prstGeom prst="rect">
            <a:avLst/>
          </a:prstGeom>
          <a:noFill/>
          <a:ln w="12700">
            <a:noFill/>
            <a:miter lim="800000"/>
            <a:headEnd/>
            <a:tailEnd/>
          </a:ln>
          <a:effectLst/>
        </p:spPr>
        <p:txBody>
          <a:bodyPr lIns="90488" tIns="44450" rIns="90488" bIns="44450" anchor="ctr"/>
          <a:lstStyle/>
          <a:p>
            <a:pPr>
              <a:lnSpc>
                <a:spcPct val="85000"/>
              </a:lnSpc>
              <a:spcBef>
                <a:spcPct val="0"/>
              </a:spcBef>
              <a:buSzTx/>
            </a:pPr>
            <a:r>
              <a:rPr lang="en-US" sz="3600" u="sng">
                <a:solidFill>
                  <a:srgbClr val="CC0000"/>
                </a:solidFill>
                <a:effectLst>
                  <a:outerShdw blurRad="38100" dist="38100" dir="2700000" algn="tl">
                    <a:srgbClr val="000000"/>
                  </a:outerShdw>
                </a:effectLst>
                <a:latin typeface="Times New Roman" pitchFamily="18" charset="0"/>
              </a:rPr>
              <a:t>From Scratch to Server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19"/>
                                        </p:tgtEl>
                                        <p:attrNameLst>
                                          <p:attrName>style.visibility</p:attrName>
                                        </p:attrNameLst>
                                      </p:cBhvr>
                                      <p:to>
                                        <p:strVal val="visible"/>
                                      </p:to>
                                    </p:set>
                                  </p:childTnLst>
                                  <p:subTnLst>
                                    <p:set>
                                      <p:cBhvr override="childStyle">
                                        <p:cTn dur="1" fill="hold" display="0" masterRel="nextClick" afterEffect="1"/>
                                        <p:tgtEl>
                                          <p:spTgt spid="10241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25"/>
                                        </p:tgtEl>
                                        <p:attrNameLst>
                                          <p:attrName>style.visibility</p:attrName>
                                        </p:attrNameLst>
                                      </p:cBhvr>
                                      <p:to>
                                        <p:strVal val="visible"/>
                                      </p:to>
                                    </p:set>
                                  </p:childTnLst>
                                  <p:subTnLst>
                                    <p:set>
                                      <p:cBhvr override="childStyle">
                                        <p:cTn dur="1" fill="hold" display="0" masterRel="nextClick" afterEffect="1"/>
                                        <p:tgtEl>
                                          <p:spTgt spid="10242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26"/>
                                        </p:tgtEl>
                                        <p:attrNameLst>
                                          <p:attrName>style.visibility</p:attrName>
                                        </p:attrNameLst>
                                      </p:cBhvr>
                                      <p:to>
                                        <p:strVal val="visible"/>
                                      </p:to>
                                    </p:set>
                                  </p:childTnLst>
                                  <p:subTnLst>
                                    <p:set>
                                      <p:cBhvr override="childStyle">
                                        <p:cTn dur="1" fill="hold" display="0" masterRel="nextClick" afterEffect="1"/>
                                        <p:tgtEl>
                                          <p:spTgt spid="10242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27"/>
                                        </p:tgtEl>
                                        <p:attrNameLst>
                                          <p:attrName>style.visibility</p:attrName>
                                        </p:attrNameLst>
                                      </p:cBhvr>
                                      <p:to>
                                        <p:strVal val="visible"/>
                                      </p:to>
                                    </p:set>
                                  </p:childTnLst>
                                  <p:subTnLst>
                                    <p:set>
                                      <p:cBhvr override="childStyle">
                                        <p:cTn dur="1" fill="hold" display="0" masterRel="nextClick" afterEffect="1"/>
                                        <p:tgtEl>
                                          <p:spTgt spid="10242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28"/>
                                        </p:tgtEl>
                                        <p:attrNameLst>
                                          <p:attrName>style.visibility</p:attrName>
                                        </p:attrNameLst>
                                      </p:cBhvr>
                                      <p:to>
                                        <p:strVal val="visible"/>
                                      </p:to>
                                    </p:set>
                                  </p:childTnLst>
                                  <p:subTnLst>
                                    <p:set>
                                      <p:cBhvr override="childStyle">
                                        <p:cTn dur="1" fill="hold" display="0" masterRel="nextClick" afterEffect="1"/>
                                        <p:tgtEl>
                                          <p:spTgt spid="10242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9" grpId="0" animBg="1"/>
      <p:bldP spid="102425" grpId="0" animBg="1"/>
      <p:bldP spid="102426" grpId="0" animBg="1"/>
      <p:bldP spid="102427" grpId="0" animBg="1"/>
      <p:bldP spid="102428"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6042" name="Picture 1050"/>
          <p:cNvPicPr>
            <a:picLocks noChangeAspect="1" noChangeArrowheads="1"/>
          </p:cNvPicPr>
          <p:nvPr/>
        </p:nvPicPr>
        <p:blipFill>
          <a:blip r:embed="rId2"/>
          <a:srcRect/>
          <a:stretch>
            <a:fillRect/>
          </a:stretch>
        </p:blipFill>
        <p:spPr bwMode="auto">
          <a:xfrm>
            <a:off x="508000" y="209550"/>
            <a:ext cx="11277600" cy="6343650"/>
          </a:xfrm>
          <a:prstGeom prst="rect">
            <a:avLst/>
          </a:prstGeom>
          <a:noFill/>
          <a:ln w="12700">
            <a:noFill/>
            <a:miter lim="800000"/>
            <a:headEnd/>
            <a:tailEnd/>
          </a:ln>
          <a:effectLst/>
        </p:spPr>
      </p:pic>
      <p:sp>
        <p:nvSpPr>
          <p:cNvPr id="86040" name="Rectangle 1048"/>
          <p:cNvSpPr>
            <a:spLocks noChangeArrowheads="1"/>
          </p:cNvSpPr>
          <p:nvPr/>
        </p:nvSpPr>
        <p:spPr bwMode="auto">
          <a:xfrm>
            <a:off x="2641600" y="685800"/>
            <a:ext cx="2235200" cy="228600"/>
          </a:xfrm>
          <a:prstGeom prst="rect">
            <a:avLst/>
          </a:prstGeom>
          <a:noFill/>
          <a:ln w="28575">
            <a:solidFill>
              <a:schemeClr val="tx2"/>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40"/>
                                        </p:tgtEl>
                                        <p:attrNameLst>
                                          <p:attrName>style.visibility</p:attrName>
                                        </p:attrNameLst>
                                      </p:cBhvr>
                                      <p:to>
                                        <p:strVal val="visible"/>
                                      </p:to>
                                    </p:set>
                                  </p:childTnLst>
                                  <p:subTnLst>
                                    <p:set>
                                      <p:cBhvr override="childStyle">
                                        <p:cTn dur="1" fill="hold" display="0" masterRel="nextClick" afterEffect="1"/>
                                        <p:tgtEl>
                                          <p:spTgt spid="8604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40"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Choosing a port for Tomcat</a:t>
            </a:r>
          </a:p>
        </p:txBody>
      </p:sp>
      <p:sp>
        <p:nvSpPr>
          <p:cNvPr id="116739" name="Rectangle 3"/>
          <p:cNvSpPr>
            <a:spLocks noGrp="1" noChangeArrowheads="1"/>
          </p:cNvSpPr>
          <p:nvPr>
            <p:ph type="body" idx="1"/>
          </p:nvPr>
        </p:nvSpPr>
        <p:spPr/>
        <p:txBody>
          <a:bodyPr/>
          <a:lstStyle/>
          <a:p>
            <a:r>
              <a:rPr lang="en-US" sz="2800"/>
              <a:t>In the file </a:t>
            </a:r>
            <a:r>
              <a:rPr lang="en-US" sz="2800">
                <a:solidFill>
                  <a:srgbClr val="0000FF"/>
                </a:solidFill>
                <a:latin typeface="Arial" pitchFamily="34" charset="0"/>
              </a:rPr>
              <a:t>$CATALINA_HOME/</a:t>
            </a:r>
            <a:r>
              <a:rPr lang="en-US" sz="2800">
                <a:solidFill>
                  <a:srgbClr val="CC0000"/>
                </a:solidFill>
                <a:latin typeface="Arial" pitchFamily="34" charset="0"/>
              </a:rPr>
              <a:t>conf/server.xml</a:t>
            </a:r>
            <a:r>
              <a:rPr lang="en-US" sz="2800"/>
              <a:t> you will find the </a:t>
            </a:r>
            <a:r>
              <a:rPr lang="en-US" sz="2800">
                <a:cs typeface="Times New Roman (Hebrew)" charset="-79"/>
              </a:rPr>
              <a:t>element</a:t>
            </a:r>
            <a:r>
              <a:rPr lang="en-US" sz="2800"/>
              <a:t> </a:t>
            </a:r>
            <a:r>
              <a:rPr lang="en-US" sz="2800">
                <a:solidFill>
                  <a:srgbClr val="CC0000"/>
                </a:solidFill>
                <a:latin typeface="Arial" pitchFamily="34" charset="0"/>
              </a:rPr>
              <a:t>Connector</a:t>
            </a:r>
            <a:r>
              <a:rPr lang="en-US" sz="2800"/>
              <a:t> of </a:t>
            </a:r>
            <a:r>
              <a:rPr lang="en-US" sz="2800">
                <a:solidFill>
                  <a:srgbClr val="CC0000"/>
                </a:solidFill>
                <a:latin typeface="Arial" pitchFamily="34" charset="0"/>
              </a:rPr>
              <a:t>Service </a:t>
            </a:r>
            <a:r>
              <a:rPr lang="en-US" sz="2800" i="1">
                <a:solidFill>
                  <a:srgbClr val="0000FF"/>
                </a:solidFill>
                <a:cs typeface="Times New Roman" pitchFamily="18" charset="0"/>
              </a:rPr>
              <a:t>“Catalina”</a:t>
            </a:r>
          </a:p>
          <a:p>
            <a:r>
              <a:rPr lang="en-US" sz="2800"/>
              <a:t>Choose a port (greater than </a:t>
            </a:r>
            <a:r>
              <a:rPr lang="en-US" sz="2800">
                <a:solidFill>
                  <a:srgbClr val="0000FF"/>
                </a:solidFill>
              </a:rPr>
              <a:t>1024</a:t>
            </a:r>
            <a:r>
              <a:rPr lang="en-US" sz="2800"/>
              <a:t>)  and change the value of the port attribute to your chosen one:</a:t>
            </a:r>
          </a:p>
          <a:p>
            <a:endParaRPr lang="en-US" sz="2800"/>
          </a:p>
        </p:txBody>
      </p:sp>
      <p:sp>
        <p:nvSpPr>
          <p:cNvPr id="116740" name="Rectangle 4"/>
          <p:cNvSpPr>
            <a:spLocks noChangeArrowheads="1"/>
          </p:cNvSpPr>
          <p:nvPr/>
        </p:nvSpPr>
        <p:spPr bwMode="auto">
          <a:xfrm>
            <a:off x="2844801" y="3511550"/>
            <a:ext cx="6633633" cy="2308324"/>
          </a:xfrm>
          <a:prstGeom prst="rect">
            <a:avLst/>
          </a:prstGeom>
          <a:solidFill>
            <a:schemeClr val="bg1"/>
          </a:solidFill>
          <a:ln w="28575">
            <a:solidFill>
              <a:srgbClr val="CC0000"/>
            </a:solidFill>
            <a:miter lim="800000"/>
            <a:headEnd/>
            <a:tailEnd/>
          </a:ln>
          <a:effectLst/>
        </p:spPr>
        <p:txBody>
          <a:bodyPr lIns="182880" rIns="182880" anchor="ctr">
            <a:spAutoFit/>
          </a:bodyPr>
          <a:lstStyle/>
          <a:p>
            <a:pPr algn="l">
              <a:lnSpc>
                <a:spcPct val="100000"/>
              </a:lnSpc>
              <a:spcBef>
                <a:spcPct val="0"/>
              </a:spcBef>
              <a:buSzTx/>
            </a:pPr>
            <a:r>
              <a:rPr lang="en-US"/>
              <a:t>&lt;Server&gt;</a:t>
            </a:r>
          </a:p>
          <a:p>
            <a:pPr algn="l">
              <a:lnSpc>
                <a:spcPct val="100000"/>
              </a:lnSpc>
              <a:spcBef>
                <a:spcPct val="0"/>
              </a:spcBef>
              <a:buSzTx/>
            </a:pPr>
            <a:r>
              <a:rPr lang="en-US"/>
              <a:t>  …</a:t>
            </a:r>
          </a:p>
          <a:p>
            <a:pPr algn="l">
              <a:lnSpc>
                <a:spcPct val="100000"/>
              </a:lnSpc>
              <a:spcBef>
                <a:spcPct val="0"/>
              </a:spcBef>
              <a:buSzTx/>
            </a:pPr>
            <a:r>
              <a:rPr lang="en-US"/>
              <a:t>  &lt;Service name=</a:t>
            </a:r>
            <a:r>
              <a:rPr lang="en-US">
                <a:solidFill>
                  <a:srgbClr val="0000FF"/>
                </a:solidFill>
              </a:rPr>
              <a:t>"Catalina”</a:t>
            </a:r>
            <a:r>
              <a:rPr lang="en-US"/>
              <a:t>&gt;</a:t>
            </a:r>
          </a:p>
          <a:p>
            <a:pPr algn="l">
              <a:lnSpc>
                <a:spcPct val="100000"/>
              </a:lnSpc>
              <a:spcBef>
                <a:spcPct val="0"/>
              </a:spcBef>
              <a:buSzTx/>
            </a:pPr>
            <a:r>
              <a:rPr lang="en-US"/>
              <a:t>     &lt;Connector port=</a:t>
            </a:r>
            <a:r>
              <a:rPr lang="en-US">
                <a:solidFill>
                  <a:srgbClr val="CC0000"/>
                </a:solidFill>
              </a:rPr>
              <a:t>"8090"</a:t>
            </a:r>
            <a:r>
              <a:rPr lang="en-US"/>
              <a:t>/&gt;</a:t>
            </a:r>
          </a:p>
          <a:p>
            <a:pPr algn="l">
              <a:lnSpc>
                <a:spcPct val="100000"/>
              </a:lnSpc>
              <a:spcBef>
                <a:spcPct val="0"/>
              </a:spcBef>
              <a:buSzTx/>
            </a:pPr>
            <a:r>
              <a:rPr lang="en-US"/>
              <a:t>     …</a:t>
            </a:r>
          </a:p>
          <a:p>
            <a:pPr algn="l">
              <a:lnSpc>
                <a:spcPct val="100000"/>
              </a:lnSpc>
              <a:spcBef>
                <a:spcPct val="0"/>
              </a:spcBef>
              <a:buSzTx/>
            </a:pPr>
            <a:r>
              <a:rPr lang="en-US"/>
              <a:t>  &lt;/Service&gt;</a:t>
            </a:r>
          </a:p>
          <a:p>
            <a:pPr algn="l">
              <a:lnSpc>
                <a:spcPct val="100000"/>
              </a:lnSpc>
              <a:spcBef>
                <a:spcPct val="0"/>
              </a:spcBef>
              <a:buSzTx/>
            </a:pPr>
            <a:r>
              <a:rPr lang="en-US"/>
              <a:t>  …</a:t>
            </a:r>
          </a:p>
          <a:p>
            <a:pPr algn="l">
              <a:lnSpc>
                <a:spcPct val="100000"/>
              </a:lnSpc>
              <a:spcBef>
                <a:spcPct val="0"/>
              </a:spcBef>
              <a:buSzTx/>
            </a:pPr>
            <a:r>
              <a:rPr lang="en-US"/>
              <a:t>&lt;/Server&gt;</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ctrTitle"/>
          </p:nvPr>
        </p:nvSpPr>
        <p:spPr/>
        <p:txBody>
          <a:bodyPr/>
          <a:lstStyle/>
          <a:p>
            <a:r>
              <a:rPr lang="en-US"/>
              <a:t>Creating Web Applications</a:t>
            </a:r>
          </a:p>
        </p:txBody>
      </p:sp>
      <p:sp>
        <p:nvSpPr>
          <p:cNvPr id="137221" name="Rectangle 5"/>
          <p:cNvSpPr>
            <a:spLocks noGrp="1" noChangeArrowheads="1"/>
          </p:cNvSpPr>
          <p:nvPr>
            <p:ph type="subTitle"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Creating Web Applications</a:t>
            </a:r>
          </a:p>
        </p:txBody>
      </p:sp>
      <p:sp>
        <p:nvSpPr>
          <p:cNvPr id="15363" name="Rectangle 3"/>
          <p:cNvSpPr>
            <a:spLocks noGrp="1" noChangeArrowheads="1"/>
          </p:cNvSpPr>
          <p:nvPr>
            <p:ph type="body" idx="1"/>
          </p:nvPr>
        </p:nvSpPr>
        <p:spPr>
          <a:xfrm>
            <a:off x="406400" y="1371600"/>
            <a:ext cx="11480800" cy="5029200"/>
          </a:xfrm>
        </p:spPr>
        <p:txBody>
          <a:bodyPr/>
          <a:lstStyle/>
          <a:p>
            <a:r>
              <a:rPr lang="en-US" dirty="0"/>
              <a:t>A Web application is a self-contained </a:t>
            </a:r>
            <a:r>
              <a:rPr lang="en-US" dirty="0" err="1"/>
              <a:t>subtree</a:t>
            </a:r>
            <a:r>
              <a:rPr lang="en-US" dirty="0"/>
              <a:t> of the Web site</a:t>
            </a:r>
          </a:p>
          <a:p>
            <a:r>
              <a:rPr lang="en-US" dirty="0"/>
              <a:t>A Web application usually contains several </a:t>
            </a:r>
            <a:r>
              <a:rPr lang="en-US" i="1" dirty="0">
                <a:solidFill>
                  <a:srgbClr val="0000FF"/>
                </a:solidFill>
              </a:rPr>
              <a:t>Web  resources</a:t>
            </a:r>
            <a:r>
              <a:rPr lang="en-US" dirty="0"/>
              <a:t> like HTML files, Servlets, JSP files, and other resources like </a:t>
            </a:r>
            <a:r>
              <a:rPr lang="en-US" i="1" dirty="0">
                <a:solidFill>
                  <a:srgbClr val="0000FF"/>
                </a:solidFill>
              </a:rPr>
              <a:t>Database tables</a:t>
            </a:r>
          </a:p>
          <a:p>
            <a:r>
              <a:rPr lang="en-US" dirty="0"/>
              <a:t>Each Web application has its own subdirectory under the directory </a:t>
            </a:r>
          </a:p>
          <a:p>
            <a:pPr algn="ctr">
              <a:buFontTx/>
              <a:buNone/>
            </a:pPr>
            <a:r>
              <a:rPr lang="en-US" dirty="0">
                <a:solidFill>
                  <a:srgbClr val="0000FF"/>
                </a:solidFill>
                <a:latin typeface="Arial" pitchFamily="34" charset="0"/>
              </a:rPr>
              <a:t>$CATALINA_BASE/</a:t>
            </a:r>
            <a:r>
              <a:rPr lang="en-US" dirty="0" err="1">
                <a:solidFill>
                  <a:srgbClr val="CC0000"/>
                </a:solidFill>
                <a:latin typeface="Arial" pitchFamily="34" charset="0"/>
              </a:rPr>
              <a:t>webapps</a:t>
            </a:r>
            <a:r>
              <a:rPr lang="en-US" dirty="0">
                <a:solidFill>
                  <a:srgbClr val="CC0000"/>
                </a:solidFill>
                <a:latin typeface="Arial" pitchFamily="34" charset="0"/>
              </a:rPr>
              <a:t>/</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3200"/>
              <a:t>The Directory Structure of a Web Application</a:t>
            </a:r>
          </a:p>
        </p:txBody>
      </p:sp>
      <p:sp>
        <p:nvSpPr>
          <p:cNvPr id="43011" name="Rectangle 3"/>
          <p:cNvSpPr>
            <a:spLocks noGrp="1" noChangeArrowheads="1"/>
          </p:cNvSpPr>
          <p:nvPr>
            <p:ph type="body" idx="1"/>
          </p:nvPr>
        </p:nvSpPr>
        <p:spPr>
          <a:xfrm>
            <a:off x="304800" y="1600201"/>
            <a:ext cx="11480800" cy="2786404"/>
          </a:xfrm>
          <a:noFill/>
        </p:spPr>
        <p:txBody>
          <a:bodyPr>
            <a:spAutoFit/>
          </a:bodyPr>
          <a:lstStyle/>
          <a:p>
            <a:r>
              <a:rPr lang="en-US"/>
              <a:t>Tomcat automatically identifies a directory </a:t>
            </a:r>
            <a:r>
              <a:rPr lang="en-US">
                <a:solidFill>
                  <a:srgbClr val="0000FF"/>
                </a:solidFill>
                <a:latin typeface="Arial" pitchFamily="34" charset="0"/>
              </a:rPr>
              <a:t>$CATALINA_BASE/webapps/</a:t>
            </a:r>
            <a:r>
              <a:rPr lang="en-US">
                <a:solidFill>
                  <a:srgbClr val="CC0000"/>
                </a:solidFill>
                <a:latin typeface="Arial" pitchFamily="34" charset="0"/>
              </a:rPr>
              <a:t>myApp/</a:t>
            </a:r>
            <a:r>
              <a:rPr lang="en-US"/>
              <a:t> with the relative URL </a:t>
            </a:r>
            <a:r>
              <a:rPr lang="en-US">
                <a:solidFill>
                  <a:srgbClr val="CC0000"/>
                </a:solidFill>
                <a:latin typeface="Arial" pitchFamily="34" charset="0"/>
              </a:rPr>
              <a:t>/myApp/</a:t>
            </a:r>
          </a:p>
          <a:p>
            <a:r>
              <a:rPr lang="en-US"/>
              <a:t>For example, a file named </a:t>
            </a:r>
            <a:r>
              <a:rPr lang="en-US">
                <a:solidFill>
                  <a:srgbClr val="CC0000"/>
                </a:solidFill>
                <a:latin typeface="Arial" pitchFamily="34" charset="0"/>
              </a:rPr>
              <a:t>index.html</a:t>
            </a:r>
            <a:r>
              <a:rPr lang="en-US"/>
              <a:t> in </a:t>
            </a:r>
            <a:r>
              <a:rPr lang="en-US">
                <a:solidFill>
                  <a:srgbClr val="CC0000"/>
                </a:solidFill>
                <a:latin typeface="Arial" pitchFamily="34" charset="0"/>
              </a:rPr>
              <a:t>myApp</a:t>
            </a:r>
            <a:r>
              <a:rPr lang="en-US"/>
              <a:t> is mapped to by the following URLs:</a:t>
            </a:r>
          </a:p>
          <a:p>
            <a:pPr lvl="1">
              <a:buFont typeface="Times New Roman" pitchFamily="18" charset="0"/>
              <a:buNone/>
            </a:pPr>
            <a:r>
              <a:rPr lang="en-US" sz="3200">
                <a:solidFill>
                  <a:srgbClr val="0000FF"/>
                </a:solidFill>
                <a:latin typeface="Arial" pitchFamily="34" charset="0"/>
              </a:rPr>
              <a:t>http://</a:t>
            </a:r>
            <a:r>
              <a:rPr lang="en-US" sz="3200" i="1">
                <a:solidFill>
                  <a:schemeClr val="tx1"/>
                </a:solidFill>
                <a:latin typeface="Arial" pitchFamily="34" charset="0"/>
              </a:rPr>
              <a:t>machine:port</a:t>
            </a:r>
            <a:r>
              <a:rPr lang="en-US" sz="3200">
                <a:solidFill>
                  <a:srgbClr val="0000FF"/>
                </a:solidFill>
                <a:latin typeface="Arial" pitchFamily="34" charset="0"/>
              </a:rPr>
              <a:t>/</a:t>
            </a:r>
            <a:r>
              <a:rPr lang="en-US" sz="3200">
                <a:solidFill>
                  <a:srgbClr val="CC0000"/>
                </a:solidFill>
                <a:latin typeface="Arial" pitchFamily="34" charset="0"/>
              </a:rPr>
              <a:t>myApp/index.html</a:t>
            </a:r>
          </a:p>
          <a:p>
            <a:pPr lvl="1">
              <a:buFont typeface="Times New Roman" pitchFamily="18" charset="0"/>
              <a:buNone/>
            </a:pPr>
            <a:r>
              <a:rPr lang="en-US" sz="3200">
                <a:solidFill>
                  <a:srgbClr val="0000FF"/>
                </a:solidFill>
                <a:latin typeface="Arial" pitchFamily="34" charset="0"/>
              </a:rPr>
              <a:t>http://</a:t>
            </a:r>
            <a:r>
              <a:rPr lang="en-US" sz="3200" i="1">
                <a:solidFill>
                  <a:schemeClr val="tx1"/>
                </a:solidFill>
                <a:latin typeface="Arial" pitchFamily="34" charset="0"/>
              </a:rPr>
              <a:t>machine:port</a:t>
            </a:r>
            <a:r>
              <a:rPr lang="en-US" sz="3200">
                <a:solidFill>
                  <a:srgbClr val="0000FF"/>
                </a:solidFill>
                <a:latin typeface="Arial" pitchFamily="34" charset="0"/>
              </a:rPr>
              <a:t>/</a:t>
            </a:r>
            <a:r>
              <a:rPr lang="en-US" sz="3200">
                <a:solidFill>
                  <a:srgbClr val="CC0000"/>
                </a:solidFill>
                <a:latin typeface="Arial" pitchFamily="34" charset="0"/>
              </a:rPr>
              <a:t>myApp/</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z="3200"/>
              <a:t>The Directory Structure of a Web Application</a:t>
            </a:r>
          </a:p>
        </p:txBody>
      </p:sp>
      <p:sp>
        <p:nvSpPr>
          <p:cNvPr id="44035" name="Rectangle 3"/>
          <p:cNvSpPr>
            <a:spLocks noGrp="1" noChangeArrowheads="1"/>
          </p:cNvSpPr>
          <p:nvPr>
            <p:ph type="body" idx="1"/>
          </p:nvPr>
        </p:nvSpPr>
        <p:spPr/>
        <p:txBody>
          <a:bodyPr/>
          <a:lstStyle/>
          <a:p>
            <a:r>
              <a:rPr lang="en-US"/>
              <a:t>You can also use subdirectories under </a:t>
            </a:r>
            <a:r>
              <a:rPr lang="en-US">
                <a:solidFill>
                  <a:srgbClr val="0000FF"/>
                </a:solidFill>
                <a:latin typeface="Arial" pitchFamily="34" charset="0"/>
              </a:rPr>
              <a:t>myApp</a:t>
            </a:r>
          </a:p>
          <a:p>
            <a:r>
              <a:rPr lang="en-US"/>
              <a:t>For example: the file </a:t>
            </a:r>
            <a:r>
              <a:rPr lang="en-US">
                <a:solidFill>
                  <a:srgbClr val="0000FF"/>
                </a:solidFill>
                <a:latin typeface="Arial" pitchFamily="34" charset="0"/>
              </a:rPr>
              <a:t>myApp/</a:t>
            </a:r>
            <a:r>
              <a:rPr lang="en-US">
                <a:solidFill>
                  <a:srgbClr val="CC0000"/>
                </a:solidFill>
                <a:latin typeface="Arial" pitchFamily="34" charset="0"/>
              </a:rPr>
              <a:t>myImages/im.gif</a:t>
            </a:r>
            <a:r>
              <a:rPr lang="en-US">
                <a:solidFill>
                  <a:srgbClr val="CC0000"/>
                </a:solidFill>
              </a:rPr>
              <a:t> </a:t>
            </a:r>
            <a:r>
              <a:rPr lang="en-US"/>
              <a:t>is mapped to by the URL </a:t>
            </a:r>
          </a:p>
          <a:p>
            <a:pPr>
              <a:buFontTx/>
              <a:buNone/>
            </a:pPr>
            <a:r>
              <a:rPr lang="en-US"/>
              <a:t>	</a:t>
            </a:r>
            <a:r>
              <a:rPr lang="en-US">
                <a:solidFill>
                  <a:srgbClr val="0000FF"/>
                </a:solidFill>
                <a:latin typeface="Arial" pitchFamily="34" charset="0"/>
              </a:rPr>
              <a:t>http://</a:t>
            </a:r>
            <a:r>
              <a:rPr lang="en-US" i="1">
                <a:solidFill>
                  <a:schemeClr val="tx1"/>
                </a:solidFill>
                <a:latin typeface="Arial" pitchFamily="34" charset="0"/>
              </a:rPr>
              <a:t>machine</a:t>
            </a:r>
            <a:r>
              <a:rPr lang="en-US">
                <a:solidFill>
                  <a:schemeClr val="tx1"/>
                </a:solidFill>
                <a:latin typeface="Arial" pitchFamily="34" charset="0"/>
              </a:rPr>
              <a:t>:</a:t>
            </a:r>
            <a:r>
              <a:rPr lang="en-US" i="1">
                <a:solidFill>
                  <a:schemeClr val="tx1"/>
                </a:solidFill>
                <a:latin typeface="Arial" pitchFamily="34" charset="0"/>
              </a:rPr>
              <a:t>port</a:t>
            </a:r>
            <a:r>
              <a:rPr lang="en-US">
                <a:solidFill>
                  <a:srgbClr val="0000FF"/>
                </a:solidFill>
                <a:latin typeface="Arial" pitchFamily="34" charset="0"/>
              </a:rPr>
              <a:t>/myApp/</a:t>
            </a:r>
            <a:r>
              <a:rPr lang="en-US">
                <a:solidFill>
                  <a:srgbClr val="CC0000"/>
                </a:solidFill>
                <a:latin typeface="Arial" pitchFamily="34" charset="0"/>
              </a:rPr>
              <a:t>myImages/im.gif</a:t>
            </a:r>
          </a:p>
          <a:p>
            <a:r>
              <a:rPr lang="en-US"/>
              <a:t>By default, Tomcat maps the root directory (</a:t>
            </a:r>
            <a:r>
              <a:rPr lang="en-US">
                <a:solidFill>
                  <a:srgbClr val="0000FF"/>
                </a:solidFill>
                <a:latin typeface="Arial" pitchFamily="34" charset="0"/>
              </a:rPr>
              <a:t>http://localhost:8090/</a:t>
            </a:r>
            <a:r>
              <a:rPr lang="en-US"/>
              <a:t>) to the directory </a:t>
            </a:r>
            <a:r>
              <a:rPr lang="en-US">
                <a:solidFill>
                  <a:srgbClr val="CC0000"/>
                </a:solidFill>
                <a:latin typeface="Arial" pitchFamily="34" charset="0"/>
              </a:rPr>
              <a:t>webapps/ROOT/</a:t>
            </a:r>
          </a:p>
          <a:p>
            <a:pPr lvl="1"/>
            <a:r>
              <a:rPr lang="en-US"/>
              <a:t>You can change this default</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11406</Words>
  <Application>Microsoft Office PowerPoint</Application>
  <PresentationFormat>Widescreen</PresentationFormat>
  <Paragraphs>1533</Paragraphs>
  <Slides>166</Slides>
  <Notes>4</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2</vt:i4>
      </vt:variant>
      <vt:variant>
        <vt:lpstr>Slide Titles</vt:lpstr>
      </vt:variant>
      <vt:variant>
        <vt:i4>166</vt:i4>
      </vt:variant>
    </vt:vector>
  </HeadingPairs>
  <TitlesOfParts>
    <vt:vector size="184" baseType="lpstr">
      <vt:lpstr>Arial Unicode MS</vt:lpstr>
      <vt:lpstr>DFKai-SB</vt:lpstr>
      <vt:lpstr>新細明體</vt:lpstr>
      <vt:lpstr>Arial</vt:lpstr>
      <vt:lpstr>Calibri</vt:lpstr>
      <vt:lpstr>Calibri Light</vt:lpstr>
      <vt:lpstr>Century Schoolbook</vt:lpstr>
      <vt:lpstr>Comic Sans MS</vt:lpstr>
      <vt:lpstr>Helvetica</vt:lpstr>
      <vt:lpstr>Tahoma</vt:lpstr>
      <vt:lpstr>Times New Roman</vt:lpstr>
      <vt:lpstr>Times New Roman (Hebrew)</vt:lpstr>
      <vt:lpstr>Verdana</vt:lpstr>
      <vt:lpstr>Wingdings</vt:lpstr>
      <vt:lpstr>Wingdings 2</vt:lpstr>
      <vt:lpstr>Office Theme</vt:lpstr>
      <vt:lpstr>Chart</vt:lpstr>
      <vt:lpstr>Visio</vt:lpstr>
      <vt:lpstr>Unit -II</vt:lpstr>
      <vt:lpstr>CLIENT SIDE AND SERVER SIDE PROGRAMMING   Java Script</vt:lpstr>
      <vt:lpstr>An introduction to JavaScript</vt:lpstr>
      <vt:lpstr>An introduction to JavaScript</vt:lpstr>
      <vt:lpstr>An introduction to JavaScript</vt:lpstr>
      <vt:lpstr>An introduction to JavaScript</vt:lpstr>
      <vt:lpstr>An introduction to JavaScript</vt:lpstr>
      <vt:lpstr>An introduction to JavaScript</vt:lpstr>
      <vt:lpstr>Java Script Control Statements</vt:lpstr>
      <vt:lpstr>Java Script Arrays</vt:lpstr>
      <vt:lpstr>Java Script Arrays</vt:lpstr>
      <vt:lpstr>Java Script Arrays</vt:lpstr>
      <vt:lpstr>Java Script Functions</vt:lpstr>
      <vt:lpstr>Java Script Functions</vt:lpstr>
      <vt:lpstr>Java Script Functions</vt:lpstr>
      <vt:lpstr>Questions </vt:lpstr>
      <vt:lpstr>Java script Objects</vt:lpstr>
      <vt:lpstr>Java script Objects</vt:lpstr>
      <vt:lpstr>Java script Objects</vt:lpstr>
      <vt:lpstr>Java Servlets</vt:lpstr>
      <vt:lpstr>Java Servlets</vt:lpstr>
      <vt:lpstr>Servlet Architecture</vt:lpstr>
      <vt:lpstr>Servlets Tasks</vt:lpstr>
      <vt:lpstr>Servlet Packages</vt:lpstr>
      <vt:lpstr>Servlet Life Cycle</vt:lpstr>
      <vt:lpstr>Servlet Life Cycle</vt:lpstr>
      <vt:lpstr>The service method </vt:lpstr>
      <vt:lpstr>Do Get and Do Post Method</vt:lpstr>
      <vt:lpstr>Destroy Method</vt:lpstr>
      <vt:lpstr>Architecture Diagram</vt:lpstr>
      <vt:lpstr>Architecture Diagram</vt:lpstr>
      <vt:lpstr>The Servlet Life Cycle</vt:lpstr>
      <vt:lpstr>Handling the Client Request:  Form Data</vt:lpstr>
      <vt:lpstr>Reading Form Data  (Query Data)</vt:lpstr>
      <vt:lpstr>An HTML Form With Three Parameters</vt:lpstr>
      <vt:lpstr>Reading the Three Parameters</vt:lpstr>
      <vt:lpstr>Result of ShowParameters Servlet Server receives the data from user</vt:lpstr>
      <vt:lpstr>Session Tracking with Servlets</vt:lpstr>
      <vt:lpstr>Traditional Session Tracking</vt:lpstr>
      <vt:lpstr>User Authorization</vt:lpstr>
      <vt:lpstr>Shared Objects</vt:lpstr>
      <vt:lpstr>VisitTracker.java</vt:lpstr>
      <vt:lpstr>PowerPoint Presentation</vt:lpstr>
      <vt:lpstr>PowerPoint Presentation</vt:lpstr>
      <vt:lpstr>User Authorization</vt:lpstr>
      <vt:lpstr>PowerPoint Presentation</vt:lpstr>
      <vt:lpstr>PowerPoint Presentation</vt:lpstr>
      <vt:lpstr>Cookies</vt:lpstr>
      <vt:lpstr>Using Cookies</vt:lpstr>
      <vt:lpstr>PowerPoint Presentation</vt:lpstr>
      <vt:lpstr>PowerPoint Presentation</vt:lpstr>
      <vt:lpstr>PowerPoint Presentation</vt:lpstr>
      <vt:lpstr>The New Session Tracking API</vt:lpstr>
      <vt:lpstr>The Session Tracking API</vt:lpstr>
      <vt:lpstr>PowerPoint Presentation</vt:lpstr>
      <vt:lpstr>Servlets and JDBC</vt:lpstr>
      <vt:lpstr>BankServlet Architecture</vt:lpstr>
      <vt:lpstr>GenerateHTML.java</vt:lpstr>
      <vt:lpstr>BankServlet.java</vt:lpstr>
      <vt:lpstr>init()</vt:lpstr>
      <vt:lpstr>doPost()</vt:lpstr>
      <vt:lpstr>doLogin()</vt:lpstr>
      <vt:lpstr>GenerateLogin</vt:lpstr>
      <vt:lpstr>Login Screen</vt:lpstr>
      <vt:lpstr>doPost() is Called Again</vt:lpstr>
      <vt:lpstr>PowerPoint Presentation</vt:lpstr>
      <vt:lpstr>giveOptions()</vt:lpstr>
      <vt:lpstr>PowerPoint Presentation</vt:lpstr>
      <vt:lpstr>PowerPoint Presentation</vt:lpstr>
      <vt:lpstr>GenerateOptions</vt:lpstr>
      <vt:lpstr>PowerPoint Presentation</vt:lpstr>
      <vt:lpstr>Options Screen</vt:lpstr>
      <vt:lpstr>giveOptions() Revisited</vt:lpstr>
      <vt:lpstr>getRejection()</vt:lpstr>
      <vt:lpstr>GenerateReject</vt:lpstr>
      <vt:lpstr>Error Screen</vt:lpstr>
      <vt:lpstr>3rd Visit to doPost()</vt:lpstr>
      <vt:lpstr>processTrans()</vt:lpstr>
      <vt:lpstr>PowerPoint Presentation</vt:lpstr>
      <vt:lpstr>PowerPoint Presentation</vt:lpstr>
      <vt:lpstr>Database Integrity Question</vt:lpstr>
      <vt:lpstr>getUpdate()</vt:lpstr>
      <vt:lpstr>GenerateResult</vt:lpstr>
      <vt:lpstr>Transaction Successful</vt:lpstr>
      <vt:lpstr>processTrans() Revisited</vt:lpstr>
      <vt:lpstr>getReject() Revisited</vt:lpstr>
      <vt:lpstr>What is Tomcat?</vt:lpstr>
      <vt:lpstr>Running Tomcat</vt:lpstr>
      <vt:lpstr>Tomcat Directory Structure</vt:lpstr>
      <vt:lpstr>Base and Home Directories</vt:lpstr>
      <vt:lpstr>Installing Tomcat</vt:lpstr>
      <vt:lpstr>Running Tomcat</vt:lpstr>
      <vt:lpstr>PowerPoint Presentation</vt:lpstr>
      <vt:lpstr>PowerPoint Presentation</vt:lpstr>
      <vt:lpstr>Choosing a port for Tomcat</vt:lpstr>
      <vt:lpstr>Creating Web Applications</vt:lpstr>
      <vt:lpstr>Creating Web Applications</vt:lpstr>
      <vt:lpstr>The Directory Structure of a Web Application</vt:lpstr>
      <vt:lpstr>The Directory Structure of a Web Application</vt:lpstr>
      <vt:lpstr>The Directory Structure of a Web Application</vt:lpstr>
      <vt:lpstr>PowerPoint Presentation</vt:lpstr>
      <vt:lpstr>PowerPoint Presentation</vt:lpstr>
      <vt:lpstr>Configuring a Web Application</vt:lpstr>
      <vt:lpstr>Error Pages</vt:lpstr>
      <vt:lpstr>Welcome Page Example</vt:lpstr>
      <vt:lpstr>PowerPoint Presentation</vt:lpstr>
      <vt:lpstr>PowerPoint Presentation</vt:lpstr>
      <vt:lpstr>Welcome Pages</vt:lpstr>
      <vt:lpstr>Welcome Page Example</vt:lpstr>
      <vt:lpstr>PowerPoint Presentation</vt:lpstr>
      <vt:lpstr>What is JDBC?</vt:lpstr>
      <vt:lpstr>General Architecture</vt:lpstr>
      <vt:lpstr>PowerPoint Presentation</vt:lpstr>
      <vt:lpstr>Basic steps to use  a database in Java</vt:lpstr>
      <vt:lpstr>1. Establish a connection</vt:lpstr>
      <vt:lpstr>2. Create JDBC statement(s)</vt:lpstr>
      <vt:lpstr>Executing SQL Statements</vt:lpstr>
      <vt:lpstr>Get ResultSet</vt:lpstr>
      <vt:lpstr>Close connection</vt:lpstr>
      <vt:lpstr>Transactions and JDBC</vt:lpstr>
      <vt:lpstr>Handling Errors with Exceptions</vt:lpstr>
      <vt:lpstr>Another way to access database (JDBC-ODBC)</vt:lpstr>
      <vt:lpstr>Sample program</vt:lpstr>
      <vt:lpstr>Sample program(cont)</vt:lpstr>
      <vt:lpstr>Mapping types JDBC - Java</vt:lpstr>
      <vt:lpstr>JDBC 2 – Scrollable Result Set</vt:lpstr>
      <vt:lpstr>JDBC 2 – Updateable ResultSet</vt:lpstr>
      <vt:lpstr>Metadata from DB</vt:lpstr>
      <vt:lpstr>Metadata from DB - example</vt:lpstr>
      <vt:lpstr>Understanding JSP</vt:lpstr>
      <vt:lpstr>Understanding JSP</vt:lpstr>
      <vt:lpstr>What is JSTL? </vt:lpstr>
      <vt:lpstr>Installing JSTL</vt:lpstr>
      <vt:lpstr>Installing JSTL</vt:lpstr>
      <vt:lpstr>Installing JSTL</vt:lpstr>
      <vt:lpstr>Installing JSTL</vt:lpstr>
      <vt:lpstr>Installing JSTL</vt:lpstr>
      <vt:lpstr>PowerPoint Presentation</vt:lpstr>
      <vt:lpstr>PowerPoint Presentation</vt:lpstr>
      <vt:lpstr>count to ten Example Using JSTL:</vt:lpstr>
      <vt:lpstr>PowerPoint Presentation</vt:lpstr>
      <vt:lpstr>Print 1 to n Example Using JSTL:</vt:lpstr>
      <vt:lpstr>The JSTL Tag Libraries</vt:lpstr>
      <vt:lpstr>The JSTL Tag Libraries</vt:lpstr>
      <vt:lpstr>The JSTL Tag Libraries</vt:lpstr>
      <vt:lpstr>Core Tags:</vt:lpstr>
      <vt:lpstr>Formatting tags:</vt:lpstr>
      <vt:lpstr>SQL tags:</vt:lpstr>
      <vt:lpstr>XML tags:</vt:lpstr>
      <vt:lpstr>PowerPoint Presentation</vt:lpstr>
      <vt:lpstr>JSTL Functions:</vt:lpstr>
      <vt:lpstr>PowerPoint Presentation</vt:lpstr>
      <vt:lpstr>The EL Expression Language</vt:lpstr>
      <vt:lpstr>JSTL Example</vt:lpstr>
      <vt:lpstr>JSTL Example…contd</vt:lpstr>
      <vt:lpstr>Creating HTML Forms with JavaServer Pages</vt:lpstr>
      <vt:lpstr>A Simple HTML Form </vt:lpstr>
      <vt:lpstr>A Simple HTML Form</vt:lpstr>
      <vt:lpstr>Source Code for SimpleFormHandler.jsp </vt:lpstr>
      <vt:lpstr>Source Code for MultiForm.html</vt:lpstr>
      <vt:lpstr> Source Code for MultiFormHandler.jsp </vt:lpstr>
      <vt:lpstr> Source Code for ShowParameters.jsp</vt:lpstr>
      <vt:lpstr> Source Code for ShowParameters.jsp</vt:lpstr>
      <vt:lpstr>Source Code for ShowParametersServlet.java</vt:lpstr>
      <vt:lpstr>Source Code for ShowParametersServlet.java</vt:lpstr>
      <vt:lpstr>Source Code for ShowParametersServlet.java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Piranavi</dc:creator>
  <cp:lastModifiedBy>Uma Prabhu</cp:lastModifiedBy>
  <cp:revision>65</cp:revision>
  <dcterms:created xsi:type="dcterms:W3CDTF">2016-11-11T09:10:30Z</dcterms:created>
  <dcterms:modified xsi:type="dcterms:W3CDTF">2017-01-03T03:29:43Z</dcterms:modified>
</cp:coreProperties>
</file>