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sldIdLst>
    <p:sldId id="256" r:id="rId4"/>
    <p:sldId id="257" r:id="rId5"/>
    <p:sldId id="258" r:id="rId6"/>
    <p:sldId id="259" r:id="rId7"/>
    <p:sldId id="294" r:id="rId8"/>
    <p:sldId id="295" r:id="rId9"/>
    <p:sldId id="296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1" r:id="rId20"/>
    <p:sldId id="272" r:id="rId21"/>
    <p:sldId id="273" r:id="rId22"/>
    <p:sldId id="274" r:id="rId23"/>
    <p:sldId id="270" r:id="rId24"/>
    <p:sldId id="269" r:id="rId25"/>
    <p:sldId id="275" r:id="rId26"/>
    <p:sldId id="276" r:id="rId27"/>
    <p:sldId id="297" r:id="rId28"/>
    <p:sldId id="312" r:id="rId29"/>
    <p:sldId id="313" r:id="rId30"/>
    <p:sldId id="314" r:id="rId31"/>
    <p:sldId id="315" r:id="rId32"/>
    <p:sldId id="298" r:id="rId33"/>
    <p:sldId id="316" r:id="rId34"/>
    <p:sldId id="317" r:id="rId35"/>
    <p:sldId id="318" r:id="rId36"/>
    <p:sldId id="319" r:id="rId37"/>
    <p:sldId id="277" r:id="rId38"/>
    <p:sldId id="282" r:id="rId39"/>
    <p:sldId id="320" r:id="rId40"/>
    <p:sldId id="321" r:id="rId41"/>
    <p:sldId id="283" r:id="rId42"/>
    <p:sldId id="278" r:id="rId43"/>
    <p:sldId id="279" r:id="rId44"/>
    <p:sldId id="280" r:id="rId45"/>
    <p:sldId id="281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284" r:id="rId60"/>
    <p:sldId id="285" r:id="rId61"/>
    <p:sldId id="286" r:id="rId62"/>
    <p:sldId id="287" r:id="rId63"/>
    <p:sldId id="288" r:id="rId64"/>
    <p:sldId id="290" r:id="rId65"/>
    <p:sldId id="291" r:id="rId66"/>
    <p:sldId id="293" r:id="rId67"/>
    <p:sldId id="292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8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0107C7-C7A4-4656-A5FA-4B3E345B5277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047BF-F052-4F49-B067-295764FB901B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4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67373-27A1-4354-89C7-E3ECD9B2DFC4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873EB-422A-4F13-9288-8DC78CB0F7B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1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4C5D8-B427-4A79-874F-364383915855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1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06B8B-BBDB-4563-BD84-F8CADD974086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42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24E0E-1859-4234-8658-3AC6270AC53A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15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EA82-8E6B-4C1F-91DC-D5C6ADA449D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0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59CC4-6783-4145-8D6D-751202245362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6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2E213-C1A0-4DCE-9233-2EDA1BBA617C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42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782B9-5F75-4625-83C7-1CD3730EE8CD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46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AFBD7-EC56-4C56-B239-8AB96B021DBB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5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0107C7-C7A4-4656-A5FA-4B3E345B5277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4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205BD20-B487-42C9-80B5-CE78832E6B2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62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047BF-F052-4F49-B067-295764FB901B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12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67373-27A1-4354-89C7-E3ECD9B2DFC4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16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873EB-422A-4F13-9288-8DC78CB0F7B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69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4C5D8-B427-4A79-874F-364383915855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1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8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06B8B-BBDB-4563-BD84-F8CADD974086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02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24E0E-1859-4234-8658-3AC6270AC53A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3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EA82-8E6B-4C1F-91DC-D5C6ADA449D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5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59CC4-6783-4145-8D6D-751202245362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29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2E213-C1A0-4DCE-9233-2EDA1BBA617C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5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782B9-5F75-4625-83C7-1CD3730EE8CD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85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AFBD7-EC56-4C56-B239-8AB96B021DBB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5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0107C7-C7A4-4656-A5FA-4B3E345B5277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608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205BD20-B487-42C9-80B5-CE78832E6B23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9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5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329-2245-4CF5-B12E-9F7E5AD7DEB6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63DD-40C2-4B57-AA5D-0BFD3E9E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3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  <a:endParaRPr lang="en-US" smtClean="0"/>
          </a:p>
          <a:p>
            <a:pPr lvl="1"/>
            <a:r>
              <a:rPr lang="ar-SA" smtClean="0"/>
              <a:t>المستوى الثاني</a:t>
            </a:r>
            <a:endParaRPr lang="en-US" smtClean="0"/>
          </a:p>
          <a:p>
            <a:pPr lvl="2"/>
            <a:r>
              <a:rPr lang="ar-SA" smtClean="0"/>
              <a:t>المستوى الثالث</a:t>
            </a:r>
            <a:endParaRPr lang="en-US" smtClean="0"/>
          </a:p>
          <a:p>
            <a:pPr lvl="3"/>
            <a:r>
              <a:rPr lang="ar-SA" smtClean="0"/>
              <a:t>المستوى الرابع</a:t>
            </a:r>
            <a:endParaRPr lang="en-US" smtClean="0"/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B4A042-4E47-486F-8E8C-D621E34718B0}" type="slidenum">
              <a:rPr lang="ar-SA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  <a:endParaRPr lang="en-US" smtClean="0"/>
          </a:p>
          <a:p>
            <a:pPr lvl="1"/>
            <a:r>
              <a:rPr lang="ar-SA" smtClean="0"/>
              <a:t>المستوى الثاني</a:t>
            </a:r>
            <a:endParaRPr lang="en-US" smtClean="0"/>
          </a:p>
          <a:p>
            <a:pPr lvl="2"/>
            <a:r>
              <a:rPr lang="ar-SA" smtClean="0"/>
              <a:t>المستوى الثالث</a:t>
            </a:r>
            <a:endParaRPr lang="en-US" smtClean="0"/>
          </a:p>
          <a:p>
            <a:pPr lvl="3"/>
            <a:r>
              <a:rPr lang="ar-SA" smtClean="0"/>
              <a:t>المستوى الرابع</a:t>
            </a:r>
            <a:endParaRPr lang="en-US" smtClean="0"/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B4A042-4E47-486F-8E8C-D621E34718B0}" type="slidenum">
              <a:rPr lang="ar-SA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.com/dir/file.ext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frame.asp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8651"/>
            <a:ext cx="9144000" cy="39188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Introduction to HTML and </a:t>
            </a:r>
            <a:r>
              <a:rPr lang="en-US" sz="2400" b="1" dirty="0" smtClean="0"/>
              <a:t>HTML5</a:t>
            </a:r>
            <a:br>
              <a:rPr lang="en-US" sz="2400" b="1" dirty="0" smtClean="0"/>
            </a:br>
            <a:r>
              <a:rPr lang="en-IN" sz="2000" b="1" dirty="0" smtClean="0"/>
              <a:t>SESSION-1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77785"/>
            <a:ext cx="9144000" cy="453934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7" y="1322614"/>
            <a:ext cx="10376806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14" y="1453243"/>
            <a:ext cx="7291387" cy="38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TEXT -BOLD TEXT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229644"/>
            <a:ext cx="7600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871" y="1314450"/>
            <a:ext cx="9473293" cy="49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79045"/>
            <a:ext cx="8193541" cy="45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1358"/>
            <a:ext cx="7620000" cy="2506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41271"/>
            <a:ext cx="7707086" cy="19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1" y="100693"/>
            <a:ext cx="8413977" cy="4170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04" y="4193721"/>
            <a:ext cx="8510589" cy="23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5" y="693965"/>
            <a:ext cx="9140598" cy="3037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07" y="3731079"/>
            <a:ext cx="892560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/>
              <a:t>&lt;div&gt; &amp;&lt;span&gt;</a:t>
            </a:r>
            <a:endParaRPr lang="en-IN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1446496"/>
            <a:ext cx="8162925" cy="2017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685493"/>
            <a:ext cx="8223477" cy="29683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6107" y="3244334"/>
            <a:ext cx="2865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solidFill>
                <a:srgbClr val="333333"/>
              </a:solidFill>
              <a:latin typeface="Malgun Gothic" panose="020B0503020000020004" pitchFamily="34" charset="-127"/>
            </a:endParaRPr>
          </a:p>
          <a:p>
            <a:r>
              <a:rPr lang="en-IN" dirty="0" smtClean="0">
                <a:solidFill>
                  <a:srgbClr val="333333"/>
                </a:solidFill>
                <a:latin typeface="Malgun Gothic" panose="020B0503020000020004" pitchFamily="34" charset="-127"/>
              </a:rPr>
              <a:t>STYLE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4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Example &lt;div&gt;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49" y="1825625"/>
            <a:ext cx="8784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8651"/>
            <a:ext cx="9144000" cy="39188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Introduction to HTML and </a:t>
            </a:r>
            <a:r>
              <a:rPr lang="en-US" sz="2400" b="1" dirty="0" smtClean="0"/>
              <a:t>HTML5</a:t>
            </a:r>
            <a:br>
              <a:rPr lang="en-US" sz="2400" b="1" dirty="0" smtClean="0"/>
            </a:br>
            <a:r>
              <a:rPr lang="en-IN" sz="2000" b="1" dirty="0" smtClean="0"/>
              <a:t>SESSION-1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77785"/>
            <a:ext cx="9144000" cy="453934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14300"/>
            <a:ext cx="9927772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494272"/>
            <a:ext cx="10515600" cy="3078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9" y="3649436"/>
            <a:ext cx="10442802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Fonts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793"/>
            <a:ext cx="10515600" cy="489517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HTML &lt;font&gt; tag to add style, size, and </a:t>
            </a:r>
            <a:r>
              <a:rPr lang="en-IN" dirty="0" err="1"/>
              <a:t>color</a:t>
            </a:r>
            <a:r>
              <a:rPr lang="en-IN" dirty="0"/>
              <a:t> to the text on your website.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font tag is having three attributes called size, </a:t>
            </a:r>
            <a:r>
              <a:rPr lang="en-IN" dirty="0" err="1"/>
              <a:t>color</a:t>
            </a:r>
            <a:r>
              <a:rPr lang="en-IN" dirty="0"/>
              <a:t>, and face to customize your fonts. To change any of the font attributes at any time within your webpage, simply use the &lt;font&gt; tag. The text that follows will remain changed until you close with the &lt;/font&gt; tag. You can change </a:t>
            </a:r>
            <a:r>
              <a:rPr lang="en-IN" dirty="0" smtClean="0"/>
              <a:t>one </a:t>
            </a:r>
            <a:r>
              <a:rPr lang="en-IN" dirty="0"/>
              <a:t>or all of the font attributes within one &lt;font&gt; tag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&lt;font&gt;………………………………..&lt;/font&gt;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Set Font Size</a:t>
            </a:r>
          </a:p>
          <a:p>
            <a:pPr algn="just"/>
            <a:r>
              <a:rPr lang="en-IN" dirty="0" smtClean="0"/>
              <a:t>You </a:t>
            </a:r>
            <a:r>
              <a:rPr lang="en-IN" dirty="0"/>
              <a:t>can set content font size using size attribute. The range of accepted values is from 1(smallest) to 7(largest). The default size of a font is 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26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the font size, font face and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text:</a:t>
            </a:r>
          </a:p>
          <a:p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="3"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="red"&gt;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text!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/font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="blue"&gt;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text!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/font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face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="green"&gt;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text!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/font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smtClean="0"/>
              <a:t>OUTPUT</a:t>
            </a:r>
            <a:br>
              <a:rPr lang="en-IN" dirty="0" smtClean="0"/>
            </a:br>
            <a:r>
              <a:rPr lang="en-IN" dirty="0" smtClean="0"/>
              <a:t>  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some text!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some text!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some text!</a:t>
            </a:r>
            <a:endParaRPr lang="en-IN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Note: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The font element is not supported in HTML5. Use CSS instead.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78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</a:t>
            </a:r>
            <a:r>
              <a:rPr lang="en-IN" b="1" dirty="0" smtClean="0"/>
              <a:t>omments-single line &amp; multiline comments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Comment is a piece of code which is ignored </a:t>
            </a:r>
            <a:r>
              <a:rPr lang="en-IN" dirty="0" smtClean="0"/>
              <a:t>by </a:t>
            </a:r>
            <a:r>
              <a:rPr lang="en-IN" dirty="0"/>
              <a:t>any web browser</a:t>
            </a:r>
            <a:r>
              <a:rPr lang="en-IN" dirty="0" smtClean="0"/>
              <a:t>.</a:t>
            </a:r>
          </a:p>
          <a:p>
            <a:r>
              <a:rPr lang="en-IN" dirty="0"/>
              <a:t>HTML comments are placed in between </a:t>
            </a:r>
            <a:r>
              <a:rPr lang="en-IN" b="1" dirty="0"/>
              <a:t>&lt;!-- ... --&gt;</a:t>
            </a:r>
            <a:r>
              <a:rPr lang="en-IN" dirty="0"/>
              <a:t> </a:t>
            </a:r>
            <a:r>
              <a:rPr lang="en-IN" dirty="0" smtClean="0"/>
              <a:t>tag</a:t>
            </a:r>
          </a:p>
          <a:p>
            <a:r>
              <a:rPr lang="en-IN" dirty="0" smtClean="0"/>
              <a:t>Example</a:t>
            </a:r>
          </a:p>
          <a:p>
            <a:pPr marL="457200" lvl="1" indent="0">
              <a:buNone/>
            </a:pPr>
            <a:r>
              <a:rPr lang="en-IN" dirty="0" smtClean="0"/>
              <a:t>!DOCTYPE html&gt;</a:t>
            </a:r>
          </a:p>
          <a:p>
            <a:pPr marL="457200" lvl="1" indent="0">
              <a:buNone/>
            </a:pPr>
            <a:r>
              <a:rPr lang="en-IN" dirty="0" smtClean="0"/>
              <a:t>&lt;html&gt;</a:t>
            </a:r>
          </a:p>
          <a:p>
            <a:pPr marL="457200" lvl="1" indent="0">
              <a:buNone/>
            </a:pPr>
            <a:r>
              <a:rPr lang="en-IN" dirty="0" smtClean="0"/>
              <a:t>&lt;</a:t>
            </a:r>
            <a:r>
              <a:rPr lang="en-IN" dirty="0" smtClean="0">
                <a:solidFill>
                  <a:srgbClr val="C00000"/>
                </a:solidFill>
              </a:rPr>
              <a:t>head&gt;  &lt;!-- Document Header Starts --&gt;</a:t>
            </a:r>
          </a:p>
          <a:p>
            <a:pPr marL="457200" lvl="1" indent="0">
              <a:buNone/>
            </a:pPr>
            <a:r>
              <a:rPr lang="en-IN" dirty="0" smtClean="0"/>
              <a:t>&lt;title&gt;This is document title&lt;/title&gt;</a:t>
            </a:r>
          </a:p>
          <a:p>
            <a:pPr marL="457200" lvl="1" indent="0">
              <a:buNone/>
            </a:pPr>
            <a:r>
              <a:rPr lang="en-IN" dirty="0" smtClean="0"/>
              <a:t>&lt;/head&gt; &lt;!-- Document Header Ends --&gt;</a:t>
            </a:r>
          </a:p>
          <a:p>
            <a:pPr marL="457200" lvl="1" indent="0">
              <a:buNone/>
            </a:pPr>
            <a:r>
              <a:rPr lang="en-IN" dirty="0" smtClean="0"/>
              <a:t>&lt;body&gt;</a:t>
            </a:r>
          </a:p>
          <a:p>
            <a:pPr marL="457200" lvl="1" indent="0">
              <a:buNone/>
            </a:pPr>
            <a:r>
              <a:rPr lang="en-IN" dirty="0" smtClean="0"/>
              <a:t>&lt;p&gt;Document content goes here.....&lt;/p&gt;</a:t>
            </a:r>
          </a:p>
          <a:p>
            <a:pPr marL="457200" lvl="1" indent="0">
              <a:buNone/>
            </a:pPr>
            <a:r>
              <a:rPr lang="en-IN" dirty="0" smtClean="0"/>
              <a:t>&lt;/body&gt;</a:t>
            </a:r>
          </a:p>
          <a:p>
            <a:pPr marL="457200" lvl="1" indent="0">
              <a:buNone/>
            </a:pPr>
            <a:r>
              <a:rPr lang="en-IN" dirty="0" smtClean="0"/>
              <a:t>&lt;/html&gt;</a:t>
            </a:r>
          </a:p>
          <a:p>
            <a:r>
              <a:rPr lang="en-IN" dirty="0" smtClean="0"/>
              <a:t>This will produce following result without displaying the content given as a part of comments:</a:t>
            </a:r>
          </a:p>
          <a:p>
            <a:r>
              <a:rPr lang="en-IN" dirty="0" smtClean="0"/>
              <a:t>No space allowed between </a:t>
            </a:r>
            <a:r>
              <a:rPr lang="en-IN" dirty="0"/>
              <a:t>the left angle bracket and the exclamation mark.</a:t>
            </a:r>
            <a:endParaRPr lang="en-IN" dirty="0" smtClean="0"/>
          </a:p>
          <a:p>
            <a:r>
              <a:rPr lang="en-IN" dirty="0" smtClean="0"/>
              <a:t>o/p -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Document content goes here.....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94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Multiline Comments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986"/>
            <a:ext cx="10515600" cy="4984977"/>
          </a:xfrm>
        </p:spPr>
        <p:txBody>
          <a:bodyPr>
            <a:normAutofit fontScale="55000" lnSpcReduction="20000"/>
          </a:bodyPr>
          <a:lstStyle/>
          <a:p>
            <a:r>
              <a:rPr lang="en-IN" sz="2900" dirty="0" smtClean="0"/>
              <a:t>HTML </a:t>
            </a:r>
            <a:r>
              <a:rPr lang="en-IN" sz="2900" dirty="0"/>
              <a:t>supports multi-line comments as well</a:t>
            </a:r>
            <a:r>
              <a:rPr lang="en-IN" sz="2900" dirty="0" smtClean="0"/>
              <a:t>.</a:t>
            </a:r>
          </a:p>
          <a:p>
            <a:pPr marL="0" indent="0">
              <a:buNone/>
            </a:pPr>
            <a:r>
              <a:rPr lang="en-IN" sz="2900" dirty="0" smtClean="0"/>
              <a:t>     you </a:t>
            </a:r>
            <a:r>
              <a:rPr lang="en-IN" sz="2900" dirty="0"/>
              <a:t>can comment multiple lines by the special beginning </a:t>
            </a:r>
            <a:r>
              <a:rPr lang="en-IN" sz="2900" dirty="0" smtClean="0"/>
              <a:t>tag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&lt;!-- and ending tag --&gt; placed before the first line and end of the last line </a:t>
            </a:r>
          </a:p>
          <a:p>
            <a:pPr marL="0" indent="0">
              <a:buNone/>
            </a:pPr>
            <a:r>
              <a:rPr lang="en-IN" dirty="0" smtClean="0"/>
              <a:t>Example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&lt;!DOCTYPE html&gt;&lt;html&gt;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&lt;head&gt; 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&lt;title&gt;Multiline Comments&lt;/title&gt;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&lt;/head&gt;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&lt;body&gt;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>
                <a:solidFill>
                  <a:srgbClr val="C00000"/>
                </a:solidFill>
              </a:rPr>
              <a:t>&lt;!--  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>
                <a:solidFill>
                  <a:srgbClr val="C00000"/>
                </a:solidFill>
              </a:rPr>
              <a:t>This is a multiline comment and it can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>
                <a:solidFill>
                  <a:srgbClr val="C00000"/>
                </a:solidFill>
              </a:rPr>
              <a:t>span through as many as lines you like.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>
                <a:solidFill>
                  <a:srgbClr val="C00000"/>
                </a:solidFill>
              </a:rPr>
              <a:t>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&lt;p&gt;Document content goes here.....&lt;/p&gt;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&lt;/body&gt;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smtClean="0"/>
              <a:t>&lt;/html&gt;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will produce following result:</a:t>
            </a:r>
          </a:p>
          <a:p>
            <a:pPr marL="0" indent="0">
              <a:buNone/>
            </a:pPr>
            <a:r>
              <a:rPr lang="en-IN" dirty="0" smtClean="0"/>
              <a:t>O/p -&gt;Document content goes here...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56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Images </a:t>
            </a:r>
            <a:r>
              <a:rPr lang="en-IN" dirty="0"/>
              <a:t>are very important to beautify as well as to depict many complex concepts in simple way on your web page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Insert Image</a:t>
            </a:r>
          </a:p>
          <a:p>
            <a:pPr marL="0" indent="0">
              <a:buNone/>
            </a:pPr>
            <a:r>
              <a:rPr lang="en-IN" dirty="0"/>
              <a:t>You can insert any image in your web page by using &lt;</a:t>
            </a:r>
            <a:r>
              <a:rPr lang="en-IN" dirty="0" err="1"/>
              <a:t>img</a:t>
            </a:r>
            <a:r>
              <a:rPr lang="en-IN" dirty="0"/>
              <a:t>&gt; tag. Following is the simple syntax to use this tag.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="Image URL" ... attributes-list/&gt;</a:t>
            </a:r>
          </a:p>
          <a:p>
            <a:pPr marL="0" indent="0">
              <a:buNone/>
            </a:pPr>
            <a:r>
              <a:rPr lang="en-IN" dirty="0"/>
              <a:t>The &lt;</a:t>
            </a:r>
            <a:r>
              <a:rPr lang="en-IN" dirty="0" err="1"/>
              <a:t>img</a:t>
            </a:r>
            <a:r>
              <a:rPr lang="en-IN" dirty="0"/>
              <a:t>&gt; tag is an empty tag, which means that it can contain only list of attributes and it has no closing tag.</a:t>
            </a:r>
          </a:p>
        </p:txBody>
      </p:sp>
    </p:spTree>
    <p:extLst>
      <p:ext uri="{BB962C8B-B14F-4D97-AF65-F5344CB8AC3E}">
        <p14:creationId xmlns:p14="http://schemas.microsoft.com/office/powerpoint/2010/main" val="1619298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84C9-E402-4254-B5D0-896870B908A2}" type="slidenum">
              <a:rPr lang="ar-SA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mages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&lt;IMG&gt;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element defines a graphic image on the page.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 File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SRC: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value will be a URL (location of the image) E.g.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http://www.domain.com/dir/file.ext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/dir/file.txt.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 Text (ALT)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is a text field that describes an image or acts as a label. It is displayed when they position the cursor over a graphic image.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Alignment (ALIGN):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allows you to align the image on your page.</a:t>
            </a:r>
          </a:p>
        </p:txBody>
      </p:sp>
    </p:spTree>
    <p:extLst>
      <p:ext uri="{BB962C8B-B14F-4D97-AF65-F5344CB8AC3E}">
        <p14:creationId xmlns:p14="http://schemas.microsoft.com/office/powerpoint/2010/main" val="35231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BAE4-02F0-4043-861A-23591A964BC4}" type="slidenum">
              <a:rPr lang="ar-SA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229600" cy="52578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Width (WIDTH):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the width of the image in pixels.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 (HEIGHT):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the height of the image in pixels.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 (BORDER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for a border around the image, specified in pixels.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HSPACE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for Horizontal Space on both sides of the image specified in pixels. A setting of 5 will put 5 pixels of invisible space on both sides of the image.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VSPACE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for Vertical Space on top and bottom of the image specified in pixels. A setting of 5 will put 5 pixels of invisible space above and bellow the image.</a:t>
            </a:r>
          </a:p>
        </p:txBody>
      </p:sp>
    </p:spTree>
    <p:extLst>
      <p:ext uri="{BB962C8B-B14F-4D97-AF65-F5344CB8AC3E}">
        <p14:creationId xmlns:p14="http://schemas.microsoft.com/office/powerpoint/2010/main" val="30914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C853-9CDD-4471-94AA-7BC789716151}" type="slidenum">
              <a:rPr lang="ar-SA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  <a:ln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Some Examples on images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953000"/>
          </a:xfrm>
          <a:solidFill>
            <a:schemeClr val="accent1"/>
          </a:solidFill>
          <a:ln/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b="1" dirty="0"/>
              <a:t>1)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&lt;IMG SRC=“jordan.gif“ border=4&gt;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2) &lt;IMG SRC=" jordan.gif" width="60" height="60"&gt;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3) &lt;IMG SRC=“jordan.gif" ALT="This is a text that goes with the image"&gt;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4) &lt;IMG SRC=" jordan.gif</a:t>
            </a:r>
            <a:r>
              <a:rPr lang="ar-S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Hspace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="30"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Vspace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="10"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border=20&gt;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IMG SRC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="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jordan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.gif“ align="left"&gt;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blast blast blast blast blast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E520-9760-46B6-BC10-FF3E8DC1D085}" type="slidenum">
              <a:rPr lang="ar-SA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TO MAKE A LINK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49530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1) The tags used to produce links are the 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&lt;/A&gt;.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&lt;A&gt;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tells where the link should start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&lt;/A&gt;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indicates where the link ends.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2) The example below shows how to make the word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work as a link to yahoo.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Click &lt;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http://www.yahoo.com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&lt;/A&gt;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 to yahoo.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Image as Link :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="default.asp“&gt;&lt;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="smiley.gif" alt="HTML tutorial"  style="width:42px;height:42px;border:0“&gt;&lt;/a&gt;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93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HTML</a:t>
            </a:r>
            <a:r>
              <a:rPr lang="en-IN" dirty="0"/>
              <a:t> &lt;!DOCTYPE&gt; Declaration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      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 of the document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 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content of the document......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o/p  </a:t>
            </a:r>
            <a:r>
              <a:rPr lang="en-IN" dirty="0" smtClean="0"/>
              <a:t>The </a:t>
            </a:r>
            <a:r>
              <a:rPr lang="en-IN" dirty="0"/>
              <a:t>content of the document...</a:t>
            </a:r>
          </a:p>
        </p:txBody>
      </p:sp>
    </p:spTree>
    <p:extLst>
      <p:ext uri="{BB962C8B-B14F-4D97-AF65-F5344CB8AC3E}">
        <p14:creationId xmlns:p14="http://schemas.microsoft.com/office/powerpoint/2010/main" val="24727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Set Image </a:t>
            </a:r>
            <a:r>
              <a:rPr lang="en-IN" dirty="0" smtClean="0">
                <a:solidFill>
                  <a:srgbClr val="FF0000"/>
                </a:solidFill>
              </a:rPr>
              <a:t>Width/Height AND border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You can set image width and height based on your requirement using width and height attributes. You can specify width and height of the image in </a:t>
            </a:r>
            <a:r>
              <a:rPr lang="en-IN" dirty="0" smtClean="0"/>
              <a:t>terms </a:t>
            </a:r>
            <a:r>
              <a:rPr lang="en-IN" dirty="0"/>
              <a:t>of either pixels or percentage of its actual size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/>
              <a:t>&lt;title&gt;Set Image Width and Height&lt;/title&gt;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&lt;p&gt;Setting image width and height&lt;/p&gt;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="/html/images/test.png" alt="Test Image" border="</a:t>
            </a:r>
            <a:r>
              <a:rPr lang="en-IN" dirty="0" smtClean="0"/>
              <a:t>3“ width</a:t>
            </a:r>
            <a:r>
              <a:rPr lang="en-IN" dirty="0"/>
              <a:t>="150" height="100"/&gt;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447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46CA-A936-4831-A8E3-99AA37086F02}" type="slidenum">
              <a:rPr lang="ar-SA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74638"/>
            <a:ext cx="7929563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Image Maps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5105400"/>
          </a:xfrm>
          <a:solidFill>
            <a:schemeClr val="accent1"/>
          </a:solidFill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maps are images, usually in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format that have been divided into regions; 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Clicking in a region of the image cause the web surfer to be connected to a new URL. 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Image maps are graphical form of creating links between pages.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type of image maps: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 side and server side</a:t>
            </a:r>
          </a:p>
          <a:p>
            <a:pPr marL="609600" indent="-609600" algn="just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Both types of image maps involve a listing of co-ordinates </a:t>
            </a:r>
          </a:p>
          <a:p>
            <a:pPr marL="609600" indent="-609600" algn="just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define the mapping regions and which URLs those coordinates are associated with. This is known as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map file.</a:t>
            </a:r>
          </a:p>
        </p:txBody>
      </p:sp>
    </p:spTree>
    <p:extLst>
      <p:ext uri="{BB962C8B-B14F-4D97-AF65-F5344CB8AC3E}">
        <p14:creationId xmlns:p14="http://schemas.microsoft.com/office/powerpoint/2010/main" val="12212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864A-EDDE-4F75-A0A5-A8906EC51242}" type="slidenum">
              <a:rPr lang="ar-SA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solidFill>
            <a:schemeClr val="tx2"/>
          </a:solidFill>
          <a:ln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Area Shapes</a:t>
            </a:r>
            <a:r>
              <a:rPr lang="ar-SA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524001" y="3244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pic>
        <p:nvPicPr>
          <p:cNvPr id="141321" name="Picture 9" descr="image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7315200" cy="360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4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0FDC-D2BF-4A3F-AE74-F5CD8CD50508}" type="slidenum">
              <a:rPr lang="ar-SA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  <a:solidFill>
            <a:schemeClr val="tx1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flatTx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Client-Side Image Maps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610600" cy="56388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/>
              <a:t>Client-side image maps (USEMAP) use a map file that is part of the HTML document (in an element called MAP), and is linked to the image by the Web browser.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&lt;IMG SRC="note.GIF"  Width=200 Height=200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border="5" USEMAP="#map1"&gt;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&lt;MAP NAME="map1"&gt;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&lt;AREA SHAPE="RECT" COORDS="0,0,90,90"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HREF="hi.html"  ALT="see me…"&gt;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&lt;AREA SHAPE="RECT" COORDS="100,100,160,160"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HREF="divPara.html"  ALT="see him…" 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&lt;AREA SHAPE="CIRCLE" COORDS="150,50,20"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HREF="house.html"  ALT="see it…" 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&lt;/MAP&gt;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can use Poly as well as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280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34B4-69F0-497F-BF76-D43FFCA6B19F}" type="slidenum">
              <a:rPr lang="ar-SA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Shapes,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Coords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Shapes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used for squares and ordered shapes.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Circle  used for circles.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Poly  used for unordered shapes.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Number of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coordenations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for each shape: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4 numbers for two corners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Circle 3 numbers for the center &amp; R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Poly  depends on the number of corners of the shape( 2 numbers for each corner) </a:t>
            </a:r>
          </a:p>
          <a:p>
            <a:pPr lvl="2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Tx/>
              <a:buNone/>
            </a:pPr>
            <a:endParaRPr lang="en-US" dirty="0"/>
          </a:p>
          <a:p>
            <a:pPr lvl="2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316252"/>
            <a:ext cx="68675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" y="2281918"/>
            <a:ext cx="68675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6" y="3920218"/>
            <a:ext cx="6924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Defining an HTML Table</a:t>
            </a:r>
          </a:p>
          <a:p>
            <a:r>
              <a:rPr lang="en-IN" dirty="0"/>
              <a:t>An HTML table is defined with the </a:t>
            </a:r>
            <a:r>
              <a:rPr lang="en-IN" b="1" dirty="0"/>
              <a:t>&lt;table&gt;</a:t>
            </a:r>
            <a:r>
              <a:rPr lang="en-IN" dirty="0"/>
              <a:t> tag.</a:t>
            </a:r>
          </a:p>
          <a:p>
            <a:r>
              <a:rPr lang="en-IN" dirty="0"/>
              <a:t>Each table row is defined with the </a:t>
            </a:r>
            <a:r>
              <a:rPr lang="en-IN" b="1" dirty="0"/>
              <a:t>&lt;</a:t>
            </a:r>
            <a:r>
              <a:rPr lang="en-IN" b="1" dirty="0" err="1"/>
              <a:t>tr</a:t>
            </a:r>
            <a:r>
              <a:rPr lang="en-IN" b="1" dirty="0"/>
              <a:t>&gt;</a:t>
            </a:r>
            <a:r>
              <a:rPr lang="en-IN" dirty="0"/>
              <a:t> tag.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table header is defined with the </a:t>
            </a:r>
            <a:r>
              <a:rPr lang="en-IN" b="1" dirty="0"/>
              <a:t>&lt;</a:t>
            </a:r>
            <a:r>
              <a:rPr lang="en-IN" b="1" dirty="0" err="1"/>
              <a:t>th</a:t>
            </a:r>
            <a:r>
              <a:rPr lang="en-IN" b="1" dirty="0"/>
              <a:t>&gt;</a:t>
            </a:r>
            <a:r>
              <a:rPr lang="en-IN" dirty="0"/>
              <a:t> tag. </a:t>
            </a:r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/>
              <a:t>default, table headings are bold and </a:t>
            </a:r>
            <a:r>
              <a:rPr lang="en-IN" dirty="0" err="1"/>
              <a:t>centered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table data/cell is defined with the </a:t>
            </a:r>
            <a:r>
              <a:rPr lang="en-IN" b="1" dirty="0"/>
              <a:t>&lt;td&gt;</a:t>
            </a:r>
            <a:r>
              <a:rPr lang="en-IN" dirty="0"/>
              <a:t> tag.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53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C9AA-481B-4ECC-9CE0-030F83C92AB8}" type="slidenum">
              <a:rPr lang="ar-SA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274638"/>
            <a:ext cx="793115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Tables Attributes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  <a:solidFill>
            <a:schemeClr val="accent1"/>
          </a:solidFill>
        </p:spPr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FF0000"/>
                </a:solidFill>
              </a:rPr>
              <a:t>BGColor</a:t>
            </a:r>
            <a:r>
              <a:rPr lang="en-US" sz="2800" b="1"/>
              <a:t>:</a:t>
            </a:r>
            <a:r>
              <a:rPr lang="en-US" sz="2800"/>
              <a:t> Some browsers support background colors in a table.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FF0000"/>
                </a:solidFill>
              </a:rPr>
              <a:t>Width</a:t>
            </a:r>
            <a:r>
              <a:rPr lang="en-US" sz="2800" b="1"/>
              <a:t>:</a:t>
            </a:r>
            <a:r>
              <a:rPr lang="en-US" sz="2800"/>
              <a:t> you can specify the table width as an absolute number of pixels or a percentage of the document width. You can set the width for the table cells as well.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FF0000"/>
                </a:solidFill>
              </a:rPr>
              <a:t>Border</a:t>
            </a:r>
            <a:r>
              <a:rPr lang="en-US" sz="2800" b="1"/>
              <a:t>:</a:t>
            </a:r>
            <a:r>
              <a:rPr lang="en-US" sz="2800"/>
              <a:t> You can choose a numerical value for the border width, which specifies the border in pixels.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FF0000"/>
                </a:solidFill>
              </a:rPr>
              <a:t>CellSpacing</a:t>
            </a:r>
            <a:r>
              <a:rPr lang="en-US" sz="2800" b="1"/>
              <a:t>:</a:t>
            </a:r>
            <a:r>
              <a:rPr lang="en-US" sz="2800"/>
              <a:t> Cell Spacing represents the space between cells and is specified in pixels.</a:t>
            </a:r>
          </a:p>
        </p:txBody>
      </p:sp>
    </p:spTree>
    <p:extLst>
      <p:ext uri="{BB962C8B-B14F-4D97-AF65-F5344CB8AC3E}">
        <p14:creationId xmlns:p14="http://schemas.microsoft.com/office/powerpoint/2010/main" val="31959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6F6-7075-44F6-BF56-5CFD598EFD05}" type="slidenum">
              <a:rPr lang="ar-SA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85800"/>
          </a:xfrm>
          <a:solidFill>
            <a:schemeClr val="tx1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Table Attributes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077200" cy="5029200"/>
          </a:xfrm>
          <a:solidFill>
            <a:schemeClr val="accent1"/>
          </a:solidFill>
        </p:spPr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</a:rPr>
              <a:t>CellPadding</a:t>
            </a:r>
            <a:r>
              <a:rPr lang="en-US" b="1"/>
              <a:t>:</a:t>
            </a:r>
            <a:r>
              <a:rPr lang="en-US"/>
              <a:t> Cell Padding is the space between the cell border and the cell contents and is specified in pixels.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</a:rPr>
              <a:t>Align</a:t>
            </a:r>
            <a:r>
              <a:rPr lang="en-US" b="1"/>
              <a:t>:</a:t>
            </a:r>
            <a:r>
              <a:rPr lang="en-US"/>
              <a:t> tables can have left, right, or center alignment. 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</a:rPr>
              <a:t>Background</a:t>
            </a:r>
            <a:r>
              <a:rPr lang="en-US" b="1"/>
              <a:t>:</a:t>
            </a:r>
            <a:r>
              <a:rPr lang="en-US"/>
              <a:t> Background Image, will be titled in IE3.0 and above.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BorderColor, BorderColorDark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83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216478"/>
            <a:ext cx="7439025" cy="55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			&lt;!DOCTYPE&gt;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The &lt;!DOCTYPE&gt; </a:t>
            </a:r>
            <a:r>
              <a:rPr lang="en-IN" dirty="0"/>
              <a:t>declaration is not an HTML tag;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an instruction to the web browser about what version of HTML the page is written in</a:t>
            </a:r>
            <a:r>
              <a:rPr lang="en-IN" dirty="0" smtClean="0"/>
              <a:t>.</a:t>
            </a:r>
          </a:p>
          <a:p>
            <a:r>
              <a:rPr lang="en-IN" dirty="0"/>
              <a:t>Always add the &lt;!DOCTYPE&gt; declaration to your HTML documents, so that the browser knows what type of document to expect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&lt;!DOCTYPE&gt; declaration is NOT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79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36" y="514350"/>
            <a:ext cx="908548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2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95585"/>
            <a:ext cx="8934450" cy="59296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9886" y="3955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HTML Table - Cells that Span Many Columns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To make a cell span more than one column, use the </a:t>
            </a:r>
            <a:r>
              <a:rPr lang="en-I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colspan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attribute: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79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714375"/>
            <a:ext cx="6715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7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9" y="677636"/>
            <a:ext cx="9217478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0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9A02-ABAF-4428-A221-0F4E88E091AE}" type="slidenum">
              <a:rPr lang="ar-SA"/>
              <a:pPr/>
              <a:t>44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274638"/>
            <a:ext cx="793115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</a:t>
            </a:r>
            <a:r>
              <a:rPr lang="en-US" b="1">
                <a:solidFill>
                  <a:srgbClr val="FFFF00"/>
                </a:solidFill>
              </a:rPr>
              <a:t>ists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1"/>
            <a:ext cx="8229600" cy="4525963"/>
          </a:xfrm>
          <a:solidFill>
            <a:schemeClr val="accent1"/>
          </a:solidFill>
        </p:spPr>
        <p:txBody>
          <a:bodyPr/>
          <a:lstStyle/>
          <a:p>
            <a:pPr marL="609600" indent="-609600">
              <a:buNone/>
            </a:pPr>
            <a:r>
              <a:rPr lang="en-US" sz="2400"/>
              <a:t>In this chapter you will learn how to create a variety of lists.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 b="1"/>
              <a:t>Objectives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/>
              <a:t>Upon completing this section, you should be able to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/>
              <a:t>Create an unordered list.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/>
              <a:t>Create an ordered list.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/>
              <a:t>Create a defined list.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/>
              <a:t>Nest Lists.</a:t>
            </a:r>
          </a:p>
          <a:p>
            <a:pPr marL="609600" indent="-60960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B73C-F4EE-4B95-9D31-DECD4A89192E}" type="slidenum">
              <a:rPr lang="ar-SA"/>
              <a:pPr/>
              <a:t>45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274638"/>
            <a:ext cx="7931150" cy="1143000"/>
          </a:xfrm>
          <a:solidFill>
            <a:schemeClr val="tx2"/>
          </a:solidFill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  <a:solidFill>
            <a:schemeClr val="accent1"/>
          </a:solidFill>
        </p:spPr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HTML supplies several list elements. Most list elements are composed of one or more &lt;LI&gt; (List Item) elements.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UL : Unordered List. Items in this list start with a list mark such as a bullet. Browsers will usually change the list mark in nested lists.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&lt;UL&gt;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0000CC"/>
                </a:solidFill>
              </a:rPr>
              <a:t>&lt;LI&gt;</a:t>
            </a:r>
            <a:r>
              <a:rPr lang="en-US" sz="2400"/>
              <a:t> List item </a:t>
            </a:r>
            <a:r>
              <a:rPr lang="en-US" sz="2400" b="1">
                <a:solidFill>
                  <a:srgbClr val="0000CC"/>
                </a:solidFill>
              </a:rPr>
              <a:t>…&lt;/LI&gt;</a:t>
            </a:r>
            <a:r>
              <a:rPr lang="en-US" sz="2400"/>
              <a:t>			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0000CC"/>
                </a:solidFill>
              </a:rPr>
              <a:t>&lt;LI&gt;</a:t>
            </a:r>
            <a:r>
              <a:rPr lang="en-US" sz="2400"/>
              <a:t> List item </a:t>
            </a:r>
            <a:r>
              <a:rPr lang="en-US" sz="2400" b="1">
                <a:solidFill>
                  <a:srgbClr val="0000CC"/>
                </a:solidFill>
              </a:rPr>
              <a:t>…&lt;/LI&gt;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&lt;/UL&gt;</a:t>
            </a:r>
          </a:p>
          <a:p>
            <a:pPr>
              <a:buClr>
                <a:schemeClr val="bg1"/>
              </a:buClr>
            </a:pPr>
            <a:r>
              <a:rPr lang="en-US" sz="2400"/>
              <a:t>List item …</a:t>
            </a:r>
          </a:p>
          <a:p>
            <a:pPr>
              <a:buClr>
                <a:schemeClr val="bg1"/>
              </a:buClr>
            </a:pPr>
            <a:r>
              <a:rPr lang="en-US" sz="2400"/>
              <a:t>List item …</a:t>
            </a:r>
          </a:p>
        </p:txBody>
      </p:sp>
    </p:spTree>
    <p:extLst>
      <p:ext uri="{BB962C8B-B14F-4D97-AF65-F5344CB8AC3E}">
        <p14:creationId xmlns:p14="http://schemas.microsoft.com/office/powerpoint/2010/main" val="15790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7A90-9DB1-4DED-9DB1-F8A642748A51}" type="slidenum">
              <a:rPr lang="ar-SA"/>
              <a:pPr/>
              <a:t>46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274638"/>
            <a:ext cx="793115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b="1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876800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You have the choice of three bullet types: </a:t>
            </a:r>
            <a:r>
              <a:rPr lang="en-US" sz="2400" b="1">
                <a:solidFill>
                  <a:srgbClr val="FF0000"/>
                </a:solidFill>
              </a:rPr>
              <a:t>disc(default), circle, square.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These are controlled in Netscape Navigator by the “TYPE” attribute for the &lt;UL&gt; element.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&lt;UL TYPE=“square”&gt;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…&lt;/LI&gt;			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…&lt;/LI&gt;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…&lt;/LI&gt;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&lt;/UL&gt;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List item …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List item …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List item …</a:t>
            </a:r>
          </a:p>
        </p:txBody>
      </p:sp>
    </p:spTree>
    <p:extLst>
      <p:ext uri="{BB962C8B-B14F-4D97-AF65-F5344CB8AC3E}">
        <p14:creationId xmlns:p14="http://schemas.microsoft.com/office/powerpoint/2010/main" val="37126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2DFA-D3C0-4EFD-B90D-A97993BA57E3}" type="slidenum">
              <a:rPr lang="ar-SA"/>
              <a:pPr/>
              <a:t>47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427038"/>
            <a:ext cx="7929562" cy="9144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609600" indent="-6096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OL: Ordered List. Items in this list are numbered automatically by the browser.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>
                <a:solidFill>
                  <a:srgbClr val="990000"/>
                </a:solidFill>
              </a:rPr>
              <a:t>&lt;OL&gt;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>
                <a:solidFill>
                  <a:srgbClr val="990000"/>
                </a:solidFill>
              </a:rPr>
              <a:t>&lt;LI&gt; List item …&lt;/LI&gt;			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>
                <a:solidFill>
                  <a:srgbClr val="990000"/>
                </a:solidFill>
              </a:rPr>
              <a:t>&lt;LI&gt; List item …&lt;/LI&gt;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>
                <a:solidFill>
                  <a:srgbClr val="990000"/>
                </a:solidFill>
              </a:rPr>
              <a:t>&lt;LI&gt; List item …&lt;/LI&gt;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sz="2400">
                <a:solidFill>
                  <a:srgbClr val="990000"/>
                </a:solidFill>
              </a:rPr>
              <a:t>&lt;/OL&gt;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List item …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List item …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List item</a:t>
            </a:r>
          </a:p>
          <a:p>
            <a:pPr marL="609600" indent="-6096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You have the choice of setting the TYPE Attribute to one of five numbering styles.</a:t>
            </a:r>
          </a:p>
        </p:txBody>
      </p:sp>
    </p:spTree>
    <p:extLst>
      <p:ext uri="{BB962C8B-B14F-4D97-AF65-F5344CB8AC3E}">
        <p14:creationId xmlns:p14="http://schemas.microsoft.com/office/powerpoint/2010/main" val="31875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4772-B5DA-48FF-A759-7665CF8052AB}" type="slidenum">
              <a:rPr lang="ar-SA"/>
              <a:pPr/>
              <a:t>48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274638"/>
            <a:ext cx="7929562" cy="9144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graphicFrame>
        <p:nvGraphicFramePr>
          <p:cNvPr id="53283" name="Group 35"/>
          <p:cNvGraphicFramePr>
            <a:graphicFrameLocks noGrp="1"/>
          </p:cNvGraphicFramePr>
          <p:nvPr>
            <p:ph type="tbl" idx="1"/>
          </p:nvPr>
        </p:nvGraphicFramePr>
        <p:xfrm>
          <a:off x="1981200" y="1600200"/>
          <a:ext cx="8229600" cy="4114800"/>
        </p:xfrm>
        <a:graphic>
          <a:graphicData uri="http://schemas.openxmlformats.org/drawingml/2006/table">
            <a:tbl>
              <a:tblPr/>
              <a:tblGrid>
                <a:gridCol w="1855788"/>
                <a:gridCol w="3146425"/>
                <a:gridCol w="322738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Styles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Arabic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Lower 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c,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C,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Lower roman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i, ii, iii,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roman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I, II, III,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BA3-B133-4798-9FC8-00C6750EA86C}" type="slidenum">
              <a:rPr lang="ar-SA"/>
              <a:pPr/>
              <a:t>49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1"/>
            <a:ext cx="8229600" cy="4525963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/>
              <a:t>You can specify a starting number for an ordered list.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&lt;OL TYPE =“i”&gt;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&lt;/OL&gt;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/>
              <a:t>&lt;P&gt; text ….&lt;/P&gt;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&lt;OL TYPE=“i” START=“3”&gt;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584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Marquees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HTML marquee is a scrolling piece of text displayed either horizontally across or vertically down your webpage depending on the settings. This is created by using HTML &lt;marquees&gt; tag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Syntax</a:t>
            </a:r>
          </a:p>
          <a:p>
            <a:r>
              <a:rPr lang="en-IN" dirty="0"/>
              <a:t>A simple syntax to use HTML &lt;marquee&gt; tag is as follows:</a:t>
            </a:r>
          </a:p>
          <a:p>
            <a:r>
              <a:rPr lang="en-IN" dirty="0" smtClean="0"/>
              <a:t>&lt;</a:t>
            </a:r>
            <a:r>
              <a:rPr lang="en-IN" dirty="0"/>
              <a:t>marquee </a:t>
            </a:r>
            <a:r>
              <a:rPr lang="en-IN" dirty="0" err="1"/>
              <a:t>attribute_name</a:t>
            </a:r>
            <a:r>
              <a:rPr lang="en-IN" dirty="0"/>
              <a:t>="</a:t>
            </a:r>
            <a:r>
              <a:rPr lang="en-IN" dirty="0" err="1"/>
              <a:t>attribute_value</a:t>
            </a:r>
            <a:r>
              <a:rPr lang="en-IN" dirty="0"/>
              <a:t>"....more attributes&gt;</a:t>
            </a:r>
          </a:p>
          <a:p>
            <a:r>
              <a:rPr lang="en-IN" dirty="0" smtClean="0"/>
              <a:t>One </a:t>
            </a:r>
            <a:r>
              <a:rPr lang="en-IN" dirty="0"/>
              <a:t>or more lines or text message or image</a:t>
            </a:r>
          </a:p>
          <a:p>
            <a:r>
              <a:rPr lang="en-IN" dirty="0" smtClean="0"/>
              <a:t>&lt;/</a:t>
            </a:r>
            <a:r>
              <a:rPr lang="en-IN" dirty="0"/>
              <a:t>marquee&gt;</a:t>
            </a:r>
          </a:p>
        </p:txBody>
      </p:sp>
    </p:spTree>
    <p:extLst>
      <p:ext uri="{BB962C8B-B14F-4D97-AF65-F5344CB8AC3E}">
        <p14:creationId xmlns:p14="http://schemas.microsoft.com/office/powerpoint/2010/main" val="694697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F4D2-F94E-4955-B3E0-55B0158E2EEF}" type="slidenum">
              <a:rPr lang="ar-SA"/>
              <a:pPr/>
              <a:t>50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 marL="812800" indent="-812800">
              <a:buClr>
                <a:schemeClr val="bg1"/>
              </a:buClr>
              <a:buFont typeface="Monotype Sorts" charset="0"/>
              <a:buAutoNum type="romanLcPeriod"/>
            </a:pPr>
            <a:r>
              <a:rPr lang="en-US"/>
              <a:t>List item …</a:t>
            </a:r>
          </a:p>
          <a:p>
            <a:pPr marL="812800" indent="-812800">
              <a:buClr>
                <a:schemeClr val="bg1"/>
              </a:buClr>
              <a:buFont typeface="Monotype Sorts" charset="0"/>
              <a:buAutoNum type="romanLcPeriod"/>
            </a:pPr>
            <a:r>
              <a:rPr lang="en-US"/>
              <a:t>List item …</a:t>
            </a:r>
          </a:p>
          <a:p>
            <a:pPr marL="812800" indent="-812800">
              <a:buClr>
                <a:schemeClr val="bg1"/>
              </a:buClr>
              <a:buNone/>
            </a:pPr>
            <a:endParaRPr lang="en-US"/>
          </a:p>
          <a:p>
            <a:pPr marL="812800" indent="-812800">
              <a:buNone/>
            </a:pPr>
            <a:r>
              <a:rPr lang="en-US"/>
              <a:t>   Text ….</a:t>
            </a:r>
          </a:p>
          <a:p>
            <a:pPr marL="812800" indent="-812800">
              <a:buNone/>
            </a:pPr>
            <a:endParaRPr lang="en-US"/>
          </a:p>
          <a:p>
            <a:pPr marL="812800" indent="-812800">
              <a:buClr>
                <a:schemeClr val="bg1"/>
              </a:buClr>
              <a:buFont typeface="Monotype Sorts" charset="0"/>
              <a:buAutoNum type="romanLcPeriod" startAt="3"/>
            </a:pPr>
            <a:r>
              <a:rPr lang="en-US"/>
              <a:t>List item …</a:t>
            </a:r>
          </a:p>
        </p:txBody>
      </p:sp>
    </p:spTree>
    <p:extLst>
      <p:ext uri="{BB962C8B-B14F-4D97-AF65-F5344CB8AC3E}">
        <p14:creationId xmlns:p14="http://schemas.microsoft.com/office/powerpoint/2010/main" val="879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A453-6E38-40DD-AC07-57DFA3A5E155}" type="slidenum">
              <a:rPr lang="ar-SA"/>
              <a:pPr/>
              <a:t>51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List Elements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  <a:solidFill>
            <a:schemeClr val="accent1"/>
          </a:solidFill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b="1">
                <a:solidFill>
                  <a:srgbClr val="FF0000"/>
                </a:solidFill>
              </a:rPr>
              <a:t>DL: Definition List</a:t>
            </a:r>
            <a:r>
              <a:rPr lang="en-US" sz="2400"/>
              <a:t>. This kind of list is different from the others. Each item in a DL consists of one or more </a:t>
            </a:r>
            <a:r>
              <a:rPr lang="en-US" sz="2400" b="1">
                <a:solidFill>
                  <a:srgbClr val="FF0000"/>
                </a:solidFill>
              </a:rPr>
              <a:t>Definition Terms (DT elements),</a:t>
            </a:r>
            <a:r>
              <a:rPr lang="en-US" sz="2400"/>
              <a:t> followed by one or more </a:t>
            </a:r>
            <a:r>
              <a:rPr lang="en-US" sz="2400" b="1">
                <a:solidFill>
                  <a:srgbClr val="FF0000"/>
                </a:solidFill>
              </a:rPr>
              <a:t>Definition Description (DD elements).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&lt;DL&gt;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&lt;DT&gt; HTML &lt;/DT&gt;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&lt;DD&gt; Hyper Text Markup Language &lt;/DD&gt;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&lt;DT&gt; DOG &lt;/DT&gt;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&lt;DD&gt; A human’s best friend!&lt;/DD&gt;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/>
              <a:t>&lt;/DL&gt;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HTML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 Hyper Text Markup Language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DOG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A human’s best friend!</a:t>
            </a:r>
          </a:p>
        </p:txBody>
      </p:sp>
    </p:spTree>
    <p:extLst>
      <p:ext uri="{BB962C8B-B14F-4D97-AF65-F5344CB8AC3E}">
        <p14:creationId xmlns:p14="http://schemas.microsoft.com/office/powerpoint/2010/main" val="19195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0E9-ADD7-4A9B-AC11-10256BE42553}" type="slidenum">
              <a:rPr lang="ar-SA"/>
              <a:pPr/>
              <a:t>52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Nesting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534400" cy="5715000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/>
              <a:t>You can nest lists by inserting a UL, OL, etc., inside a list item (LI).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EXample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&lt;UL TYPE = “square”&gt;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&lt;OL TYPE=“i” START=“3”&gt;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&lt;/OL&gt;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z="2400"/>
              <a:t>&lt;/UL&gt;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6889" y="1828800"/>
            <a:ext cx="2916237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25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4492-06F2-4723-A24A-778A7F435DF7}" type="slidenum">
              <a:rPr lang="ar-SA"/>
              <a:pPr/>
              <a:t>53</a:t>
            </a:fld>
            <a:endParaRPr 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905000" y="1057346"/>
            <a:ext cx="8763000" cy="56323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&lt;H1 ALIGN="CENTER"&gt;SAFETY TIPS FOR CANOEISTS&lt;/H1&gt;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&lt;OL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TYPE=“a” START=“2”&gt;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&lt;LI&gt;Be able to swim &lt;/LI&gt;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&lt;LI&gt;Wear a life jacket at all times &lt;/LI&gt;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&lt;LI&gt;Don't stand up or move around. If canoe tips, </a:t>
            </a:r>
          </a:p>
          <a:p>
            <a:pPr lvl="1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&lt;UL&gt;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&lt;LI&gt;Hang on to the canoe &lt;/LI&gt;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&lt;LI&gt;Use the canoe for support and &lt;/LI&gt;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 &lt;LI&gt;Swim to shore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&lt;/UL&gt; &lt;/LI&gt;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&lt;LI&gt;Don't overexert yourself &lt;/LI&gt;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&lt;LI&gt;Use a bow light at night &lt;/LI&gt;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&lt;/OL&gt;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solidFill>
            <a:schemeClr val="tx2"/>
          </a:solidFill>
          <a:ln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>
                <a:solidFill>
                  <a:srgbClr val="FFFF00"/>
                </a:solidFill>
              </a:rPr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776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8B7-5439-440C-BE3A-A98060E73A8C}" type="slidenum">
              <a:rPr lang="ar-SA"/>
              <a:pPr/>
              <a:t>54</a:t>
            </a:fld>
            <a:endParaRPr lang="en-US"/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54176"/>
            <a:ext cx="8686800" cy="4060825"/>
          </a:xfrm>
          <a:prstGeom prst="rect">
            <a:avLst/>
          </a:prstGeom>
          <a:noFill/>
        </p:spPr>
      </p:pic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solidFill>
            <a:schemeClr val="tx2"/>
          </a:solidFill>
          <a:ln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sz="5400">
                <a:solidFill>
                  <a:srgbClr val="FFFF00"/>
                </a:solidFill>
              </a:rPr>
              <a:t>The output….</a:t>
            </a:r>
          </a:p>
        </p:txBody>
      </p:sp>
    </p:spTree>
    <p:extLst>
      <p:ext uri="{BB962C8B-B14F-4D97-AF65-F5344CB8AC3E}">
        <p14:creationId xmlns:p14="http://schemas.microsoft.com/office/powerpoint/2010/main" val="30144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F1A0-61EB-4B3C-AF5A-6CBB1D84F861}" type="slidenum">
              <a:rPr lang="ar-SA"/>
              <a:pPr/>
              <a:t>55</a:t>
            </a:fld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676400" y="1"/>
            <a:ext cx="7162800" cy="67403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&lt;H1 ALIGN="CENTER"&gt;SAFETY TIPS FOR CANOEISTS&lt;/H1&gt;</a:t>
            </a:r>
          </a:p>
          <a:p>
            <a:pPr eaLnBrk="1" hangingPunct="1"/>
            <a:r>
              <a:rPr lang="en-US" sz="2400"/>
              <a:t>&lt;OL TYPE="a" START="2"&gt;</a:t>
            </a:r>
          </a:p>
          <a:p>
            <a:pPr eaLnBrk="1" hangingPunct="1"/>
            <a:r>
              <a:rPr lang="en-US" sz="2400"/>
              <a:t>&lt;LI&gt;Be able to swim &lt;/LI&gt; </a:t>
            </a:r>
          </a:p>
          <a:p>
            <a:pPr eaLnBrk="1" hangingPunct="1"/>
            <a:r>
              <a:rPr lang="en-US" sz="2400"/>
              <a:t>&lt;LI&gt;Wear a life jacket at all times &lt;/LI&gt;</a:t>
            </a:r>
          </a:p>
          <a:p>
            <a:pPr eaLnBrk="1" hangingPunct="1"/>
            <a:r>
              <a:rPr lang="en-US" sz="2400"/>
              <a:t>&lt;LI&gt;Don't stand up or move around. If canoe tips, </a:t>
            </a:r>
          </a:p>
          <a:p>
            <a:pPr eaLnBrk="1" hangingPunct="1"/>
            <a:r>
              <a:rPr lang="en-US" sz="2400"/>
              <a:t>&lt;UL&gt;</a:t>
            </a:r>
          </a:p>
          <a:p>
            <a:pPr eaLnBrk="1" hangingPunct="1"/>
            <a:r>
              <a:rPr lang="en-US" sz="2400"/>
              <a:t>&lt;LI&gt;Hang on to the canoe &lt;/LI&gt; </a:t>
            </a:r>
          </a:p>
          <a:p>
            <a:pPr eaLnBrk="1" hangingPunct="1"/>
            <a:r>
              <a:rPr lang="en-US" sz="2400"/>
              <a:t>&lt;LI&gt;Use the canoe for support</a:t>
            </a:r>
          </a:p>
          <a:p>
            <a:pPr eaLnBrk="1" hangingPunct="1"/>
            <a:r>
              <a:rPr lang="en-US" sz="2400"/>
              <a:t>&lt;OL type="I" start="4"&gt;</a:t>
            </a:r>
          </a:p>
          <a:p>
            <a:pPr eaLnBrk="1" hangingPunct="1"/>
            <a:r>
              <a:rPr lang="en-US" sz="2400"/>
              <a:t>&lt;LI&gt; Be careful &lt;/LI&gt;</a:t>
            </a:r>
          </a:p>
          <a:p>
            <a:pPr eaLnBrk="1" hangingPunct="1"/>
            <a:r>
              <a:rPr lang="en-US" sz="2400"/>
              <a:t>&lt;LI&gt; Do not look around&lt;/LI&gt;</a:t>
            </a:r>
          </a:p>
          <a:p>
            <a:pPr eaLnBrk="1" hangingPunct="1"/>
            <a:r>
              <a:rPr lang="en-US" sz="2400"/>
              <a:t>&lt;/LI&gt; &lt;/OL&gt;</a:t>
            </a:r>
          </a:p>
          <a:p>
            <a:pPr eaLnBrk="1" hangingPunct="1"/>
            <a:r>
              <a:rPr lang="en-US" sz="2400"/>
              <a:t> &lt;LI&gt;Swim to shore</a:t>
            </a:r>
          </a:p>
          <a:p>
            <a:pPr eaLnBrk="1" hangingPunct="1"/>
            <a:r>
              <a:rPr lang="en-US" sz="2400"/>
              <a:t>&lt;/UL&gt; &lt;/LI&gt;</a:t>
            </a:r>
          </a:p>
          <a:p>
            <a:pPr eaLnBrk="1" hangingPunct="1"/>
            <a:r>
              <a:rPr lang="en-US" sz="2400"/>
              <a:t>&lt;LI&gt;Don't overexert yourself &lt;/LI&gt; </a:t>
            </a:r>
          </a:p>
          <a:p>
            <a:pPr eaLnBrk="1" hangingPunct="1"/>
            <a:r>
              <a:rPr lang="en-US" sz="2400"/>
              <a:t>&lt;LI&gt;Use a bow light at night &lt;/LI&gt; </a:t>
            </a:r>
          </a:p>
          <a:p>
            <a:pPr eaLnBrk="1" hangingPunct="1"/>
            <a:r>
              <a:rPr lang="en-US" sz="2400"/>
              <a:t>&lt;/OL&gt;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400800" y="2895601"/>
            <a:ext cx="1516762" cy="206210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FFFF00"/>
                </a:solidFill>
              </a:rPr>
              <a:t>What 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will 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be the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output?</a:t>
            </a:r>
          </a:p>
        </p:txBody>
      </p:sp>
    </p:spTree>
    <p:extLst>
      <p:ext uri="{BB962C8B-B14F-4D97-AF65-F5344CB8AC3E}">
        <p14:creationId xmlns:p14="http://schemas.microsoft.com/office/powerpoint/2010/main" val="25947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0F3A-6F1D-447B-B63F-57B29E37F781}" type="slidenum">
              <a:rPr lang="ar-SA"/>
              <a:pPr/>
              <a:t>56</a:t>
            </a:fld>
            <a:endParaRPr lang="en-US"/>
          </a:p>
        </p:txBody>
      </p:sp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8915400" cy="4535488"/>
          </a:xfrm>
          <a:prstGeom prst="rect">
            <a:avLst/>
          </a:prstGeom>
          <a:noFill/>
        </p:spPr>
      </p:pic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1" y="274638"/>
            <a:ext cx="7929563" cy="1143000"/>
          </a:xfrm>
          <a:solidFill>
            <a:schemeClr val="tx2"/>
          </a:solidFill>
          <a:ln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sz="5400">
                <a:solidFill>
                  <a:srgbClr val="FFFF00"/>
                </a:solidFill>
              </a:rPr>
              <a:t>The output….</a:t>
            </a:r>
          </a:p>
        </p:txBody>
      </p:sp>
    </p:spTree>
    <p:extLst>
      <p:ext uri="{BB962C8B-B14F-4D97-AF65-F5344CB8AC3E}">
        <p14:creationId xmlns:p14="http://schemas.microsoft.com/office/powerpoint/2010/main" val="89158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HTML -FRAME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HTML frames</a:t>
            </a:r>
            <a:r>
              <a:rPr lang="en-IN" dirty="0"/>
              <a:t> are used to divide your browser window into multiple sections where each section can load a separate </a:t>
            </a:r>
            <a:r>
              <a:rPr lang="en-IN" b="1" dirty="0"/>
              <a:t>HTML</a:t>
            </a:r>
            <a:r>
              <a:rPr lang="en-IN" dirty="0"/>
              <a:t> document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collection </a:t>
            </a:r>
            <a:r>
              <a:rPr lang="en-IN" dirty="0" smtClean="0"/>
              <a:t>of </a:t>
            </a:r>
            <a:r>
              <a:rPr lang="en-IN" b="1" dirty="0" smtClean="0"/>
              <a:t>frames</a:t>
            </a:r>
            <a:r>
              <a:rPr lang="en-IN" dirty="0"/>
              <a:t> in the browser window is known as a frameset.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window is divided into </a:t>
            </a:r>
            <a:r>
              <a:rPr lang="en-IN" b="1" dirty="0"/>
              <a:t>frames</a:t>
            </a:r>
            <a:r>
              <a:rPr lang="en-IN" dirty="0"/>
              <a:t> in a similar way the tables are organized: into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3921870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HTML -Frameset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Definition and Usage</a:t>
            </a:r>
          </a:p>
          <a:p>
            <a:r>
              <a:rPr lang="en-IN" dirty="0">
                <a:solidFill>
                  <a:srgbClr val="E80000"/>
                </a:solidFill>
                <a:latin typeface="Verdana" panose="020B0604030504040204" pitchFamily="34" charset="0"/>
              </a:rPr>
              <a:t>The &lt;frameset&gt; tag is not supported in HTML5.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&lt;frameset&gt; tag defines a frameset.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&lt;frameset&gt; element holds one or more 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&lt;frame&gt;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elements. </a:t>
            </a:r>
            <a:endParaRPr lang="en-I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Each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&lt;frame&gt; element can hold a separate document.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&lt;frameset&gt; element specifies HOW MANY columns or rows there will be in the frameset, and HOW MUCH percentage/pixels of space will occupy each of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90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HTML -Frameset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66" y="1621517"/>
            <a:ext cx="8765697" cy="48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0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/>
              <a:t>&lt;title&gt;HTML marquee Tag&lt;/title&gt;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&lt;marquee direction="right"&gt;This text will scroll from left to right&lt;/marquee&gt;</a:t>
            </a:r>
          </a:p>
          <a:p>
            <a:pPr marL="0" indent="0">
              <a:buNone/>
            </a:pPr>
            <a:r>
              <a:rPr lang="en-IN" dirty="0"/>
              <a:t>&lt;/body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7575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HTML -Frameset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0201" y="1443840"/>
            <a:ext cx="84745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Verdana" panose="020B0604030504040204" pitchFamily="34" charset="0"/>
              </a:rPr>
              <a:t>Disadvantages of </a:t>
            </a:r>
            <a:r>
              <a:rPr lang="en-IN" sz="20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Frames</a:t>
            </a:r>
          </a:p>
          <a:p>
            <a:endParaRPr lang="en-IN" sz="20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There are few drawbacks with using frames, so it's never recommended to use frames in your webpages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algn="just"/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Some smaller devices cannot cope with frames often because their screen is not big enough to be divided up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Sometimes your page will be displayed differently on different computers due to different screen resolution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browser's </a:t>
            </a:r>
            <a:r>
              <a:rPr lang="en-IN" i="1" dirty="0">
                <a:solidFill>
                  <a:srgbClr val="000000"/>
                </a:solidFill>
                <a:latin typeface="Verdana" panose="020B0604030504040204" pitchFamily="34" charset="0"/>
              </a:rPr>
              <a:t>back button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might not work as the user hopes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There are still few browsers that do not support frame technology.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248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HTML -Frameset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0201" y="1443840"/>
            <a:ext cx="84745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Frame's name and target attributes</a:t>
            </a:r>
          </a:p>
          <a:p>
            <a:r>
              <a:rPr lang="en-IN" dirty="0"/>
              <a:t>One of the most popular uses of frames is to place navigation bars in one frame and then load main pages into a separate frame.</a:t>
            </a:r>
          </a:p>
          <a:p>
            <a:r>
              <a:rPr lang="en-IN" dirty="0"/>
              <a:t>Let's see following example where a test.htm file has following code: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&lt;!DOCTYPE html&gt;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&lt;head&gt;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&lt;title&gt;HTML Target Frames&lt;/title&gt;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&lt;/head&gt;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&lt;frameset cols="200, *"&gt;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&lt;frame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="/html/menu.htm" name="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menu_page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" /&gt;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&lt;frame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="/html/main.htm" name="</a:t>
            </a: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main_page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/&gt;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noframes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&lt;body&gt;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Your browser does not support frames.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&lt;/body&gt;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&lt;/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noframes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&lt;/frameset&gt;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9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Following is the content of </a:t>
            </a:r>
            <a:r>
              <a:rPr lang="en-IN" dirty="0">
                <a:solidFill>
                  <a:srgbClr val="FF0000"/>
                </a:solidFill>
              </a:rPr>
              <a:t>menu.htm</a:t>
            </a:r>
            <a:r>
              <a:rPr lang="en-IN" dirty="0"/>
              <a:t> file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 </a:t>
            </a:r>
            <a:r>
              <a:rPr lang="en-IN" dirty="0" err="1"/>
              <a:t>bgcolor</a:t>
            </a:r>
            <a:r>
              <a:rPr lang="en-IN" dirty="0"/>
              <a:t>="#4a7d49"&gt;</a:t>
            </a:r>
          </a:p>
          <a:p>
            <a:pPr marL="0" indent="0">
              <a:buNone/>
            </a:pPr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="https://www.google.com" target="</a:t>
            </a:r>
            <a:r>
              <a:rPr lang="en-IN" dirty="0" err="1"/>
              <a:t>main_page</a:t>
            </a:r>
            <a:r>
              <a:rPr lang="en-IN" dirty="0"/>
              <a:t>"&gt;Google&lt;/a&gt;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 /&gt;&lt;</a:t>
            </a:r>
            <a:r>
              <a:rPr lang="en-IN" dirty="0" err="1"/>
              <a:t>br</a:t>
            </a:r>
            <a:r>
              <a:rPr lang="en-IN" dirty="0"/>
              <a:t> /&gt;</a:t>
            </a:r>
          </a:p>
          <a:p>
            <a:pPr marL="0" indent="0">
              <a:buNone/>
            </a:pPr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="https://www.microsoft.com" target="</a:t>
            </a:r>
            <a:r>
              <a:rPr lang="en-IN" dirty="0" err="1"/>
              <a:t>main_page</a:t>
            </a:r>
            <a:r>
              <a:rPr lang="en-IN" dirty="0"/>
              <a:t>"&gt;Microsoft&lt;/a&gt;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 /&gt;&lt;</a:t>
            </a:r>
            <a:r>
              <a:rPr lang="en-IN" dirty="0" err="1"/>
              <a:t>br</a:t>
            </a:r>
            <a:r>
              <a:rPr lang="en-IN" dirty="0"/>
              <a:t> /&gt;</a:t>
            </a:r>
          </a:p>
          <a:p>
            <a:pPr marL="0" indent="0">
              <a:buNone/>
            </a:pPr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="https://news.bbc.co.uk" target="</a:t>
            </a:r>
            <a:r>
              <a:rPr lang="en-IN" dirty="0" err="1"/>
              <a:t>main_page</a:t>
            </a:r>
            <a:r>
              <a:rPr lang="en-IN" dirty="0"/>
              <a:t>"&gt;BBC News&lt;/a&gt;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6842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Following is the content of </a:t>
            </a:r>
            <a:r>
              <a:rPr lang="en-IN" dirty="0">
                <a:solidFill>
                  <a:srgbClr val="FF0000"/>
                </a:solidFill>
              </a:rPr>
              <a:t>main.htm</a:t>
            </a:r>
            <a:r>
              <a:rPr lang="en-IN" dirty="0"/>
              <a:t> file: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 </a:t>
            </a:r>
            <a:r>
              <a:rPr lang="en-IN" dirty="0" err="1"/>
              <a:t>bgcolor</a:t>
            </a:r>
            <a:r>
              <a:rPr lang="en-IN" dirty="0"/>
              <a:t>="#b5dcb3"&gt;</a:t>
            </a:r>
          </a:p>
          <a:p>
            <a:pPr marL="0" indent="0">
              <a:buNone/>
            </a:pPr>
            <a:r>
              <a:rPr lang="en-IN" dirty="0"/>
              <a:t>&lt;h3&gt;This is main page and content from any link will be displayed here.&lt;/h3&gt;</a:t>
            </a:r>
          </a:p>
          <a:p>
            <a:pPr marL="0" indent="0">
              <a:buNone/>
            </a:pPr>
            <a:r>
              <a:rPr lang="en-IN" dirty="0"/>
              <a:t>&lt;p&gt;So now click any link and see the result.&lt;/p&gt;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5762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908" y="2188028"/>
            <a:ext cx="7298950" cy="40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84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When we load </a:t>
            </a:r>
            <a:r>
              <a:rPr lang="en-IN" dirty="0">
                <a:solidFill>
                  <a:srgbClr val="FF0000"/>
                </a:solidFill>
              </a:rPr>
              <a:t>test.htm</a:t>
            </a:r>
            <a:r>
              <a:rPr lang="en-IN" dirty="0"/>
              <a:t> file, it produces following result: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Frame Target Attribute</a:t>
            </a:r>
          </a:p>
          <a:p>
            <a:r>
              <a:rPr lang="en-IN" dirty="0"/>
              <a:t>Now you can try to click links available in the left panel and see the result. The target attribute can also take one of the following values:</a:t>
            </a:r>
          </a:p>
          <a:p>
            <a:endParaRPr lang="en-IN" dirty="0"/>
          </a:p>
          <a:p>
            <a:r>
              <a:rPr lang="en-IN" dirty="0"/>
              <a:t>Option	Description</a:t>
            </a:r>
          </a:p>
          <a:p>
            <a:r>
              <a:rPr lang="en-IN" dirty="0"/>
              <a:t>_self	</a:t>
            </a:r>
            <a:r>
              <a:rPr lang="en-IN" dirty="0" smtClean="0"/>
              <a:t>	Loads </a:t>
            </a:r>
            <a:r>
              <a:rPr lang="en-IN" dirty="0"/>
              <a:t>the page into the current frame.</a:t>
            </a:r>
          </a:p>
          <a:p>
            <a:r>
              <a:rPr lang="en-IN" dirty="0"/>
              <a:t>_blank	Loads a page into a new browser </a:t>
            </a:r>
            <a:r>
              <a:rPr lang="en-IN" dirty="0" err="1"/>
              <a:t>window.opening</a:t>
            </a:r>
            <a:r>
              <a:rPr lang="en-IN" dirty="0"/>
              <a:t> a new window.</a:t>
            </a:r>
          </a:p>
          <a:p>
            <a:r>
              <a:rPr lang="en-IN" dirty="0"/>
              <a:t>_parent	Loads the page into the parent window, which in the case of a single frameset is </a:t>
            </a:r>
            <a:r>
              <a:rPr lang="en-IN" dirty="0" smtClean="0"/>
              <a:t>		the </a:t>
            </a:r>
            <a:r>
              <a:rPr lang="en-IN" dirty="0"/>
              <a:t>main browser window.</a:t>
            </a:r>
          </a:p>
          <a:p>
            <a:r>
              <a:rPr lang="en-IN" dirty="0"/>
              <a:t>_</a:t>
            </a:r>
            <a:r>
              <a:rPr lang="en-IN" dirty="0" smtClean="0"/>
              <a:t>top		Loads </a:t>
            </a:r>
            <a:r>
              <a:rPr lang="en-IN" dirty="0"/>
              <a:t>the page into the browser window, replacing any current frames.</a:t>
            </a:r>
          </a:p>
          <a:p>
            <a:r>
              <a:rPr lang="en-IN" dirty="0" err="1"/>
              <a:t>targetframe</a:t>
            </a:r>
            <a:r>
              <a:rPr lang="en-IN" dirty="0"/>
              <a:t>	Loads the page into a named </a:t>
            </a:r>
            <a:r>
              <a:rPr lang="en-IN" dirty="0" err="1"/>
              <a:t>targetframe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579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12"/>
            <a:ext cx="10515600" cy="6022851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The &lt;form&gt; Element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HTML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&lt;form&gt;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a form that is used to collect user input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Syntax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form elements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An HTML form contains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form elements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Form elements are different types of input elements, like text fields, checkboxes, radio buttons, submit buttons,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60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12"/>
            <a:ext cx="10515600" cy="60228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The &lt;input&gt; Element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&lt;input&gt;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element is the most important form element.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&lt;input&gt; element can be displayed in several ways, depending on 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attribute.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Here are some examples:</a:t>
            </a:r>
          </a:p>
          <a:p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4554"/>
              </p:ext>
            </p:extLst>
          </p:nvPr>
        </p:nvGraphicFramePr>
        <p:xfrm>
          <a:off x="1756880" y="3148159"/>
          <a:ext cx="8959066" cy="3028803"/>
        </p:xfrm>
        <a:graphic>
          <a:graphicData uri="http://schemas.openxmlformats.org/drawingml/2006/table">
            <a:tbl>
              <a:tblPr/>
              <a:tblGrid>
                <a:gridCol w="4479533"/>
                <a:gridCol w="4479533"/>
              </a:tblGrid>
              <a:tr h="47391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Type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45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 one-line text input field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1870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type="radio"&gt;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973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type="submit"&gt;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09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320" y="484216"/>
            <a:ext cx="10356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&lt;form&gt;</a:t>
            </a:r>
          </a:p>
          <a:p>
            <a:r>
              <a:rPr lang="en-IN" sz="2400" dirty="0"/>
              <a:t>  First name:&lt;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&lt;input</a:t>
            </a:r>
            <a:r>
              <a:rPr lang="en-IN" sz="2400" b="1" dirty="0"/>
              <a:t> type</a:t>
            </a:r>
            <a:r>
              <a:rPr lang="en-IN" sz="2400" dirty="0"/>
              <a:t>="text</a:t>
            </a:r>
            <a:r>
              <a:rPr lang="en-IN" sz="2400" b="1" dirty="0"/>
              <a:t>" name</a:t>
            </a:r>
            <a:r>
              <a:rPr lang="en-IN" sz="2400" dirty="0"/>
              <a:t>="</a:t>
            </a:r>
            <a:r>
              <a:rPr lang="en-IN" sz="2400" dirty="0" err="1" smtClean="0"/>
              <a:t>firstname</a:t>
            </a:r>
            <a:r>
              <a:rPr lang="en-IN" sz="2400" dirty="0" smtClean="0"/>
              <a:t>“ size=“30”&gt;</a:t>
            </a:r>
            <a:endParaRPr lang="en-IN" sz="2400" dirty="0"/>
          </a:p>
          <a:p>
            <a:r>
              <a:rPr lang="en-IN" sz="2400" dirty="0"/>
              <a:t>  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  Last name:&lt;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&lt;input </a:t>
            </a:r>
            <a:r>
              <a:rPr lang="en-IN" sz="2400" b="1" dirty="0"/>
              <a:t>type</a:t>
            </a:r>
            <a:r>
              <a:rPr lang="en-IN" sz="2400" dirty="0"/>
              <a:t>="text" </a:t>
            </a:r>
            <a:r>
              <a:rPr lang="en-IN" sz="2400" b="1" dirty="0"/>
              <a:t>name</a:t>
            </a:r>
            <a:r>
              <a:rPr lang="en-IN" sz="2400" dirty="0"/>
              <a:t>="</a:t>
            </a:r>
            <a:r>
              <a:rPr lang="en-IN" sz="2400" dirty="0" err="1"/>
              <a:t>lastname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&lt;/form&gt;</a:t>
            </a:r>
          </a:p>
          <a:p>
            <a:r>
              <a:rPr lang="en-IN" sz="2400" dirty="0" smtClean="0"/>
              <a:t>&lt;</a:t>
            </a:r>
            <a:r>
              <a:rPr lang="en-IN" sz="2400" dirty="0"/>
              <a:t>p&gt;Note that the form itself is not visible.&lt;/p&gt;</a:t>
            </a:r>
          </a:p>
          <a:p>
            <a:r>
              <a:rPr lang="en-IN" sz="2400" dirty="0" smtClean="0"/>
              <a:t>&lt;</a:t>
            </a:r>
            <a:r>
              <a:rPr lang="en-IN" sz="2400" dirty="0"/>
              <a:t>p&gt;Also note that the default width of a text input field is 20 characters.&lt;/p&gt;</a:t>
            </a:r>
          </a:p>
          <a:p>
            <a:r>
              <a:rPr lang="en-IN" sz="2400" dirty="0" smtClean="0"/>
              <a:t>&lt;/</a:t>
            </a:r>
            <a:r>
              <a:rPr lang="en-IN" sz="2400" dirty="0"/>
              <a:t>body&gt;</a:t>
            </a:r>
          </a:p>
          <a:p>
            <a:r>
              <a:rPr lang="en-IN" sz="2400" dirty="0"/>
              <a:t>&lt;/html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63151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4" y="873303"/>
            <a:ext cx="8609851" cy="4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IN" dirty="0" smtClean="0"/>
              <a:t>                      HTML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864"/>
            <a:ext cx="10515600" cy="5140099"/>
          </a:xfrm>
        </p:spPr>
        <p:txBody>
          <a:bodyPr>
            <a:noAutofit/>
          </a:bodyPr>
          <a:lstStyle/>
          <a:p>
            <a:r>
              <a:rPr lang="en-IN" sz="2400" dirty="0"/>
              <a:t>All the HTML elements can be categorized into two categories (</a:t>
            </a:r>
            <a:r>
              <a:rPr lang="en-IN" sz="2400" dirty="0">
                <a:solidFill>
                  <a:srgbClr val="FF0000"/>
                </a:solidFill>
              </a:rPr>
              <a:t>a) Block Level Elements (b) Inline Elements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Block </a:t>
            </a:r>
            <a:r>
              <a:rPr lang="en-IN" sz="2400" dirty="0">
                <a:solidFill>
                  <a:srgbClr val="FF0000"/>
                </a:solidFill>
              </a:rPr>
              <a:t>Elements</a:t>
            </a:r>
          </a:p>
          <a:p>
            <a:r>
              <a:rPr lang="en-IN" sz="2400" dirty="0"/>
              <a:t>Block elements appear on the screen as if they have a line break before and after them. For example the &lt;p&gt;, &lt;h1&gt;, &lt;h2&gt;, &lt;h3&gt;, &lt;h4&gt;, &lt;h5&gt;, &lt;h6&gt;, &lt;</a:t>
            </a:r>
            <a:r>
              <a:rPr lang="en-IN" sz="2400" dirty="0" err="1"/>
              <a:t>ul</a:t>
            </a:r>
            <a:r>
              <a:rPr lang="en-IN" sz="2400" dirty="0"/>
              <a:t>&gt;, &lt;</a:t>
            </a:r>
            <a:r>
              <a:rPr lang="en-IN" sz="2400" dirty="0" err="1"/>
              <a:t>ol</a:t>
            </a:r>
            <a:r>
              <a:rPr lang="en-IN" sz="2400" dirty="0"/>
              <a:t>&gt;, &lt;dl&gt;, &lt;pre&gt;, &lt;hr /&gt;, &lt;</a:t>
            </a:r>
            <a:r>
              <a:rPr lang="en-IN" sz="2400" dirty="0" err="1"/>
              <a:t>blockquote</a:t>
            </a:r>
            <a:r>
              <a:rPr lang="en-IN" sz="2400" dirty="0"/>
              <a:t>&gt;, and &lt;address&gt; elements are all block level elements.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Inline Elements</a:t>
            </a:r>
          </a:p>
          <a:p>
            <a:r>
              <a:rPr lang="en-IN" sz="2400" dirty="0"/>
              <a:t>Inline elements, on the other hand, can appear within sentences and do not have to appear on a new line of their own. The &lt;b&gt;, &lt;</a:t>
            </a:r>
            <a:r>
              <a:rPr lang="en-IN" sz="2400" dirty="0" err="1"/>
              <a:t>i</a:t>
            </a:r>
            <a:r>
              <a:rPr lang="en-IN" sz="2400" dirty="0"/>
              <a:t>&gt;, &lt;u&gt;, &lt;</a:t>
            </a:r>
            <a:r>
              <a:rPr lang="en-IN" sz="2400" dirty="0" err="1"/>
              <a:t>em</a:t>
            </a:r>
            <a:r>
              <a:rPr lang="en-IN" sz="2400" dirty="0"/>
              <a:t>&gt;, &lt;strong&gt;, &lt;sup&gt;, &lt;sub&gt;, &lt;big&gt;, &lt;small&gt;, &lt;li&gt;, &lt;ins&gt;, &lt;del&gt;, &lt;code&gt;, &lt;</a:t>
            </a:r>
            <a:r>
              <a:rPr lang="en-IN" sz="2400" dirty="0" smtClean="0"/>
              <a:t>cite</a:t>
            </a:r>
            <a:r>
              <a:rPr lang="en-IN" sz="2400" dirty="0"/>
              <a:t>&gt;</a:t>
            </a:r>
            <a:r>
              <a:rPr lang="en-IN" sz="2400" dirty="0" smtClean="0"/>
              <a:t> elements </a:t>
            </a:r>
            <a:r>
              <a:rPr lang="en-IN" sz="2400" dirty="0"/>
              <a:t>are all inline elements.</a:t>
            </a:r>
          </a:p>
        </p:txBody>
      </p:sp>
    </p:spTree>
    <p:extLst>
      <p:ext uri="{BB962C8B-B14F-4D97-AF65-F5344CB8AC3E}">
        <p14:creationId xmlns:p14="http://schemas.microsoft.com/office/powerpoint/2010/main" val="40553837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"/>
            <a:ext cx="107442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86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15757"/>
            <a:ext cx="11839575" cy="6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5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5" y="811658"/>
            <a:ext cx="9680878" cy="38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77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Grouping form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Grouping Form Data with &lt;</a:t>
            </a:r>
            <a:r>
              <a:rPr lang="en-IN" dirty="0" err="1"/>
              <a:t>fieldset</a:t>
            </a:r>
            <a:r>
              <a:rPr lang="en-IN" dirty="0"/>
              <a:t>&gt;</a:t>
            </a:r>
          </a:p>
          <a:p>
            <a:r>
              <a:rPr lang="en-IN" dirty="0"/>
              <a:t>The </a:t>
            </a:r>
            <a:r>
              <a:rPr lang="en-IN" b="1" dirty="0"/>
              <a:t>&lt;</a:t>
            </a:r>
            <a:r>
              <a:rPr lang="en-IN" b="1" dirty="0" err="1"/>
              <a:t>fieldset</a:t>
            </a:r>
            <a:r>
              <a:rPr lang="en-IN" b="1" dirty="0"/>
              <a:t>&gt;</a:t>
            </a:r>
            <a:r>
              <a:rPr lang="en-IN" dirty="0"/>
              <a:t> element is used to group related data in a form.</a:t>
            </a:r>
          </a:p>
          <a:p>
            <a:r>
              <a:rPr lang="en-IN" dirty="0"/>
              <a:t>The </a:t>
            </a:r>
            <a:r>
              <a:rPr lang="en-IN" b="1" dirty="0"/>
              <a:t>&lt;legend&gt;</a:t>
            </a:r>
            <a:r>
              <a:rPr lang="en-IN" dirty="0"/>
              <a:t> element defines a caption for the &lt;</a:t>
            </a:r>
            <a:r>
              <a:rPr lang="en-IN" dirty="0" err="1"/>
              <a:t>fieldset</a:t>
            </a:r>
            <a:r>
              <a:rPr lang="en-IN" dirty="0"/>
              <a:t>&gt;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180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236306"/>
            <a:ext cx="9525374" cy="58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8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24087"/>
            <a:ext cx="87630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23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drop-down 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The &lt;select&gt; Element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&lt;select&gt;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a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drop-down list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="cars"&gt;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CD"/>
                </a:solidFill>
                <a:latin typeface="Consolas" panose="020B0609020204030204" pitchFamily="49" charset="0"/>
              </a:rPr>
              <a:t>volvo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="fiat"&gt;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Fiat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/select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9033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drop-down 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200" y="2274838"/>
            <a:ext cx="98880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&lt;option&gt;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 elements defines an option that can be selected</a:t>
            </a:r>
            <a:r>
              <a:rPr lang="en-I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By default, the first item in the drop-down list is selected</a:t>
            </a:r>
            <a:r>
              <a:rPr lang="en-I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To define a pre-selected option, add the </a:t>
            </a: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selected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 attribute to the option:</a:t>
            </a:r>
          </a:p>
          <a:p>
            <a:endParaRPr lang="en-IN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endParaRPr lang="en-IN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="fiat"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 selected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Fiat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0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drop-down 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200" y="2274838"/>
            <a:ext cx="9888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The &lt;button&gt; </a:t>
            </a:r>
            <a:r>
              <a:rPr lang="en-IN" sz="3600" b="1" dirty="0" smtClean="0"/>
              <a:t>Element:-</a:t>
            </a:r>
          </a:p>
          <a:p>
            <a:endParaRPr lang="en-IN" sz="3600" b="1" dirty="0"/>
          </a:p>
          <a:p>
            <a:r>
              <a:rPr lang="en-IN" sz="2400" dirty="0"/>
              <a:t>The </a:t>
            </a:r>
            <a:r>
              <a:rPr lang="en-IN" sz="2400" b="1" dirty="0"/>
              <a:t>&lt;button&gt;</a:t>
            </a:r>
            <a:r>
              <a:rPr lang="en-IN" sz="2400" dirty="0"/>
              <a:t> element defines a clickable </a:t>
            </a:r>
            <a:r>
              <a:rPr lang="en-IN" sz="2400" b="1" dirty="0"/>
              <a:t>button</a:t>
            </a:r>
            <a:r>
              <a:rPr lang="en-IN" sz="2400" dirty="0"/>
              <a:t>:</a:t>
            </a:r>
          </a:p>
          <a:p>
            <a:r>
              <a:rPr lang="en-IN" sz="2400" dirty="0"/>
              <a:t>Example</a:t>
            </a: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6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button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033587"/>
            <a:ext cx="8782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			FORMATTING HTML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477735"/>
            <a:ext cx="1004207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0963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908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237"/>
            <a:ext cx="104298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42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9" y="277402"/>
            <a:ext cx="11880008" cy="6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1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9" y="530456"/>
            <a:ext cx="106013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65" y="734786"/>
            <a:ext cx="9312048" cy="53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2704</Words>
  <Application>Microsoft Office PowerPoint</Application>
  <PresentationFormat>Widescreen</PresentationFormat>
  <Paragraphs>484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Malgun Gothic</vt:lpstr>
      <vt:lpstr>Arial</vt:lpstr>
      <vt:lpstr>Calibri</vt:lpstr>
      <vt:lpstr>Calibri Light</vt:lpstr>
      <vt:lpstr>Consolas</vt:lpstr>
      <vt:lpstr>Monotype Sorts</vt:lpstr>
      <vt:lpstr>Segoe UI</vt:lpstr>
      <vt:lpstr>Times New Roman</vt:lpstr>
      <vt:lpstr>verdana</vt:lpstr>
      <vt:lpstr>verdana</vt:lpstr>
      <vt:lpstr>Wingdings</vt:lpstr>
      <vt:lpstr>Office Theme</vt:lpstr>
      <vt:lpstr>Default Design</vt:lpstr>
      <vt:lpstr>1_Default Design</vt:lpstr>
      <vt:lpstr>Introduction to HTML and HTML5 SESSION-1 </vt:lpstr>
      <vt:lpstr>Introduction to HTML and HTML5 SESSION-1 </vt:lpstr>
      <vt:lpstr>            HTML &lt;!DOCTYPE&gt; Declaration </vt:lpstr>
      <vt:lpstr>   &lt;!DOCTYPE&gt;</vt:lpstr>
      <vt:lpstr>    Marquees</vt:lpstr>
      <vt:lpstr>Example</vt:lpstr>
      <vt:lpstr>                      HTML BLOCKS</vt:lpstr>
      <vt:lpstr>   FORMATTING HTML TEXT</vt:lpstr>
      <vt:lpstr>PowerPoint Presentation</vt:lpstr>
      <vt:lpstr>PowerPoint Presentation</vt:lpstr>
      <vt:lpstr>FORMATTING TEXT -BOLD TEXT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&lt;div&gt; &amp;&lt;span&gt;</vt:lpstr>
      <vt:lpstr>                               Example &lt;div&gt;</vt:lpstr>
      <vt:lpstr>output</vt:lpstr>
      <vt:lpstr>PowerPoint Presentation</vt:lpstr>
      <vt:lpstr>     Fonts</vt:lpstr>
      <vt:lpstr>PowerPoint Presentation</vt:lpstr>
      <vt:lpstr>Comments-single line &amp; multiline comments</vt:lpstr>
      <vt:lpstr>Multiline Comments </vt:lpstr>
      <vt:lpstr>IMAGE</vt:lpstr>
      <vt:lpstr>Images</vt:lpstr>
      <vt:lpstr>Images</vt:lpstr>
      <vt:lpstr>Some Examples on images</vt:lpstr>
      <vt:lpstr>HOW TO MAKE A LINK</vt:lpstr>
      <vt:lpstr>    Images</vt:lpstr>
      <vt:lpstr>Image Maps</vt:lpstr>
      <vt:lpstr>Area Shapes Used</vt:lpstr>
      <vt:lpstr>Client-Side Image Maps</vt:lpstr>
      <vt:lpstr>Shapes, Coords</vt:lpstr>
      <vt:lpstr>PowerPoint Presentation</vt:lpstr>
      <vt:lpstr>Table</vt:lpstr>
      <vt:lpstr>Tables Attributes</vt:lpstr>
      <vt:lpstr>Table Attributes</vt:lpstr>
      <vt:lpstr>Table</vt:lpstr>
      <vt:lpstr>PowerPoint Presentation</vt:lpstr>
      <vt:lpstr>PowerPoint Presentation</vt:lpstr>
      <vt:lpstr>PowerPoint Presentation</vt:lpstr>
      <vt:lpstr>PowerPoint Presentation</vt:lpstr>
      <vt:lpstr>Lists</vt:lpstr>
      <vt:lpstr>List Elements</vt:lpstr>
      <vt:lpstr>List Elements</vt:lpstr>
      <vt:lpstr>List Elements</vt:lpstr>
      <vt:lpstr>List Elements</vt:lpstr>
      <vt:lpstr>List Elements</vt:lpstr>
      <vt:lpstr>List Elements</vt:lpstr>
      <vt:lpstr>List Elements</vt:lpstr>
      <vt:lpstr>Nesting Lists</vt:lpstr>
      <vt:lpstr>What will be the output?</vt:lpstr>
      <vt:lpstr>The output….</vt:lpstr>
      <vt:lpstr>PowerPoint Presentation</vt:lpstr>
      <vt:lpstr>The output….</vt:lpstr>
      <vt:lpstr>   HTML -FRAME</vt:lpstr>
      <vt:lpstr>   HTML -Frameset</vt:lpstr>
      <vt:lpstr>   HTML -Frameset</vt:lpstr>
      <vt:lpstr>   HTML -Frameset</vt:lpstr>
      <vt:lpstr>   HTML -Frameset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Grouping form data</vt:lpstr>
      <vt:lpstr>PowerPoint Presentation</vt:lpstr>
      <vt:lpstr>PowerPoint Presentation</vt:lpstr>
      <vt:lpstr>              drop-down list</vt:lpstr>
      <vt:lpstr>              drop-down list</vt:lpstr>
      <vt:lpstr>              drop-down list</vt:lpstr>
      <vt:lpstr>              button</vt:lpstr>
      <vt:lpstr>              </vt:lpstr>
      <vt:lpstr>              </vt:lpstr>
      <vt:lpstr>              </vt:lpstr>
      <vt:lpstr>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and HTML5 SESSION-1 </dc:title>
  <dc:creator>Uma Prabhu</dc:creator>
  <cp:lastModifiedBy>Uma Prabhu</cp:lastModifiedBy>
  <cp:revision>53</cp:revision>
  <dcterms:created xsi:type="dcterms:W3CDTF">2017-01-29T07:11:37Z</dcterms:created>
  <dcterms:modified xsi:type="dcterms:W3CDTF">2017-02-01T05:12:03Z</dcterms:modified>
</cp:coreProperties>
</file>